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2" r:id="rId3"/>
    <p:sldId id="386" r:id="rId4"/>
    <p:sldId id="260" r:id="rId5"/>
    <p:sldId id="387" r:id="rId6"/>
    <p:sldId id="320" r:id="rId7"/>
    <p:sldId id="388" r:id="rId8"/>
    <p:sldId id="319" r:id="rId9"/>
    <p:sldId id="389" r:id="rId10"/>
    <p:sldId id="296" r:id="rId11"/>
    <p:sldId id="390" r:id="rId12"/>
    <p:sldId id="337" r:id="rId13"/>
    <p:sldId id="391" r:id="rId14"/>
    <p:sldId id="348" r:id="rId15"/>
    <p:sldId id="392" r:id="rId16"/>
    <p:sldId id="262" r:id="rId17"/>
    <p:sldId id="393" r:id="rId18"/>
    <p:sldId id="322" r:id="rId19"/>
    <p:sldId id="394" r:id="rId20"/>
    <p:sldId id="354" r:id="rId21"/>
    <p:sldId id="395" r:id="rId22"/>
    <p:sldId id="367" r:id="rId23"/>
    <p:sldId id="396" r:id="rId24"/>
    <p:sldId id="372" r:id="rId25"/>
    <p:sldId id="397" r:id="rId26"/>
    <p:sldId id="281" r:id="rId27"/>
    <p:sldId id="398" r:id="rId28"/>
    <p:sldId id="331" r:id="rId29"/>
    <p:sldId id="399" r:id="rId30"/>
    <p:sldId id="376" r:id="rId31"/>
    <p:sldId id="400" r:id="rId32"/>
    <p:sldId id="377" r:id="rId33"/>
    <p:sldId id="401" r:id="rId34"/>
    <p:sldId id="336" r:id="rId35"/>
    <p:sldId id="402" r:id="rId36"/>
    <p:sldId id="369" r:id="rId37"/>
    <p:sldId id="403" r:id="rId38"/>
    <p:sldId id="356" r:id="rId39"/>
    <p:sldId id="404" r:id="rId40"/>
    <p:sldId id="379" r:id="rId41"/>
    <p:sldId id="405" r:id="rId42"/>
    <p:sldId id="300" r:id="rId43"/>
    <p:sldId id="406" r:id="rId44"/>
    <p:sldId id="302" r:id="rId45"/>
    <p:sldId id="407" r:id="rId46"/>
    <p:sldId id="263" r:id="rId47"/>
    <p:sldId id="408" r:id="rId48"/>
    <p:sldId id="380" r:id="rId49"/>
    <p:sldId id="409" r:id="rId50"/>
    <p:sldId id="410" r:id="rId51"/>
    <p:sldId id="381" r:id="rId52"/>
    <p:sldId id="318" r:id="rId53"/>
    <p:sldId id="411" r:id="rId54"/>
    <p:sldId id="378" r:id="rId55"/>
    <p:sldId id="412" r:id="rId56"/>
    <p:sldId id="383" r:id="rId57"/>
    <p:sldId id="413" r:id="rId58"/>
    <p:sldId id="382" r:id="rId59"/>
    <p:sldId id="414" r:id="rId60"/>
    <p:sldId id="357" r:id="rId61"/>
    <p:sldId id="415" r:id="rId62"/>
    <p:sldId id="361" r:id="rId63"/>
    <p:sldId id="416" r:id="rId64"/>
    <p:sldId id="360" r:id="rId65"/>
    <p:sldId id="417" r:id="rId66"/>
    <p:sldId id="365" r:id="rId67"/>
    <p:sldId id="418" r:id="rId68"/>
    <p:sldId id="385" r:id="rId69"/>
    <p:sldId id="419" r:id="rId70"/>
    <p:sldId id="384" r:id="rId71"/>
    <p:sldId id="420" r:id="rId72"/>
    <p:sldId id="375" r:id="rId73"/>
    <p:sldId id="421" r:id="rId7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085265-4764-438F-A70F-5B7D9D0E4594}" v="80" dt="2018-12-17T21:55:43.6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17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4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9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7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9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3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0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928C-958F-4E65-B225-F12630F601C8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627933" y="692881"/>
            <a:ext cx="29361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b="1" dirty="0"/>
              <a:t>Teacher Notes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404395" y="1986196"/>
            <a:ext cx="938321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600" dirty="0"/>
              <a:t>Week beginning 18</a:t>
            </a:r>
            <a:r>
              <a:rPr lang="en-GB" altLang="en-US" sz="3600" baseline="30000" dirty="0"/>
              <a:t>th</a:t>
            </a:r>
            <a:r>
              <a:rPr lang="en-GB" altLang="en-US" sz="3600" dirty="0"/>
              <a:t> October 2020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3600" dirty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600" dirty="0"/>
              <a:t>Here are some Grammar, Punctuation and Spelling activities to keep your brain active!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3600" dirty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600" dirty="0"/>
              <a:t>There are 12 altogether so try to do a few each day over this week.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2286C2-0A0B-6D46-B870-0A00788B3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751902-642F-4040-9CDA-910B18735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328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2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933564" y="1746183"/>
            <a:ext cx="801435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Insert a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comma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in the sentence below to make it clear that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only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the linesmen and the referee warmed up.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933563" y="3307501"/>
            <a:ext cx="886561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While we watched the footballers the linesmen and the referee warmed up.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407724" y="4725145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063552" y="5767202"/>
            <a:ext cx="788436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Where should you insert commas to make it clear that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all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of the people warmed up?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F5552D-ADB3-3940-83C0-BA00C8E2F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5864F5-B1E6-4823-AFDE-94BD79E206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503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2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933564" y="1746183"/>
            <a:ext cx="801435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Insert a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comma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in the sentence below to make it clear that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only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the linesmen and the referee warmed up.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933563" y="3307501"/>
            <a:ext cx="886561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While we watched the footballers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the linesmen and the referee warmed up.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407724" y="4725145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373319" y="6165303"/>
            <a:ext cx="1113484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While we watched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the footballers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the linesmen and the referee warmed up.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F5552D-ADB3-3940-83C0-BA00C8E2F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F3A525-14F7-454A-93E3-5464B8A760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839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2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083444" y="1603539"/>
            <a:ext cx="792865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Circle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two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words in the sentence that are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synonyms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of each other.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187615" y="3115707"/>
            <a:ext cx="792865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Beth was desperate to keep her secret den concealed; the tree house was veiled by a dense shroud of leaves which hung protectively around it.</a:t>
            </a:r>
            <a:endParaRPr lang="en-GB" altLang="en-US" sz="2200" dirty="0"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07724" y="443072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168492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Write an antonym for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dense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87779ED-4515-0F49-A591-1F08110602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123E219-E275-46A5-BB44-BDC2147352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925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2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083444" y="1603539"/>
            <a:ext cx="792865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Circle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two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words in the sentence that are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synonyms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of each other.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187615" y="3115707"/>
            <a:ext cx="792865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Beth was desperate to keep her secret den concealed; the tree house was veiled by a dense shroud of leaves which hung protectively around it.</a:t>
            </a:r>
            <a:endParaRPr lang="en-GB" altLang="en-US" sz="2200" dirty="0"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07724" y="443072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168492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e.g. thin, sparse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87779ED-4515-0F49-A591-1F08110602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9AB58A44-4081-4BBB-882A-B5E28F2F9564}"/>
              </a:ext>
            </a:extLst>
          </p:cNvPr>
          <p:cNvSpPr/>
          <p:nvPr/>
        </p:nvSpPr>
        <p:spPr>
          <a:xfrm>
            <a:off x="7090886" y="3176091"/>
            <a:ext cx="1316838" cy="3385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1AF9AE5-77D8-48FB-A56F-3649797F87CE}"/>
              </a:ext>
            </a:extLst>
          </p:cNvPr>
          <p:cNvSpPr/>
          <p:nvPr/>
        </p:nvSpPr>
        <p:spPr>
          <a:xfrm>
            <a:off x="3427204" y="3514650"/>
            <a:ext cx="867004" cy="3385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1ADB9ED-7F38-4CFD-8431-810DBE38BC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294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3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557702" y="1399547"/>
            <a:ext cx="746179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Which sentence uses the underlined word as a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noun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en-GB" altLang="en-US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77164" y="6304002"/>
            <a:ext cx="1203767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Write two sentences: one which uses ‘rose’ as a verb and one which uses ‘rose’ as a noun.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9123078" y="2065554"/>
            <a:ext cx="1859746" cy="3905066"/>
            <a:chOff x="7110309" y="2132856"/>
            <a:chExt cx="1859746" cy="3905066"/>
          </a:xfrm>
        </p:grpSpPr>
        <p:grpSp>
          <p:nvGrpSpPr>
            <p:cNvPr id="21" name="Group 20"/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25" name="Rectangle 24"/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7885322" y="5268481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2599741" y="2618985"/>
            <a:ext cx="7419755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Dogs come in all </a:t>
            </a:r>
            <a:r>
              <a:rPr lang="en-GB" altLang="en-US" sz="2200" u="sng" dirty="0">
                <a:cs typeface="Calibri" panose="020F0502020204030204" pitchFamily="34" charset="0"/>
              </a:rPr>
              <a:t>shapes</a:t>
            </a:r>
            <a:r>
              <a:rPr lang="en-GB" altLang="en-US" sz="2200" dirty="0">
                <a:cs typeface="Calibri" panose="020F0502020204030204" pitchFamily="34" charset="0"/>
              </a:rPr>
              <a:t> and sizes.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Authors spend a </a:t>
            </a:r>
            <a:r>
              <a:rPr lang="en-GB" altLang="en-US" sz="2200" u="sng" dirty="0">
                <a:cs typeface="Calibri" panose="020F0502020204030204" pitchFamily="34" charset="0"/>
              </a:rPr>
              <a:t>long</a:t>
            </a:r>
            <a:r>
              <a:rPr lang="en-GB" altLang="en-US" sz="2200" dirty="0">
                <a:cs typeface="Calibri" panose="020F0502020204030204" pitchFamily="34" charset="0"/>
              </a:rPr>
              <a:t> time planning their writing.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Where is my </a:t>
            </a:r>
            <a:r>
              <a:rPr lang="en-GB" altLang="en-US" sz="2200" u="sng" dirty="0">
                <a:cs typeface="Calibri" panose="020F0502020204030204" pitchFamily="34" charset="0"/>
              </a:rPr>
              <a:t>orange</a:t>
            </a:r>
            <a:r>
              <a:rPr lang="en-GB" altLang="en-US" sz="2200" dirty="0">
                <a:cs typeface="Calibri" panose="020F0502020204030204" pitchFamily="34" charset="0"/>
              </a:rPr>
              <a:t> pen?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Please </a:t>
            </a:r>
            <a:r>
              <a:rPr lang="en-GB" altLang="en-US" sz="2200" u="sng" dirty="0">
                <a:cs typeface="Calibri" panose="020F0502020204030204" pitchFamily="34" charset="0"/>
              </a:rPr>
              <a:t>book</a:t>
            </a:r>
            <a:r>
              <a:rPr lang="en-GB" altLang="en-US" sz="2200" dirty="0">
                <a:cs typeface="Calibri" panose="020F0502020204030204" pitchFamily="34" charset="0"/>
              </a:rPr>
              <a:t> us tickets for the show.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E92F2C7-6F69-C94A-B9B6-C5A91DCF5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DE1A2E8-6F64-43BE-8206-3A063BAC45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555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3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557702" y="1399547"/>
            <a:ext cx="746179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Which sentence uses the underlined word as a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noun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en-GB" altLang="en-US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77164" y="6304002"/>
            <a:ext cx="1203767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e.g. The smoke rose from the chimney. The rose smelled beautiful.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9123078" y="2065554"/>
            <a:ext cx="1859746" cy="3905066"/>
            <a:chOff x="7110309" y="2132856"/>
            <a:chExt cx="1859746" cy="3905066"/>
          </a:xfrm>
        </p:grpSpPr>
        <p:grpSp>
          <p:nvGrpSpPr>
            <p:cNvPr id="21" name="Group 20"/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</p:grpSp>
          <p:sp>
            <p:nvSpPr>
              <p:cNvPr id="25" name="Rectangle 24"/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7885322" y="5268481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2599741" y="2618985"/>
            <a:ext cx="7419755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Dogs come in all </a:t>
            </a:r>
            <a:r>
              <a:rPr lang="en-GB" altLang="en-US" sz="2200" u="sng" dirty="0">
                <a:cs typeface="Calibri" panose="020F0502020204030204" pitchFamily="34" charset="0"/>
              </a:rPr>
              <a:t>shapes</a:t>
            </a:r>
            <a:r>
              <a:rPr lang="en-GB" altLang="en-US" sz="2200" dirty="0">
                <a:cs typeface="Calibri" panose="020F0502020204030204" pitchFamily="34" charset="0"/>
              </a:rPr>
              <a:t> and sizes.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Authors spend a </a:t>
            </a:r>
            <a:r>
              <a:rPr lang="en-GB" altLang="en-US" sz="2200" u="sng" dirty="0">
                <a:cs typeface="Calibri" panose="020F0502020204030204" pitchFamily="34" charset="0"/>
              </a:rPr>
              <a:t>long</a:t>
            </a:r>
            <a:r>
              <a:rPr lang="en-GB" altLang="en-US" sz="2200" dirty="0">
                <a:cs typeface="Calibri" panose="020F0502020204030204" pitchFamily="34" charset="0"/>
              </a:rPr>
              <a:t> time planning their writing.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Where is my </a:t>
            </a:r>
            <a:r>
              <a:rPr lang="en-GB" altLang="en-US" sz="2200" u="sng" dirty="0">
                <a:cs typeface="Calibri" panose="020F0502020204030204" pitchFamily="34" charset="0"/>
              </a:rPr>
              <a:t>orange</a:t>
            </a:r>
            <a:r>
              <a:rPr lang="en-GB" altLang="en-US" sz="2200" dirty="0">
                <a:cs typeface="Calibri" panose="020F0502020204030204" pitchFamily="34" charset="0"/>
              </a:rPr>
              <a:t> pen?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Please </a:t>
            </a:r>
            <a:r>
              <a:rPr lang="en-GB" altLang="en-US" sz="2200" u="sng" dirty="0">
                <a:cs typeface="Calibri" panose="020F0502020204030204" pitchFamily="34" charset="0"/>
              </a:rPr>
              <a:t>book</a:t>
            </a:r>
            <a:r>
              <a:rPr lang="en-GB" altLang="en-US" sz="2200" dirty="0">
                <a:cs typeface="Calibri" panose="020F0502020204030204" pitchFamily="34" charset="0"/>
              </a:rPr>
              <a:t> us tickets for the show.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E92F2C7-6F69-C94A-B9B6-C5A91DCF5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6C7913B-7417-426E-8D29-512E98A58F1C}"/>
              </a:ext>
            </a:extLst>
          </p:cNvPr>
          <p:cNvSpPr/>
          <p:nvPr/>
        </p:nvSpPr>
        <p:spPr>
          <a:xfrm>
            <a:off x="9510993" y="2663159"/>
            <a:ext cx="365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GB" dirty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7155CE0-CFB9-4D02-8411-D9F79CCE3A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077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3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713053" y="1909419"/>
            <a:ext cx="934077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GB" sz="2200" dirty="0"/>
              <a:t>Max wants to know whether the film is showing at the cinema tomorrow. Write the question that he could ask to find out.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200" dirty="0"/>
              <a:t>Remember to punctuate your sentence correctly.</a:t>
            </a: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cs typeface="Calibri" panose="020F0502020204030204" pitchFamily="34" charset="0"/>
              </a:rPr>
              <a:t> </a:t>
            </a:r>
            <a:endParaRPr lang="en-GB" altLang="en-US" sz="8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524000" y="6168492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Write a question which could have the answer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yesterday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i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2888868" y="3395202"/>
            <a:ext cx="662473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/>
              <a:t>__________________________________________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058870" y="479076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B9FD316-F913-DF49-B008-64F71294F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730F7D-0232-498A-BE40-CFB042F62C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17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3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713053" y="1909419"/>
            <a:ext cx="934077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GB" sz="2200" dirty="0"/>
              <a:t>Max wants to know whether the film is showing at the cinema tomorrow. Write the question that he could ask to find out.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200" dirty="0"/>
              <a:t>Remember to punctuate your sentence correctly.</a:t>
            </a: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cs typeface="Calibri" panose="020F0502020204030204" pitchFamily="34" charset="0"/>
              </a:rPr>
              <a:t> </a:t>
            </a:r>
            <a:endParaRPr lang="en-GB" altLang="en-US" sz="8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524000" y="6168492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e.g. When was our homework due in?</a:t>
            </a:r>
            <a:endParaRPr lang="en-GB" altLang="en-US" sz="2200" i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3583349" y="3786856"/>
            <a:ext cx="662473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/>
              <a:t>Is the film showing at the cinema tomorrow?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058870" y="479076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B9FD316-F913-DF49-B008-64F71294F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AAAEEF-0EFF-42DF-AA03-FDDCBB5153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915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3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927648" y="1603539"/>
            <a:ext cx="72008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en-GB" alt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Write the correct label in each box.</a:t>
            </a:r>
            <a:endParaRPr lang="en-GB" altLang="en-US" sz="2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4" name="Rectangle 23"/>
          <p:cNvSpPr/>
          <p:nvPr/>
        </p:nvSpPr>
        <p:spPr>
          <a:xfrm>
            <a:off x="8407724" y="5078795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20943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Add a subordinate clause to the sentence.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3182407" y="4050179"/>
            <a:ext cx="410051" cy="724679"/>
            <a:chOff x="0" y="0"/>
            <a:chExt cx="213360" cy="403860"/>
          </a:xfrm>
        </p:grpSpPr>
        <p:sp>
          <p:nvSpPr>
            <p:cNvPr id="27" name="Rectangle 26"/>
            <p:cNvSpPr/>
            <p:nvPr/>
          </p:nvSpPr>
          <p:spPr>
            <a:xfrm>
              <a:off x="0" y="190500"/>
              <a:ext cx="213360" cy="2133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b="1" dirty="0"/>
                <a:t>1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99060" y="0"/>
              <a:ext cx="0" cy="1905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3111129" y="3662770"/>
            <a:ext cx="63813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/>
              <a:t>The delayed plane was soon ready to take off.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5912916" y="4064528"/>
            <a:ext cx="410051" cy="724679"/>
            <a:chOff x="0" y="0"/>
            <a:chExt cx="213360" cy="403860"/>
          </a:xfrm>
        </p:grpSpPr>
        <p:sp>
          <p:nvSpPr>
            <p:cNvPr id="39" name="Rectangle 38"/>
            <p:cNvSpPr/>
            <p:nvPr/>
          </p:nvSpPr>
          <p:spPr>
            <a:xfrm>
              <a:off x="0" y="190500"/>
              <a:ext cx="213360" cy="2133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200" b="1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99060" y="0"/>
              <a:ext cx="0" cy="1905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6640106" y="4064528"/>
            <a:ext cx="410051" cy="724679"/>
            <a:chOff x="0" y="0"/>
            <a:chExt cx="213360" cy="403860"/>
          </a:xfrm>
        </p:grpSpPr>
        <p:sp>
          <p:nvSpPr>
            <p:cNvPr id="42" name="Rectangle 41"/>
            <p:cNvSpPr/>
            <p:nvPr/>
          </p:nvSpPr>
          <p:spPr>
            <a:xfrm>
              <a:off x="0" y="190500"/>
              <a:ext cx="213360" cy="2133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200" b="1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99060" y="0"/>
              <a:ext cx="0" cy="1905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5344215" y="4056938"/>
            <a:ext cx="410051" cy="724679"/>
            <a:chOff x="0" y="0"/>
            <a:chExt cx="213360" cy="403860"/>
          </a:xfrm>
        </p:grpSpPr>
        <p:sp>
          <p:nvSpPr>
            <p:cNvPr id="45" name="Rectangle 44"/>
            <p:cNvSpPr/>
            <p:nvPr/>
          </p:nvSpPr>
          <p:spPr>
            <a:xfrm>
              <a:off x="0" y="190500"/>
              <a:ext cx="213360" cy="2133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200" b="1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99060" y="0"/>
              <a:ext cx="0" cy="1905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491899"/>
              </p:ext>
            </p:extLst>
          </p:nvPr>
        </p:nvGraphicFramePr>
        <p:xfrm>
          <a:off x="2567608" y="2348880"/>
          <a:ext cx="7200800" cy="108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Adverb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Adjective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Determiner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AED0AA0-0B22-4215-B800-33AF51FC4BE7}"/>
              </a:ext>
            </a:extLst>
          </p:cNvPr>
          <p:cNvSpPr/>
          <p:nvPr/>
        </p:nvSpPr>
        <p:spPr>
          <a:xfrm>
            <a:off x="5373338" y="43906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E4D8ED-48F0-4792-A2B2-BD2784C8338A}"/>
              </a:ext>
            </a:extLst>
          </p:cNvPr>
          <p:cNvSpPr/>
          <p:nvPr/>
        </p:nvSpPr>
        <p:spPr>
          <a:xfrm>
            <a:off x="5967099" y="4383643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E154C7-973E-4FD5-9219-20CFC4E98169}"/>
              </a:ext>
            </a:extLst>
          </p:cNvPr>
          <p:cNvSpPr/>
          <p:nvPr/>
        </p:nvSpPr>
        <p:spPr>
          <a:xfrm>
            <a:off x="6694288" y="440552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4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D2E09FA-1057-E34D-AA06-D4D1F38A1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0306043-645D-43B9-8498-66F37DB7A5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08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3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927648" y="1603539"/>
            <a:ext cx="72008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en-GB" alt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Write the correct label in each box.</a:t>
            </a:r>
            <a:endParaRPr lang="en-GB" altLang="en-US" sz="2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4" name="Rectangle 23"/>
          <p:cNvSpPr/>
          <p:nvPr/>
        </p:nvSpPr>
        <p:spPr>
          <a:xfrm>
            <a:off x="8407724" y="5078795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040159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e.g. The delayed plane was soon ready to take off even though one of the passengers was still missing.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3182407" y="4050179"/>
            <a:ext cx="410051" cy="724679"/>
            <a:chOff x="0" y="0"/>
            <a:chExt cx="213360" cy="403860"/>
          </a:xfrm>
        </p:grpSpPr>
        <p:sp>
          <p:nvSpPr>
            <p:cNvPr id="27" name="Rectangle 26"/>
            <p:cNvSpPr/>
            <p:nvPr/>
          </p:nvSpPr>
          <p:spPr>
            <a:xfrm>
              <a:off x="0" y="190500"/>
              <a:ext cx="213360" cy="2133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b="1" dirty="0"/>
                <a:t>C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99060" y="0"/>
              <a:ext cx="0" cy="1905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3111129" y="3662770"/>
            <a:ext cx="63813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/>
              <a:t>The delayed plane was soon ready to take off.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5912916" y="4064528"/>
            <a:ext cx="410051" cy="724679"/>
            <a:chOff x="0" y="0"/>
            <a:chExt cx="213360" cy="403860"/>
          </a:xfrm>
        </p:grpSpPr>
        <p:sp>
          <p:nvSpPr>
            <p:cNvPr id="39" name="Rectangle 38"/>
            <p:cNvSpPr/>
            <p:nvPr/>
          </p:nvSpPr>
          <p:spPr>
            <a:xfrm>
              <a:off x="0" y="190500"/>
              <a:ext cx="213360" cy="2133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200" b="1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99060" y="0"/>
              <a:ext cx="0" cy="1905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6640106" y="4064528"/>
            <a:ext cx="410051" cy="724679"/>
            <a:chOff x="0" y="0"/>
            <a:chExt cx="213360" cy="403860"/>
          </a:xfrm>
        </p:grpSpPr>
        <p:sp>
          <p:nvSpPr>
            <p:cNvPr id="42" name="Rectangle 41"/>
            <p:cNvSpPr/>
            <p:nvPr/>
          </p:nvSpPr>
          <p:spPr>
            <a:xfrm>
              <a:off x="0" y="190500"/>
              <a:ext cx="213360" cy="2133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200" b="1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99060" y="0"/>
              <a:ext cx="0" cy="1905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5344215" y="4056938"/>
            <a:ext cx="410051" cy="724679"/>
            <a:chOff x="0" y="0"/>
            <a:chExt cx="213360" cy="403860"/>
          </a:xfrm>
        </p:grpSpPr>
        <p:sp>
          <p:nvSpPr>
            <p:cNvPr id="45" name="Rectangle 44"/>
            <p:cNvSpPr/>
            <p:nvPr/>
          </p:nvSpPr>
          <p:spPr>
            <a:xfrm>
              <a:off x="0" y="190500"/>
              <a:ext cx="213360" cy="2133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200" b="1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99060" y="0"/>
              <a:ext cx="0" cy="1905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2567608" y="2348880"/>
          <a:ext cx="7200800" cy="108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Adverb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Adjective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Determiner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AED0AA0-0B22-4215-B800-33AF51FC4BE7}"/>
              </a:ext>
            </a:extLst>
          </p:cNvPr>
          <p:cNvSpPr/>
          <p:nvPr/>
        </p:nvSpPr>
        <p:spPr>
          <a:xfrm>
            <a:off x="5358911" y="4390636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E4D8ED-48F0-4792-A2B2-BD2784C8338A}"/>
              </a:ext>
            </a:extLst>
          </p:cNvPr>
          <p:cNvSpPr/>
          <p:nvPr/>
        </p:nvSpPr>
        <p:spPr>
          <a:xfrm>
            <a:off x="5967099" y="4383643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E154C7-973E-4FD5-9219-20CFC4E98169}"/>
              </a:ext>
            </a:extLst>
          </p:cNvPr>
          <p:cNvSpPr/>
          <p:nvPr/>
        </p:nvSpPr>
        <p:spPr>
          <a:xfrm>
            <a:off x="6687876" y="4405526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B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D2E09FA-1057-E34D-AA06-D4D1F38A1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9C2FD2B-A78E-4C52-B7E4-C73A7C15B3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54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015917" y="1509735"/>
            <a:ext cx="748883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Circle each word that should begin with a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capital letter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in the sentence below.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154814" y="3006123"/>
            <a:ext cx="851318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dirty="0"/>
              <a:t>the united states of </a:t>
            </a:r>
            <a:r>
              <a:rPr lang="en-GB" sz="2200" dirty="0" err="1"/>
              <a:t>america</a:t>
            </a:r>
            <a:r>
              <a:rPr lang="en-GB" sz="2200" dirty="0"/>
              <a:t> comprises fifty-two states including </a:t>
            </a:r>
            <a:r>
              <a:rPr lang="en-GB" sz="2200" dirty="0" err="1"/>
              <a:t>california</a:t>
            </a:r>
            <a:r>
              <a:rPr lang="en-GB" sz="2200" dirty="0"/>
              <a:t>, north </a:t>
            </a:r>
            <a:r>
              <a:rPr lang="en-GB" sz="2200" dirty="0" err="1"/>
              <a:t>carolina</a:t>
            </a:r>
            <a:r>
              <a:rPr lang="en-GB" sz="2200" dirty="0"/>
              <a:t> and the islands of </a:t>
            </a:r>
            <a:r>
              <a:rPr lang="en-GB" sz="2200" dirty="0" err="1"/>
              <a:t>hawaii</a:t>
            </a:r>
            <a:r>
              <a:rPr lang="en-GB" sz="2200" dirty="0"/>
              <a:t>. </a:t>
            </a:r>
          </a:p>
          <a:p>
            <a:r>
              <a:rPr lang="en-GB" sz="2200" dirty="0"/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07295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Explain which words must have a capital and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why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74F0768D-9FFA-FB4E-8C42-68577214E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D43E0F7-25E9-4EB8-9E81-84947B48AB67}"/>
              </a:ext>
            </a:extLst>
          </p:cNvPr>
          <p:cNvSpPr/>
          <p:nvPr/>
        </p:nvSpPr>
        <p:spPr>
          <a:xfrm>
            <a:off x="6096000" y="4502511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>
              <a:solidFill>
                <a:prstClr val="black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>
              <a:solidFill>
                <a:prstClr val="black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10803F-5774-43EB-993D-2AFAC69D4D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481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4 – questions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78618" y="6002680"/>
            <a:ext cx="1145477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Change the first sentence so that it is written in the present progressive tense.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You may change some of the words.</a:t>
            </a:r>
            <a:endParaRPr lang="en-GB" altLang="en-US" sz="2200" i="1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9040161A-E18B-4845-8004-023DA42ED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846" y="1537773"/>
            <a:ext cx="783031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Which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two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sentences use punctuation to show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parenthesis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85B95A-5F62-4490-ADC8-C8D3554F374C}"/>
              </a:ext>
            </a:extLst>
          </p:cNvPr>
          <p:cNvGrpSpPr/>
          <p:nvPr/>
        </p:nvGrpSpPr>
        <p:grpSpPr>
          <a:xfrm>
            <a:off x="8324958" y="2006617"/>
            <a:ext cx="2038571" cy="3920589"/>
            <a:chOff x="7110309" y="2132856"/>
            <a:chExt cx="2038571" cy="3920589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9BBB3B4-188B-4CA7-977C-1D303BBA44A2}"/>
                </a:ext>
              </a:extLst>
            </p:cNvPr>
            <p:cNvGrpSpPr/>
            <p:nvPr/>
          </p:nvGrpSpPr>
          <p:grpSpPr>
            <a:xfrm>
              <a:off x="7110309" y="2132856"/>
              <a:ext cx="1155316" cy="3259656"/>
              <a:chOff x="7110309" y="2132856"/>
              <a:chExt cx="1155316" cy="3259656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C53C5C3A-29EE-4CA5-8535-01D22EF9631F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1266" cy="2688529"/>
                <a:chOff x="0" y="-69120"/>
                <a:chExt cx="218794" cy="1463228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962C17C9-CF82-47CA-AA9D-E88F48B76545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CC7347C8-B125-42A1-BE93-F5CC6F46FE1E}"/>
                    </a:ext>
                  </a:extLst>
                </p:cNvPr>
                <p:cNvSpPr/>
                <p:nvPr/>
              </p:nvSpPr>
              <p:spPr>
                <a:xfrm>
                  <a:off x="5434" y="328486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2AFC16AE-D65E-45AD-803D-CC67A506E5C4}"/>
                    </a:ext>
                  </a:extLst>
                </p:cNvPr>
                <p:cNvSpPr/>
                <p:nvPr/>
              </p:nvSpPr>
              <p:spPr>
                <a:xfrm>
                  <a:off x="0" y="80795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216D9A58-601E-4B68-804E-16FDA0830E7A}"/>
                    </a:ext>
                  </a:extLst>
                </p:cNvPr>
                <p:cNvSpPr/>
                <p:nvPr/>
              </p:nvSpPr>
              <p:spPr>
                <a:xfrm>
                  <a:off x="5434" y="1180748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801BA4D-6F7B-4474-AD7F-A26DC4F6C7BD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5531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two</a:t>
                </a:r>
                <a:endParaRPr lang="en-GB" sz="2200" dirty="0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FB9AD3-CFC4-408F-9F5D-8483433E0E04}"/>
                </a:ext>
              </a:extLst>
            </p:cNvPr>
            <p:cNvSpPr/>
            <p:nvPr/>
          </p:nvSpPr>
          <p:spPr>
            <a:xfrm>
              <a:off x="8064147" y="5284004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2" name="Rectangle 14">
            <a:extLst>
              <a:ext uri="{FF2B5EF4-FFF2-40B4-BE49-F238E27FC236}">
                <a16:creationId xmlns:a16="http://schemas.microsoft.com/office/drawing/2014/main" id="{AC714962-8F67-4E77-BD8A-F4989D62C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069" y="2518681"/>
            <a:ext cx="687031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dirty="0"/>
              <a:t>Last night, we went to the theatre.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Although we were late, we managed to get a seat, some popcorn and a drink.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Our seats, in the middle of the row, gave us a perfect view.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All of us – including my mum – enjoyed it very much.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CDD9F63-0220-AF4D-9D7B-99B4ED96E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99BE3CB-028D-47C4-822D-BB6DF9D505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91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4 – answers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339832" y="6277349"/>
            <a:ext cx="1145477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Tonight, I am going to the theatre.</a:t>
            </a:r>
            <a:endParaRPr lang="en-GB" altLang="en-US" sz="2200" i="1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9040161A-E18B-4845-8004-023DA42ED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846" y="1537773"/>
            <a:ext cx="783031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Which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two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sentences use punctuation to show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parenthesis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85B95A-5F62-4490-ADC8-C8D3554F374C}"/>
              </a:ext>
            </a:extLst>
          </p:cNvPr>
          <p:cNvGrpSpPr/>
          <p:nvPr/>
        </p:nvGrpSpPr>
        <p:grpSpPr>
          <a:xfrm>
            <a:off x="8324958" y="2006617"/>
            <a:ext cx="2038571" cy="3920589"/>
            <a:chOff x="7110309" y="2132856"/>
            <a:chExt cx="2038571" cy="3920589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9BBB3B4-188B-4CA7-977C-1D303BBA44A2}"/>
                </a:ext>
              </a:extLst>
            </p:cNvPr>
            <p:cNvGrpSpPr/>
            <p:nvPr/>
          </p:nvGrpSpPr>
          <p:grpSpPr>
            <a:xfrm>
              <a:off x="7110309" y="2132856"/>
              <a:ext cx="1155316" cy="3259656"/>
              <a:chOff x="7110309" y="2132856"/>
              <a:chExt cx="1155316" cy="3259656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C53C5C3A-29EE-4CA5-8535-01D22EF9631F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1266" cy="2688529"/>
                <a:chOff x="0" y="-69120"/>
                <a:chExt cx="218794" cy="1463228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962C17C9-CF82-47CA-AA9D-E88F48B76545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CC7347C8-B125-42A1-BE93-F5CC6F46FE1E}"/>
                    </a:ext>
                  </a:extLst>
                </p:cNvPr>
                <p:cNvSpPr/>
                <p:nvPr/>
              </p:nvSpPr>
              <p:spPr>
                <a:xfrm>
                  <a:off x="5434" y="328486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2AFC16AE-D65E-45AD-803D-CC67A506E5C4}"/>
                    </a:ext>
                  </a:extLst>
                </p:cNvPr>
                <p:cNvSpPr/>
                <p:nvPr/>
              </p:nvSpPr>
              <p:spPr>
                <a:xfrm>
                  <a:off x="0" y="80795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>
                      <a:sym typeface="Wingdings" panose="05000000000000000000" pitchFamily="2" charset="2"/>
                    </a:rPr>
                    <a:t></a:t>
                  </a:r>
                  <a:endParaRPr lang="en-GB" sz="2200" b="1" dirty="0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216D9A58-601E-4B68-804E-16FDA0830E7A}"/>
                    </a:ext>
                  </a:extLst>
                </p:cNvPr>
                <p:cNvSpPr/>
                <p:nvPr/>
              </p:nvSpPr>
              <p:spPr>
                <a:xfrm>
                  <a:off x="5434" y="1180748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>
                      <a:sym typeface="Wingdings" panose="05000000000000000000" pitchFamily="2" charset="2"/>
                    </a:rPr>
                    <a:t></a:t>
                  </a:r>
                  <a:endParaRPr lang="en-GB" sz="2200" b="1" dirty="0"/>
                </a:p>
              </p:txBody>
            </p:sp>
          </p:grp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801BA4D-6F7B-4474-AD7F-A26DC4F6C7BD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5531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two</a:t>
                </a:r>
                <a:endParaRPr lang="en-GB" sz="2200" dirty="0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FB9AD3-CFC4-408F-9F5D-8483433E0E04}"/>
                </a:ext>
              </a:extLst>
            </p:cNvPr>
            <p:cNvSpPr/>
            <p:nvPr/>
          </p:nvSpPr>
          <p:spPr>
            <a:xfrm>
              <a:off x="8064147" y="5284004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2" name="Rectangle 14">
            <a:extLst>
              <a:ext uri="{FF2B5EF4-FFF2-40B4-BE49-F238E27FC236}">
                <a16:creationId xmlns:a16="http://schemas.microsoft.com/office/drawing/2014/main" id="{AC714962-8F67-4E77-BD8A-F4989D62C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069" y="2518681"/>
            <a:ext cx="687031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dirty="0"/>
              <a:t>Last night, we went to the theatre.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Although we were late, we managed to get a seat, some popcorn and a drink.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Our seats, in the middle of the row, gave us a perfect view.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All of us – including my mum – enjoyed it very much.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CDD9F63-0220-AF4D-9D7B-99B4ED96E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8B09484-B508-4013-AE94-A01FE2B0DA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754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4 – questions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662568" y="6196411"/>
            <a:ext cx="87849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Add a relative clause to the sentence above.</a:t>
            </a:r>
            <a:endParaRPr lang="en-GB" altLang="en-US" sz="2200" i="1" dirty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3A6F0035-01E5-4713-8890-006F0601E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8235" y="1864036"/>
            <a:ext cx="693364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Underline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subject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of the sentence below.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DC7F00-734E-4345-902D-D0A901E520A0}"/>
              </a:ext>
            </a:extLst>
          </p:cNvPr>
          <p:cNvSpPr/>
          <p:nvPr/>
        </p:nvSpPr>
        <p:spPr>
          <a:xfrm>
            <a:off x="9927832" y="5063837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CAA542C-EB01-4CBC-BB32-4447C028B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661" y="3081541"/>
            <a:ext cx="757817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The ballroom dancer spun elegantly around the dance floor.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B55FAB3-E69E-FC49-AF4D-1BAEB7004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D9BC99-A5A3-4888-9DBD-2FB5A0C6A5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681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4 – answers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20701" y="5539568"/>
            <a:ext cx="1135059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e.g. </a:t>
            </a: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The ballroom dancer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, who was only nineteen years old, </a:t>
            </a: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spun elegantly around the dance floor. </a:t>
            </a:r>
            <a:r>
              <a:rPr lang="en-GB" altLang="en-US" sz="2200" dirty="0">
                <a:cs typeface="Calibri" panose="020F0502020204030204" pitchFamily="34" charset="0"/>
              </a:rPr>
              <a:t>The </a:t>
            </a:r>
            <a:r>
              <a:rPr lang="en-GB" altLang="en-US" sz="2200" u="sng" dirty="0">
                <a:cs typeface="Calibri" panose="020F0502020204030204" pitchFamily="34" charset="0"/>
              </a:rPr>
              <a:t>ballroom dancer</a:t>
            </a:r>
            <a:r>
              <a:rPr lang="en-GB" altLang="en-US" sz="2200" dirty="0">
                <a:cs typeface="Calibri" panose="020F0502020204030204" pitchFamily="34" charset="0"/>
              </a:rPr>
              <a:t> spun elegantly around the dance floor</a:t>
            </a:r>
            <a:r>
              <a:rPr lang="en-GB" altLang="en-US" sz="2200" b="1" dirty="0">
                <a:cs typeface="Calibri" panose="020F0502020204030204" pitchFamily="34" charset="0"/>
              </a:rPr>
              <a:t>,</a:t>
            </a:r>
            <a:r>
              <a:rPr lang="en-GB" altLang="en-US" sz="2200" dirty="0">
                <a:cs typeface="Calibri" panose="020F0502020204030204" pitchFamily="34" charset="0"/>
              </a:rPr>
              <a:t> (accept as correct with or without a comma here) </a:t>
            </a:r>
            <a:r>
              <a:rPr lang="en-GB" altLang="en-US" sz="2200" b="1" dirty="0">
                <a:cs typeface="Calibri" panose="020F0502020204030204" pitchFamily="34" charset="0"/>
              </a:rPr>
              <a:t>which was lit by a glitter ball.</a:t>
            </a:r>
            <a:endParaRPr lang="en-GB" altLang="en-US" sz="2200" dirty="0">
              <a:cs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3A6F0035-01E5-4713-8890-006F0601E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8235" y="1864036"/>
            <a:ext cx="693364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Underline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subject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of the sentence below.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DC7F00-734E-4345-902D-D0A901E520A0}"/>
              </a:ext>
            </a:extLst>
          </p:cNvPr>
          <p:cNvSpPr/>
          <p:nvPr/>
        </p:nvSpPr>
        <p:spPr>
          <a:xfrm>
            <a:off x="9927832" y="4600850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CAA542C-EB01-4CBC-BB32-4447C028B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661" y="3081541"/>
            <a:ext cx="757817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The </a:t>
            </a:r>
            <a:r>
              <a:rPr lang="en-GB" altLang="en-US" sz="2200" u="sng" dirty="0">
                <a:cs typeface="Calibri" panose="020F0502020204030204" pitchFamily="34" charset="0"/>
              </a:rPr>
              <a:t>ballroom dancer</a:t>
            </a:r>
            <a:r>
              <a:rPr lang="en-GB" altLang="en-US" sz="2200" dirty="0">
                <a:cs typeface="Calibri" panose="020F0502020204030204" pitchFamily="34" charset="0"/>
              </a:rPr>
              <a:t> spun elegantly around the dance floor.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B55FAB3-E69E-FC49-AF4D-1BAEB7004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F84528-2297-496A-9B60-455F196295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619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4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882179" y="1669141"/>
            <a:ext cx="693364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Which sentence is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most formal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?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222730" y="6376478"/>
            <a:ext cx="87849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Identify the verb forms or tenses in each of the sentences.</a:t>
            </a:r>
            <a:endParaRPr lang="en-GB" altLang="en-US" sz="2200" i="1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11CB483-4210-48AF-813E-9AF9D4399C8B}"/>
              </a:ext>
            </a:extLst>
          </p:cNvPr>
          <p:cNvGrpSpPr/>
          <p:nvPr/>
        </p:nvGrpSpPr>
        <p:grpSpPr>
          <a:xfrm>
            <a:off x="8378614" y="2195057"/>
            <a:ext cx="1143262" cy="3754663"/>
            <a:chOff x="7110309" y="2132856"/>
            <a:chExt cx="1143262" cy="3754663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65C6234-B8AF-4AB8-99C1-0CC7F62968DC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CD595F37-AA2F-4ED2-8D67-11DDCC56DBBD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980227DD-9D66-4D9C-99F4-CEADBB9959A1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92434CEB-1D4E-4D80-8736-0C5E62624803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311760C0-47AC-4ED1-8705-E724079F564E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479228A2-014C-4E2D-AA14-0C3FC6167ACD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90ABBF4-07E4-4A55-8063-767015C57BA6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D7775D9-995C-4342-9E9F-68E5F99AF875}"/>
                </a:ext>
              </a:extLst>
            </p:cNvPr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5" name="Rectangle 14">
            <a:extLst>
              <a:ext uri="{FF2B5EF4-FFF2-40B4-BE49-F238E27FC236}">
                <a16:creationId xmlns:a16="http://schemas.microsoft.com/office/drawing/2014/main" id="{37A83FF4-85C3-4C6A-AD7A-BF9B8898B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238" y="2766184"/>
            <a:ext cx="6304192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It was obvious he couldn’t do it.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I suggested that he be excused from the lesson.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She was really desperate to get cracking with the task.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It’s impossible to tell whether it’s raining or not.</a:t>
            </a:r>
            <a:endParaRPr lang="en-GB" altLang="en-US" sz="22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B4B8E3C-AE81-6F49-A611-00D144800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1C94057-D08D-4CF0-9CA6-5B18209A2B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231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4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882179" y="1669141"/>
            <a:ext cx="693364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Which sentence is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most formal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?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327544" y="6285473"/>
            <a:ext cx="115323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1. past tense/ modal verb  2. past tense/ subjunctive  3. past tense  4. present tense</a:t>
            </a:r>
            <a:endParaRPr lang="en-GB" altLang="en-US" sz="2200" i="1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11CB483-4210-48AF-813E-9AF9D4399C8B}"/>
              </a:ext>
            </a:extLst>
          </p:cNvPr>
          <p:cNvGrpSpPr/>
          <p:nvPr/>
        </p:nvGrpSpPr>
        <p:grpSpPr>
          <a:xfrm>
            <a:off x="8378614" y="2195057"/>
            <a:ext cx="1143262" cy="3754663"/>
            <a:chOff x="7110309" y="2132856"/>
            <a:chExt cx="1143262" cy="3754663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65C6234-B8AF-4AB8-99C1-0CC7F62968DC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CD595F37-AA2F-4ED2-8D67-11DDCC56DBBD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980227DD-9D66-4D9C-99F4-CEADBB9959A1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92434CEB-1D4E-4D80-8736-0C5E62624803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>
                      <a:sym typeface="Wingdings" panose="05000000000000000000" pitchFamily="2" charset="2"/>
                    </a:rPr>
                    <a:t></a:t>
                  </a:r>
                  <a:endParaRPr lang="en-GB" sz="2200" b="1" dirty="0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311760C0-47AC-4ED1-8705-E724079F564E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479228A2-014C-4E2D-AA14-0C3FC6167ACD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</p:grp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90ABBF4-07E4-4A55-8063-767015C57BA6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D7775D9-995C-4342-9E9F-68E5F99AF875}"/>
                </a:ext>
              </a:extLst>
            </p:cNvPr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5" name="Rectangle 14">
            <a:extLst>
              <a:ext uri="{FF2B5EF4-FFF2-40B4-BE49-F238E27FC236}">
                <a16:creationId xmlns:a16="http://schemas.microsoft.com/office/drawing/2014/main" id="{37A83FF4-85C3-4C6A-AD7A-BF9B8898B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238" y="2766184"/>
            <a:ext cx="6304192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It was obvious he couldn’t do it.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I suggested that he be excused from the lesson.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She was really desperate to get cracking with the task.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It’s impossible to tell whether it’s raining or not.</a:t>
            </a:r>
            <a:endParaRPr lang="en-GB" altLang="en-US" sz="22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B4B8E3C-AE81-6F49-A611-00D144800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34A1424-F4A2-4494-AAA6-6B4C08DA7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770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5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824842" y="1751194"/>
            <a:ext cx="800305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GB" sz="2200" dirty="0"/>
              <a:t>Add a </a:t>
            </a:r>
            <a:r>
              <a:rPr lang="en-GB" sz="2200" b="1" dirty="0"/>
              <a:t>suffix</a:t>
            </a:r>
            <a:r>
              <a:rPr lang="en-GB" sz="2200" dirty="0"/>
              <a:t> to the words in the boxes to complete the sentences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</a:t>
            </a: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005284" y="2533552"/>
            <a:ext cx="8942256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It was  ______________ to see the puppy left out in the cold.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Her ______________ was plain to see as the plate was beautifully decorated.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16281" y="515719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093069" y="6008522"/>
            <a:ext cx="969755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How many different suffixes can you list?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Identify two root words which each of them can be added to.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2764268" y="2959076"/>
            <a:ext cx="2118340" cy="756054"/>
            <a:chOff x="-12451" y="158671"/>
            <a:chExt cx="1051560" cy="445211"/>
          </a:xfrm>
        </p:grpSpPr>
        <p:sp>
          <p:nvSpPr>
            <p:cNvPr id="11" name="Rectangle 10"/>
            <p:cNvSpPr/>
            <p:nvPr/>
          </p:nvSpPr>
          <p:spPr>
            <a:xfrm>
              <a:off x="-12451" y="313711"/>
              <a:ext cx="1051560" cy="2901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100" b="1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en-GB" sz="2200" b="1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pity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511424" y="158671"/>
              <a:ext cx="1905" cy="1487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490986" y="4628435"/>
            <a:ext cx="2118340" cy="756054"/>
            <a:chOff x="-12451" y="158671"/>
            <a:chExt cx="1051560" cy="445211"/>
          </a:xfrm>
        </p:grpSpPr>
        <p:sp>
          <p:nvSpPr>
            <p:cNvPr id="18" name="Rectangle 17"/>
            <p:cNvSpPr/>
            <p:nvPr/>
          </p:nvSpPr>
          <p:spPr>
            <a:xfrm>
              <a:off x="-12451" y="313711"/>
              <a:ext cx="1051560" cy="2901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100" b="1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en-GB" sz="2200" b="1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creative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 flipV="1">
              <a:off x="511424" y="158671"/>
              <a:ext cx="1905" cy="1487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085A8477-5C8B-8042-92C4-89F85BFBF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1F8335D-7473-45A1-8944-F3E4638324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67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5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824842" y="1751194"/>
            <a:ext cx="800305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GB" sz="2200" dirty="0"/>
              <a:t>Add a </a:t>
            </a:r>
            <a:r>
              <a:rPr lang="en-GB" sz="2200" b="1" dirty="0"/>
              <a:t>suffix</a:t>
            </a:r>
            <a:r>
              <a:rPr lang="en-GB" sz="2200" dirty="0"/>
              <a:t> to the words in the boxes to complete the sentences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</a:t>
            </a: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083720" y="2567880"/>
            <a:ext cx="8389861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It was 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pitiful 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to see the puppy left out in the cold.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Her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 creativity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was plain to see as the plate was beautifully decorated.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16281" y="515719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352460" y="6223011"/>
            <a:ext cx="969755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e.g. -</a:t>
            </a:r>
            <a:r>
              <a:rPr lang="en-GB" altLang="en-US" sz="22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ly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, -</a:t>
            </a:r>
            <a:r>
              <a:rPr lang="en-GB" altLang="en-US" sz="22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ment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, -</a:t>
            </a:r>
            <a:r>
              <a:rPr lang="en-GB" altLang="en-US" sz="22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ful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, -ness …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2405453" y="2982534"/>
            <a:ext cx="2118340" cy="756054"/>
            <a:chOff x="-12451" y="158671"/>
            <a:chExt cx="1051560" cy="445211"/>
          </a:xfrm>
        </p:grpSpPr>
        <p:sp>
          <p:nvSpPr>
            <p:cNvPr id="11" name="Rectangle 10"/>
            <p:cNvSpPr/>
            <p:nvPr/>
          </p:nvSpPr>
          <p:spPr>
            <a:xfrm>
              <a:off x="-12451" y="313711"/>
              <a:ext cx="1051560" cy="2901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100" b="1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en-GB" sz="2200" b="1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pity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511424" y="158671"/>
              <a:ext cx="1905" cy="1487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213194" y="4652066"/>
            <a:ext cx="2118340" cy="756054"/>
            <a:chOff x="-12451" y="158671"/>
            <a:chExt cx="1051560" cy="445211"/>
          </a:xfrm>
        </p:grpSpPr>
        <p:sp>
          <p:nvSpPr>
            <p:cNvPr id="18" name="Rectangle 17"/>
            <p:cNvSpPr/>
            <p:nvPr/>
          </p:nvSpPr>
          <p:spPr>
            <a:xfrm>
              <a:off x="-12451" y="313711"/>
              <a:ext cx="1051560" cy="2901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100" b="1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en-GB" sz="2200" b="1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creative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 flipV="1">
              <a:off x="511424" y="158671"/>
              <a:ext cx="1905" cy="1487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085A8477-5C8B-8042-92C4-89F85BFBF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104FFA4-F6AD-411C-A1A4-0A066DDEA0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107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5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703512" y="1827714"/>
            <a:ext cx="806489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GB" sz="2200" dirty="0"/>
              <a:t>Circle the </a:t>
            </a:r>
            <a:r>
              <a:rPr lang="en-GB" sz="2200" b="1" dirty="0"/>
              <a:t>possessive pronoun </a:t>
            </a:r>
            <a:r>
              <a:rPr lang="en-GB" sz="2200" dirty="0"/>
              <a:t>in the sentence below.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794076" y="2667799"/>
            <a:ext cx="762709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After Jemma had borrowed my pencil for the third time, I asked her if she knew where hers was.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552573" y="4957854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361728" y="5797939"/>
            <a:ext cx="874846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Write a sentence with a group of words that could be replaced by the possessive pronoun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mine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3AC363D-A241-7F4A-BAC2-8289DF7DD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F84729-7000-4DCE-ACF1-F61C6EACAC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768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5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703512" y="1827714"/>
            <a:ext cx="806489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GB" sz="2200" dirty="0"/>
              <a:t>Circle the </a:t>
            </a:r>
            <a:r>
              <a:rPr lang="en-GB" sz="2200" b="1" dirty="0"/>
              <a:t>possessive pronoun </a:t>
            </a:r>
            <a:r>
              <a:rPr lang="en-GB" sz="2200" dirty="0"/>
              <a:t>in the sentence below.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794076" y="2667799"/>
            <a:ext cx="762709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After Jemma had borrowed my pencil for the third time, I asked her if she knew where hers was.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552573" y="4957854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703512" y="6032012"/>
            <a:ext cx="874846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Here’s your coat; please can you pass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my coat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3AC363D-A241-7F4A-BAC2-8289DF7DD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4926D8E1-BF95-4ED5-BFA5-12703DDE7166}"/>
              </a:ext>
            </a:extLst>
          </p:cNvPr>
          <p:cNvSpPr/>
          <p:nvPr/>
        </p:nvSpPr>
        <p:spPr>
          <a:xfrm>
            <a:off x="4437862" y="3090441"/>
            <a:ext cx="612360" cy="3385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A12F69-DBAC-4D79-836E-A65B0F3CEE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35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015917" y="1509735"/>
            <a:ext cx="748883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Circle each word that should begin with a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capital letter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in the sentence below.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154814" y="3006123"/>
            <a:ext cx="851318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dirty="0"/>
              <a:t>the united states of </a:t>
            </a:r>
            <a:r>
              <a:rPr lang="en-GB" sz="2200" dirty="0" err="1"/>
              <a:t>america</a:t>
            </a:r>
            <a:r>
              <a:rPr lang="en-GB" sz="2200" dirty="0"/>
              <a:t> comprises fifty-two states including </a:t>
            </a:r>
            <a:r>
              <a:rPr lang="en-GB" sz="2200" dirty="0" err="1"/>
              <a:t>california</a:t>
            </a:r>
            <a:r>
              <a:rPr lang="en-GB" sz="2200" dirty="0"/>
              <a:t>, north </a:t>
            </a:r>
            <a:r>
              <a:rPr lang="en-GB" sz="2200" dirty="0" err="1"/>
              <a:t>carolina</a:t>
            </a:r>
            <a:r>
              <a:rPr lang="en-GB" sz="2200" dirty="0"/>
              <a:t> and the islands of </a:t>
            </a:r>
            <a:r>
              <a:rPr lang="en-GB" sz="2200" dirty="0" err="1"/>
              <a:t>hawaii</a:t>
            </a:r>
            <a:r>
              <a:rPr lang="en-GB" sz="2200" dirty="0"/>
              <a:t>. </a:t>
            </a:r>
          </a:p>
          <a:p>
            <a:r>
              <a:rPr lang="en-GB" sz="2200" dirty="0"/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5903679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Capital letters for the beginning of the sentence and for proper nouns.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74F0768D-9FFA-FB4E-8C42-68577214E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D43E0F7-25E9-4EB8-9E81-84947B48AB67}"/>
              </a:ext>
            </a:extLst>
          </p:cNvPr>
          <p:cNvSpPr/>
          <p:nvPr/>
        </p:nvSpPr>
        <p:spPr>
          <a:xfrm>
            <a:off x="6096000" y="4502511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>
              <a:solidFill>
                <a:prstClr val="black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>
              <a:solidFill>
                <a:prstClr val="black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092717C-FA00-4C2A-BED1-B254B2A9BEC1}"/>
              </a:ext>
            </a:extLst>
          </p:cNvPr>
          <p:cNvSpPr/>
          <p:nvPr/>
        </p:nvSpPr>
        <p:spPr>
          <a:xfrm>
            <a:off x="3442475" y="3065522"/>
            <a:ext cx="727592" cy="3385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8814D1C-A1BD-4288-B827-F74D2F888E84}"/>
              </a:ext>
            </a:extLst>
          </p:cNvPr>
          <p:cNvSpPr/>
          <p:nvPr/>
        </p:nvSpPr>
        <p:spPr>
          <a:xfrm>
            <a:off x="4478785" y="3096212"/>
            <a:ext cx="961316" cy="3385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7968F15-5D1F-4D85-9F67-B822D87C8DAA}"/>
              </a:ext>
            </a:extLst>
          </p:cNvPr>
          <p:cNvSpPr/>
          <p:nvPr/>
        </p:nvSpPr>
        <p:spPr>
          <a:xfrm>
            <a:off x="2226190" y="3418730"/>
            <a:ext cx="1095744" cy="3385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E7778B4-6AB1-463F-9ABB-565D66DBE57B}"/>
              </a:ext>
            </a:extLst>
          </p:cNvPr>
          <p:cNvSpPr/>
          <p:nvPr/>
        </p:nvSpPr>
        <p:spPr>
          <a:xfrm>
            <a:off x="3369846" y="3429000"/>
            <a:ext cx="727592" cy="3385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6ECC6D5-CFFF-4778-B4F3-7F16CC4DDE88}"/>
              </a:ext>
            </a:extLst>
          </p:cNvPr>
          <p:cNvSpPr/>
          <p:nvPr/>
        </p:nvSpPr>
        <p:spPr>
          <a:xfrm>
            <a:off x="4097438" y="3429000"/>
            <a:ext cx="961316" cy="3385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AD525A5-572C-4E4E-A55A-2DC6E7FDE3B4}"/>
              </a:ext>
            </a:extLst>
          </p:cNvPr>
          <p:cNvSpPr/>
          <p:nvPr/>
        </p:nvSpPr>
        <p:spPr>
          <a:xfrm>
            <a:off x="7067607" y="3418729"/>
            <a:ext cx="961316" cy="3385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B15D259-38DC-4DCD-BBC0-92C1488B9775}"/>
              </a:ext>
            </a:extLst>
          </p:cNvPr>
          <p:cNvSpPr/>
          <p:nvPr/>
        </p:nvSpPr>
        <p:spPr>
          <a:xfrm>
            <a:off x="2685326" y="3083531"/>
            <a:ext cx="727592" cy="3385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0D39870-B470-4AC9-83B2-9BD740452333}"/>
              </a:ext>
            </a:extLst>
          </p:cNvPr>
          <p:cNvSpPr/>
          <p:nvPr/>
        </p:nvSpPr>
        <p:spPr>
          <a:xfrm>
            <a:off x="2183220" y="3065989"/>
            <a:ext cx="530513" cy="3385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A086D5C-9AB2-4FF4-9BB4-4C13231955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67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5 – questions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290522" y="6019767"/>
            <a:ext cx="878497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Identify the subordinating conjunction and the coordinating conjunction in the sentences above.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9040161A-E18B-4845-8004-023DA42ED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90" y="1544682"/>
            <a:ext cx="693364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Which sentence is written in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Standard English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85B95A-5F62-4490-ADC8-C8D3554F374C}"/>
              </a:ext>
            </a:extLst>
          </p:cNvPr>
          <p:cNvGrpSpPr/>
          <p:nvPr/>
        </p:nvGrpSpPr>
        <p:grpSpPr>
          <a:xfrm>
            <a:off x="8186062" y="2110790"/>
            <a:ext cx="1143262" cy="3754663"/>
            <a:chOff x="7110309" y="2132856"/>
            <a:chExt cx="1143262" cy="375466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9BBB3B4-188B-4CA7-977C-1D303BBA44A2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C53C5C3A-29EE-4CA5-8535-01D22EF9631F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962C17C9-CF82-47CA-AA9D-E88F48B76545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CC7347C8-B125-42A1-BE93-F5CC6F46FE1E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2AFC16AE-D65E-45AD-803D-CC67A506E5C4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216D9A58-601E-4B68-804E-16FDA0830E7A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801BA4D-6F7B-4474-AD7F-A26DC4F6C7BD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FB9AD3-CFC4-408F-9F5D-8483433E0E04}"/>
                </a:ext>
              </a:extLst>
            </p:cNvPr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2" name="Rectangle 14">
            <a:extLst>
              <a:ext uri="{FF2B5EF4-FFF2-40B4-BE49-F238E27FC236}">
                <a16:creationId xmlns:a16="http://schemas.microsoft.com/office/drawing/2014/main" id="{AC714962-8F67-4E77-BD8A-F4989D62C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101" y="2644459"/>
            <a:ext cx="6790329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dirty="0"/>
              <a:t>After a while, the children was too tired to run any more.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Once the rain come, the match was postponed.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The time had come for them to take their places.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They done their best but it wasn’t good enough.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CDD9F63-0220-AF4D-9D7B-99B4ED96E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F010F94-8AAE-46B4-894C-DF83E3F88C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268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5 – answers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415632" y="6304069"/>
            <a:ext cx="935653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subordinating conjunction = 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once</a:t>
            </a: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; coordinating conjunction = 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but</a:t>
            </a:r>
            <a:endParaRPr lang="en-GB" altLang="en-US" sz="2200" b="1" i="1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9040161A-E18B-4845-8004-023DA42ED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90" y="1544682"/>
            <a:ext cx="693364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Which sentence is written in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Standard English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85B95A-5F62-4490-ADC8-C8D3554F374C}"/>
              </a:ext>
            </a:extLst>
          </p:cNvPr>
          <p:cNvGrpSpPr/>
          <p:nvPr/>
        </p:nvGrpSpPr>
        <p:grpSpPr>
          <a:xfrm>
            <a:off x="8186062" y="2110790"/>
            <a:ext cx="1143262" cy="3754663"/>
            <a:chOff x="7110309" y="2132856"/>
            <a:chExt cx="1143262" cy="375466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9BBB3B4-188B-4CA7-977C-1D303BBA44A2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C53C5C3A-29EE-4CA5-8535-01D22EF9631F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962C17C9-CF82-47CA-AA9D-E88F48B76545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CC7347C8-B125-42A1-BE93-F5CC6F46FE1E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2AFC16AE-D65E-45AD-803D-CC67A506E5C4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>
                      <a:sym typeface="Wingdings" panose="05000000000000000000" pitchFamily="2" charset="2"/>
                    </a:rPr>
                    <a:t></a:t>
                  </a:r>
                  <a:endParaRPr lang="en-GB" sz="2200" b="1" dirty="0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216D9A58-601E-4B68-804E-16FDA0830E7A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</p:grp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801BA4D-6F7B-4474-AD7F-A26DC4F6C7BD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FB9AD3-CFC4-408F-9F5D-8483433E0E04}"/>
                </a:ext>
              </a:extLst>
            </p:cNvPr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2" name="Rectangle 14">
            <a:extLst>
              <a:ext uri="{FF2B5EF4-FFF2-40B4-BE49-F238E27FC236}">
                <a16:creationId xmlns:a16="http://schemas.microsoft.com/office/drawing/2014/main" id="{AC714962-8F67-4E77-BD8A-F4989D62C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101" y="2644459"/>
            <a:ext cx="6790329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dirty="0"/>
              <a:t>After a while, the children was too tired to run any more.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Once the rain come, the match was postponed.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The time had come for them to take their places.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They done their best but it wasn’t good enough.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CDD9F63-0220-AF4D-9D7B-99B4ED96E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8DB83B5-A1F3-425A-BAEC-516CFE3672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593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6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037078" y="1608616"/>
            <a:ext cx="811784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GB" sz="2200" dirty="0"/>
              <a:t>What is the grammatical term for the underlined words in the sentence below?</a:t>
            </a: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</a:t>
            </a: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688190" y="3207598"/>
            <a:ext cx="663816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 wore </a:t>
            </a:r>
            <a:r>
              <a:rPr lang="en-GB" altLang="en-US" sz="2200" u="sng" dirty="0">
                <a:ea typeface="Times New Roman" panose="02020603050405020304" pitchFamily="18" charset="0"/>
                <a:cs typeface="Calibri" panose="020F0502020204030204" pitchFamily="34" charset="0"/>
              </a:rPr>
              <a:t>a lime green dress with a bow around the middle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_________________________________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16281" y="515719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703512" y="6154844"/>
            <a:ext cx="878497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Write an explanation for the function of a semi-colon.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85A8477-5C8B-8042-92C4-89F85BFBF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60A7FB-026B-449B-A761-4783E60B7A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3739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6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037078" y="1608616"/>
            <a:ext cx="811784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GB" sz="2200" dirty="0"/>
              <a:t>What is the grammatical term for the underlined words in the sentence below?</a:t>
            </a: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</a:t>
            </a: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688190" y="3207598"/>
            <a:ext cx="663816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 wore </a:t>
            </a:r>
            <a:r>
              <a:rPr lang="en-GB" altLang="en-US" sz="2200" u="sng" dirty="0">
                <a:ea typeface="Times New Roman" panose="02020603050405020304" pitchFamily="18" charset="0"/>
                <a:cs typeface="Calibri" panose="020F0502020204030204" pitchFamily="34" charset="0"/>
              </a:rPr>
              <a:t>a lime green dress with a bow around the middle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noun phrase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16281" y="515719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703512" y="5985567"/>
            <a:ext cx="878497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The function of a semi-colon is to link two complete sentences on the same theme and to separate longer items in a list.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85A8477-5C8B-8042-92C4-89F85BFBF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EDEF3A-463B-4BB9-A753-432A9D0BFB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37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6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132735" y="1788457"/>
            <a:ext cx="813700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Rewrite the underlined verb in the sentence below so that it is in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present progressive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783632" y="3263498"/>
            <a:ext cx="662473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 threw the ball.</a:t>
            </a:r>
            <a:endParaRPr lang="en-GB" altLang="en-US" sz="2200" dirty="0"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07724" y="4365105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127548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Add an adverbial phrase to the sentence above.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2C3AF9-795B-6C47-A26A-E7AAF1825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0A15749-9643-47A8-933C-3C57244C5087}"/>
              </a:ext>
            </a:extLst>
          </p:cNvPr>
          <p:cNvGrpSpPr/>
          <p:nvPr/>
        </p:nvGrpSpPr>
        <p:grpSpPr>
          <a:xfrm>
            <a:off x="2278131" y="3674018"/>
            <a:ext cx="2118340" cy="756054"/>
            <a:chOff x="-12451" y="158671"/>
            <a:chExt cx="1051560" cy="44521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7606D68-F9CB-45D3-9A25-2DCBA67071F6}"/>
                </a:ext>
              </a:extLst>
            </p:cNvPr>
            <p:cNvSpPr/>
            <p:nvPr/>
          </p:nvSpPr>
          <p:spPr>
            <a:xfrm>
              <a:off x="-12451" y="313711"/>
              <a:ext cx="1051560" cy="2901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100" b="1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2200" b="1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1F1645D-8C5E-481E-877F-906FFA593AF1}"/>
                </a:ext>
              </a:extLst>
            </p:cNvPr>
            <p:cNvCxnSpPr/>
            <p:nvPr/>
          </p:nvCxnSpPr>
          <p:spPr>
            <a:xfrm flipH="1" flipV="1">
              <a:off x="511424" y="158671"/>
              <a:ext cx="1905" cy="1487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45AFE6D-BF02-4FEA-9DF2-56A56BFFC9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7574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6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132735" y="1788457"/>
            <a:ext cx="813700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Rewrite the underlined verb in the sentence below so that it is in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present progressive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783632" y="3263498"/>
            <a:ext cx="662473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 threw the ball.</a:t>
            </a:r>
            <a:endParaRPr lang="en-GB" altLang="en-US" sz="2200" dirty="0"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07724" y="4365105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127548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I threw the ball 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over the hedge</a:t>
            </a: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2C3AF9-795B-6C47-A26A-E7AAF1825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0A15749-9643-47A8-933C-3C57244C5087}"/>
              </a:ext>
            </a:extLst>
          </p:cNvPr>
          <p:cNvGrpSpPr/>
          <p:nvPr/>
        </p:nvGrpSpPr>
        <p:grpSpPr>
          <a:xfrm>
            <a:off x="2278131" y="3674018"/>
            <a:ext cx="2118340" cy="756054"/>
            <a:chOff x="-12451" y="158671"/>
            <a:chExt cx="1051560" cy="44521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7606D68-F9CB-45D3-9A25-2DCBA67071F6}"/>
                </a:ext>
              </a:extLst>
            </p:cNvPr>
            <p:cNvSpPr/>
            <p:nvPr/>
          </p:nvSpPr>
          <p:spPr>
            <a:xfrm>
              <a:off x="-12451" y="313711"/>
              <a:ext cx="1051560" cy="2901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100" b="1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2200" b="1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1F1645D-8C5E-481E-877F-906FFA593AF1}"/>
                </a:ext>
              </a:extLst>
            </p:cNvPr>
            <p:cNvCxnSpPr/>
            <p:nvPr/>
          </p:nvCxnSpPr>
          <p:spPr>
            <a:xfrm flipH="1" flipV="1">
              <a:off x="511424" y="158671"/>
              <a:ext cx="1905" cy="1487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4692025-1EB9-491C-BF50-C937FD1D8470}"/>
              </a:ext>
            </a:extLst>
          </p:cNvPr>
          <p:cNvSpPr txBox="1"/>
          <p:nvPr/>
        </p:nvSpPr>
        <p:spPr>
          <a:xfrm>
            <a:off x="2338086" y="3961548"/>
            <a:ext cx="197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am throwing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1B2C9BE-4373-43A2-A4DE-7F07696AC1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6450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6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574611" y="1832930"/>
            <a:ext cx="8692588" cy="158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en-GB" sz="2200" dirty="0"/>
              <a:t>Insert a </a:t>
            </a:r>
            <a:r>
              <a:rPr lang="en-GB" sz="2200" b="1" dirty="0"/>
              <a:t>semi-colon</a:t>
            </a:r>
            <a:r>
              <a:rPr lang="en-GB" sz="2200" dirty="0"/>
              <a:t> and a </a:t>
            </a:r>
            <a:r>
              <a:rPr lang="en-GB" sz="2200" b="1" dirty="0"/>
              <a:t>comma</a:t>
            </a:r>
            <a:r>
              <a:rPr lang="en-GB" sz="2200" dirty="0"/>
              <a:t> into the sentence below.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4" name="Rectangle 23"/>
          <p:cNvSpPr/>
          <p:nvPr/>
        </p:nvSpPr>
        <p:spPr>
          <a:xfrm>
            <a:off x="8472265" y="479076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665828" y="6254169"/>
            <a:ext cx="87849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Write an explanation for the function of a comma.</a:t>
            </a:r>
            <a:endParaRPr lang="en-GB" altLang="en-US" sz="2200" i="1" dirty="0"/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15BE330F-EC86-4B90-A688-273F7943C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861" y="3213556"/>
            <a:ext cx="823794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Her  father  wiped  his  brow  it  was  going  to  be  a  long  tiring  night.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71F2F4-6AA8-8548-AB1D-0CF7EE96C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435754-32D4-4E5E-86E6-1BD557809E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7289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6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574611" y="1832930"/>
            <a:ext cx="8692588" cy="158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en-GB" sz="2200" dirty="0"/>
              <a:t>Insert a </a:t>
            </a:r>
            <a:r>
              <a:rPr lang="en-GB" sz="2200" b="1" dirty="0"/>
              <a:t>semi-colon</a:t>
            </a:r>
            <a:r>
              <a:rPr lang="en-GB" sz="2200" dirty="0"/>
              <a:t> and a </a:t>
            </a:r>
            <a:r>
              <a:rPr lang="en-GB" sz="2200" b="1" dirty="0"/>
              <a:t>comma</a:t>
            </a:r>
            <a:r>
              <a:rPr lang="en-GB" sz="2200" dirty="0"/>
              <a:t> into the sentence below.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4" name="Rectangle 23"/>
          <p:cNvSpPr/>
          <p:nvPr/>
        </p:nvSpPr>
        <p:spPr>
          <a:xfrm>
            <a:off x="8472265" y="479076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665828" y="6084892"/>
            <a:ext cx="87849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Commas are used to separate items in a list, after fronted adverbials and to separate clauses.</a:t>
            </a:r>
            <a:endParaRPr lang="en-GB" altLang="en-US" sz="2200" i="1" dirty="0"/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15BE330F-EC86-4B90-A688-273F7943C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861" y="3044279"/>
            <a:ext cx="823794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Her  father  wiped  his  brow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it  was  going  to  be  a  long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tiring  night.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71F2F4-6AA8-8548-AB1D-0CF7EE96C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2E7648-7361-41CF-A4FC-B0564A5CD2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084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7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588235" y="1560985"/>
            <a:ext cx="693364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Which sentence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must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end with an exclamation mark?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662568" y="6365688"/>
            <a:ext cx="87849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List the adjectives in the sentences above.</a:t>
            </a:r>
            <a:endParaRPr lang="en-GB" altLang="en-US" sz="2200" i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507E67A-504A-4833-B683-42B718D54967}"/>
              </a:ext>
            </a:extLst>
          </p:cNvPr>
          <p:cNvGrpSpPr/>
          <p:nvPr/>
        </p:nvGrpSpPr>
        <p:grpSpPr>
          <a:xfrm>
            <a:off x="8157715" y="2400546"/>
            <a:ext cx="1143262" cy="3754663"/>
            <a:chOff x="7110309" y="2132856"/>
            <a:chExt cx="1143262" cy="375466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5BD3BEB-ECC1-4657-AE72-56266EF150C0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F755B58-C2C4-488A-AA6A-D758AD731A2C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FA10093C-9177-4AAF-8400-6B3057B5CAED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DED8E0E0-00F0-45DA-97F7-816FDF53407E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CA42D9A3-EF2E-45E0-9F67-77E110B94AA9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FE567BE2-282F-4AD2-9071-C667EEE8203D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ED37A3-7934-4BD2-A072-262EFE6E94BF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D1F9CA5-91D5-407D-9818-548C8DE9A79F}"/>
                </a:ext>
              </a:extLst>
            </p:cNvPr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0" name="Rectangle 14">
            <a:extLst>
              <a:ext uri="{FF2B5EF4-FFF2-40B4-BE49-F238E27FC236}">
                <a16:creationId xmlns:a16="http://schemas.microsoft.com/office/drawing/2014/main" id="{8AD8D93E-84D9-40D2-B347-CBFA57371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43" y="2915669"/>
            <a:ext cx="566821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That show was brilliant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What an amazing day that was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Please wipe your feet carefully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 have never seen anything so funny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BF37DD9-14AF-2D4E-89C2-DB4DDE98A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B7FCCE6-4000-4606-83E5-053A0E4ED2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021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7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588235" y="1560985"/>
            <a:ext cx="693364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Which sentence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must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end with an exclamation mark?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662568" y="6365688"/>
            <a:ext cx="87849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brilliant, amazing, funny</a:t>
            </a:r>
            <a:endParaRPr lang="en-GB" altLang="en-US" sz="2200" i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507E67A-504A-4833-B683-42B718D54967}"/>
              </a:ext>
            </a:extLst>
          </p:cNvPr>
          <p:cNvGrpSpPr/>
          <p:nvPr/>
        </p:nvGrpSpPr>
        <p:grpSpPr>
          <a:xfrm>
            <a:off x="8157715" y="2400546"/>
            <a:ext cx="1143262" cy="3754663"/>
            <a:chOff x="7110309" y="2132856"/>
            <a:chExt cx="1143262" cy="375466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5BD3BEB-ECC1-4657-AE72-56266EF150C0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F755B58-C2C4-488A-AA6A-D758AD731A2C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FA10093C-9177-4AAF-8400-6B3057B5CAED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DED8E0E0-00F0-45DA-97F7-816FDF53407E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>
                      <a:sym typeface="Wingdings" panose="05000000000000000000" pitchFamily="2" charset="2"/>
                    </a:rPr>
                    <a:t></a:t>
                  </a:r>
                  <a:endParaRPr lang="en-GB" sz="2200" b="1" dirty="0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CA42D9A3-EF2E-45E0-9F67-77E110B94AA9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FE567BE2-282F-4AD2-9071-C667EEE8203D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</p:grp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ED37A3-7934-4BD2-A072-262EFE6E94BF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D1F9CA5-91D5-407D-9818-548C8DE9A79F}"/>
                </a:ext>
              </a:extLst>
            </p:cNvPr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0" name="Rectangle 14">
            <a:extLst>
              <a:ext uri="{FF2B5EF4-FFF2-40B4-BE49-F238E27FC236}">
                <a16:creationId xmlns:a16="http://schemas.microsoft.com/office/drawing/2014/main" id="{8AD8D93E-84D9-40D2-B347-CBFA57371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43" y="2915669"/>
            <a:ext cx="566821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That show was brilliant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What an amazing day that was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Please wipe your feet carefully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 have never seen anything so funny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BF37DD9-14AF-2D4E-89C2-DB4DDE98A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8CE9D6B-8A8B-4F2A-91E4-4E42AFE2E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9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 – questions</a:t>
            </a:r>
          </a:p>
          <a:p>
            <a:endParaRPr lang="en-GB" sz="2700" b="1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967696" y="1387515"/>
            <a:ext cx="778976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GB" sz="2200" dirty="0"/>
              <a:t>Draw a line to match each </a:t>
            </a:r>
            <a:r>
              <a:rPr lang="en-GB" sz="2200" b="1" dirty="0"/>
              <a:t>prefix</a:t>
            </a:r>
            <a:r>
              <a:rPr lang="en-GB" sz="2200" dirty="0"/>
              <a:t> to a word to make four different words. Use each prefix only once.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2197890" y="2377744"/>
            <a:ext cx="7796220" cy="3787559"/>
            <a:chOff x="6421539" y="2500618"/>
            <a:chExt cx="7796220" cy="3787559"/>
          </a:xfrm>
        </p:grpSpPr>
        <p:grpSp>
          <p:nvGrpSpPr>
            <p:cNvPr id="16" name="Group 15"/>
            <p:cNvGrpSpPr/>
            <p:nvPr/>
          </p:nvGrpSpPr>
          <p:grpSpPr>
            <a:xfrm>
              <a:off x="6421539" y="2500618"/>
              <a:ext cx="7609260" cy="3070168"/>
              <a:chOff x="-512431" y="-179801"/>
              <a:chExt cx="3772915" cy="1670935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-512431" y="-179801"/>
                <a:ext cx="970552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1) </a:t>
                </a:r>
                <a:r>
                  <a:rPr lang="en-GB" sz="2200" dirty="0"/>
                  <a:t>re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-507000" y="259587"/>
                <a:ext cx="970552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2)</a:t>
                </a:r>
                <a:r>
                  <a:rPr lang="en-GB" sz="2200" dirty="0"/>
                  <a:t> pre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-507000" y="704167"/>
                <a:ext cx="970552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3)</a:t>
                </a:r>
                <a:r>
                  <a:rPr lang="en-GB" sz="2200" dirty="0"/>
                  <a:t> mis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216207" y="-179801"/>
                <a:ext cx="1037980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responsible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222504" y="258015"/>
                <a:ext cx="1037980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inform</a:t>
                </a:r>
                <a:endParaRPr lang="en-GB" sz="2200" b="1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221641" y="704167"/>
                <a:ext cx="1037980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2200" dirty="0"/>
              </a:p>
              <a:p>
                <a:pPr algn="ctr"/>
                <a:r>
                  <a:rPr lang="en-GB" sz="2200" dirty="0"/>
                  <a:t>take</a:t>
                </a:r>
              </a:p>
              <a:p>
                <a:pPr algn="ctr"/>
                <a:endParaRPr lang="en-GB" sz="2200" b="1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-507000" y="1167093"/>
                <a:ext cx="970552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4) </a:t>
                </a:r>
                <a:r>
                  <a:rPr lang="en-GB" sz="2200" dirty="0" err="1"/>
                  <a:t>ir</a:t>
                </a:r>
                <a:endParaRPr lang="en-GB" sz="2200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221641" y="1167093"/>
                <a:ext cx="1037980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book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3133026" y="5518736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524000" y="614119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List as many words as you can for each of the prefixes above.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58AE3AF-9B55-114B-BFA0-2CF817E36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91D4F73-D78F-47E5-B227-600789C28D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9631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7 – questions</a:t>
            </a:r>
          </a:p>
          <a:p>
            <a:endParaRPr lang="en-GB" sz="2700" b="1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967696" y="1556792"/>
            <a:ext cx="778976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GB" sz="2200" dirty="0"/>
              <a:t>Draw lines to match each sentence with its </a:t>
            </a:r>
            <a:r>
              <a:rPr lang="en-GB" sz="2200" b="1" dirty="0"/>
              <a:t>function</a:t>
            </a:r>
            <a:r>
              <a:rPr lang="en-GB" sz="2200" dirty="0"/>
              <a:t>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093069" y="2377744"/>
            <a:ext cx="10053351" cy="3787559"/>
            <a:chOff x="6421539" y="2500618"/>
            <a:chExt cx="7796220" cy="3787559"/>
          </a:xfrm>
        </p:grpSpPr>
        <p:grpSp>
          <p:nvGrpSpPr>
            <p:cNvPr id="16" name="Group 15"/>
            <p:cNvGrpSpPr/>
            <p:nvPr/>
          </p:nvGrpSpPr>
          <p:grpSpPr>
            <a:xfrm>
              <a:off x="6421539" y="2500618"/>
              <a:ext cx="7609260" cy="3070168"/>
              <a:chOff x="-512431" y="-179801"/>
              <a:chExt cx="3772915" cy="1670935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-512431" y="-179801"/>
                <a:ext cx="2258955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1) </a:t>
                </a:r>
                <a:r>
                  <a:rPr lang="en-GB" sz="2200" dirty="0"/>
                  <a:t>It’s chilly out there, isn’t it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-507000" y="259587"/>
                <a:ext cx="2253524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2)</a:t>
                </a:r>
                <a:r>
                  <a:rPr lang="en-GB" sz="2200" dirty="0"/>
                  <a:t> How interesting that assembly was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-507001" y="704167"/>
                <a:ext cx="2253524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3) </a:t>
                </a:r>
                <a:r>
                  <a:rPr lang="en-GB" sz="2200" dirty="0"/>
                  <a:t>The facts about volcanoes were incredible 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23013" y="-179801"/>
                <a:ext cx="831174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question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423013" y="258015"/>
                <a:ext cx="837471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statement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422149" y="704167"/>
                <a:ext cx="837471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2200" dirty="0"/>
              </a:p>
              <a:p>
                <a:pPr algn="ctr"/>
                <a:r>
                  <a:rPr lang="en-GB" sz="2200" dirty="0"/>
                  <a:t>command</a:t>
                </a:r>
              </a:p>
              <a:p>
                <a:pPr algn="ctr"/>
                <a:endParaRPr lang="en-GB" sz="2200" b="1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-507000" y="1167093"/>
                <a:ext cx="2253523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4) </a:t>
                </a:r>
                <a:r>
                  <a:rPr lang="en-GB" sz="2200" dirty="0"/>
                  <a:t>Now, don’t get mud on the floor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422149" y="1167093"/>
                <a:ext cx="837472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exclamation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3133026" y="5518736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524000" y="614119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Rewrite the statement as a question.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58AE3AF-9B55-114B-BFA0-2CF817E36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1B63307-66EE-48DA-962E-5B413E8F8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94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7 – answers</a:t>
            </a:r>
          </a:p>
          <a:p>
            <a:endParaRPr lang="en-GB" sz="2700" b="1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967696" y="1556792"/>
            <a:ext cx="778976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GB" sz="2200" dirty="0"/>
              <a:t>Draw lines to match each sentence with its </a:t>
            </a:r>
            <a:r>
              <a:rPr lang="en-GB" sz="2200" b="1" dirty="0"/>
              <a:t>function</a:t>
            </a:r>
            <a:r>
              <a:rPr lang="en-GB" sz="2200" dirty="0"/>
              <a:t>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093069" y="2377744"/>
            <a:ext cx="10053351" cy="3787559"/>
            <a:chOff x="6421539" y="2500618"/>
            <a:chExt cx="7796220" cy="3787559"/>
          </a:xfrm>
        </p:grpSpPr>
        <p:grpSp>
          <p:nvGrpSpPr>
            <p:cNvPr id="16" name="Group 15"/>
            <p:cNvGrpSpPr/>
            <p:nvPr/>
          </p:nvGrpSpPr>
          <p:grpSpPr>
            <a:xfrm>
              <a:off x="6421539" y="2500618"/>
              <a:ext cx="7609260" cy="3070168"/>
              <a:chOff x="-512431" y="-179801"/>
              <a:chExt cx="3772915" cy="1670935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-512431" y="-179801"/>
                <a:ext cx="2258955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1) </a:t>
                </a:r>
                <a:r>
                  <a:rPr lang="en-GB" sz="2200" dirty="0"/>
                  <a:t>It’s chilly out there, isn’t it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-507000" y="259587"/>
                <a:ext cx="2253524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2)</a:t>
                </a:r>
                <a:r>
                  <a:rPr lang="en-GB" sz="2200" dirty="0"/>
                  <a:t> How interesting that assembly was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-507001" y="704167"/>
                <a:ext cx="2253524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3) </a:t>
                </a:r>
                <a:r>
                  <a:rPr lang="en-GB" sz="2200" dirty="0"/>
                  <a:t>The facts about volcanoes were incredible 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23013" y="-179801"/>
                <a:ext cx="831174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question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423013" y="258015"/>
                <a:ext cx="837471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statement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422149" y="704167"/>
                <a:ext cx="837471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2200" dirty="0"/>
              </a:p>
              <a:p>
                <a:pPr algn="ctr"/>
                <a:r>
                  <a:rPr lang="en-GB" sz="2200" dirty="0"/>
                  <a:t>command</a:t>
                </a:r>
              </a:p>
              <a:p>
                <a:pPr algn="ctr"/>
                <a:endParaRPr lang="en-GB" sz="2200" b="1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-507000" y="1167093"/>
                <a:ext cx="2253523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4) </a:t>
                </a:r>
                <a:r>
                  <a:rPr lang="en-GB" sz="2200" dirty="0"/>
                  <a:t>Now, don’t get mud on the floor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422149" y="1167093"/>
                <a:ext cx="837472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exclamation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3133026" y="5518736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521898" y="6288735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The facts about volcanoes were incredible, weren’t they?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58AE3AF-9B55-114B-BFA0-2CF817E36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8B34247-578B-443A-B532-BAFEAEFEF951}"/>
              </a:ext>
            </a:extLst>
          </p:cNvPr>
          <p:cNvCxnSpPr>
            <a:endCxn id="29" idx="1"/>
          </p:cNvCxnSpPr>
          <p:nvPr/>
        </p:nvCxnSpPr>
        <p:spPr>
          <a:xfrm>
            <a:off x="6967956" y="2664788"/>
            <a:ext cx="1759356" cy="106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F474E2D-EBFE-40E4-B9AA-0A486F7ED4CD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6965709" y="3490104"/>
            <a:ext cx="1759356" cy="1660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292AA8-B6C3-49EA-9619-1DF9EB9BFAEF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6965709" y="3479881"/>
            <a:ext cx="1761603" cy="806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8BF7FCC-F5F4-4187-9155-478CA5226E20}"/>
              </a:ext>
            </a:extLst>
          </p:cNvPr>
          <p:cNvCxnSpPr>
            <a:cxnSpLocks/>
            <a:endCxn id="31" idx="1"/>
          </p:cNvCxnSpPr>
          <p:nvPr/>
        </p:nvCxnSpPr>
        <p:spPr>
          <a:xfrm flipV="1">
            <a:off x="6965709" y="4299639"/>
            <a:ext cx="1759356" cy="8452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6A7F5CFE-75DB-4089-8838-949F5AE4ED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573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7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852339" y="1425987"/>
            <a:ext cx="812090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dirty="0"/>
              <a:t>3. Tick </a:t>
            </a:r>
            <a:r>
              <a:rPr lang="en-GB" sz="2200" b="1" dirty="0"/>
              <a:t>one</a:t>
            </a:r>
            <a:r>
              <a:rPr lang="en-GB" sz="2200" dirty="0"/>
              <a:t> box in each row to show whether the </a:t>
            </a:r>
            <a:r>
              <a:rPr lang="en-GB" sz="2200" b="1" dirty="0"/>
              <a:t>apostrophe </a:t>
            </a:r>
            <a:r>
              <a:rPr lang="en-GB" sz="2200" dirty="0"/>
              <a:t>has been used for </a:t>
            </a:r>
            <a:r>
              <a:rPr lang="en-GB" sz="2200" b="1" dirty="0"/>
              <a:t>omission</a:t>
            </a:r>
            <a:r>
              <a:rPr lang="en-GB" sz="2200" dirty="0"/>
              <a:t> or </a:t>
            </a:r>
            <a:r>
              <a:rPr lang="en-GB" sz="2200" b="1" dirty="0"/>
              <a:t>possession</a:t>
            </a:r>
            <a:r>
              <a:rPr lang="en-GB" sz="2200" dirty="0"/>
              <a:t>.</a:t>
            </a: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339832" y="6088559"/>
            <a:ext cx="1101909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Explain how the position of the apostrophe for possession changes to show whether the noun is singular or plural.</a:t>
            </a:r>
            <a:endParaRPr lang="en-GB" altLang="en-US" sz="220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765732"/>
              </p:ext>
            </p:extLst>
          </p:nvPr>
        </p:nvGraphicFramePr>
        <p:xfrm>
          <a:off x="2380330" y="2420888"/>
          <a:ext cx="7748118" cy="2926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3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0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Sentence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Apostrophe used for omission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Apostrophe used for possession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en-GB" sz="22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It’s a shame we have to leave.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en-GB" sz="22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Where are Olivia’s shoes?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r>
                        <a:rPr lang="en-GB" sz="22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The girls’ bags were missing.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8888514" y="5229201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418060-D965-494F-BFB6-80B14CA1C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526C68-C79F-4E42-9759-694E091CDE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694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7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852339" y="1425987"/>
            <a:ext cx="812090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dirty="0"/>
              <a:t>3. Tick </a:t>
            </a:r>
            <a:r>
              <a:rPr lang="en-GB" sz="2200" b="1" dirty="0"/>
              <a:t>one</a:t>
            </a:r>
            <a:r>
              <a:rPr lang="en-GB" sz="2200" dirty="0"/>
              <a:t> box in each row to show whether the </a:t>
            </a:r>
            <a:r>
              <a:rPr lang="en-GB" sz="2200" b="1" dirty="0"/>
              <a:t>apostrophe </a:t>
            </a:r>
            <a:r>
              <a:rPr lang="en-GB" sz="2200" dirty="0"/>
              <a:t>has been used for </a:t>
            </a:r>
            <a:r>
              <a:rPr lang="en-GB" sz="2200" b="1" dirty="0"/>
              <a:t>omission</a:t>
            </a:r>
            <a:r>
              <a:rPr lang="en-GB" sz="2200" dirty="0"/>
              <a:t> or </a:t>
            </a:r>
            <a:r>
              <a:rPr lang="en-GB" sz="2200" b="1" dirty="0"/>
              <a:t>possession</a:t>
            </a:r>
            <a:r>
              <a:rPr lang="en-GB" sz="2200" dirty="0"/>
              <a:t>.</a:t>
            </a: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339832" y="6257836"/>
            <a:ext cx="1101909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For singular noun possession, add ’s and for plural noun possession, add s’. </a:t>
            </a:r>
            <a:endParaRPr lang="en-GB" altLang="en-US" sz="220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488460"/>
              </p:ext>
            </p:extLst>
          </p:nvPr>
        </p:nvGraphicFramePr>
        <p:xfrm>
          <a:off x="2380330" y="2420888"/>
          <a:ext cx="7748118" cy="2926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3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0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Sentence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Apostrophe used for omission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Apostrophe used for possession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en-GB" sz="22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It’s a shame we have to leave.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en-GB" sz="22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Where are Olivia’s shoes?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r>
                        <a:rPr lang="en-GB" sz="22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The girls’ bags were missing.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8888514" y="5229201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418060-D965-494F-BFB6-80B14CA1C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3EC83D-DA8F-4F48-98C6-F7563FF640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1961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8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863524" y="1870085"/>
            <a:ext cx="80489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What is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word class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of each underlined word?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686071" y="2852063"/>
            <a:ext cx="1060448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The penguins waddled </a:t>
            </a:r>
            <a:r>
              <a:rPr lang="en-GB" altLang="en-US" sz="2200" u="sng" dirty="0">
                <a:ea typeface="Times New Roman" panose="02020603050405020304" pitchFamily="18" charset="0"/>
                <a:cs typeface="Calibri" panose="020F0502020204030204" pitchFamily="34" charset="0"/>
              </a:rPr>
              <a:t>wearily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through the blizzard.  ___________________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/>
              <a:t>The </a:t>
            </a:r>
            <a:r>
              <a:rPr lang="en-GB" altLang="en-US" sz="2200" u="sng" dirty="0"/>
              <a:t>weary</a:t>
            </a:r>
            <a:r>
              <a:rPr lang="en-GB" altLang="en-US" sz="2200" dirty="0"/>
              <a:t> penguins waddled through the blizzard.   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___________________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407724" y="4502731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965798" y="6199565"/>
            <a:ext cx="823465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Give a synonym for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weary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i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717284-AB1E-E549-BED0-B50D07920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BB46D8-24C9-4451-9B41-D21E6B9D11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3671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8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863524" y="1870085"/>
            <a:ext cx="80489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What is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word class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of each underlined word?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686071" y="2852063"/>
            <a:ext cx="1060448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The penguins waddled </a:t>
            </a:r>
            <a:r>
              <a:rPr lang="en-GB" altLang="en-US" sz="2200" u="sng" dirty="0">
                <a:ea typeface="Times New Roman" panose="02020603050405020304" pitchFamily="18" charset="0"/>
                <a:cs typeface="Calibri" panose="020F0502020204030204" pitchFamily="34" charset="0"/>
              </a:rPr>
              <a:t>wearily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through the blizzard.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adverb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/>
              <a:t>The </a:t>
            </a:r>
            <a:r>
              <a:rPr lang="en-GB" altLang="en-US" sz="2200" u="sng" dirty="0"/>
              <a:t>weary</a:t>
            </a:r>
            <a:r>
              <a:rPr lang="en-GB" altLang="en-US" sz="2200" dirty="0"/>
              <a:t> penguins waddled through the blizzard. </a:t>
            </a:r>
            <a:r>
              <a:rPr lang="en-GB" altLang="en-US" sz="2200" b="1" dirty="0"/>
              <a:t>adjective</a:t>
            </a: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07724" y="4502731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965798" y="6199565"/>
            <a:ext cx="823465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e.g. tired, exhausted</a:t>
            </a:r>
            <a:endParaRPr lang="en-GB" altLang="en-US" sz="2200" i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717284-AB1E-E549-BED0-B50D07920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8BDAB25-9D9B-4377-BDB9-2902ED98B1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002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8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093069" y="1448198"/>
            <a:ext cx="942179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Which option completes the sentence below in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present perfect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3"/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Although she ____________  her P.E. kit, she will still be able to play football.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200614" y="635576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Identify the main clause in the sentence above.</a:t>
            </a:r>
            <a:endParaRPr lang="en-GB" altLang="en-US" sz="2200" i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96CF9A-5144-44C8-9A19-20C41E5C686E}"/>
              </a:ext>
            </a:extLst>
          </p:cNvPr>
          <p:cNvGrpSpPr/>
          <p:nvPr/>
        </p:nvGrpSpPr>
        <p:grpSpPr>
          <a:xfrm>
            <a:off x="6013929" y="2656881"/>
            <a:ext cx="2718850" cy="3540145"/>
            <a:chOff x="7110309" y="2132856"/>
            <a:chExt cx="2718850" cy="354014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FD0E991-ACDC-4E83-AF38-FEB1526B5F89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A8D20A81-BE54-440F-8EB2-0C527D0CEDAD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C33F9F40-4B55-4560-9AC4-7E89FFCE27D2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EB26BA35-8F41-40E0-9392-35B0F1BC679B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2163EA49-EF7D-4A9A-B5FE-D8EAE45B6B97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FA3361AC-88B6-4211-A72D-EB83E3E47BE6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C2B0ED9-FE52-43D9-90AA-5432CB993485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BF9989E-0E9A-4299-A9FB-A01C7F9DAAB1}"/>
                </a:ext>
              </a:extLst>
            </p:cNvPr>
            <p:cNvSpPr/>
            <p:nvPr/>
          </p:nvSpPr>
          <p:spPr>
            <a:xfrm>
              <a:off x="8744426" y="4903560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0" name="Rectangle 14">
            <a:extLst>
              <a:ext uri="{FF2B5EF4-FFF2-40B4-BE49-F238E27FC236}">
                <a16:creationId xmlns:a16="http://schemas.microsoft.com/office/drawing/2014/main" id="{9405B02D-47AD-4D6F-84C4-04F828B9D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878" y="3161910"/>
            <a:ext cx="584894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had forgotten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forgot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has forgotten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was forgetting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85D4331-78CA-604F-AE22-62516AD39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08FA642-E059-4404-AF73-F8735E5399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0769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8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093069" y="1448198"/>
            <a:ext cx="942179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Which option completes the sentence below in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present perfect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3"/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Although she ____________  her P.E. kit, she will still be able to play football.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093069" y="630259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She will still be able to play football.</a:t>
            </a:r>
            <a:endParaRPr lang="en-GB" altLang="en-US" sz="2200" i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96CF9A-5144-44C8-9A19-20C41E5C686E}"/>
              </a:ext>
            </a:extLst>
          </p:cNvPr>
          <p:cNvGrpSpPr/>
          <p:nvPr/>
        </p:nvGrpSpPr>
        <p:grpSpPr>
          <a:xfrm>
            <a:off x="6013929" y="2656881"/>
            <a:ext cx="2718850" cy="3540145"/>
            <a:chOff x="7110309" y="2132856"/>
            <a:chExt cx="2718850" cy="354014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FD0E991-ACDC-4E83-AF38-FEB1526B5F89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A8D20A81-BE54-440F-8EB2-0C527D0CEDAD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C33F9F40-4B55-4560-9AC4-7E89FFCE27D2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EB26BA35-8F41-40E0-9392-35B0F1BC679B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2163EA49-EF7D-4A9A-B5FE-D8EAE45B6B97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dirty="0">
                      <a:solidFill>
                        <a:sysClr val="windowText" lastClr="000000"/>
                      </a:solidFill>
                      <a:sym typeface="Wingdings" panose="05000000000000000000" pitchFamily="2" charset="2"/>
                    </a:rPr>
                    <a:t></a:t>
                  </a:r>
                  <a:endParaRPr lang="en-GB" sz="2200" b="1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FA3361AC-88B6-4211-A72D-EB83E3E47BE6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</p:grp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C2B0ED9-FE52-43D9-90AA-5432CB993485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BF9989E-0E9A-4299-A9FB-A01C7F9DAAB1}"/>
                </a:ext>
              </a:extLst>
            </p:cNvPr>
            <p:cNvSpPr/>
            <p:nvPr/>
          </p:nvSpPr>
          <p:spPr>
            <a:xfrm>
              <a:off x="8744426" y="4903560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0" name="Rectangle 14">
            <a:extLst>
              <a:ext uri="{FF2B5EF4-FFF2-40B4-BE49-F238E27FC236}">
                <a16:creationId xmlns:a16="http://schemas.microsoft.com/office/drawing/2014/main" id="{9405B02D-47AD-4D6F-84C4-04F828B9D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878" y="3161910"/>
            <a:ext cx="584894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had forgotten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forgot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has forgotten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was forgetting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85D4331-78CA-604F-AE22-62516AD39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E2E395A-2B01-4FFB-8A8E-07DC70D92C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9056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8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274149" y="1801271"/>
            <a:ext cx="763827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Explain why a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colon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has been used in the sentence below.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274149" y="2571711"/>
            <a:ext cx="764370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The Roman army was divided into two groups: legionaries and auxiliaries.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_____________________________________________________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_____________________________________________________</a:t>
            </a:r>
            <a:endParaRPr lang="en-GB" altLang="en-US" sz="2200" dirty="0"/>
          </a:p>
        </p:txBody>
      </p:sp>
      <p:sp>
        <p:nvSpPr>
          <p:cNvPr id="24" name="Rectangle 23"/>
          <p:cNvSpPr/>
          <p:nvPr/>
        </p:nvSpPr>
        <p:spPr>
          <a:xfrm>
            <a:off x="8827691" y="5231936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965798" y="6199565"/>
            <a:ext cx="823465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Identify all the determiners in the sentence above.</a:t>
            </a:r>
            <a:endParaRPr lang="en-GB" altLang="en-US" sz="2200" i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717284-AB1E-E549-BED0-B50D07920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20614C0-77AB-4E4C-A06F-6D450DA7FE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0114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8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274149" y="1801271"/>
            <a:ext cx="763827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Explain why a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colon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has been used in the sentence below.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274149" y="2740988"/>
            <a:ext cx="7643702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The Roman army was divided into two groups: legionaries and auxiliaries.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cs typeface="Calibri" panose="020F0502020204030204" pitchFamily="34" charset="0"/>
              </a:rPr>
              <a:t>A colon has been used to introduce the explanation of the two groups of the Roman army.</a:t>
            </a:r>
            <a:endParaRPr lang="en-GB" altLang="en-US" sz="2200" b="1" dirty="0"/>
          </a:p>
        </p:txBody>
      </p:sp>
      <p:sp>
        <p:nvSpPr>
          <p:cNvPr id="24" name="Rectangle 23"/>
          <p:cNvSpPr/>
          <p:nvPr/>
        </p:nvSpPr>
        <p:spPr>
          <a:xfrm>
            <a:off x="8827691" y="5231936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965798" y="6199565"/>
            <a:ext cx="823465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the, two</a:t>
            </a:r>
            <a:endParaRPr lang="en-GB" altLang="en-US" sz="2200" i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717284-AB1E-E549-BED0-B50D07920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75B4EE0-ED40-41BE-B3D6-E8583FA63E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037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 – answers</a:t>
            </a:r>
          </a:p>
          <a:p>
            <a:endParaRPr lang="en-GB" sz="2700" b="1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967696" y="1387515"/>
            <a:ext cx="778976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GB" sz="2200" dirty="0"/>
              <a:t>Draw a line to match each </a:t>
            </a:r>
            <a:r>
              <a:rPr lang="en-GB" sz="2200" b="1" dirty="0"/>
              <a:t>prefix</a:t>
            </a:r>
            <a:r>
              <a:rPr lang="en-GB" sz="2200" dirty="0"/>
              <a:t> to a word to make four different words. Use each prefix only once.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2197890" y="2377744"/>
            <a:ext cx="7796220" cy="3787559"/>
            <a:chOff x="6421539" y="2500618"/>
            <a:chExt cx="7796220" cy="3787559"/>
          </a:xfrm>
        </p:grpSpPr>
        <p:grpSp>
          <p:nvGrpSpPr>
            <p:cNvPr id="16" name="Group 15"/>
            <p:cNvGrpSpPr/>
            <p:nvPr/>
          </p:nvGrpSpPr>
          <p:grpSpPr>
            <a:xfrm>
              <a:off x="6421539" y="2500618"/>
              <a:ext cx="7609260" cy="3070168"/>
              <a:chOff x="-512431" y="-179801"/>
              <a:chExt cx="3772915" cy="1670935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-512431" y="-179801"/>
                <a:ext cx="970552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1) </a:t>
                </a:r>
                <a:r>
                  <a:rPr lang="en-GB" sz="2200" dirty="0"/>
                  <a:t>re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-507000" y="259587"/>
                <a:ext cx="970552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2)</a:t>
                </a:r>
                <a:r>
                  <a:rPr lang="en-GB" sz="2200" dirty="0"/>
                  <a:t> pre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-507000" y="704167"/>
                <a:ext cx="970552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3)</a:t>
                </a:r>
                <a:r>
                  <a:rPr lang="en-GB" sz="2200" dirty="0"/>
                  <a:t> mis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216207" y="-179801"/>
                <a:ext cx="1037980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responsible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222504" y="258015"/>
                <a:ext cx="1037980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inform</a:t>
                </a:r>
                <a:endParaRPr lang="en-GB" sz="2200" b="1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221641" y="704167"/>
                <a:ext cx="1037980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2200" dirty="0"/>
              </a:p>
              <a:p>
                <a:pPr algn="ctr"/>
                <a:r>
                  <a:rPr lang="en-GB" sz="2200" dirty="0"/>
                  <a:t>take</a:t>
                </a:r>
              </a:p>
              <a:p>
                <a:pPr algn="ctr"/>
                <a:endParaRPr lang="en-GB" sz="2200" b="1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-507000" y="1167093"/>
                <a:ext cx="970552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4) </a:t>
                </a:r>
                <a:r>
                  <a:rPr lang="en-GB" sz="2200" dirty="0" err="1"/>
                  <a:t>ir</a:t>
                </a:r>
                <a:endParaRPr lang="en-GB" sz="2200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221641" y="1167093"/>
                <a:ext cx="1037980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book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3133026" y="5518736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524000" y="614119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e.g. return, rematch, remake, prepare, mistake, irregular 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58AE3AF-9B55-114B-BFA0-2CF817E36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7A2DCD0-0994-4A8D-8A45-38D3578F6694}"/>
              </a:ext>
            </a:extLst>
          </p:cNvPr>
          <p:cNvCxnSpPr>
            <a:cxnSpLocks/>
            <a:stCxn id="31" idx="1"/>
          </p:cNvCxnSpPr>
          <p:nvPr/>
        </p:nvCxnSpPr>
        <p:spPr>
          <a:xfrm flipH="1">
            <a:off x="7701041" y="4299639"/>
            <a:ext cx="10958" cy="29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BCFD744-8F79-49FB-85D2-CF7812D9FCD7}"/>
              </a:ext>
            </a:extLst>
          </p:cNvPr>
          <p:cNvCxnSpPr>
            <a:endCxn id="31" idx="1"/>
          </p:cNvCxnSpPr>
          <p:nvPr/>
        </p:nvCxnSpPr>
        <p:spPr>
          <a:xfrm>
            <a:off x="4166264" y="2662177"/>
            <a:ext cx="3545735" cy="1637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CC0C974-D627-417B-BF5B-41D58C6362D0}"/>
              </a:ext>
            </a:extLst>
          </p:cNvPr>
          <p:cNvCxnSpPr/>
          <p:nvPr/>
        </p:nvCxnSpPr>
        <p:spPr>
          <a:xfrm>
            <a:off x="4177217" y="3471320"/>
            <a:ext cx="3545735" cy="1637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C8E092-A2CB-4490-B641-9440D86BA993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4188170" y="3479881"/>
            <a:ext cx="3525570" cy="8283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244C3C4-89ED-42D5-9F19-84FF018DDE5F}"/>
              </a:ext>
            </a:extLst>
          </p:cNvPr>
          <p:cNvCxnSpPr>
            <a:cxnSpLocks/>
          </p:cNvCxnSpPr>
          <p:nvPr/>
        </p:nvCxnSpPr>
        <p:spPr>
          <a:xfrm flipV="1">
            <a:off x="4188170" y="2599273"/>
            <a:ext cx="3512870" cy="25494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CE5FBDE2-12AA-4B0E-A060-A4E5F2540E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0369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9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017381" y="1596728"/>
            <a:ext cx="813149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Circle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relative pronoun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in the sentence below.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869035" y="2905301"/>
            <a:ext cx="787472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The house that stood on the corner had been empty for some time.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4140" y="4467794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965798" y="6030288"/>
            <a:ext cx="82346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Identify the tense of the verb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had been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in the sentence above.</a:t>
            </a:r>
            <a:endParaRPr lang="en-GB" altLang="en-US" sz="2200" i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717284-AB1E-E549-BED0-B50D07920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DA640B-F097-4F66-A411-AE51A6DD79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346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9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017381" y="1596728"/>
            <a:ext cx="813149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Circle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relative pronoun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in the sentence below.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869035" y="2905301"/>
            <a:ext cx="787472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The house that stood on the corner had been empty for some time.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4140" y="4467794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965798" y="6199565"/>
            <a:ext cx="823465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past perfect</a:t>
            </a:r>
            <a:endParaRPr lang="en-GB" altLang="en-US" sz="2200" i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717284-AB1E-E549-BED0-B50D07920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07E6BFE8-D632-4E3B-B31B-B7EDA7E63D15}"/>
              </a:ext>
            </a:extLst>
          </p:cNvPr>
          <p:cNvSpPr/>
          <p:nvPr/>
        </p:nvSpPr>
        <p:spPr>
          <a:xfrm>
            <a:off x="3129923" y="2954356"/>
            <a:ext cx="612360" cy="3385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3BD4005-212F-43BB-A304-8BBB417F8C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78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9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828800" y="1484785"/>
            <a:ext cx="82385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dirty="0"/>
              <a:t>2. Tick </a:t>
            </a:r>
            <a:r>
              <a:rPr lang="en-GB" sz="2200" b="1" dirty="0"/>
              <a:t>one</a:t>
            </a:r>
            <a:r>
              <a:rPr lang="en-GB" sz="2200" dirty="0"/>
              <a:t> box in each row to show whether the sentence is written in the </a:t>
            </a:r>
            <a:r>
              <a:rPr lang="en-GB" sz="2200" b="1" dirty="0"/>
              <a:t>active</a:t>
            </a:r>
            <a:r>
              <a:rPr lang="en-GB" sz="2200" dirty="0"/>
              <a:t> or the </a:t>
            </a:r>
            <a:r>
              <a:rPr lang="en-GB" sz="2200" b="1" dirty="0"/>
              <a:t>passive</a:t>
            </a:r>
            <a:r>
              <a:rPr lang="en-GB" sz="2200" dirty="0"/>
              <a:t>. </a:t>
            </a: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978671" y="6286372"/>
            <a:ext cx="823465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Rewrite a passive sentence in the active.</a:t>
            </a:r>
            <a:endParaRPr lang="en-GB" altLang="en-US" sz="220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574363"/>
              </p:ext>
            </p:extLst>
          </p:nvPr>
        </p:nvGraphicFramePr>
        <p:xfrm>
          <a:off x="1582757" y="2538482"/>
          <a:ext cx="8767190" cy="2938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1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4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Sentence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Passive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5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a)</a:t>
                      </a:r>
                      <a:r>
                        <a:rPr lang="en-GB" sz="2200" b="1" baseline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200" b="0" u="none" baseline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Nobody saw the fox by the fence.</a:t>
                      </a:r>
                      <a:endParaRPr lang="en-GB" sz="2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5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GB" sz="2200" b="0" u="non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leaves were eaten by the caterpillars.</a:t>
                      </a:r>
                      <a:endParaRPr lang="en-GB" sz="2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en-GB" sz="22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results were announced.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8982634" y="5448994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4211B3F-C127-A048-9F4B-0A06C425A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8D52A56-DBBF-4EE7-9BCA-57A485281A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05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9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828800" y="1484785"/>
            <a:ext cx="82385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dirty="0"/>
              <a:t>2. Tick </a:t>
            </a:r>
            <a:r>
              <a:rPr lang="en-GB" sz="2200" b="1" dirty="0"/>
              <a:t>one</a:t>
            </a:r>
            <a:r>
              <a:rPr lang="en-GB" sz="2200" dirty="0"/>
              <a:t> box in each row to show whether the sentence is written in the </a:t>
            </a:r>
            <a:r>
              <a:rPr lang="en-GB" sz="2200" b="1" dirty="0"/>
              <a:t>active</a:t>
            </a:r>
            <a:r>
              <a:rPr lang="en-GB" sz="2200" dirty="0"/>
              <a:t> or the </a:t>
            </a:r>
            <a:r>
              <a:rPr lang="en-GB" sz="2200" b="1" dirty="0"/>
              <a:t>passive</a:t>
            </a:r>
            <a:r>
              <a:rPr lang="en-GB" sz="2200" dirty="0"/>
              <a:t>. </a:t>
            </a: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937548" y="6286372"/>
            <a:ext cx="1031304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e.g. The caterpillars ate the leaves. The teacher announced the results.</a:t>
            </a:r>
            <a:endParaRPr lang="en-GB" altLang="en-US" sz="220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167166"/>
              </p:ext>
            </p:extLst>
          </p:nvPr>
        </p:nvGraphicFramePr>
        <p:xfrm>
          <a:off x="1582757" y="2538482"/>
          <a:ext cx="8767190" cy="2938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1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4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Sentence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Passive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5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a)</a:t>
                      </a:r>
                      <a:r>
                        <a:rPr lang="en-GB" sz="2200" b="1" baseline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200" b="0" u="none" baseline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Nobody saw the fox by the fence.</a:t>
                      </a:r>
                      <a:endParaRPr lang="en-GB" sz="2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5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GB" sz="2200" b="0" u="non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leaves were eaten by the caterpillars.</a:t>
                      </a:r>
                      <a:endParaRPr lang="en-GB" sz="2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en-GB" sz="22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results were announced.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8982634" y="5448994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4211B3F-C127-A048-9F4B-0A06C425A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FA3CEE-5DE9-4BAB-BD5C-D144209F8A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503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9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377388" y="1698779"/>
            <a:ext cx="906297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Rewrite the two sentences below as one sentence using a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co-ordinating conjunction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Remember to punctuate your sentence correctly.	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598570" y="3429000"/>
            <a:ext cx="662061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We know that you must be tired. We will let you rest.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_____________________________________________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125355" y="5108364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127548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Identify all the modal verbs in the sentences above.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2C3AF9-795B-6C47-A26A-E7AAF1825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5B3686F-FF27-4AB1-AD40-F3A406D533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532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9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377388" y="1698779"/>
            <a:ext cx="906297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Rewrite the two sentences below as one sentence using a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co-ordinating conjunction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Remember to punctuate your sentence correctly.	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548118" y="3304370"/>
            <a:ext cx="7158888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We know that you must be tired. We will let you rest.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cs typeface="Calibri" panose="020F0502020204030204" pitchFamily="34" charset="0"/>
              </a:rPr>
              <a:t>We know that you must be tired so we will let you rest.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cs typeface="Calibri" panose="020F0502020204030204" pitchFamily="34" charset="0"/>
              </a:rPr>
              <a:t>	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cs typeface="Calibri" panose="020F0502020204030204" pitchFamily="34" charset="0"/>
              </a:rPr>
              <a:t>We know that you must be tired and we will let you rest.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125355" y="5108364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127548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must, will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2C3AF9-795B-6C47-A26A-E7AAF1825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5C1413-00BF-4DEE-A3CE-7437A278FC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1756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315644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10 – questions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662568" y="6196411"/>
            <a:ext cx="87849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Give an antonym for the word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banished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766533F4-3244-441C-9330-FB2956FEC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67" y="1737435"/>
            <a:ext cx="851553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The sentence below has a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hyphen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missing. Insert it and then explain why the hyphen is needed.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23D783C-5B86-48F4-A5A4-AA27B9726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414" y="2966992"/>
            <a:ext cx="8407172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The cold hearted ice queen banished her stepdaughter from the realm.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__________________________________________________________ </a:t>
            </a:r>
            <a:endParaRPr lang="en-GB" altLang="en-US" sz="2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906DAC-795A-402E-98BD-3E855B288244}"/>
              </a:ext>
            </a:extLst>
          </p:cNvPr>
          <p:cNvSpPr/>
          <p:nvPr/>
        </p:nvSpPr>
        <p:spPr>
          <a:xfrm>
            <a:off x="9093365" y="5192267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 marks</a:t>
            </a:r>
            <a:endParaRPr lang="en-GB" altLang="en-US" sz="2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B1A2AD5-8222-EA45-92B7-453BADDEC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97AA11-D8C7-4AE5-A7A0-C7FA185E14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6892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4176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10 – answers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662568" y="6196411"/>
            <a:ext cx="87849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e.g. welcomed, accepted, admitted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766533F4-3244-441C-9330-FB2956FEC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67" y="1737435"/>
            <a:ext cx="851553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The sentence below has a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hyphen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missing. Insert it and then explain why the hyphen is needed.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23D783C-5B86-48F4-A5A4-AA27B9726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414" y="2797715"/>
            <a:ext cx="840717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cold-hearted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ice queen banished her stepdaughter from the realm.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cs typeface="Calibri" panose="020F0502020204030204" pitchFamily="34" charset="0"/>
              </a:rPr>
              <a:t>The hyphen is needed to join the two words together so that they can act as a single adjective before the noun.</a:t>
            </a:r>
            <a:endParaRPr lang="en-GB" altLang="en-US" sz="22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906DAC-795A-402E-98BD-3E855B288244}"/>
              </a:ext>
            </a:extLst>
          </p:cNvPr>
          <p:cNvSpPr/>
          <p:nvPr/>
        </p:nvSpPr>
        <p:spPr>
          <a:xfrm>
            <a:off x="9093365" y="5192267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 marks</a:t>
            </a:r>
            <a:endParaRPr lang="en-GB" altLang="en-US" sz="2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B1A2AD5-8222-EA45-92B7-453BADDEC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53F13F4-1633-4C65-825D-58CA3C8AB0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071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31564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10 – questions</a:t>
            </a:r>
          </a:p>
          <a:p>
            <a:endParaRPr lang="en-GB" sz="2700" b="1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967696" y="1387515"/>
            <a:ext cx="778976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GB" sz="2200" dirty="0"/>
              <a:t>Draw lines to match the underlined part of each sentence with its </a:t>
            </a:r>
            <a:r>
              <a:rPr lang="en-GB" sz="2200" b="1" dirty="0"/>
              <a:t>grammatical term</a:t>
            </a:r>
            <a:r>
              <a:rPr lang="en-GB" sz="2200" dirty="0"/>
              <a:t>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093069" y="2377744"/>
            <a:ext cx="10053351" cy="3787559"/>
            <a:chOff x="6421539" y="2500618"/>
            <a:chExt cx="7796220" cy="3787559"/>
          </a:xfrm>
        </p:grpSpPr>
        <p:grpSp>
          <p:nvGrpSpPr>
            <p:cNvPr id="16" name="Group 15"/>
            <p:cNvGrpSpPr/>
            <p:nvPr/>
          </p:nvGrpSpPr>
          <p:grpSpPr>
            <a:xfrm>
              <a:off x="6421539" y="2500618"/>
              <a:ext cx="7609260" cy="3070168"/>
              <a:chOff x="-512431" y="-179801"/>
              <a:chExt cx="3772915" cy="1670935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-512431" y="-179801"/>
                <a:ext cx="2330164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1) </a:t>
                </a:r>
                <a:r>
                  <a:rPr lang="en-GB" sz="2200" dirty="0"/>
                  <a:t>I took my dog </a:t>
                </a:r>
                <a:r>
                  <a:rPr lang="en-GB" sz="2200" u="sng" dirty="0"/>
                  <a:t>to the vet</a:t>
                </a:r>
                <a:r>
                  <a:rPr lang="en-GB" sz="2200" dirty="0"/>
                  <a:t>.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-507000" y="259587"/>
                <a:ext cx="2324733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2)</a:t>
                </a:r>
                <a:r>
                  <a:rPr lang="en-GB" sz="2200" dirty="0"/>
                  <a:t> I learn judo at the club </a:t>
                </a:r>
                <a:r>
                  <a:rPr lang="en-GB" sz="2200" u="sng" dirty="0"/>
                  <a:t>that is in the high street</a:t>
                </a:r>
                <a:r>
                  <a:rPr lang="en-GB" sz="2200" dirty="0"/>
                  <a:t>.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-507001" y="704167"/>
                <a:ext cx="2324733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3) </a:t>
                </a:r>
                <a:r>
                  <a:rPr lang="en-GB" sz="2200" dirty="0"/>
                  <a:t>The </a:t>
                </a:r>
                <a:r>
                  <a:rPr lang="en-GB" sz="2200" u="sng" dirty="0"/>
                  <a:t>yellow racket with the broken string</a:t>
                </a:r>
                <a:r>
                  <a:rPr lang="en-GB" sz="2200" dirty="0"/>
                  <a:t> is mine.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23013" y="-179801"/>
                <a:ext cx="831174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an adverbial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423013" y="258015"/>
                <a:ext cx="837471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a noun phrase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422149" y="704167"/>
                <a:ext cx="837471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2200" dirty="0"/>
              </a:p>
              <a:p>
                <a:pPr algn="ctr"/>
                <a:r>
                  <a:rPr lang="en-GB" sz="2200" dirty="0"/>
                  <a:t>a main clause</a:t>
                </a:r>
              </a:p>
              <a:p>
                <a:pPr algn="ctr"/>
                <a:endParaRPr lang="en-GB" sz="2200" b="1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-507000" y="1167093"/>
                <a:ext cx="2324732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4) </a:t>
                </a:r>
                <a:r>
                  <a:rPr lang="en-GB" sz="2200" dirty="0"/>
                  <a:t>Once the eggs are cooked, </a:t>
                </a:r>
                <a:r>
                  <a:rPr lang="en-GB" sz="2200" u="sng" dirty="0"/>
                  <a:t>we can have dinner</a:t>
                </a:r>
                <a:r>
                  <a:rPr lang="en-GB" sz="2200" dirty="0"/>
                  <a:t>.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422149" y="1167093"/>
                <a:ext cx="837472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a relative clause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3133026" y="5518736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524000" y="614119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Identify all the prepositions in the sentences above.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58AE3AF-9B55-114B-BFA0-2CF817E36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6BC4A7C-7FD5-490A-9392-FE11A5E791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2664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417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10 – answers</a:t>
            </a:r>
          </a:p>
          <a:p>
            <a:endParaRPr lang="en-GB" sz="2700" b="1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967696" y="1387515"/>
            <a:ext cx="778976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GB" sz="2200" dirty="0"/>
              <a:t>Draw lines to match the underlined part of each sentence with its </a:t>
            </a:r>
            <a:r>
              <a:rPr lang="en-GB" sz="2200" b="1" dirty="0"/>
              <a:t>grammatical term</a:t>
            </a:r>
            <a:r>
              <a:rPr lang="en-GB" sz="2200" dirty="0"/>
              <a:t>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093069" y="2377744"/>
            <a:ext cx="10053351" cy="3787559"/>
            <a:chOff x="6421539" y="2500618"/>
            <a:chExt cx="7796220" cy="3787559"/>
          </a:xfrm>
        </p:grpSpPr>
        <p:grpSp>
          <p:nvGrpSpPr>
            <p:cNvPr id="16" name="Group 15"/>
            <p:cNvGrpSpPr/>
            <p:nvPr/>
          </p:nvGrpSpPr>
          <p:grpSpPr>
            <a:xfrm>
              <a:off x="6421539" y="2500618"/>
              <a:ext cx="7609260" cy="3070168"/>
              <a:chOff x="-512431" y="-179801"/>
              <a:chExt cx="3772915" cy="1670935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-512431" y="-179801"/>
                <a:ext cx="2330164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1) </a:t>
                </a:r>
                <a:r>
                  <a:rPr lang="en-GB" sz="2200" dirty="0"/>
                  <a:t>I took my dog </a:t>
                </a:r>
                <a:r>
                  <a:rPr lang="en-GB" sz="2200" u="sng" dirty="0"/>
                  <a:t>to the vet</a:t>
                </a:r>
                <a:r>
                  <a:rPr lang="en-GB" sz="2200" dirty="0"/>
                  <a:t>.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-507000" y="259587"/>
                <a:ext cx="2324733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2)</a:t>
                </a:r>
                <a:r>
                  <a:rPr lang="en-GB" sz="2200" dirty="0"/>
                  <a:t> I learn judo at the club </a:t>
                </a:r>
                <a:r>
                  <a:rPr lang="en-GB" sz="2200" u="sng" dirty="0"/>
                  <a:t>that is in the high street</a:t>
                </a:r>
                <a:r>
                  <a:rPr lang="en-GB" sz="2200" dirty="0"/>
                  <a:t>.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-507001" y="704167"/>
                <a:ext cx="2324733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3) </a:t>
                </a:r>
                <a:r>
                  <a:rPr lang="en-GB" sz="2200" dirty="0"/>
                  <a:t>The </a:t>
                </a:r>
                <a:r>
                  <a:rPr lang="en-GB" sz="2200" u="sng" dirty="0"/>
                  <a:t>yellow racket with the broken string</a:t>
                </a:r>
                <a:r>
                  <a:rPr lang="en-GB" sz="2200" dirty="0"/>
                  <a:t> is mine.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23013" y="-179801"/>
                <a:ext cx="831174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an adverbial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423013" y="258015"/>
                <a:ext cx="837471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a noun phrase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422149" y="704167"/>
                <a:ext cx="837471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2200" dirty="0"/>
              </a:p>
              <a:p>
                <a:pPr algn="ctr"/>
                <a:r>
                  <a:rPr lang="en-GB" sz="2200" dirty="0"/>
                  <a:t>a main clause</a:t>
                </a:r>
              </a:p>
              <a:p>
                <a:pPr algn="ctr"/>
                <a:endParaRPr lang="en-GB" sz="2200" b="1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-507000" y="1167093"/>
                <a:ext cx="2324732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b="1" dirty="0"/>
                  <a:t>4) </a:t>
                </a:r>
                <a:r>
                  <a:rPr lang="en-GB" sz="2200" dirty="0"/>
                  <a:t>Once the eggs are cooked, </a:t>
                </a:r>
                <a:r>
                  <a:rPr lang="en-GB" sz="2200" u="sng" dirty="0"/>
                  <a:t>we can have dinner</a:t>
                </a:r>
                <a:r>
                  <a:rPr lang="en-GB" sz="2200" dirty="0"/>
                  <a:t>.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422149" y="1167093"/>
                <a:ext cx="837472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200" dirty="0"/>
                  <a:t>a relative clause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3133026" y="5518736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524000" y="614119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to, at, in, with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58AE3AF-9B55-114B-BFA0-2CF817E36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3D93D98-EB23-4159-AED7-895C6761DFF0}"/>
              </a:ext>
            </a:extLst>
          </p:cNvPr>
          <p:cNvCxnSpPr/>
          <p:nvPr/>
        </p:nvCxnSpPr>
        <p:spPr>
          <a:xfrm>
            <a:off x="7153150" y="2685327"/>
            <a:ext cx="15719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959020-25B1-4463-956D-BD08DA770C77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7153150" y="3465654"/>
            <a:ext cx="1571915" cy="1684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2C509D-1F02-4790-B09F-E0CE0A084B89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7153150" y="3479881"/>
            <a:ext cx="1574162" cy="816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857A9B-241F-4189-8F85-95A5D1D55487}"/>
              </a:ext>
            </a:extLst>
          </p:cNvPr>
          <p:cNvCxnSpPr>
            <a:cxnSpLocks/>
            <a:endCxn id="31" idx="1"/>
          </p:cNvCxnSpPr>
          <p:nvPr/>
        </p:nvCxnSpPr>
        <p:spPr>
          <a:xfrm flipV="1">
            <a:off x="7153150" y="4299639"/>
            <a:ext cx="1571915" cy="850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EB20B33C-BBE3-4AFD-97AE-764F91EBD4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58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233914" y="1603540"/>
            <a:ext cx="746248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en-GB" sz="2200" dirty="0"/>
              <a:t>Rewrite the sentence below, adding a </a:t>
            </a:r>
            <a:r>
              <a:rPr lang="en-GB" sz="2200" b="1" dirty="0"/>
              <a:t>relative clause</a:t>
            </a:r>
            <a:r>
              <a:rPr lang="en-GB" sz="2200" dirty="0"/>
              <a:t>. </a:t>
            </a:r>
          </a:p>
          <a:p>
            <a:pPr lvl="0"/>
            <a:endParaRPr lang="en-GB" sz="2200" dirty="0"/>
          </a:p>
          <a:p>
            <a:r>
              <a:rPr lang="en-GB" sz="2200" dirty="0"/>
              <a:t>Remember to punctuate your sentence correctly. </a:t>
            </a:r>
            <a:endParaRPr lang="en-GB" altLang="en-US" sz="2200" dirty="0"/>
          </a:p>
        </p:txBody>
      </p:sp>
      <p:sp>
        <p:nvSpPr>
          <p:cNvPr id="24" name="Rectangle 23"/>
          <p:cNvSpPr/>
          <p:nvPr/>
        </p:nvSpPr>
        <p:spPr>
          <a:xfrm>
            <a:off x="8407724" y="443711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847528" y="5890031"/>
            <a:ext cx="853244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Now rewrite your sentence, adding a relative clause in a different position.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B3593E-1767-A649-B07D-BE6361B86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4D65957-9B30-4BF1-8A2A-8897CE7D9D10}"/>
              </a:ext>
            </a:extLst>
          </p:cNvPr>
          <p:cNvSpPr txBox="1"/>
          <p:nvPr/>
        </p:nvSpPr>
        <p:spPr>
          <a:xfrm>
            <a:off x="3287210" y="3255075"/>
            <a:ext cx="7766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The teacher strode down the corridor.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E5301B-8AB1-4B66-97C1-E52565C1AA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38433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315644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10 – questions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662568" y="6196411"/>
            <a:ext cx="87849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Rewrite the sentence above in the passive.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617ACDA7-1DA6-4144-93B5-95C2847B6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6683" y="1515978"/>
            <a:ext cx="75254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Which sentence is punctuated correctly?</a:t>
            </a: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28F3A82-BA1E-4FB4-8C64-4B1F60EF6314}"/>
              </a:ext>
            </a:extLst>
          </p:cNvPr>
          <p:cNvGrpSpPr/>
          <p:nvPr/>
        </p:nvGrpSpPr>
        <p:grpSpPr>
          <a:xfrm>
            <a:off x="8493990" y="2356695"/>
            <a:ext cx="1143262" cy="3754663"/>
            <a:chOff x="7110309" y="2132856"/>
            <a:chExt cx="1143262" cy="3754663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5E4CBF8-E045-4080-940E-EF1F51B840AE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7A5508D-BFA0-4C31-BE78-AEF12A047879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C4467A87-6C64-4E5F-8EEF-7E6DC419557B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269C53BE-E39B-4ACA-B153-021773B61812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E9FE1936-E594-47C2-B084-5D82974DB98A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4E082DF8-2881-4C6A-AC4D-78C0E7769213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F70BB645-EAD0-41E2-A6B6-A9E7ADE5282A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9824837-2893-41F5-B273-9AA1FA5FBC69}"/>
                </a:ext>
              </a:extLst>
            </p:cNvPr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5" name="Rectangle 14">
            <a:extLst>
              <a:ext uri="{FF2B5EF4-FFF2-40B4-BE49-F238E27FC236}">
                <a16:creationId xmlns:a16="http://schemas.microsoft.com/office/drawing/2014/main" id="{6947A269-05B5-4D6F-A20B-88A6DFB65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069" y="2902783"/>
            <a:ext cx="5944339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Sadly, for us the wind and rain ruined our day.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Sadly for us, the wind, and rain ruined our day.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Sadly for us, the wind and rain ruined our day.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Sadly for us the wind, and rain ruined our day.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45F9429-A6D7-7048-BBFA-9B0029749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10CA267-63FF-475D-9465-BDCF9409B5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810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4176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10 – answers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703512" y="6291482"/>
            <a:ext cx="87849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Sadly for us, our day was ruined by the wind and rain.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617ACDA7-1DA6-4144-93B5-95C2847B6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6683" y="1515978"/>
            <a:ext cx="75254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Which sentence is punctuated correctly?</a:t>
            </a: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28F3A82-BA1E-4FB4-8C64-4B1F60EF6314}"/>
              </a:ext>
            </a:extLst>
          </p:cNvPr>
          <p:cNvGrpSpPr/>
          <p:nvPr/>
        </p:nvGrpSpPr>
        <p:grpSpPr>
          <a:xfrm>
            <a:off x="8493990" y="2356695"/>
            <a:ext cx="1143262" cy="3754663"/>
            <a:chOff x="7110309" y="2132856"/>
            <a:chExt cx="1143262" cy="3754663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5E4CBF8-E045-4080-940E-EF1F51B840AE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7A5508D-BFA0-4C31-BE78-AEF12A047879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C4467A87-6C64-4E5F-8EEF-7E6DC419557B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269C53BE-E39B-4ACA-B153-021773B61812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E9FE1936-E594-47C2-B084-5D82974DB98A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>
                      <a:sym typeface="Wingdings" panose="05000000000000000000" pitchFamily="2" charset="2"/>
                    </a:rPr>
                    <a:t></a:t>
                  </a:r>
                  <a:endParaRPr lang="en-GB" sz="2200" b="1" dirty="0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4E082DF8-2881-4C6A-AC4D-78C0E7769213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</p:grp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F70BB645-EAD0-41E2-A6B6-A9E7ADE5282A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9824837-2893-41F5-B273-9AA1FA5FBC69}"/>
                </a:ext>
              </a:extLst>
            </p:cNvPr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5" name="Rectangle 14">
            <a:extLst>
              <a:ext uri="{FF2B5EF4-FFF2-40B4-BE49-F238E27FC236}">
                <a16:creationId xmlns:a16="http://schemas.microsoft.com/office/drawing/2014/main" id="{6947A269-05B5-4D6F-A20B-88A6DFB65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069" y="2902783"/>
            <a:ext cx="5944339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Sadly, for us the wind and rain ruined our day.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Sadly for us, the wind, and rain ruined our day.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Sadly for us, the wind and rain ruined our day.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Sadly for us the wind, and rain ruined our day.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45F9429-A6D7-7048-BBFA-9B0029749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61A3A24-3D6C-4840-BB8D-F0B761EA17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1759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315644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11 – questions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662568" y="6196411"/>
            <a:ext cx="87849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Identify the prepositional phrase in the sentence above.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BF48D652-1A89-49EE-9B27-A3FB781D8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893" y="1580580"/>
            <a:ext cx="812218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Rewrite the reported speech below in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direct speech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Remember to punctuate your sentence correctly.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</a:t>
            </a:r>
            <a:endParaRPr lang="en-GB" altLang="en-US" sz="2200" dirty="0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1ED590FB-05C1-440A-B63B-9061C5B61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806" y="2938319"/>
            <a:ext cx="8994388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The eyewitness explained that he was shocked to see so many cows on the motorway.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_______________________________________________________________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1CFB97-11B1-4DD4-A796-25DD42A0E3F7}"/>
              </a:ext>
            </a:extLst>
          </p:cNvPr>
          <p:cNvSpPr/>
          <p:nvPr/>
        </p:nvSpPr>
        <p:spPr>
          <a:xfrm>
            <a:off x="8616281" y="515719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248E8E-AA34-7243-BB38-049FFF68B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5F906A-0E4C-41BE-A426-3E5CB347B9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5534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4176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11 – answers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662568" y="6196411"/>
            <a:ext cx="87849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on the motorway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BF48D652-1A89-49EE-9B27-A3FB781D8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893" y="1580580"/>
            <a:ext cx="812218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Rewrite the reported speech below in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direct speech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Remember to punctuate your sentence correctly.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</a:t>
            </a:r>
            <a:endParaRPr lang="en-GB" altLang="en-US" sz="2200" dirty="0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1ED590FB-05C1-440A-B63B-9061C5B61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806" y="2430488"/>
            <a:ext cx="8994388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The eyewitness explained that he was shocked to see so many cows on the motorway.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“I was shocked to see so many cows on the motorway,” explained the eyewitness.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The eyewitness explained, “I was shocked to see so many cows on the motorway.”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1CFB97-11B1-4DD4-A796-25DD42A0E3F7}"/>
              </a:ext>
            </a:extLst>
          </p:cNvPr>
          <p:cNvSpPr/>
          <p:nvPr/>
        </p:nvSpPr>
        <p:spPr>
          <a:xfrm>
            <a:off x="8616281" y="515719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248E8E-AA34-7243-BB38-049FFF68B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77BE28B-05BF-4653-AC25-E90DF47958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79300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551440" y="666323"/>
            <a:ext cx="315644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11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662568" y="1602001"/>
            <a:ext cx="838007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Which verb is an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antonym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of the verb </a:t>
            </a:r>
            <a:r>
              <a:rPr lang="en-GB" altLang="en-US" sz="2200" u="sng" dirty="0">
                <a:ea typeface="Times New Roman" panose="02020603050405020304" pitchFamily="18" charset="0"/>
                <a:cs typeface="Calibri" panose="020F0502020204030204" pitchFamily="34" charset="0"/>
              </a:rPr>
              <a:t>succeed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?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16118" y="6251846"/>
            <a:ext cx="915976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Create a noun and an adjective derived from the verb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succeed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BDF6B4-0B03-4E83-BA4A-7B2BEA7460CD}"/>
              </a:ext>
            </a:extLst>
          </p:cNvPr>
          <p:cNvGrpSpPr/>
          <p:nvPr/>
        </p:nvGrpSpPr>
        <p:grpSpPr>
          <a:xfrm>
            <a:off x="7535662" y="2370505"/>
            <a:ext cx="1143262" cy="3754663"/>
            <a:chOff x="7110309" y="2132856"/>
            <a:chExt cx="1143262" cy="375466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8FE2323-4FE6-497C-B51A-14C828E8392B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E50CF43-4652-4BB1-865E-4251EA9AE892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E008CB2A-5508-4043-BA2B-BB4B7C45D1A7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CB0AFCFF-BDAE-4840-8736-6FD4E12C3787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4E9C9A02-33D1-4659-9C64-780ABF494E91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1D65EEC3-B410-440D-A7C8-AF2571117D9B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51BFE82-FA85-4943-BE55-DB22FF388795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CF1F12E-71A7-474D-A285-46DA943F35EF}"/>
                </a:ext>
              </a:extLst>
            </p:cNvPr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0" name="Rectangle 14">
            <a:extLst>
              <a:ext uri="{FF2B5EF4-FFF2-40B4-BE49-F238E27FC236}">
                <a16:creationId xmlns:a16="http://schemas.microsoft.com/office/drawing/2014/main" id="{6BB1F504-3F0E-405D-AB94-F01877CE1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722" y="2866941"/>
            <a:ext cx="110588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win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fail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try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struggle</a:t>
            </a:r>
            <a:endParaRPr lang="en-GB" altLang="en-US" sz="22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41DC395-0DDD-1D4F-9EA6-525BE87728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2D5513B-23D2-4F4E-9F8B-32C67191DC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70885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551440" y="666323"/>
            <a:ext cx="294176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11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662568" y="1602001"/>
            <a:ext cx="838007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Which verb is an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antonym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of the verb </a:t>
            </a:r>
            <a:r>
              <a:rPr lang="en-GB" altLang="en-US" sz="2200" u="sng" dirty="0">
                <a:ea typeface="Times New Roman" panose="02020603050405020304" pitchFamily="18" charset="0"/>
                <a:cs typeface="Calibri" panose="020F0502020204030204" pitchFamily="34" charset="0"/>
              </a:rPr>
              <a:t>succeed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?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16118" y="6251846"/>
            <a:ext cx="915976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success, successful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BDF6B4-0B03-4E83-BA4A-7B2BEA7460CD}"/>
              </a:ext>
            </a:extLst>
          </p:cNvPr>
          <p:cNvGrpSpPr/>
          <p:nvPr/>
        </p:nvGrpSpPr>
        <p:grpSpPr>
          <a:xfrm>
            <a:off x="7535662" y="2370505"/>
            <a:ext cx="1143262" cy="3754663"/>
            <a:chOff x="7110309" y="2132856"/>
            <a:chExt cx="1143262" cy="375466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8FE2323-4FE6-497C-B51A-14C828E8392B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E50CF43-4652-4BB1-865E-4251EA9AE892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E008CB2A-5508-4043-BA2B-BB4B7C45D1A7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CB0AFCFF-BDAE-4840-8736-6FD4E12C3787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>
                      <a:sym typeface="Wingdings" panose="05000000000000000000" pitchFamily="2" charset="2"/>
                    </a:rPr>
                    <a:t></a:t>
                  </a:r>
                  <a:endParaRPr lang="en-GB" sz="2200" b="1" dirty="0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4E9C9A02-33D1-4659-9C64-780ABF494E91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1D65EEC3-B410-440D-A7C8-AF2571117D9B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2200" b="1" dirty="0"/>
                </a:p>
              </p:txBody>
            </p:sp>
          </p:grp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51BFE82-FA85-4943-BE55-DB22FF388795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CF1F12E-71A7-474D-A285-46DA943F35EF}"/>
                </a:ext>
              </a:extLst>
            </p:cNvPr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0" name="Rectangle 14">
            <a:extLst>
              <a:ext uri="{FF2B5EF4-FFF2-40B4-BE49-F238E27FC236}">
                <a16:creationId xmlns:a16="http://schemas.microsoft.com/office/drawing/2014/main" id="{6BB1F504-3F0E-405D-AB94-F01877CE1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722" y="2866941"/>
            <a:ext cx="110588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win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fail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try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struggle</a:t>
            </a:r>
            <a:endParaRPr lang="en-GB" altLang="en-US" sz="22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41DC395-0DDD-1D4F-9EA6-525BE87728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6B0ACB2-F74B-47DE-80D3-B937F2DCDC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7985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315644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11 – questions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662568" y="6196411"/>
            <a:ext cx="87849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Circle all the nouns in the sentence above.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766533F4-3244-441C-9330-FB2956FEC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68" y="1737435"/>
            <a:ext cx="803383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Insert the missing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full stops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capital letters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into the passage below.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23D783C-5B86-48F4-A5A4-AA27B9726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00" y="3152334"/>
            <a:ext cx="816419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 err="1">
                <a:ea typeface="Times New Roman" panose="02020603050405020304" pitchFamily="18" charset="0"/>
                <a:cs typeface="Calibri" panose="020F0502020204030204" pitchFamily="34" charset="0"/>
              </a:rPr>
              <a:t>ayla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has always been interested in how things work she asked lots of questions as a child about the workings of machines aeroplanes are her passion and she would like to be an engineer when she is older</a:t>
            </a:r>
            <a:endParaRPr lang="en-GB" altLang="en-US" sz="2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906DAC-795A-402E-98BD-3E855B288244}"/>
              </a:ext>
            </a:extLst>
          </p:cNvPr>
          <p:cNvSpPr/>
          <p:nvPr/>
        </p:nvSpPr>
        <p:spPr>
          <a:xfrm>
            <a:off x="8288755" y="4567234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B1A2AD5-8222-EA45-92B7-453BADDEC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BFD120-A8F3-46F8-B12C-2A59D3C3EA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2940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4176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11 – answers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662568" y="6196411"/>
            <a:ext cx="87849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See above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766533F4-3244-441C-9330-FB2956FEC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68" y="1737435"/>
            <a:ext cx="803383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Insert the missing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full stops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capital letters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into the passage below.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23D783C-5B86-48F4-A5A4-AA27B9726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00" y="3152334"/>
            <a:ext cx="816419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yla has always been interested in how things work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he asked lots of questions as a child about the workings of machines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eroplanes are her passion and she would like to be an engineer when she is older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906DAC-795A-402E-98BD-3E855B288244}"/>
              </a:ext>
            </a:extLst>
          </p:cNvPr>
          <p:cNvSpPr/>
          <p:nvPr/>
        </p:nvSpPr>
        <p:spPr>
          <a:xfrm>
            <a:off x="8288755" y="4567234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B1A2AD5-8222-EA45-92B7-453BADDEC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FE76C90-6C16-463E-BE8F-07D66581E0EA}"/>
              </a:ext>
            </a:extLst>
          </p:cNvPr>
          <p:cNvSpPr/>
          <p:nvPr/>
        </p:nvSpPr>
        <p:spPr>
          <a:xfrm>
            <a:off x="2013899" y="3232318"/>
            <a:ext cx="648277" cy="3472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B9BAA69-5967-4DBD-88B2-FF48AF5F6404}"/>
              </a:ext>
            </a:extLst>
          </p:cNvPr>
          <p:cNvSpPr/>
          <p:nvPr/>
        </p:nvSpPr>
        <p:spPr>
          <a:xfrm>
            <a:off x="6553104" y="3232318"/>
            <a:ext cx="785245" cy="3472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9F7AD32-C3AF-42F3-AD41-B979F28F3388}"/>
              </a:ext>
            </a:extLst>
          </p:cNvPr>
          <p:cNvSpPr/>
          <p:nvPr/>
        </p:nvSpPr>
        <p:spPr>
          <a:xfrm>
            <a:off x="2013898" y="3596044"/>
            <a:ext cx="1238588" cy="3472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475E064-0700-4A1B-951E-130C6A63D9A1}"/>
              </a:ext>
            </a:extLst>
          </p:cNvPr>
          <p:cNvSpPr/>
          <p:nvPr/>
        </p:nvSpPr>
        <p:spPr>
          <a:xfrm>
            <a:off x="3713354" y="3579559"/>
            <a:ext cx="648277" cy="3472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E564396-8AB9-414E-A968-7AA7835786C1}"/>
              </a:ext>
            </a:extLst>
          </p:cNvPr>
          <p:cNvSpPr/>
          <p:nvPr/>
        </p:nvSpPr>
        <p:spPr>
          <a:xfrm>
            <a:off x="5512442" y="3579558"/>
            <a:ext cx="1040662" cy="3472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086DBF9-F25C-4F1F-81FB-899669201DA4}"/>
              </a:ext>
            </a:extLst>
          </p:cNvPr>
          <p:cNvSpPr/>
          <p:nvPr/>
        </p:nvSpPr>
        <p:spPr>
          <a:xfrm>
            <a:off x="6899698" y="3579558"/>
            <a:ext cx="1144707" cy="3472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B8ED8A3-6BFA-49AC-AE6B-73C3098AED68}"/>
              </a:ext>
            </a:extLst>
          </p:cNvPr>
          <p:cNvSpPr/>
          <p:nvPr/>
        </p:nvSpPr>
        <p:spPr>
          <a:xfrm>
            <a:off x="8109946" y="3579557"/>
            <a:ext cx="1293424" cy="3472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3DBCB15-721B-4907-BDD9-8D2C8779ECFE}"/>
              </a:ext>
            </a:extLst>
          </p:cNvPr>
          <p:cNvSpPr/>
          <p:nvPr/>
        </p:nvSpPr>
        <p:spPr>
          <a:xfrm>
            <a:off x="2510505" y="3941531"/>
            <a:ext cx="950325" cy="3472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1722203-57F9-4BD8-A0AC-2147C87396AB}"/>
              </a:ext>
            </a:extLst>
          </p:cNvPr>
          <p:cNvSpPr/>
          <p:nvPr/>
        </p:nvSpPr>
        <p:spPr>
          <a:xfrm>
            <a:off x="6563620" y="3906234"/>
            <a:ext cx="1140295" cy="3472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D1CEBE6-9DA6-41BA-ABB7-700CEDAC65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09323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315644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12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581637" y="1631723"/>
            <a:ext cx="844951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Circle the correct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 pronoun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to complete each sentence below so that it is written in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Standard English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353883" y="2887176"/>
            <a:ext cx="8905026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Where are (them  / those) socks that I bought yesterday?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He looked hard but he couldn’t find (them  /  those) amongst the rubbish.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“I like (them  / those)  ones,” he said to his grandmother.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658089" y="5139126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965798" y="6199565"/>
            <a:ext cx="823465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Identify all the adverbs in the sentences above.</a:t>
            </a:r>
            <a:endParaRPr lang="en-GB" altLang="en-US" sz="2200" i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717284-AB1E-E549-BED0-B50D07920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154C1AD-97A9-41B9-AA30-5303891848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2084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4176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12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581637" y="1631723"/>
            <a:ext cx="844951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Circle the correct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 pronoun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to complete each sentence below so that it is written in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Standard English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353883" y="2887176"/>
            <a:ext cx="8905026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Where are (them  / those) socks that I bought yesterday?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He looked hard but he couldn’t find (them  /  those) amongst the rubbish.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“I like (them  / those)  ones,” he said to his grandmother.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658089" y="5139126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965798" y="6199565"/>
            <a:ext cx="823465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yesterday, hard</a:t>
            </a:r>
            <a:endParaRPr lang="en-GB" altLang="en-US" sz="2200" i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717284-AB1E-E549-BED0-B50D07920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1E3CD7B3-2431-46E3-AC75-BEF944846360}"/>
              </a:ext>
            </a:extLst>
          </p:cNvPr>
          <p:cNvSpPr/>
          <p:nvPr/>
        </p:nvSpPr>
        <p:spPr>
          <a:xfrm>
            <a:off x="3599630" y="2964454"/>
            <a:ext cx="752451" cy="3472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84DB4D-CD55-4C71-B8CD-5884EF7AC960}"/>
              </a:ext>
            </a:extLst>
          </p:cNvPr>
          <p:cNvSpPr/>
          <p:nvPr/>
        </p:nvSpPr>
        <p:spPr>
          <a:xfrm>
            <a:off x="5532985" y="3606107"/>
            <a:ext cx="728919" cy="3472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D6AACB7-2140-4280-BCAC-304D30FF4641}"/>
              </a:ext>
            </a:extLst>
          </p:cNvPr>
          <p:cNvSpPr/>
          <p:nvPr/>
        </p:nvSpPr>
        <p:spPr>
          <a:xfrm>
            <a:off x="3044046" y="4269188"/>
            <a:ext cx="752451" cy="3472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1F99CB7-5537-4420-B71F-AA7C236040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4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233914" y="1603540"/>
            <a:ext cx="746248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en-GB" sz="2200" dirty="0"/>
              <a:t>Rewrite the sentence below, adding a </a:t>
            </a:r>
            <a:r>
              <a:rPr lang="en-GB" sz="2200" b="1" dirty="0"/>
              <a:t>relative clause</a:t>
            </a:r>
            <a:r>
              <a:rPr lang="en-GB" sz="2200" dirty="0"/>
              <a:t>. </a:t>
            </a:r>
          </a:p>
          <a:p>
            <a:pPr lvl="0"/>
            <a:endParaRPr lang="en-GB" sz="2200" dirty="0"/>
          </a:p>
          <a:p>
            <a:r>
              <a:rPr lang="en-GB" sz="2200" dirty="0"/>
              <a:t>Remember to punctuate your sentence correctly. </a:t>
            </a:r>
            <a:endParaRPr lang="en-GB" altLang="en-US" sz="2200" dirty="0"/>
          </a:p>
        </p:txBody>
      </p:sp>
      <p:sp>
        <p:nvSpPr>
          <p:cNvPr id="24" name="Rectangle 23"/>
          <p:cNvSpPr/>
          <p:nvPr/>
        </p:nvSpPr>
        <p:spPr>
          <a:xfrm>
            <a:off x="8407724" y="443711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847528" y="6228585"/>
            <a:ext cx="853244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The teacher strode down the corridor 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which was empty</a:t>
            </a: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B3593E-1767-A649-B07D-BE6361B86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4D65957-9B30-4BF1-8A2A-8897CE7D9D10}"/>
              </a:ext>
            </a:extLst>
          </p:cNvPr>
          <p:cNvSpPr txBox="1"/>
          <p:nvPr/>
        </p:nvSpPr>
        <p:spPr>
          <a:xfrm>
            <a:off x="2801073" y="3213556"/>
            <a:ext cx="7766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The teacher</a:t>
            </a:r>
            <a:r>
              <a:rPr lang="en-GB" sz="2200" b="1" dirty="0"/>
              <a:t>, who was angry,</a:t>
            </a:r>
            <a:r>
              <a:rPr lang="en-GB" sz="2200" dirty="0"/>
              <a:t> strode down the corridor.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E3215D-9EC8-4E8D-B7B7-A39623D1D0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30312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315644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12 – questions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662568" y="6196411"/>
            <a:ext cx="87849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Rewrite each sentence in the simple present tense.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766533F4-3244-441C-9330-FB2956FEC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68" y="1737435"/>
            <a:ext cx="803383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Rewrite the underlined verbs in each sentence below so that they are written in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simple past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tense.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23D783C-5B86-48F4-A5A4-AA27B9726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881" y="2844411"/>
            <a:ext cx="9217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I </a:t>
            </a:r>
            <a:r>
              <a:rPr lang="en-GB" altLang="en-US" sz="2200" u="sng" dirty="0">
                <a:cs typeface="Calibri" panose="020F0502020204030204" pitchFamily="34" charset="0"/>
              </a:rPr>
              <a:t>am reading</a:t>
            </a:r>
            <a:r>
              <a:rPr lang="en-GB" altLang="en-US" sz="2200" dirty="0">
                <a:cs typeface="Calibri" panose="020F0502020204030204" pitchFamily="34" charset="0"/>
              </a:rPr>
              <a:t> a book about a witch and a wizard who have to battle dark forces. </a:t>
            </a:r>
            <a:endParaRPr lang="en-GB" altLang="en-US" sz="2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906DAC-795A-402E-98BD-3E855B288244}"/>
              </a:ext>
            </a:extLst>
          </p:cNvPr>
          <p:cNvSpPr/>
          <p:nvPr/>
        </p:nvSpPr>
        <p:spPr>
          <a:xfrm>
            <a:off x="10001809" y="5273290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B1A2AD5-8222-EA45-92B7-453BADDEC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142A937F-E32C-4843-A802-D6C3CACC616A}"/>
              </a:ext>
            </a:extLst>
          </p:cNvPr>
          <p:cNvGrpSpPr/>
          <p:nvPr/>
        </p:nvGrpSpPr>
        <p:grpSpPr>
          <a:xfrm>
            <a:off x="1230585" y="3275298"/>
            <a:ext cx="2118340" cy="756054"/>
            <a:chOff x="-12451" y="158671"/>
            <a:chExt cx="1051560" cy="44521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E9A7293-D8B1-4F5D-8BB6-9B02E5C9B6B3}"/>
                </a:ext>
              </a:extLst>
            </p:cNvPr>
            <p:cNvSpPr/>
            <p:nvPr/>
          </p:nvSpPr>
          <p:spPr>
            <a:xfrm>
              <a:off x="-12451" y="313711"/>
              <a:ext cx="1051560" cy="2901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100" b="1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2200" b="1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51582867-CED6-479F-B260-06C14886EE4F}"/>
                </a:ext>
              </a:extLst>
            </p:cNvPr>
            <p:cNvCxnSpPr/>
            <p:nvPr/>
          </p:nvCxnSpPr>
          <p:spPr>
            <a:xfrm flipH="1" flipV="1">
              <a:off x="511424" y="158671"/>
              <a:ext cx="1905" cy="1487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E250971-09D0-4FA8-A1C6-1BCD259A1B38}"/>
              </a:ext>
            </a:extLst>
          </p:cNvPr>
          <p:cNvSpPr/>
          <p:nvPr/>
        </p:nvSpPr>
        <p:spPr>
          <a:xfrm>
            <a:off x="1442880" y="4259963"/>
            <a:ext cx="92173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solidFill>
                  <a:prstClr val="black"/>
                </a:solidFill>
                <a:cs typeface="Calibri" panose="020F0502020204030204" pitchFamily="34" charset="0"/>
              </a:rPr>
              <a:t>My mum </a:t>
            </a:r>
            <a:r>
              <a:rPr lang="en-GB" altLang="en-US" sz="2200" u="sng" dirty="0">
                <a:solidFill>
                  <a:prstClr val="black"/>
                </a:solidFill>
                <a:cs typeface="Calibri" panose="020F0502020204030204" pitchFamily="34" charset="0"/>
              </a:rPr>
              <a:t>is bringing</a:t>
            </a:r>
            <a:r>
              <a:rPr lang="en-GB" altLang="en-US" sz="2200" dirty="0">
                <a:solidFill>
                  <a:prstClr val="black"/>
                </a:solidFill>
                <a:cs typeface="Calibri" panose="020F0502020204030204" pitchFamily="34" charset="0"/>
              </a:rPr>
              <a:t> me a new book home from the library.</a:t>
            </a:r>
            <a:endParaRPr lang="en-GB" altLang="en-US" sz="2200" dirty="0">
              <a:solidFill>
                <a:prstClr val="black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5ECE0CF-9A22-4F21-8942-19F4628ABF07}"/>
              </a:ext>
            </a:extLst>
          </p:cNvPr>
          <p:cNvGrpSpPr/>
          <p:nvPr/>
        </p:nvGrpSpPr>
        <p:grpSpPr>
          <a:xfrm>
            <a:off x="2123764" y="4687576"/>
            <a:ext cx="2118340" cy="756054"/>
            <a:chOff x="-12451" y="158671"/>
            <a:chExt cx="1051560" cy="44521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67EFCE8-D7AC-4B20-9B04-5533655E1756}"/>
                </a:ext>
              </a:extLst>
            </p:cNvPr>
            <p:cNvSpPr/>
            <p:nvPr/>
          </p:nvSpPr>
          <p:spPr>
            <a:xfrm>
              <a:off x="-12451" y="313711"/>
              <a:ext cx="1051560" cy="2901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100" b="1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2200" b="1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6930F3E8-DBE3-42E3-AF68-08CA8F15E48E}"/>
                </a:ext>
              </a:extLst>
            </p:cNvPr>
            <p:cNvCxnSpPr/>
            <p:nvPr/>
          </p:nvCxnSpPr>
          <p:spPr>
            <a:xfrm flipH="1" flipV="1">
              <a:off x="511424" y="158671"/>
              <a:ext cx="1905" cy="1487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49C6AFCE-4E76-43B5-891B-DD54498084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5261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4176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12 – answers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093069" y="6196411"/>
            <a:ext cx="93544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I read a book about a witch … </a:t>
            </a:r>
            <a:r>
              <a:rPr lang="en-GB" altLang="en-US" sz="2200" b="1" i="1" dirty="0">
                <a:cs typeface="Calibri" panose="020F0502020204030204" pitchFamily="34" charset="0"/>
              </a:rPr>
              <a:t>My mum brings me …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766533F4-3244-441C-9330-FB2956FEC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68" y="1737435"/>
            <a:ext cx="803383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2. Rewrite the underlined verbs in each sentence below so that they are written in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simple past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tense.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23D783C-5B86-48F4-A5A4-AA27B9726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881" y="2844411"/>
            <a:ext cx="9217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I </a:t>
            </a:r>
            <a:r>
              <a:rPr lang="en-GB" altLang="en-US" sz="2200" u="sng" dirty="0">
                <a:cs typeface="Calibri" panose="020F0502020204030204" pitchFamily="34" charset="0"/>
              </a:rPr>
              <a:t>am reading</a:t>
            </a:r>
            <a:r>
              <a:rPr lang="en-GB" altLang="en-US" sz="2200" dirty="0">
                <a:cs typeface="Calibri" panose="020F0502020204030204" pitchFamily="34" charset="0"/>
              </a:rPr>
              <a:t> a book about a witch and a wizard who have to battle dark forces. </a:t>
            </a:r>
            <a:endParaRPr lang="en-GB" altLang="en-US" sz="2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906DAC-795A-402E-98BD-3E855B288244}"/>
              </a:ext>
            </a:extLst>
          </p:cNvPr>
          <p:cNvSpPr/>
          <p:nvPr/>
        </p:nvSpPr>
        <p:spPr>
          <a:xfrm>
            <a:off x="10001809" y="5273290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B1A2AD5-8222-EA45-92B7-453BADDEC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142A937F-E32C-4843-A802-D6C3CACC616A}"/>
              </a:ext>
            </a:extLst>
          </p:cNvPr>
          <p:cNvGrpSpPr/>
          <p:nvPr/>
        </p:nvGrpSpPr>
        <p:grpSpPr>
          <a:xfrm>
            <a:off x="1230585" y="3275298"/>
            <a:ext cx="2118340" cy="756054"/>
            <a:chOff x="-12451" y="158671"/>
            <a:chExt cx="1051560" cy="44521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E9A7293-D8B1-4F5D-8BB6-9B02E5C9B6B3}"/>
                </a:ext>
              </a:extLst>
            </p:cNvPr>
            <p:cNvSpPr/>
            <p:nvPr/>
          </p:nvSpPr>
          <p:spPr>
            <a:xfrm>
              <a:off x="-12451" y="313711"/>
              <a:ext cx="1051560" cy="2901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100" b="1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2200" b="1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51582867-CED6-479F-B260-06C14886EE4F}"/>
                </a:ext>
              </a:extLst>
            </p:cNvPr>
            <p:cNvCxnSpPr/>
            <p:nvPr/>
          </p:nvCxnSpPr>
          <p:spPr>
            <a:xfrm flipH="1" flipV="1">
              <a:off x="511424" y="158671"/>
              <a:ext cx="1905" cy="1487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E250971-09D0-4FA8-A1C6-1BCD259A1B38}"/>
              </a:ext>
            </a:extLst>
          </p:cNvPr>
          <p:cNvSpPr/>
          <p:nvPr/>
        </p:nvSpPr>
        <p:spPr>
          <a:xfrm>
            <a:off x="1442880" y="4259963"/>
            <a:ext cx="92173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solidFill>
                  <a:prstClr val="black"/>
                </a:solidFill>
                <a:cs typeface="Calibri" panose="020F0502020204030204" pitchFamily="34" charset="0"/>
              </a:rPr>
              <a:t>My mum </a:t>
            </a:r>
            <a:r>
              <a:rPr lang="en-GB" altLang="en-US" sz="2200" u="sng" dirty="0">
                <a:solidFill>
                  <a:prstClr val="black"/>
                </a:solidFill>
                <a:cs typeface="Calibri" panose="020F0502020204030204" pitchFamily="34" charset="0"/>
              </a:rPr>
              <a:t>is bringing</a:t>
            </a:r>
            <a:r>
              <a:rPr lang="en-GB" altLang="en-US" sz="2200" dirty="0">
                <a:solidFill>
                  <a:prstClr val="black"/>
                </a:solidFill>
                <a:cs typeface="Calibri" panose="020F0502020204030204" pitchFamily="34" charset="0"/>
              </a:rPr>
              <a:t> me a new book home from the library.</a:t>
            </a:r>
            <a:endParaRPr lang="en-GB" altLang="en-US" sz="2200" dirty="0">
              <a:solidFill>
                <a:prstClr val="black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5ECE0CF-9A22-4F21-8942-19F4628ABF07}"/>
              </a:ext>
            </a:extLst>
          </p:cNvPr>
          <p:cNvGrpSpPr/>
          <p:nvPr/>
        </p:nvGrpSpPr>
        <p:grpSpPr>
          <a:xfrm>
            <a:off x="2123764" y="4687576"/>
            <a:ext cx="2118340" cy="756054"/>
            <a:chOff x="-12451" y="158671"/>
            <a:chExt cx="1051560" cy="44521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67EFCE8-D7AC-4B20-9B04-5533655E1756}"/>
                </a:ext>
              </a:extLst>
            </p:cNvPr>
            <p:cNvSpPr/>
            <p:nvPr/>
          </p:nvSpPr>
          <p:spPr>
            <a:xfrm>
              <a:off x="-12451" y="313711"/>
              <a:ext cx="1051560" cy="2901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100" b="1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2200" b="1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6930F3E8-DBE3-42E3-AF68-08CA8F15E48E}"/>
                </a:ext>
              </a:extLst>
            </p:cNvPr>
            <p:cNvCxnSpPr/>
            <p:nvPr/>
          </p:nvCxnSpPr>
          <p:spPr>
            <a:xfrm flipH="1" flipV="1">
              <a:off x="511424" y="158671"/>
              <a:ext cx="1905" cy="1487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1D94D2E-6345-405E-B38E-B9288DDD6991}"/>
              </a:ext>
            </a:extLst>
          </p:cNvPr>
          <p:cNvSpPr txBox="1"/>
          <p:nvPr/>
        </p:nvSpPr>
        <p:spPr>
          <a:xfrm>
            <a:off x="1230586" y="3582703"/>
            <a:ext cx="2102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read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3FF160-D8A9-4467-AD3E-53BB947B34AE}"/>
              </a:ext>
            </a:extLst>
          </p:cNvPr>
          <p:cNvSpPr/>
          <p:nvPr/>
        </p:nvSpPr>
        <p:spPr>
          <a:xfrm>
            <a:off x="2119926" y="4940167"/>
            <a:ext cx="2118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brought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8691C04-35C1-45E0-ABB6-D37BC69110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83287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551442" y="708893"/>
            <a:ext cx="315644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12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703512" y="1547607"/>
            <a:ext cx="814654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Replace the underlined words in each sentence with an appropriate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contraction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289040" y="2697456"/>
            <a:ext cx="7891709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u="sng" dirty="0">
                <a:ea typeface="Times New Roman" panose="02020603050405020304" pitchFamily="18" charset="0"/>
                <a:cs typeface="Calibri" panose="020F0502020204030204" pitchFamily="34" charset="0"/>
              </a:rPr>
              <a:t>You are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not permitted to wear your football boots inside.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Unless you concentrate, I </a:t>
            </a:r>
            <a:r>
              <a:rPr lang="en-GB" altLang="en-US" sz="2200" u="sng" dirty="0">
                <a:ea typeface="Times New Roman" panose="02020603050405020304" pitchFamily="18" charset="0"/>
                <a:cs typeface="Calibri" panose="020F0502020204030204" pitchFamily="34" charset="0"/>
              </a:rPr>
              <a:t>shall not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help you.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u="sng" dirty="0">
                <a:ea typeface="Times New Roman" panose="02020603050405020304" pitchFamily="18" charset="0"/>
                <a:cs typeface="Calibri" panose="020F0502020204030204" pitchFamily="34" charset="0"/>
              </a:rPr>
              <a:t>Mine is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the only coat left on the peg.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457574" y="4196408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161309" y="6201637"/>
            <a:ext cx="975189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Name all of the punctuation that can be used to indicate parenthesis.</a:t>
            </a: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81325D-FC67-9848-8368-E77DBB222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B6B128-EDF8-492A-BD9A-E411E92FEA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28156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551442" y="708893"/>
            <a:ext cx="294176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12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703512" y="1547607"/>
            <a:ext cx="814654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3. Replace the underlined words in each sentence with an appropriate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contraction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289040" y="2697456"/>
            <a:ext cx="7891709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You’re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not permitted to wear your football boots inside.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Unless you concentrate, I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shan’t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help you.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Mine’s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the only coat left on the peg.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457574" y="4196408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347029" y="6256229"/>
            <a:ext cx="949793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pair of brackets, pair of commas, pair of dashes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81325D-FC67-9848-8368-E77DBB222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B0E690-FE08-426E-BAC6-B2AD2E3617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988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981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2 – questions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314937" y="1465040"/>
            <a:ext cx="789393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GB" sz="2200" dirty="0"/>
              <a:t>Tick </a:t>
            </a:r>
            <a:r>
              <a:rPr lang="en-GB" sz="2200" b="1" dirty="0"/>
              <a:t>one</a:t>
            </a:r>
            <a:r>
              <a:rPr lang="en-GB" sz="2200" dirty="0"/>
              <a:t> box in each row to show whether the underlined word is being used as a </a:t>
            </a:r>
            <a:r>
              <a:rPr lang="en-GB" sz="2200" b="1" dirty="0"/>
              <a:t>subordinating conjunction </a:t>
            </a:r>
            <a:r>
              <a:rPr lang="en-GB" sz="2200" dirty="0"/>
              <a:t>or a </a:t>
            </a:r>
            <a:r>
              <a:rPr lang="en-GB" sz="2200" b="1" dirty="0"/>
              <a:t>preposition</a:t>
            </a:r>
            <a:r>
              <a:rPr lang="en-GB" sz="2200" dirty="0"/>
              <a:t>.</a:t>
            </a:r>
          </a:p>
          <a:p>
            <a:r>
              <a:rPr lang="en-GB" dirty="0"/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4" name="Rectangle 23"/>
          <p:cNvSpPr/>
          <p:nvPr/>
        </p:nvSpPr>
        <p:spPr>
          <a:xfrm>
            <a:off x="9902609" y="5617960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204658" y="6293400"/>
            <a:ext cx="949585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Write a sentence which uses ‘until’ as a subordinating conjunction.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ECAED0F-DA01-485C-8D2C-855BC6AC6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660404"/>
              </p:ext>
            </p:extLst>
          </p:nvPr>
        </p:nvGraphicFramePr>
        <p:xfrm>
          <a:off x="1540591" y="2670347"/>
          <a:ext cx="9321290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3651">
                  <a:extLst>
                    <a:ext uri="{9D8B030D-6E8A-4147-A177-3AD203B41FA5}">
                      <a16:colId xmlns:a16="http://schemas.microsoft.com/office/drawing/2014/main" val="311043219"/>
                    </a:ext>
                  </a:extLst>
                </a:gridCol>
                <a:gridCol w="1904045">
                  <a:extLst>
                    <a:ext uri="{9D8B030D-6E8A-4147-A177-3AD203B41FA5}">
                      <a16:colId xmlns:a16="http://schemas.microsoft.com/office/drawing/2014/main" val="2006662808"/>
                    </a:ext>
                  </a:extLst>
                </a:gridCol>
                <a:gridCol w="1573594">
                  <a:extLst>
                    <a:ext uri="{9D8B030D-6E8A-4147-A177-3AD203B41FA5}">
                      <a16:colId xmlns:a16="http://schemas.microsoft.com/office/drawing/2014/main" val="4291360719"/>
                    </a:ext>
                  </a:extLst>
                </a:gridCol>
              </a:tblGrid>
              <a:tr h="861816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/>
                        <a:t>Sentence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/>
                    </a:p>
                    <a:p>
                      <a:pPr algn="ctr"/>
                      <a:r>
                        <a:rPr lang="en-GB" sz="2200" b="1" dirty="0"/>
                        <a:t>Subordinating conjunction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/>
                    </a:p>
                    <a:p>
                      <a:pPr algn="ctr"/>
                      <a:r>
                        <a:rPr lang="en-GB" sz="2200" b="1" dirty="0"/>
                        <a:t>Preposition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911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u="sng" dirty="0"/>
                        <a:t>Before</a:t>
                      </a:r>
                      <a:r>
                        <a:rPr lang="en-GB" sz="2200" dirty="0"/>
                        <a:t> long, the children had arrived.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598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Tidy your room </a:t>
                      </a:r>
                      <a:r>
                        <a:rPr lang="en-GB" sz="2200" u="sng" dirty="0"/>
                        <a:t>before</a:t>
                      </a:r>
                      <a:r>
                        <a:rPr lang="en-GB" sz="2200" dirty="0"/>
                        <a:t> your aunt arrives.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933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u="sng" dirty="0"/>
                        <a:t>After</a:t>
                      </a:r>
                      <a:r>
                        <a:rPr lang="en-GB" sz="2200" dirty="0"/>
                        <a:t> the rain stopped, we went outside to play.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846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Where will you go </a:t>
                      </a:r>
                      <a:r>
                        <a:rPr lang="en-GB" sz="2200" u="sng" dirty="0"/>
                        <a:t>after</a:t>
                      </a:r>
                      <a:r>
                        <a:rPr lang="en-GB" sz="2200" dirty="0"/>
                        <a:t> lunch?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481080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1625CF79-0316-C540-BE36-008B32B0B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F72E4F-8555-44B1-B758-2DAB731010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501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27670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Week 2 – answers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314937" y="1465040"/>
            <a:ext cx="789393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GB" sz="2200" dirty="0"/>
              <a:t>Tick </a:t>
            </a:r>
            <a:r>
              <a:rPr lang="en-GB" sz="2200" b="1" dirty="0"/>
              <a:t>one</a:t>
            </a:r>
            <a:r>
              <a:rPr lang="en-GB" sz="2200" dirty="0"/>
              <a:t> box in each row to show whether the underlined word is being used as a </a:t>
            </a:r>
            <a:r>
              <a:rPr lang="en-GB" sz="2200" b="1" dirty="0"/>
              <a:t>subordinating conjunction </a:t>
            </a:r>
            <a:r>
              <a:rPr lang="en-GB" sz="2200" dirty="0"/>
              <a:t>or a </a:t>
            </a:r>
            <a:r>
              <a:rPr lang="en-GB" sz="2200" b="1" dirty="0"/>
              <a:t>preposition</a:t>
            </a:r>
            <a:r>
              <a:rPr lang="en-GB" sz="2200" dirty="0"/>
              <a:t>.</a:t>
            </a:r>
          </a:p>
          <a:p>
            <a:r>
              <a:rPr lang="en-GB" dirty="0"/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4" name="Rectangle 23"/>
          <p:cNvSpPr/>
          <p:nvPr/>
        </p:nvSpPr>
        <p:spPr>
          <a:xfrm>
            <a:off x="9902609" y="5617960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204658" y="6293400"/>
            <a:ext cx="949585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e.g. The children played in the field until it began to rain.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ECAED0F-DA01-485C-8D2C-855BC6AC6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580213"/>
              </p:ext>
            </p:extLst>
          </p:nvPr>
        </p:nvGraphicFramePr>
        <p:xfrm>
          <a:off x="1540591" y="2670347"/>
          <a:ext cx="9321290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3651">
                  <a:extLst>
                    <a:ext uri="{9D8B030D-6E8A-4147-A177-3AD203B41FA5}">
                      <a16:colId xmlns:a16="http://schemas.microsoft.com/office/drawing/2014/main" val="311043219"/>
                    </a:ext>
                  </a:extLst>
                </a:gridCol>
                <a:gridCol w="1904045">
                  <a:extLst>
                    <a:ext uri="{9D8B030D-6E8A-4147-A177-3AD203B41FA5}">
                      <a16:colId xmlns:a16="http://schemas.microsoft.com/office/drawing/2014/main" val="2006662808"/>
                    </a:ext>
                  </a:extLst>
                </a:gridCol>
                <a:gridCol w="1573594">
                  <a:extLst>
                    <a:ext uri="{9D8B030D-6E8A-4147-A177-3AD203B41FA5}">
                      <a16:colId xmlns:a16="http://schemas.microsoft.com/office/drawing/2014/main" val="4291360719"/>
                    </a:ext>
                  </a:extLst>
                </a:gridCol>
              </a:tblGrid>
              <a:tr h="861816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/>
                        <a:t>Sentence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/>
                    </a:p>
                    <a:p>
                      <a:pPr algn="ctr"/>
                      <a:r>
                        <a:rPr lang="en-GB" sz="2200" b="1" dirty="0"/>
                        <a:t>Subordinating conjunction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b="1" dirty="0"/>
                    </a:p>
                    <a:p>
                      <a:pPr algn="ctr"/>
                      <a:r>
                        <a:rPr lang="en-GB" sz="2200" b="1" dirty="0"/>
                        <a:t>Preposition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911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u="sng" dirty="0"/>
                        <a:t>Before</a:t>
                      </a:r>
                      <a:r>
                        <a:rPr lang="en-GB" sz="2200" dirty="0"/>
                        <a:t> long, the children had arrived.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598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Tidy your room </a:t>
                      </a:r>
                      <a:r>
                        <a:rPr lang="en-GB" sz="2200" u="sng" dirty="0"/>
                        <a:t>before</a:t>
                      </a:r>
                      <a:r>
                        <a:rPr lang="en-GB" sz="2200" dirty="0"/>
                        <a:t> your aunt arrives.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933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u="sng" dirty="0"/>
                        <a:t>After</a:t>
                      </a:r>
                      <a:r>
                        <a:rPr lang="en-GB" sz="2200" dirty="0"/>
                        <a:t> the rain stopped, we went outside to play.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846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Where will you go </a:t>
                      </a:r>
                      <a:r>
                        <a:rPr lang="en-GB" sz="2200" u="sng" dirty="0"/>
                        <a:t>after</a:t>
                      </a:r>
                      <a:r>
                        <a:rPr lang="en-GB" sz="2200" dirty="0"/>
                        <a:t> lunch?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ym typeface="Wingdings" panose="05000000000000000000" pitchFamily="2" charset="2"/>
                        </a:rPr>
                        <a:t></a:t>
                      </a:r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481080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1625CF79-0316-C540-BE36-008B32B0B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0E4A25-05A8-4843-BC97-E29D00B691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4" y="242482"/>
            <a:ext cx="1004316" cy="14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20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3847</TotalTime>
  <Words>4818</Words>
  <Application>Microsoft Office PowerPoint</Application>
  <PresentationFormat>Widescreen</PresentationFormat>
  <Paragraphs>912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Saviours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Clark</dc:creator>
  <cp:lastModifiedBy>Tracy Whittam</cp:lastModifiedBy>
  <cp:revision>237</cp:revision>
  <dcterms:created xsi:type="dcterms:W3CDTF">2018-02-15T11:26:24Z</dcterms:created>
  <dcterms:modified xsi:type="dcterms:W3CDTF">2020-10-19T11:25:05Z</dcterms:modified>
</cp:coreProperties>
</file>