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95" r:id="rId2"/>
    <p:sldId id="257" r:id="rId3"/>
    <p:sldId id="258" r:id="rId4"/>
    <p:sldId id="283" r:id="rId5"/>
    <p:sldId id="261" r:id="rId6"/>
    <p:sldId id="262" r:id="rId7"/>
    <p:sldId id="284" r:id="rId8"/>
    <p:sldId id="263" r:id="rId9"/>
    <p:sldId id="285" r:id="rId10"/>
    <p:sldId id="264" r:id="rId11"/>
    <p:sldId id="265" r:id="rId12"/>
    <p:sldId id="266" r:id="rId13"/>
    <p:sldId id="286" r:id="rId14"/>
    <p:sldId id="267" r:id="rId15"/>
    <p:sldId id="268" r:id="rId16"/>
    <p:sldId id="287" r:id="rId17"/>
    <p:sldId id="269" r:id="rId18"/>
    <p:sldId id="270" r:id="rId19"/>
    <p:sldId id="288" r:id="rId20"/>
    <p:sldId id="271" r:id="rId21"/>
    <p:sldId id="272" r:id="rId22"/>
    <p:sldId id="289" r:id="rId23"/>
    <p:sldId id="273" r:id="rId24"/>
    <p:sldId id="290" r:id="rId25"/>
    <p:sldId id="274" r:id="rId26"/>
    <p:sldId id="275" r:id="rId27"/>
    <p:sldId id="276" r:id="rId28"/>
    <p:sldId id="291" r:id="rId29"/>
    <p:sldId id="277" r:id="rId30"/>
    <p:sldId id="278" r:id="rId31"/>
    <p:sldId id="292" r:id="rId32"/>
    <p:sldId id="279" r:id="rId33"/>
    <p:sldId id="280" r:id="rId34"/>
    <p:sldId id="293" r:id="rId35"/>
    <p:sldId id="281" r:id="rId36"/>
    <p:sldId id="282" r:id="rId37"/>
    <p:sldId id="294"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2C2BE3-E923-4269-B2C6-C8C177E636FF}" v="45" dt="2018-12-17T21:52:11.5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5"/>
    <p:restoredTop sz="94618"/>
  </p:normalViewPr>
  <p:slideViewPr>
    <p:cSldViewPr snapToGrid="0" snapToObjects="1">
      <p:cViewPr varScale="1">
        <p:scale>
          <a:sx n="81" d="100"/>
          <a:sy n="81" d="100"/>
        </p:scale>
        <p:origin x="725"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09EC995-22F9-6844-A10F-3113ED1F20BA}" type="datetimeFigureOut">
              <a:rPr lang="en-US" smtClean="0"/>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357667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9EC995-22F9-6844-A10F-3113ED1F20BA}" type="datetimeFigureOut">
              <a:rPr lang="en-US" smtClean="0"/>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440219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9EC995-22F9-6844-A10F-3113ED1F20BA}" type="datetimeFigureOut">
              <a:rPr lang="en-US" smtClean="0"/>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475791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9EC995-22F9-6844-A10F-3113ED1F20BA}" type="datetimeFigureOut">
              <a:rPr lang="en-US" smtClean="0"/>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308713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9EC995-22F9-6844-A10F-3113ED1F20BA}" type="datetimeFigureOut">
              <a:rPr lang="en-US" smtClean="0"/>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013895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09EC995-22F9-6844-A10F-3113ED1F20BA}" type="datetimeFigureOut">
              <a:rPr lang="en-US" smtClean="0"/>
              <a:t>10/19/2020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254996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09EC995-22F9-6844-A10F-3113ED1F20BA}" type="datetimeFigureOut">
              <a:rPr lang="en-US" smtClean="0"/>
              <a:t>10/19/2020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499946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09EC995-22F9-6844-A10F-3113ED1F20BA}" type="datetimeFigureOut">
              <a:rPr lang="en-US" smtClean="0"/>
              <a:t>10/19/2020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296243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9EC995-22F9-6844-A10F-3113ED1F20BA}" type="datetimeFigureOut">
              <a:rPr lang="en-US" smtClean="0"/>
              <a:t>10/19/2020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089763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9EC995-22F9-6844-A10F-3113ED1F20BA}" type="datetimeFigureOut">
              <a:rPr lang="en-US" smtClean="0"/>
              <a:t>10/19/2020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91576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9EC995-22F9-6844-A10F-3113ED1F20BA}" type="datetimeFigureOut">
              <a:rPr lang="en-US" smtClean="0"/>
              <a:t>10/19/2020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999144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9EC995-22F9-6844-A10F-3113ED1F20BA}" type="datetimeFigureOut">
              <a:rPr lang="en-US" smtClean="0"/>
              <a:t>10/19/2020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7162B2-E0D1-FE47-A51E-D009C8D052A2}" type="slidenum">
              <a:rPr lang="en-US" smtClean="0"/>
              <a:t>‹#›</a:t>
            </a:fld>
            <a:endParaRPr lang="en-US" dirty="0"/>
          </a:p>
        </p:txBody>
      </p:sp>
    </p:spTree>
    <p:extLst>
      <p:ext uri="{BB962C8B-B14F-4D97-AF65-F5344CB8AC3E}">
        <p14:creationId xmlns:p14="http://schemas.microsoft.com/office/powerpoint/2010/main" val="78150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627933" y="692881"/>
            <a:ext cx="2936134" cy="507831"/>
          </a:xfrm>
          <a:prstGeom prst="rect">
            <a:avLst/>
          </a:prstGeom>
          <a:noFill/>
        </p:spPr>
        <p:txBody>
          <a:bodyPr wrap="square" rtlCol="0">
            <a:spAutoFit/>
          </a:bodyPr>
          <a:lstStyle/>
          <a:p>
            <a:pPr algn="ctr"/>
            <a:r>
              <a:rPr lang="en-GB" sz="2700" b="1" dirty="0"/>
              <a:t>Teacher Notes</a:t>
            </a:r>
          </a:p>
        </p:txBody>
      </p:sp>
      <p:sp>
        <p:nvSpPr>
          <p:cNvPr id="8" name="Rectangle 13"/>
          <p:cNvSpPr>
            <a:spLocks noChangeArrowheads="1"/>
          </p:cNvSpPr>
          <p:nvPr/>
        </p:nvSpPr>
        <p:spPr bwMode="auto">
          <a:xfrm>
            <a:off x="1404395" y="2536447"/>
            <a:ext cx="9383210"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The questions have been chosen to reflect the wording, style and balance of content domains used in the end of KS2 DfE Reading tests as closely as possible. </a:t>
            </a:r>
          </a:p>
          <a:p>
            <a:pPr algn="ctr" eaLnBrk="0" fontAlgn="base" hangingPunct="0">
              <a:spcBef>
                <a:spcPct val="0"/>
              </a:spcBef>
              <a:spcAft>
                <a:spcPct val="0"/>
              </a:spcAft>
            </a:pPr>
            <a:endParaRPr lang="en-GB" altLang="en-US" sz="2200" dirty="0">
              <a:cs typeface="Calibri" panose="020F0502020204030204" pitchFamily="34" charset="0"/>
            </a:endParaRPr>
          </a:p>
          <a:p>
            <a:pPr algn="ctr" eaLnBrk="0" fontAlgn="base" hangingPunct="0">
              <a:spcBef>
                <a:spcPct val="0"/>
              </a:spcBef>
              <a:spcAft>
                <a:spcPct val="0"/>
              </a:spcAft>
            </a:pPr>
            <a:r>
              <a:rPr lang="en-GB" altLang="en-US" sz="2200" dirty="0">
                <a:cs typeface="Calibri" panose="020F0502020204030204" pitchFamily="34" charset="0"/>
              </a:rPr>
              <a:t>Try to complete 2 a day.</a:t>
            </a:r>
          </a:p>
          <a:p>
            <a:pPr algn="ctr" eaLnBrk="0" fontAlgn="base" hangingPunct="0">
              <a:spcBef>
                <a:spcPct val="0"/>
              </a:spcBef>
              <a:spcAft>
                <a:spcPct val="0"/>
              </a:spcAft>
            </a:pPr>
            <a:r>
              <a:rPr lang="en-GB" altLang="en-US" sz="2200" dirty="0">
                <a:cs typeface="Calibri" panose="020F0502020204030204" pitchFamily="34" charset="0"/>
              </a:rPr>
              <a:t>Answers are provided after each question slide.</a:t>
            </a:r>
            <a:endParaRPr lang="en-GB" altLang="en-US" sz="2200" dirty="0"/>
          </a:p>
        </p:txBody>
      </p:sp>
      <p:pic>
        <p:nvPicPr>
          <p:cNvPr id="6" name="Picture 5">
            <a:extLst>
              <a:ext uri="{FF2B5EF4-FFF2-40B4-BE49-F238E27FC236}">
                <a16:creationId xmlns:a16="http://schemas.microsoft.com/office/drawing/2014/main" id="{662286C2-0A0B-6D46-B870-0A00788B349C}"/>
              </a:ext>
            </a:extLst>
          </p:cNvPr>
          <p:cNvPicPr>
            <a:picLocks noChangeAspect="1"/>
          </p:cNvPicPr>
          <p:nvPr/>
        </p:nvPicPr>
        <p:blipFill>
          <a:blip r:embed="rId2"/>
          <a:stretch>
            <a:fillRect/>
          </a:stretch>
        </p:blipFill>
        <p:spPr>
          <a:xfrm>
            <a:off x="10668000" y="470599"/>
            <a:ext cx="1234846" cy="826857"/>
          </a:xfrm>
          <a:prstGeom prst="rect">
            <a:avLst/>
          </a:prstGeom>
        </p:spPr>
      </p:pic>
      <p:pic>
        <p:nvPicPr>
          <p:cNvPr id="7" name="Picture 6">
            <a:extLst>
              <a:ext uri="{FF2B5EF4-FFF2-40B4-BE49-F238E27FC236}">
                <a16:creationId xmlns:a16="http://schemas.microsoft.com/office/drawing/2014/main" id="{1F5A9ED9-C825-426A-B682-636F4FE383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Tree>
    <p:extLst>
      <p:ext uri="{BB962C8B-B14F-4D97-AF65-F5344CB8AC3E}">
        <p14:creationId xmlns:p14="http://schemas.microsoft.com/office/powerpoint/2010/main" val="28933281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595844"/>
            <a:ext cx="10721548" cy="5170646"/>
          </a:xfrm>
          <a:prstGeom prst="rect">
            <a:avLst/>
          </a:prstGeom>
          <a:noFill/>
        </p:spPr>
        <p:txBody>
          <a:bodyPr wrap="square" rtlCol="0">
            <a:spAutoFit/>
          </a:bodyPr>
          <a:lstStyle/>
          <a:p>
            <a:pPr lvl="0"/>
            <a:r>
              <a:rPr lang="en-GB" b="1" dirty="0"/>
              <a:t>1</a:t>
            </a:r>
            <a:r>
              <a:rPr lang="en-GB" dirty="0"/>
              <a:t>. Which word is closest in meaning to </a:t>
            </a:r>
            <a:r>
              <a:rPr lang="en-GB" b="1" dirty="0"/>
              <a:t>sanctuary</a:t>
            </a:r>
            <a:r>
              <a:rPr lang="en-GB" dirty="0"/>
              <a:t>? Circle </a:t>
            </a:r>
            <a:r>
              <a:rPr lang="en-GB" b="1" dirty="0"/>
              <a:t>one</a:t>
            </a:r>
            <a:r>
              <a:rPr lang="en-GB" dirty="0"/>
              <a:t>.</a:t>
            </a:r>
          </a:p>
          <a:p>
            <a:r>
              <a:rPr lang="en-GB" dirty="0"/>
              <a:t> </a:t>
            </a:r>
          </a:p>
          <a:p>
            <a:r>
              <a:rPr lang="en-GB" dirty="0"/>
              <a:t>classroom	boredom		safety		warmth			</a:t>
            </a:r>
            <a:r>
              <a:rPr lang="en-GB" b="1" dirty="0"/>
              <a:t>(1 mark)</a:t>
            </a:r>
            <a:r>
              <a:rPr lang="en-GB" dirty="0"/>
              <a:t>	</a:t>
            </a:r>
          </a:p>
          <a:p>
            <a:r>
              <a:rPr lang="en-GB" dirty="0"/>
              <a:t> </a:t>
            </a:r>
          </a:p>
          <a:p>
            <a:pPr lvl="0"/>
            <a:r>
              <a:rPr lang="en-GB" b="1" dirty="0"/>
              <a:t>2</a:t>
            </a:r>
            <a:r>
              <a:rPr lang="en-GB" dirty="0"/>
              <a:t>. What evidence is there that he had been accused of doing something wrong? Give </a:t>
            </a:r>
            <a:r>
              <a:rPr lang="en-GB" b="1" dirty="0"/>
              <a:t>two</a:t>
            </a:r>
            <a:r>
              <a:rPr lang="en-GB" dirty="0"/>
              <a:t> examples.</a:t>
            </a:r>
          </a:p>
          <a:p>
            <a:r>
              <a:rPr lang="en-GB" dirty="0"/>
              <a:t> </a:t>
            </a:r>
          </a:p>
          <a:p>
            <a:r>
              <a:rPr lang="en-GB" dirty="0"/>
              <a:t> Award </a:t>
            </a:r>
            <a:r>
              <a:rPr lang="en-GB" b="1" dirty="0"/>
              <a:t>1 mark </a:t>
            </a:r>
            <a:r>
              <a:rPr lang="en-GB" dirty="0"/>
              <a:t>for any of the following points, up to a maximum of </a:t>
            </a:r>
            <a:r>
              <a:rPr lang="en-GB" b="1" dirty="0"/>
              <a:t>2 marks</a:t>
            </a:r>
            <a:r>
              <a:rPr lang="en-GB" dirty="0"/>
              <a:t>:</a:t>
            </a:r>
          </a:p>
          <a:p>
            <a:endParaRPr lang="en-GB" dirty="0"/>
          </a:p>
          <a:p>
            <a:pPr marL="342900" indent="-342900">
              <a:buFont typeface="Arial" panose="020B0604020202020204" pitchFamily="34" charset="0"/>
              <a:buChar char="•"/>
            </a:pPr>
            <a:r>
              <a:rPr lang="en-GB" dirty="0"/>
              <a:t>The headteacher had had (piercing) words with him.</a:t>
            </a:r>
          </a:p>
          <a:p>
            <a:pPr marL="342900" indent="-342900">
              <a:buFont typeface="Arial" panose="020B0604020202020204" pitchFamily="34" charset="0"/>
              <a:buChar char="•"/>
            </a:pPr>
            <a:r>
              <a:rPr lang="en-GB" dirty="0"/>
              <a:t>He could hardly be in more trouble.</a:t>
            </a:r>
          </a:p>
          <a:p>
            <a:pPr marL="342900" indent="-342900">
              <a:buFont typeface="Arial" panose="020B0604020202020204" pitchFamily="34" charset="0"/>
              <a:buChar char="•"/>
            </a:pPr>
            <a:r>
              <a:rPr lang="en-GB" dirty="0"/>
              <a:t>He was determined to prove his innocence (because he had a clear conscience).</a:t>
            </a:r>
          </a:p>
          <a:p>
            <a:endParaRPr lang="en-GB" dirty="0"/>
          </a:p>
          <a:p>
            <a:pPr lvl="0"/>
            <a:r>
              <a:rPr lang="en-GB" b="1" dirty="0"/>
              <a:t>3</a:t>
            </a:r>
            <a:r>
              <a:rPr lang="en-GB" dirty="0"/>
              <a:t>. How is he feeling when he goes into the classroom? Use evidence from the text to support your answer.</a:t>
            </a:r>
            <a:endParaRPr lang="en-GB" b="1" dirty="0"/>
          </a:p>
          <a:p>
            <a:pPr lvl="0"/>
            <a:endParaRPr lang="en-GB" b="1" dirty="0"/>
          </a:p>
          <a:p>
            <a:r>
              <a:rPr lang="en-GB" dirty="0"/>
              <a:t>Award </a:t>
            </a:r>
            <a:r>
              <a:rPr lang="en-GB" b="1" dirty="0"/>
              <a:t>1 mark </a:t>
            </a:r>
            <a:r>
              <a:rPr lang="en-GB" dirty="0"/>
              <a:t>for answers suggesting that he is feeling sad, stressed, upset or possibly angry.</a:t>
            </a:r>
          </a:p>
          <a:p>
            <a:endParaRPr lang="en-GB" dirty="0"/>
          </a:p>
          <a:p>
            <a:r>
              <a:rPr lang="en-GB" dirty="0"/>
              <a:t>Award </a:t>
            </a:r>
            <a:r>
              <a:rPr lang="en-GB" b="1" dirty="0"/>
              <a:t>2 marks </a:t>
            </a:r>
            <a:r>
              <a:rPr lang="en-GB" dirty="0"/>
              <a:t>for answers that identify one of the emotions above, supported by evidence such as rapid breathing, wiping (tears from) his eyes and wanting to be alone. </a:t>
            </a:r>
            <a:endParaRPr lang="en-GB" b="1" dirty="0"/>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3622402" cy="646331"/>
          </a:xfrm>
          <a:prstGeom prst="rect">
            <a:avLst/>
          </a:prstGeom>
          <a:noFill/>
        </p:spPr>
        <p:txBody>
          <a:bodyPr wrap="none" rtlCol="0">
            <a:spAutoFit/>
          </a:bodyPr>
          <a:lstStyle/>
          <a:p>
            <a:r>
              <a:rPr lang="en-GB" sz="3600" b="1" dirty="0"/>
              <a:t>Week 3 – answers</a:t>
            </a:r>
          </a:p>
        </p:txBody>
      </p:sp>
      <p:sp>
        <p:nvSpPr>
          <p:cNvPr id="3" name="Oval 2">
            <a:extLst>
              <a:ext uri="{FF2B5EF4-FFF2-40B4-BE49-F238E27FC236}">
                <a16:creationId xmlns:a16="http://schemas.microsoft.com/office/drawing/2014/main" id="{53CD1C1C-232F-4B50-AACB-6B96A4FF098F}"/>
              </a:ext>
            </a:extLst>
          </p:cNvPr>
          <p:cNvSpPr/>
          <p:nvPr/>
        </p:nvSpPr>
        <p:spPr>
          <a:xfrm>
            <a:off x="4744720" y="2143760"/>
            <a:ext cx="833120" cy="37592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a:extLst>
              <a:ext uri="{FF2B5EF4-FFF2-40B4-BE49-F238E27FC236}">
                <a16:creationId xmlns:a16="http://schemas.microsoft.com/office/drawing/2014/main" id="{E37C196A-4452-405D-9A62-19566392C19A}"/>
              </a:ext>
            </a:extLst>
          </p:cNvPr>
          <p:cNvPicPr>
            <a:picLocks noChangeAspect="1"/>
          </p:cNvPicPr>
          <p:nvPr/>
        </p:nvPicPr>
        <p:blipFill>
          <a:blip r:embed="rId3"/>
          <a:stretch>
            <a:fillRect/>
          </a:stretch>
        </p:blipFill>
        <p:spPr>
          <a:xfrm>
            <a:off x="10668000" y="457347"/>
            <a:ext cx="1234846" cy="826857"/>
          </a:xfrm>
          <a:prstGeom prst="rect">
            <a:avLst/>
          </a:prstGeom>
        </p:spPr>
      </p:pic>
    </p:spTree>
    <p:extLst>
      <p:ext uri="{BB962C8B-B14F-4D97-AF65-F5344CB8AC3E}">
        <p14:creationId xmlns:p14="http://schemas.microsoft.com/office/powerpoint/2010/main" val="984913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735226" y="1659285"/>
            <a:ext cx="10721548" cy="3539430"/>
          </a:xfrm>
          <a:prstGeom prst="rect">
            <a:avLst/>
          </a:prstGeom>
          <a:noFill/>
        </p:spPr>
        <p:txBody>
          <a:bodyPr wrap="square" rtlCol="0">
            <a:spAutoFit/>
          </a:bodyPr>
          <a:lstStyle/>
          <a:p>
            <a:r>
              <a:rPr lang="en-GB" sz="2800" dirty="0"/>
              <a:t>He left the headteacher’s office as quickly as he could, her piercing words still reverberating around his mind. He should have gone outside for break but instead he sought the sanctuary of the classroom. He could hardly have been in more trouble so what difference would one more broken rule make? Anyway, Mr Corrigan was out on duty so he knew he would be alone. Eventually, his breathing returned to normal and he wiped his eyes with his sleeve. Now what? No one believed him, yet he had a clear conscience and was determined to prove his innocence.</a:t>
            </a:r>
          </a:p>
        </p:txBody>
      </p:sp>
      <p:sp>
        <p:nvSpPr>
          <p:cNvPr id="8" name="TextBox 7">
            <a:extLst>
              <a:ext uri="{FF2B5EF4-FFF2-40B4-BE49-F238E27FC236}">
                <a16:creationId xmlns:a16="http://schemas.microsoft.com/office/drawing/2014/main" id="{1BA8AF80-EDEE-4F5A-829F-408FF072FEA2}"/>
              </a:ext>
            </a:extLst>
          </p:cNvPr>
          <p:cNvSpPr txBox="1"/>
          <p:nvPr/>
        </p:nvSpPr>
        <p:spPr>
          <a:xfrm>
            <a:off x="4728315" y="685024"/>
            <a:ext cx="2800254" cy="646331"/>
          </a:xfrm>
          <a:prstGeom prst="rect">
            <a:avLst/>
          </a:prstGeom>
          <a:noFill/>
        </p:spPr>
        <p:txBody>
          <a:bodyPr wrap="none" rtlCol="0">
            <a:spAutoFit/>
          </a:bodyPr>
          <a:lstStyle/>
          <a:p>
            <a:r>
              <a:rPr lang="en-GB" sz="3600" b="1" dirty="0"/>
              <a:t>Week 4 – text</a:t>
            </a:r>
          </a:p>
        </p:txBody>
      </p:sp>
      <p:pic>
        <p:nvPicPr>
          <p:cNvPr id="6" name="Picture 5">
            <a:extLst>
              <a:ext uri="{FF2B5EF4-FFF2-40B4-BE49-F238E27FC236}">
                <a16:creationId xmlns:a16="http://schemas.microsoft.com/office/drawing/2014/main" id="{D563C71F-D0F6-45F0-A75F-312ECC2E36E7}"/>
              </a:ext>
            </a:extLst>
          </p:cNvPr>
          <p:cNvPicPr>
            <a:picLocks noChangeAspect="1"/>
          </p:cNvPicPr>
          <p:nvPr/>
        </p:nvPicPr>
        <p:blipFill>
          <a:blip r:embed="rId3"/>
          <a:stretch>
            <a:fillRect/>
          </a:stretch>
        </p:blipFill>
        <p:spPr>
          <a:xfrm>
            <a:off x="10668000" y="457347"/>
            <a:ext cx="1234846" cy="826857"/>
          </a:xfrm>
          <a:prstGeom prst="rect">
            <a:avLst/>
          </a:prstGeom>
        </p:spPr>
      </p:pic>
    </p:spTree>
    <p:extLst>
      <p:ext uri="{BB962C8B-B14F-4D97-AF65-F5344CB8AC3E}">
        <p14:creationId xmlns:p14="http://schemas.microsoft.com/office/powerpoint/2010/main" val="3369657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697082"/>
            <a:ext cx="10721548" cy="4247317"/>
          </a:xfrm>
          <a:prstGeom prst="rect">
            <a:avLst/>
          </a:prstGeom>
          <a:noFill/>
        </p:spPr>
        <p:txBody>
          <a:bodyPr wrap="square" rtlCol="0">
            <a:spAutoFit/>
          </a:bodyPr>
          <a:lstStyle/>
          <a:p>
            <a:pPr lvl="0"/>
            <a:r>
              <a:rPr lang="en-GB" b="1" dirty="0"/>
              <a:t>1</a:t>
            </a:r>
            <a:r>
              <a:rPr lang="en-GB" dirty="0"/>
              <a:t>. Where did he go after he left the headteacher’s office?</a:t>
            </a:r>
          </a:p>
          <a:p>
            <a:r>
              <a:rPr lang="en-GB" dirty="0"/>
              <a:t> </a:t>
            </a:r>
          </a:p>
          <a:p>
            <a:r>
              <a:rPr lang="en-GB" dirty="0"/>
              <a:t>_________________________________________________________________ </a:t>
            </a:r>
            <a:r>
              <a:rPr lang="en-GB" b="1" dirty="0"/>
              <a:t>(1 mark)</a:t>
            </a:r>
          </a:p>
          <a:p>
            <a:r>
              <a:rPr lang="en-GB" dirty="0"/>
              <a:t> </a:t>
            </a:r>
          </a:p>
          <a:p>
            <a:pPr lvl="0"/>
            <a:endParaRPr lang="en-GB" b="1" dirty="0"/>
          </a:p>
          <a:p>
            <a:pPr lvl="0"/>
            <a:r>
              <a:rPr lang="en-GB" b="1" dirty="0"/>
              <a:t>2</a:t>
            </a:r>
            <a:r>
              <a:rPr lang="en-GB" dirty="0"/>
              <a:t>. Where was Mr Corrigan?</a:t>
            </a:r>
          </a:p>
          <a:p>
            <a:r>
              <a:rPr lang="en-GB" dirty="0"/>
              <a:t> </a:t>
            </a:r>
          </a:p>
          <a:p>
            <a:r>
              <a:rPr lang="en-GB" dirty="0"/>
              <a:t>_________________________________________________________________ </a:t>
            </a:r>
            <a:r>
              <a:rPr lang="en-GB" b="1" dirty="0"/>
              <a:t>(1 mark)</a:t>
            </a:r>
          </a:p>
          <a:p>
            <a:r>
              <a:rPr lang="en-GB" dirty="0"/>
              <a:t> </a:t>
            </a:r>
          </a:p>
          <a:p>
            <a:r>
              <a:rPr lang="en-GB" dirty="0"/>
              <a:t> </a:t>
            </a:r>
          </a:p>
          <a:p>
            <a:pPr lvl="0"/>
            <a:r>
              <a:rPr lang="en-GB" b="1" dirty="0"/>
              <a:t>3</a:t>
            </a:r>
            <a:r>
              <a:rPr lang="en-GB" dirty="0"/>
              <a:t>. What does this text tell you about the boy’s character?</a:t>
            </a:r>
          </a:p>
          <a:p>
            <a:pPr lvl="0"/>
            <a:endParaRPr lang="en-GB" b="1" dirty="0"/>
          </a:p>
          <a:p>
            <a:pPr lvl="0"/>
            <a:r>
              <a:rPr lang="en-GB" dirty="0"/>
              <a:t>_______________________________________________________________________________________</a:t>
            </a:r>
          </a:p>
          <a:p>
            <a:pPr lvl="0"/>
            <a:endParaRPr lang="en-GB" dirty="0"/>
          </a:p>
          <a:p>
            <a:pPr lvl="0"/>
            <a:r>
              <a:rPr lang="en-GB" dirty="0"/>
              <a:t>________________________________________________________________________________ </a:t>
            </a:r>
            <a:r>
              <a:rPr lang="en-GB" b="1" dirty="0"/>
              <a:t>(2 marks)</a:t>
            </a:r>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3912418" cy="646331"/>
          </a:xfrm>
          <a:prstGeom prst="rect">
            <a:avLst/>
          </a:prstGeom>
          <a:noFill/>
        </p:spPr>
        <p:txBody>
          <a:bodyPr wrap="none" rtlCol="0">
            <a:spAutoFit/>
          </a:bodyPr>
          <a:lstStyle/>
          <a:p>
            <a:r>
              <a:rPr lang="en-GB" sz="3600" b="1" dirty="0"/>
              <a:t>Week 4 – questions</a:t>
            </a:r>
          </a:p>
        </p:txBody>
      </p:sp>
      <p:pic>
        <p:nvPicPr>
          <p:cNvPr id="6" name="Picture 5">
            <a:extLst>
              <a:ext uri="{FF2B5EF4-FFF2-40B4-BE49-F238E27FC236}">
                <a16:creationId xmlns:a16="http://schemas.microsoft.com/office/drawing/2014/main" id="{A01D9844-CF82-4FB3-BD56-F239E04E3FC5}"/>
              </a:ext>
            </a:extLst>
          </p:cNvPr>
          <p:cNvPicPr>
            <a:picLocks noChangeAspect="1"/>
          </p:cNvPicPr>
          <p:nvPr/>
        </p:nvPicPr>
        <p:blipFill>
          <a:blip r:embed="rId3"/>
          <a:stretch>
            <a:fillRect/>
          </a:stretch>
        </p:blipFill>
        <p:spPr>
          <a:xfrm>
            <a:off x="10668000" y="457347"/>
            <a:ext cx="1234846" cy="826857"/>
          </a:xfrm>
          <a:prstGeom prst="rect">
            <a:avLst/>
          </a:prstGeom>
        </p:spPr>
      </p:pic>
    </p:spTree>
    <p:extLst>
      <p:ext uri="{BB962C8B-B14F-4D97-AF65-F5344CB8AC3E}">
        <p14:creationId xmlns:p14="http://schemas.microsoft.com/office/powerpoint/2010/main" val="19448583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697082"/>
            <a:ext cx="10721548" cy="5078313"/>
          </a:xfrm>
          <a:prstGeom prst="rect">
            <a:avLst/>
          </a:prstGeom>
          <a:noFill/>
        </p:spPr>
        <p:txBody>
          <a:bodyPr wrap="square" rtlCol="0">
            <a:spAutoFit/>
          </a:bodyPr>
          <a:lstStyle/>
          <a:p>
            <a:pPr lvl="0"/>
            <a:r>
              <a:rPr lang="en-GB" b="1" dirty="0"/>
              <a:t>1</a:t>
            </a:r>
            <a:r>
              <a:rPr lang="en-GB" dirty="0"/>
              <a:t>. Where did he go after he left the headteacher’s office?</a:t>
            </a:r>
          </a:p>
          <a:p>
            <a:r>
              <a:rPr lang="en-GB" dirty="0"/>
              <a:t> </a:t>
            </a:r>
          </a:p>
          <a:p>
            <a:r>
              <a:rPr lang="en-GB" dirty="0"/>
              <a:t>the classroom 							</a:t>
            </a:r>
            <a:r>
              <a:rPr lang="en-GB" b="1" dirty="0"/>
              <a:t>(1 mark)</a:t>
            </a:r>
          </a:p>
          <a:p>
            <a:r>
              <a:rPr lang="en-GB" dirty="0"/>
              <a:t> </a:t>
            </a:r>
          </a:p>
          <a:p>
            <a:pPr lvl="0"/>
            <a:endParaRPr lang="en-GB" b="1" dirty="0"/>
          </a:p>
          <a:p>
            <a:pPr lvl="0"/>
            <a:r>
              <a:rPr lang="en-GB" b="1" dirty="0"/>
              <a:t>2</a:t>
            </a:r>
            <a:r>
              <a:rPr lang="en-GB" dirty="0"/>
              <a:t>. Where was Mr Corrigan?</a:t>
            </a:r>
          </a:p>
          <a:p>
            <a:r>
              <a:rPr lang="en-GB" dirty="0"/>
              <a:t> </a:t>
            </a:r>
          </a:p>
          <a:p>
            <a:r>
              <a:rPr lang="en-GB" dirty="0"/>
              <a:t>outside/on the playground/on duty 					</a:t>
            </a:r>
            <a:r>
              <a:rPr lang="en-GB" b="1" dirty="0"/>
              <a:t>(1 mark)</a:t>
            </a:r>
          </a:p>
          <a:p>
            <a:r>
              <a:rPr lang="en-GB" dirty="0"/>
              <a:t> </a:t>
            </a:r>
          </a:p>
          <a:p>
            <a:r>
              <a:rPr lang="en-GB" dirty="0"/>
              <a:t> </a:t>
            </a:r>
          </a:p>
          <a:p>
            <a:pPr lvl="0"/>
            <a:r>
              <a:rPr lang="en-GB" b="1" dirty="0"/>
              <a:t>3</a:t>
            </a:r>
            <a:r>
              <a:rPr lang="en-GB" dirty="0"/>
              <a:t>. What does this text tell you about the boy’s character?</a:t>
            </a:r>
          </a:p>
          <a:p>
            <a:pPr lvl="0"/>
            <a:endParaRPr lang="en-GB" b="1" dirty="0"/>
          </a:p>
          <a:p>
            <a:r>
              <a:rPr lang="en-GB" dirty="0"/>
              <a:t>Award </a:t>
            </a:r>
            <a:r>
              <a:rPr lang="en-GB" b="1" dirty="0"/>
              <a:t>1 mark </a:t>
            </a:r>
            <a:r>
              <a:rPr lang="en-GB" dirty="0"/>
              <a:t>for any of the following points, up to a maximum of </a:t>
            </a:r>
            <a:r>
              <a:rPr lang="en-GB" b="1" dirty="0"/>
              <a:t>2 marks</a:t>
            </a:r>
            <a:r>
              <a:rPr lang="en-GB" dirty="0"/>
              <a:t>:</a:t>
            </a:r>
          </a:p>
          <a:p>
            <a:endParaRPr lang="en-GB" dirty="0"/>
          </a:p>
          <a:p>
            <a:pPr marL="342900" indent="-342900">
              <a:buFont typeface="Arial" panose="020B0604020202020204" pitchFamily="34" charset="0"/>
              <a:buChar char="•"/>
            </a:pPr>
            <a:r>
              <a:rPr lang="en-GB" dirty="0"/>
              <a:t>He is emotional.</a:t>
            </a:r>
          </a:p>
          <a:p>
            <a:pPr marL="342900" indent="-342900">
              <a:buFont typeface="Arial" panose="020B0604020202020204" pitchFamily="34" charset="0"/>
              <a:buChar char="•"/>
            </a:pPr>
            <a:r>
              <a:rPr lang="en-GB" dirty="0"/>
              <a:t>He has a clear sense of right and wrong.</a:t>
            </a:r>
          </a:p>
          <a:p>
            <a:pPr marL="342900" indent="-342900">
              <a:buFont typeface="Arial" panose="020B0604020202020204" pitchFamily="34" charset="0"/>
              <a:buChar char="•"/>
            </a:pPr>
            <a:r>
              <a:rPr lang="en-GB" dirty="0"/>
              <a:t>He is determined (to prove his innocence because he had a clear conscience).</a:t>
            </a:r>
          </a:p>
          <a:p>
            <a:pPr marL="342900" indent="-342900">
              <a:buFont typeface="Arial" panose="020B0604020202020204" pitchFamily="34" charset="0"/>
              <a:buChar char="•"/>
            </a:pPr>
            <a:r>
              <a:rPr lang="en-GB" dirty="0"/>
              <a:t>He sometimes bends the rules (stays inside) if he thinks he has a good reason.</a:t>
            </a:r>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3622402" cy="646331"/>
          </a:xfrm>
          <a:prstGeom prst="rect">
            <a:avLst/>
          </a:prstGeom>
          <a:noFill/>
        </p:spPr>
        <p:txBody>
          <a:bodyPr wrap="none" rtlCol="0">
            <a:spAutoFit/>
          </a:bodyPr>
          <a:lstStyle/>
          <a:p>
            <a:r>
              <a:rPr lang="en-GB" sz="3600" b="1" dirty="0"/>
              <a:t>Week 4 – answers</a:t>
            </a:r>
          </a:p>
        </p:txBody>
      </p:sp>
      <p:pic>
        <p:nvPicPr>
          <p:cNvPr id="6" name="Picture 5">
            <a:extLst>
              <a:ext uri="{FF2B5EF4-FFF2-40B4-BE49-F238E27FC236}">
                <a16:creationId xmlns:a16="http://schemas.microsoft.com/office/drawing/2014/main" id="{224FFFC8-D87F-4308-9C22-D32A929345A8}"/>
              </a:ext>
            </a:extLst>
          </p:cNvPr>
          <p:cNvPicPr>
            <a:picLocks noChangeAspect="1"/>
          </p:cNvPicPr>
          <p:nvPr/>
        </p:nvPicPr>
        <p:blipFill>
          <a:blip r:embed="rId3"/>
          <a:stretch>
            <a:fillRect/>
          </a:stretch>
        </p:blipFill>
        <p:spPr>
          <a:xfrm>
            <a:off x="10668000" y="457347"/>
            <a:ext cx="1234846" cy="826857"/>
          </a:xfrm>
          <a:prstGeom prst="rect">
            <a:avLst/>
          </a:prstGeom>
        </p:spPr>
      </p:pic>
    </p:spTree>
    <p:extLst>
      <p:ext uri="{BB962C8B-B14F-4D97-AF65-F5344CB8AC3E}">
        <p14:creationId xmlns:p14="http://schemas.microsoft.com/office/powerpoint/2010/main" val="34378233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767668" y="1802590"/>
            <a:ext cx="10721548" cy="3539430"/>
          </a:xfrm>
          <a:prstGeom prst="rect">
            <a:avLst/>
          </a:prstGeom>
          <a:noFill/>
        </p:spPr>
        <p:txBody>
          <a:bodyPr wrap="square" rtlCol="0">
            <a:spAutoFit/>
          </a:bodyPr>
          <a:lstStyle/>
          <a:p>
            <a:r>
              <a:rPr lang="en-GB" sz="2800" dirty="0"/>
              <a:t>Once again, the slamming of the door was followed by the clunk of the key turning in the lock. Maude stared miserably at the hunk of bread and wedge of cheese. Even though she was ravenous, she resisted the temptation to scrape off the layer of blue-green mould and bolt it down – after all, there would be nothing else until the same time tomorrow. Instead, she tried to distract herself by looking into the full-length mirror on the wardrobe, partly to confirm her existence, partly to imagine how she might have looked had she been born into a happier household.</a:t>
            </a:r>
          </a:p>
        </p:txBody>
      </p:sp>
      <p:sp>
        <p:nvSpPr>
          <p:cNvPr id="8" name="TextBox 7">
            <a:extLst>
              <a:ext uri="{FF2B5EF4-FFF2-40B4-BE49-F238E27FC236}">
                <a16:creationId xmlns:a16="http://schemas.microsoft.com/office/drawing/2014/main" id="{1BA8AF80-EDEE-4F5A-829F-408FF072FEA2}"/>
              </a:ext>
            </a:extLst>
          </p:cNvPr>
          <p:cNvSpPr txBox="1"/>
          <p:nvPr/>
        </p:nvSpPr>
        <p:spPr>
          <a:xfrm>
            <a:off x="4728315" y="685024"/>
            <a:ext cx="2800254" cy="646331"/>
          </a:xfrm>
          <a:prstGeom prst="rect">
            <a:avLst/>
          </a:prstGeom>
          <a:noFill/>
        </p:spPr>
        <p:txBody>
          <a:bodyPr wrap="none" rtlCol="0">
            <a:spAutoFit/>
          </a:bodyPr>
          <a:lstStyle/>
          <a:p>
            <a:r>
              <a:rPr lang="en-GB" sz="3600" b="1" dirty="0"/>
              <a:t>Week 5 – text</a:t>
            </a:r>
          </a:p>
        </p:txBody>
      </p:sp>
      <p:pic>
        <p:nvPicPr>
          <p:cNvPr id="6" name="Picture 5">
            <a:extLst>
              <a:ext uri="{FF2B5EF4-FFF2-40B4-BE49-F238E27FC236}">
                <a16:creationId xmlns:a16="http://schemas.microsoft.com/office/drawing/2014/main" id="{78FE0EE5-AD10-4598-B434-565CAB02F482}"/>
              </a:ext>
            </a:extLst>
          </p:cNvPr>
          <p:cNvPicPr>
            <a:picLocks noChangeAspect="1"/>
          </p:cNvPicPr>
          <p:nvPr/>
        </p:nvPicPr>
        <p:blipFill>
          <a:blip r:embed="rId3"/>
          <a:stretch>
            <a:fillRect/>
          </a:stretch>
        </p:blipFill>
        <p:spPr>
          <a:xfrm>
            <a:off x="10668000" y="457347"/>
            <a:ext cx="1234846" cy="826857"/>
          </a:xfrm>
          <a:prstGeom prst="rect">
            <a:avLst/>
          </a:prstGeom>
        </p:spPr>
      </p:pic>
    </p:spTree>
    <p:extLst>
      <p:ext uri="{BB962C8B-B14F-4D97-AF65-F5344CB8AC3E}">
        <p14:creationId xmlns:p14="http://schemas.microsoft.com/office/powerpoint/2010/main" val="38447843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697082"/>
            <a:ext cx="10721548" cy="4801314"/>
          </a:xfrm>
          <a:prstGeom prst="rect">
            <a:avLst/>
          </a:prstGeom>
          <a:noFill/>
        </p:spPr>
        <p:txBody>
          <a:bodyPr wrap="square" rtlCol="0">
            <a:spAutoFit/>
          </a:bodyPr>
          <a:lstStyle/>
          <a:p>
            <a:pPr lvl="0"/>
            <a:r>
              <a:rPr lang="en-GB" b="1" dirty="0"/>
              <a:t>1</a:t>
            </a:r>
            <a:r>
              <a:rPr lang="en-GB" dirty="0"/>
              <a:t>. Why did Maude not eat the bread and cheese straight away?</a:t>
            </a:r>
          </a:p>
          <a:p>
            <a:r>
              <a:rPr lang="en-GB" dirty="0"/>
              <a:t> </a:t>
            </a:r>
          </a:p>
          <a:p>
            <a:r>
              <a:rPr lang="en-GB" dirty="0"/>
              <a:t>______________________________________________ </a:t>
            </a:r>
            <a:r>
              <a:rPr lang="en-GB" b="1" dirty="0"/>
              <a:t>(1 mark)</a:t>
            </a:r>
          </a:p>
          <a:p>
            <a:r>
              <a:rPr lang="en-GB" dirty="0"/>
              <a:t> </a:t>
            </a:r>
          </a:p>
          <a:p>
            <a:pPr lvl="0"/>
            <a:endParaRPr lang="en-GB" b="1" dirty="0"/>
          </a:p>
          <a:p>
            <a:pPr lvl="0"/>
            <a:r>
              <a:rPr lang="en-GB" b="1" dirty="0"/>
              <a:t>2</a:t>
            </a:r>
            <a:r>
              <a:rPr lang="en-GB" dirty="0"/>
              <a:t>. What does the word </a:t>
            </a:r>
            <a:r>
              <a:rPr lang="en-GB" b="1" dirty="0"/>
              <a:t>ravenous</a:t>
            </a:r>
            <a:r>
              <a:rPr lang="en-GB" dirty="0"/>
              <a:t> mean?</a:t>
            </a:r>
          </a:p>
          <a:p>
            <a:r>
              <a:rPr lang="en-GB" dirty="0"/>
              <a:t> </a:t>
            </a:r>
          </a:p>
          <a:p>
            <a:r>
              <a:rPr lang="en-GB" dirty="0"/>
              <a:t>______________________________________________ </a:t>
            </a:r>
            <a:r>
              <a:rPr lang="en-GB" b="1" dirty="0"/>
              <a:t>(1 mark)</a:t>
            </a:r>
          </a:p>
          <a:p>
            <a:r>
              <a:rPr lang="en-GB" dirty="0"/>
              <a:t> </a:t>
            </a:r>
          </a:p>
          <a:p>
            <a:r>
              <a:rPr lang="en-GB" dirty="0"/>
              <a:t> </a:t>
            </a:r>
          </a:p>
          <a:p>
            <a:pPr lvl="0"/>
            <a:r>
              <a:rPr lang="en-GB" b="1" dirty="0"/>
              <a:t>3</a:t>
            </a:r>
            <a:r>
              <a:rPr lang="en-GB" dirty="0"/>
              <a:t>. What kind of person do you think Maude was? Use evidence from the text to support your answer.</a:t>
            </a:r>
          </a:p>
          <a:p>
            <a:r>
              <a:rPr lang="en-GB" dirty="0"/>
              <a:t> </a:t>
            </a:r>
          </a:p>
          <a:p>
            <a:r>
              <a:rPr lang="en-GB" dirty="0"/>
              <a:t>____________________________________________________________________________________</a:t>
            </a:r>
          </a:p>
          <a:p>
            <a:endParaRPr lang="en-GB" dirty="0"/>
          </a:p>
          <a:p>
            <a:r>
              <a:rPr lang="en-GB" dirty="0"/>
              <a:t>_____________________________________________________________________________ </a:t>
            </a:r>
            <a:r>
              <a:rPr lang="en-GB" b="1" dirty="0"/>
              <a:t>(2 marks)</a:t>
            </a:r>
          </a:p>
          <a:p>
            <a:r>
              <a:rPr lang="en-GB" dirty="0"/>
              <a:t> </a:t>
            </a:r>
          </a:p>
          <a:p>
            <a:endParaRPr lang="en-GB" dirty="0"/>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3912418" cy="646331"/>
          </a:xfrm>
          <a:prstGeom prst="rect">
            <a:avLst/>
          </a:prstGeom>
          <a:noFill/>
        </p:spPr>
        <p:txBody>
          <a:bodyPr wrap="none" rtlCol="0">
            <a:spAutoFit/>
          </a:bodyPr>
          <a:lstStyle/>
          <a:p>
            <a:r>
              <a:rPr lang="en-GB" sz="3600" b="1" dirty="0"/>
              <a:t>Week 5 – questions</a:t>
            </a:r>
          </a:p>
        </p:txBody>
      </p:sp>
      <p:pic>
        <p:nvPicPr>
          <p:cNvPr id="6" name="Picture 5">
            <a:extLst>
              <a:ext uri="{FF2B5EF4-FFF2-40B4-BE49-F238E27FC236}">
                <a16:creationId xmlns:a16="http://schemas.microsoft.com/office/drawing/2014/main" id="{D65E27D6-2FCA-4EB9-A55D-884F4B8F2F2D}"/>
              </a:ext>
            </a:extLst>
          </p:cNvPr>
          <p:cNvPicPr>
            <a:picLocks noChangeAspect="1"/>
          </p:cNvPicPr>
          <p:nvPr/>
        </p:nvPicPr>
        <p:blipFill>
          <a:blip r:embed="rId3"/>
          <a:stretch>
            <a:fillRect/>
          </a:stretch>
        </p:blipFill>
        <p:spPr>
          <a:xfrm>
            <a:off x="10668000" y="457347"/>
            <a:ext cx="1234846" cy="826857"/>
          </a:xfrm>
          <a:prstGeom prst="rect">
            <a:avLst/>
          </a:prstGeom>
        </p:spPr>
      </p:pic>
    </p:spTree>
    <p:extLst>
      <p:ext uri="{BB962C8B-B14F-4D97-AF65-F5344CB8AC3E}">
        <p14:creationId xmlns:p14="http://schemas.microsoft.com/office/powerpoint/2010/main" val="24679416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697082"/>
            <a:ext cx="10721548" cy="5078313"/>
          </a:xfrm>
          <a:prstGeom prst="rect">
            <a:avLst/>
          </a:prstGeom>
          <a:noFill/>
        </p:spPr>
        <p:txBody>
          <a:bodyPr wrap="square" rtlCol="0">
            <a:spAutoFit/>
          </a:bodyPr>
          <a:lstStyle/>
          <a:p>
            <a:pPr lvl="0"/>
            <a:r>
              <a:rPr lang="en-GB" b="1" dirty="0"/>
              <a:t>1</a:t>
            </a:r>
            <a:r>
              <a:rPr lang="en-GB" dirty="0"/>
              <a:t>. Why did Maude not eat the bread and cheese straight away?</a:t>
            </a:r>
          </a:p>
          <a:p>
            <a:r>
              <a:rPr lang="en-GB" dirty="0"/>
              <a:t> </a:t>
            </a:r>
          </a:p>
          <a:p>
            <a:r>
              <a:rPr lang="en-GB" dirty="0"/>
              <a:t>There was nothing else to eat until the next day.			 </a:t>
            </a:r>
            <a:r>
              <a:rPr lang="en-GB" b="1" dirty="0"/>
              <a:t>(1 mark)</a:t>
            </a:r>
          </a:p>
          <a:p>
            <a:r>
              <a:rPr lang="en-GB" dirty="0"/>
              <a:t> </a:t>
            </a:r>
          </a:p>
          <a:p>
            <a:pPr lvl="0"/>
            <a:endParaRPr lang="en-GB" b="1" dirty="0"/>
          </a:p>
          <a:p>
            <a:pPr lvl="0"/>
            <a:r>
              <a:rPr lang="en-GB" b="1" dirty="0"/>
              <a:t>2</a:t>
            </a:r>
            <a:r>
              <a:rPr lang="en-GB" dirty="0"/>
              <a:t>. What does the word </a:t>
            </a:r>
            <a:r>
              <a:rPr lang="en-GB" b="1" dirty="0"/>
              <a:t>ravenous</a:t>
            </a:r>
            <a:r>
              <a:rPr lang="en-GB" dirty="0"/>
              <a:t> mean?</a:t>
            </a:r>
          </a:p>
          <a:p>
            <a:r>
              <a:rPr lang="en-GB" dirty="0"/>
              <a:t> </a:t>
            </a:r>
          </a:p>
          <a:p>
            <a:r>
              <a:rPr lang="en-GB" dirty="0"/>
              <a:t>very hungry 						</a:t>
            </a:r>
            <a:r>
              <a:rPr lang="en-GB" b="1" dirty="0"/>
              <a:t>(1 mark)</a:t>
            </a:r>
          </a:p>
          <a:p>
            <a:r>
              <a:rPr lang="en-GB" dirty="0"/>
              <a:t> </a:t>
            </a:r>
          </a:p>
          <a:p>
            <a:r>
              <a:rPr lang="en-GB" dirty="0"/>
              <a:t> </a:t>
            </a:r>
          </a:p>
          <a:p>
            <a:pPr lvl="0"/>
            <a:r>
              <a:rPr lang="en-GB" b="1" dirty="0"/>
              <a:t>3</a:t>
            </a:r>
            <a:r>
              <a:rPr lang="en-GB" dirty="0"/>
              <a:t>. What kind of person do you think Maude was? Use evidence from the text to support your answer.</a:t>
            </a:r>
          </a:p>
          <a:p>
            <a:r>
              <a:rPr lang="en-GB" dirty="0"/>
              <a:t> </a:t>
            </a:r>
          </a:p>
          <a:p>
            <a:r>
              <a:rPr lang="en-GB" dirty="0"/>
              <a:t>Award </a:t>
            </a:r>
            <a:r>
              <a:rPr lang="en-GB" b="1" dirty="0"/>
              <a:t>1 mark</a:t>
            </a:r>
            <a:r>
              <a:rPr lang="en-GB" dirty="0"/>
              <a:t> for answers suggesting that she was self-controlled, forward thinking, resourceful or maybe easily defeated.</a:t>
            </a:r>
          </a:p>
          <a:p>
            <a:endParaRPr lang="en-GB" dirty="0"/>
          </a:p>
          <a:p>
            <a:r>
              <a:rPr lang="en-GB" dirty="0"/>
              <a:t>Award </a:t>
            </a:r>
            <a:r>
              <a:rPr lang="en-GB" b="1" dirty="0"/>
              <a:t>2 marks </a:t>
            </a:r>
            <a:r>
              <a:rPr lang="en-GB" dirty="0"/>
              <a:t>for answers suggesting the above traits, backed up by evidence such as: her ability to resist eating immediately; her ability to think how she might feel later; her ability to distract herself; or possibly that she seems to have given up on having a happier life.</a:t>
            </a:r>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3622402" cy="646331"/>
          </a:xfrm>
          <a:prstGeom prst="rect">
            <a:avLst/>
          </a:prstGeom>
          <a:noFill/>
        </p:spPr>
        <p:txBody>
          <a:bodyPr wrap="none" rtlCol="0">
            <a:spAutoFit/>
          </a:bodyPr>
          <a:lstStyle/>
          <a:p>
            <a:r>
              <a:rPr lang="en-GB" sz="3600" b="1" dirty="0"/>
              <a:t>Week 5 – answers</a:t>
            </a:r>
          </a:p>
        </p:txBody>
      </p:sp>
      <p:pic>
        <p:nvPicPr>
          <p:cNvPr id="6" name="Picture 5">
            <a:extLst>
              <a:ext uri="{FF2B5EF4-FFF2-40B4-BE49-F238E27FC236}">
                <a16:creationId xmlns:a16="http://schemas.microsoft.com/office/drawing/2014/main" id="{1DCD5E7D-5F44-49BA-B74F-122ADE42B4C9}"/>
              </a:ext>
            </a:extLst>
          </p:cNvPr>
          <p:cNvPicPr>
            <a:picLocks noChangeAspect="1"/>
          </p:cNvPicPr>
          <p:nvPr/>
        </p:nvPicPr>
        <p:blipFill>
          <a:blip r:embed="rId3"/>
          <a:stretch>
            <a:fillRect/>
          </a:stretch>
        </p:blipFill>
        <p:spPr>
          <a:xfrm>
            <a:off x="10668000" y="457347"/>
            <a:ext cx="1234846" cy="826857"/>
          </a:xfrm>
          <a:prstGeom prst="rect">
            <a:avLst/>
          </a:prstGeom>
        </p:spPr>
      </p:pic>
    </p:spTree>
    <p:extLst>
      <p:ext uri="{BB962C8B-B14F-4D97-AF65-F5344CB8AC3E}">
        <p14:creationId xmlns:p14="http://schemas.microsoft.com/office/powerpoint/2010/main" val="8004203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767668" y="1784547"/>
            <a:ext cx="10721548" cy="3539430"/>
          </a:xfrm>
          <a:prstGeom prst="rect">
            <a:avLst/>
          </a:prstGeom>
          <a:noFill/>
        </p:spPr>
        <p:txBody>
          <a:bodyPr wrap="square" rtlCol="0">
            <a:spAutoFit/>
          </a:bodyPr>
          <a:lstStyle/>
          <a:p>
            <a:r>
              <a:rPr lang="en-GB" sz="2800" dirty="0"/>
              <a:t>Once again, the slamming of the door was followed by the clunk of the key turning in the lock. Maude stared miserably at the hunk of bread and wedge of cheese. Even though she was ravenous, she resisted the temptation to scrape off the layer of blue-green mould and bolt it down – after all, there would be nothing else until the same time tomorrow. Instead, she tried to distract herself by looking into the full-length mirror on the wardrobe, partly to confirm her existence, partly to imagine how she might have looked had she been born into a happier household.</a:t>
            </a:r>
          </a:p>
        </p:txBody>
      </p:sp>
      <p:sp>
        <p:nvSpPr>
          <p:cNvPr id="8" name="TextBox 7">
            <a:extLst>
              <a:ext uri="{FF2B5EF4-FFF2-40B4-BE49-F238E27FC236}">
                <a16:creationId xmlns:a16="http://schemas.microsoft.com/office/drawing/2014/main" id="{1BA8AF80-EDEE-4F5A-829F-408FF072FEA2}"/>
              </a:ext>
            </a:extLst>
          </p:cNvPr>
          <p:cNvSpPr txBox="1"/>
          <p:nvPr/>
        </p:nvSpPr>
        <p:spPr>
          <a:xfrm>
            <a:off x="4728315" y="685024"/>
            <a:ext cx="2800254" cy="646331"/>
          </a:xfrm>
          <a:prstGeom prst="rect">
            <a:avLst/>
          </a:prstGeom>
          <a:noFill/>
        </p:spPr>
        <p:txBody>
          <a:bodyPr wrap="none" rtlCol="0">
            <a:spAutoFit/>
          </a:bodyPr>
          <a:lstStyle/>
          <a:p>
            <a:r>
              <a:rPr lang="en-GB" sz="3600" b="1" dirty="0"/>
              <a:t>Week 6 – text</a:t>
            </a:r>
          </a:p>
        </p:txBody>
      </p:sp>
      <p:pic>
        <p:nvPicPr>
          <p:cNvPr id="6" name="Picture 5">
            <a:extLst>
              <a:ext uri="{FF2B5EF4-FFF2-40B4-BE49-F238E27FC236}">
                <a16:creationId xmlns:a16="http://schemas.microsoft.com/office/drawing/2014/main" id="{41B1A90C-4AB8-4750-A8C4-BF3E20333E7A}"/>
              </a:ext>
            </a:extLst>
          </p:cNvPr>
          <p:cNvPicPr>
            <a:picLocks noChangeAspect="1"/>
          </p:cNvPicPr>
          <p:nvPr/>
        </p:nvPicPr>
        <p:blipFill>
          <a:blip r:embed="rId3"/>
          <a:stretch>
            <a:fillRect/>
          </a:stretch>
        </p:blipFill>
        <p:spPr>
          <a:xfrm>
            <a:off x="10668000" y="457347"/>
            <a:ext cx="1234846" cy="826857"/>
          </a:xfrm>
          <a:prstGeom prst="rect">
            <a:avLst/>
          </a:prstGeom>
        </p:spPr>
      </p:pic>
    </p:spTree>
    <p:extLst>
      <p:ext uri="{BB962C8B-B14F-4D97-AF65-F5344CB8AC3E}">
        <p14:creationId xmlns:p14="http://schemas.microsoft.com/office/powerpoint/2010/main" val="33432864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481690"/>
            <a:ext cx="10721548" cy="4801314"/>
          </a:xfrm>
          <a:prstGeom prst="rect">
            <a:avLst/>
          </a:prstGeom>
          <a:noFill/>
        </p:spPr>
        <p:txBody>
          <a:bodyPr wrap="square" rtlCol="0">
            <a:spAutoFit/>
          </a:bodyPr>
          <a:lstStyle/>
          <a:p>
            <a:pPr lvl="0"/>
            <a:r>
              <a:rPr lang="en-GB" b="1" dirty="0"/>
              <a:t>1</a:t>
            </a:r>
            <a:r>
              <a:rPr lang="en-GB" dirty="0"/>
              <a:t>. </a:t>
            </a:r>
            <a:r>
              <a:rPr lang="en-GB" b="1" dirty="0"/>
              <a:t>Find</a:t>
            </a:r>
            <a:r>
              <a:rPr lang="en-GB" dirty="0"/>
              <a:t> and </a:t>
            </a:r>
            <a:r>
              <a:rPr lang="en-GB" b="1" dirty="0"/>
              <a:t>copy</a:t>
            </a:r>
            <a:r>
              <a:rPr lang="en-GB" dirty="0"/>
              <a:t> a group of words that means the same as </a:t>
            </a:r>
            <a:r>
              <a:rPr lang="en-GB" b="1" dirty="0"/>
              <a:t>prove she was still alive</a:t>
            </a:r>
            <a:r>
              <a:rPr lang="en-GB" dirty="0"/>
              <a:t>.</a:t>
            </a:r>
          </a:p>
          <a:p>
            <a:endParaRPr lang="en-GB" dirty="0"/>
          </a:p>
          <a:p>
            <a:r>
              <a:rPr lang="en-GB" dirty="0"/>
              <a:t>___________________________________________________ </a:t>
            </a:r>
            <a:r>
              <a:rPr lang="en-GB" b="1" dirty="0"/>
              <a:t>(1 mark)</a:t>
            </a:r>
          </a:p>
          <a:p>
            <a:endParaRPr lang="en-GB" dirty="0"/>
          </a:p>
          <a:p>
            <a:pPr lvl="0"/>
            <a:endParaRPr lang="en-GB" b="1" dirty="0"/>
          </a:p>
          <a:p>
            <a:pPr lvl="0"/>
            <a:r>
              <a:rPr lang="en-GB" b="1" dirty="0"/>
              <a:t>2</a:t>
            </a:r>
            <a:r>
              <a:rPr lang="en-GB" dirty="0"/>
              <a:t>. What evidence is there that Maude is being held against her will? Give </a:t>
            </a:r>
            <a:r>
              <a:rPr lang="en-GB" b="1" dirty="0"/>
              <a:t>two </a:t>
            </a:r>
            <a:r>
              <a:rPr lang="en-GB" dirty="0"/>
              <a:t>examples.</a:t>
            </a:r>
          </a:p>
          <a:p>
            <a:r>
              <a:rPr lang="en-GB" dirty="0"/>
              <a:t> </a:t>
            </a:r>
          </a:p>
          <a:p>
            <a:r>
              <a:rPr lang="en-GB" dirty="0"/>
              <a:t>a)  _________________________________________________</a:t>
            </a:r>
          </a:p>
          <a:p>
            <a:pPr marL="400050" indent="-400050">
              <a:buAutoNum type="romanLcParenR"/>
            </a:pPr>
            <a:endParaRPr lang="en-GB" dirty="0"/>
          </a:p>
          <a:p>
            <a:r>
              <a:rPr lang="en-GB" dirty="0"/>
              <a:t>b)  _________________________________________________ </a:t>
            </a:r>
            <a:r>
              <a:rPr lang="en-GB" b="1" dirty="0"/>
              <a:t>(2 marks)</a:t>
            </a:r>
          </a:p>
          <a:p>
            <a:r>
              <a:rPr lang="en-GB" dirty="0"/>
              <a:t> </a:t>
            </a:r>
          </a:p>
          <a:p>
            <a:pPr lvl="0"/>
            <a:endParaRPr lang="en-GB" b="1" dirty="0"/>
          </a:p>
          <a:p>
            <a:pPr lvl="0"/>
            <a:r>
              <a:rPr lang="en-GB" b="1" dirty="0"/>
              <a:t>3</a:t>
            </a:r>
            <a:r>
              <a:rPr lang="en-GB" dirty="0"/>
              <a:t>. Look at the last sentence. How does it make the reader feel about Maude?</a:t>
            </a:r>
          </a:p>
          <a:p>
            <a:pPr lvl="0"/>
            <a:endParaRPr lang="en-GB" dirty="0"/>
          </a:p>
          <a:p>
            <a:pPr lvl="0"/>
            <a:r>
              <a:rPr lang="en-GB" dirty="0"/>
              <a:t>______________________________________________________________________________________</a:t>
            </a:r>
          </a:p>
          <a:p>
            <a:pPr lvl="0"/>
            <a:endParaRPr lang="en-GB" dirty="0"/>
          </a:p>
          <a:p>
            <a:pPr lvl="0"/>
            <a:r>
              <a:rPr lang="en-GB" dirty="0"/>
              <a:t>_____________________________________________________________________________ </a:t>
            </a:r>
            <a:r>
              <a:rPr lang="en-GB" b="1" dirty="0"/>
              <a:t>(2 marks)</a:t>
            </a:r>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3912418" cy="646331"/>
          </a:xfrm>
          <a:prstGeom prst="rect">
            <a:avLst/>
          </a:prstGeom>
          <a:noFill/>
        </p:spPr>
        <p:txBody>
          <a:bodyPr wrap="none" rtlCol="0">
            <a:spAutoFit/>
          </a:bodyPr>
          <a:lstStyle/>
          <a:p>
            <a:r>
              <a:rPr lang="en-GB" sz="3600" b="1" dirty="0"/>
              <a:t>Week 6 – questions</a:t>
            </a:r>
          </a:p>
        </p:txBody>
      </p:sp>
      <p:pic>
        <p:nvPicPr>
          <p:cNvPr id="6" name="Picture 5">
            <a:extLst>
              <a:ext uri="{FF2B5EF4-FFF2-40B4-BE49-F238E27FC236}">
                <a16:creationId xmlns:a16="http://schemas.microsoft.com/office/drawing/2014/main" id="{A24DBD8C-E537-4617-AF22-C4EAA09B296D}"/>
              </a:ext>
            </a:extLst>
          </p:cNvPr>
          <p:cNvPicPr>
            <a:picLocks noChangeAspect="1"/>
          </p:cNvPicPr>
          <p:nvPr/>
        </p:nvPicPr>
        <p:blipFill>
          <a:blip r:embed="rId3"/>
          <a:stretch>
            <a:fillRect/>
          </a:stretch>
        </p:blipFill>
        <p:spPr>
          <a:xfrm>
            <a:off x="10668000" y="457347"/>
            <a:ext cx="1234846" cy="826857"/>
          </a:xfrm>
          <a:prstGeom prst="rect">
            <a:avLst/>
          </a:prstGeom>
        </p:spPr>
      </p:pic>
    </p:spTree>
    <p:extLst>
      <p:ext uri="{BB962C8B-B14F-4D97-AF65-F5344CB8AC3E}">
        <p14:creationId xmlns:p14="http://schemas.microsoft.com/office/powerpoint/2010/main" val="9040962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481690"/>
            <a:ext cx="10721548" cy="5355312"/>
          </a:xfrm>
          <a:prstGeom prst="rect">
            <a:avLst/>
          </a:prstGeom>
          <a:noFill/>
        </p:spPr>
        <p:txBody>
          <a:bodyPr wrap="square" rtlCol="0">
            <a:spAutoFit/>
          </a:bodyPr>
          <a:lstStyle/>
          <a:p>
            <a:pPr lvl="0"/>
            <a:r>
              <a:rPr lang="en-GB" b="1" dirty="0"/>
              <a:t>1</a:t>
            </a:r>
            <a:r>
              <a:rPr lang="en-GB" dirty="0"/>
              <a:t>. </a:t>
            </a:r>
            <a:r>
              <a:rPr lang="en-GB" b="1" dirty="0"/>
              <a:t>Find</a:t>
            </a:r>
            <a:r>
              <a:rPr lang="en-GB" dirty="0"/>
              <a:t> and </a:t>
            </a:r>
            <a:r>
              <a:rPr lang="en-GB" b="1" dirty="0"/>
              <a:t>copy</a:t>
            </a:r>
            <a:r>
              <a:rPr lang="en-GB" dirty="0"/>
              <a:t> a group of words that means the same as </a:t>
            </a:r>
            <a:r>
              <a:rPr lang="en-GB" b="1" dirty="0"/>
              <a:t>prove she was still alive</a:t>
            </a:r>
            <a:r>
              <a:rPr lang="en-GB" dirty="0"/>
              <a:t>.</a:t>
            </a:r>
          </a:p>
          <a:p>
            <a:endParaRPr lang="en-GB" dirty="0"/>
          </a:p>
          <a:p>
            <a:r>
              <a:rPr lang="en-GB" dirty="0"/>
              <a:t>confirm her existence 					</a:t>
            </a:r>
            <a:r>
              <a:rPr lang="en-GB" b="1" dirty="0"/>
              <a:t>(1 mark)</a:t>
            </a:r>
          </a:p>
          <a:p>
            <a:endParaRPr lang="en-GB" dirty="0"/>
          </a:p>
          <a:p>
            <a:pPr lvl="0"/>
            <a:r>
              <a:rPr lang="en-GB" b="1" dirty="0"/>
              <a:t>2</a:t>
            </a:r>
            <a:r>
              <a:rPr lang="en-GB" dirty="0"/>
              <a:t>. What evidence is there that Maude is being held against her will? Give </a:t>
            </a:r>
            <a:r>
              <a:rPr lang="en-GB" b="1" dirty="0"/>
              <a:t>two</a:t>
            </a:r>
            <a:r>
              <a:rPr lang="en-GB" dirty="0"/>
              <a:t> examples.</a:t>
            </a:r>
          </a:p>
          <a:p>
            <a:r>
              <a:rPr lang="en-GB" dirty="0"/>
              <a:t> </a:t>
            </a:r>
          </a:p>
          <a:p>
            <a:r>
              <a:rPr lang="en-GB" dirty="0"/>
              <a:t>Award </a:t>
            </a:r>
            <a:r>
              <a:rPr lang="en-GB" b="1" dirty="0"/>
              <a:t>1 mark </a:t>
            </a:r>
            <a:r>
              <a:rPr lang="en-GB" dirty="0"/>
              <a:t>for any of the following points, up to a maximum of </a:t>
            </a:r>
            <a:r>
              <a:rPr lang="en-GB" b="1" dirty="0"/>
              <a:t>2 marks</a:t>
            </a:r>
            <a:r>
              <a:rPr lang="en-GB" dirty="0"/>
              <a:t>:</a:t>
            </a:r>
          </a:p>
          <a:p>
            <a:endParaRPr lang="en-GB" dirty="0"/>
          </a:p>
          <a:p>
            <a:pPr marL="342900" indent="-342900">
              <a:buFont typeface="Arial" panose="020B0604020202020204" pitchFamily="34" charset="0"/>
              <a:buChar char="•"/>
            </a:pPr>
            <a:r>
              <a:rPr lang="en-GB" dirty="0"/>
              <a:t>The door was locked.</a:t>
            </a:r>
          </a:p>
          <a:p>
            <a:pPr marL="342900" indent="-342900">
              <a:buFont typeface="Arial" panose="020B0604020202020204" pitchFamily="34" charset="0"/>
              <a:buChar char="•"/>
            </a:pPr>
            <a:r>
              <a:rPr lang="en-GB" dirty="0"/>
              <a:t>She was being given little/mouldy food.</a:t>
            </a:r>
          </a:p>
          <a:p>
            <a:pPr marL="342900" indent="-342900">
              <a:buFont typeface="Arial" panose="020B0604020202020204" pitchFamily="34" charset="0"/>
              <a:buChar char="•"/>
            </a:pPr>
            <a:r>
              <a:rPr lang="en-GB" dirty="0"/>
              <a:t>She wished she was somewhere else (happier household).</a:t>
            </a:r>
          </a:p>
          <a:p>
            <a:r>
              <a:rPr lang="en-GB" dirty="0"/>
              <a:t> </a:t>
            </a:r>
          </a:p>
          <a:p>
            <a:pPr lvl="0"/>
            <a:r>
              <a:rPr lang="en-GB" b="1" dirty="0"/>
              <a:t>3</a:t>
            </a:r>
            <a:r>
              <a:rPr lang="en-GB" dirty="0"/>
              <a:t>. Look at the last sentence. How does it make the reader feel about Maude?</a:t>
            </a:r>
          </a:p>
          <a:p>
            <a:pPr lvl="0"/>
            <a:endParaRPr lang="en-GB" dirty="0"/>
          </a:p>
          <a:p>
            <a:r>
              <a:rPr lang="en-GB" dirty="0"/>
              <a:t>Award </a:t>
            </a:r>
            <a:r>
              <a:rPr lang="en-GB" b="1" dirty="0"/>
              <a:t>1 mark </a:t>
            </a:r>
            <a:r>
              <a:rPr lang="en-GB" dirty="0"/>
              <a:t>for any of the following points, up to a maximum of </a:t>
            </a:r>
            <a:r>
              <a:rPr lang="en-GB" b="1" dirty="0"/>
              <a:t>2 marks</a:t>
            </a:r>
            <a:r>
              <a:rPr lang="en-GB" dirty="0"/>
              <a:t>:</a:t>
            </a:r>
          </a:p>
          <a:p>
            <a:pPr marL="342900" indent="-342900">
              <a:buFont typeface="Arial" panose="020B0604020202020204" pitchFamily="34" charset="0"/>
              <a:buChar char="•"/>
            </a:pPr>
            <a:r>
              <a:rPr lang="en-GB" dirty="0"/>
              <a:t>Sympathy/sadness that she’s in a difficult situation.</a:t>
            </a:r>
          </a:p>
          <a:p>
            <a:pPr marL="342900" indent="-342900">
              <a:buFont typeface="Arial" panose="020B0604020202020204" pitchFamily="34" charset="0"/>
              <a:buChar char="•"/>
            </a:pPr>
            <a:r>
              <a:rPr lang="en-GB" dirty="0"/>
              <a:t>Admiration for her ability to cope by distracting herself.</a:t>
            </a:r>
          </a:p>
          <a:p>
            <a:pPr marL="342900" indent="-342900">
              <a:buFont typeface="Arial" panose="020B0604020202020204" pitchFamily="34" charset="0"/>
              <a:buChar char="•"/>
            </a:pPr>
            <a:r>
              <a:rPr lang="en-GB" dirty="0"/>
              <a:t>Frustration that she is just accepting her situation and not trying to escape.</a:t>
            </a:r>
          </a:p>
          <a:p>
            <a:pPr lvl="0"/>
            <a:endParaRPr lang="en-GB" dirty="0"/>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3622402" cy="646331"/>
          </a:xfrm>
          <a:prstGeom prst="rect">
            <a:avLst/>
          </a:prstGeom>
          <a:noFill/>
        </p:spPr>
        <p:txBody>
          <a:bodyPr wrap="none" rtlCol="0">
            <a:spAutoFit/>
          </a:bodyPr>
          <a:lstStyle/>
          <a:p>
            <a:r>
              <a:rPr lang="en-GB" sz="3600" b="1" dirty="0"/>
              <a:t>Week 6 – answers</a:t>
            </a:r>
          </a:p>
        </p:txBody>
      </p:sp>
      <p:pic>
        <p:nvPicPr>
          <p:cNvPr id="6" name="Picture 5">
            <a:extLst>
              <a:ext uri="{FF2B5EF4-FFF2-40B4-BE49-F238E27FC236}">
                <a16:creationId xmlns:a16="http://schemas.microsoft.com/office/drawing/2014/main" id="{BE2A7163-F38B-42C5-9BA2-0E930347882F}"/>
              </a:ext>
            </a:extLst>
          </p:cNvPr>
          <p:cNvPicPr>
            <a:picLocks noChangeAspect="1"/>
          </p:cNvPicPr>
          <p:nvPr/>
        </p:nvPicPr>
        <p:blipFill>
          <a:blip r:embed="rId3"/>
          <a:stretch>
            <a:fillRect/>
          </a:stretch>
        </p:blipFill>
        <p:spPr>
          <a:xfrm>
            <a:off x="10668000" y="457347"/>
            <a:ext cx="1234846" cy="826857"/>
          </a:xfrm>
          <a:prstGeom prst="rect">
            <a:avLst/>
          </a:prstGeom>
        </p:spPr>
      </p:pic>
    </p:spTree>
    <p:extLst>
      <p:ext uri="{BB962C8B-B14F-4D97-AF65-F5344CB8AC3E}">
        <p14:creationId xmlns:p14="http://schemas.microsoft.com/office/powerpoint/2010/main" val="1744115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767668" y="1605642"/>
            <a:ext cx="10721548" cy="4801314"/>
          </a:xfrm>
          <a:prstGeom prst="rect">
            <a:avLst/>
          </a:prstGeom>
          <a:noFill/>
        </p:spPr>
        <p:txBody>
          <a:bodyPr wrap="square" rtlCol="0">
            <a:spAutoFit/>
          </a:bodyPr>
          <a:lstStyle/>
          <a:p>
            <a:endParaRPr lang="en-GB" b="1" dirty="0"/>
          </a:p>
          <a:p>
            <a:r>
              <a:rPr lang="en-GB" sz="2800" dirty="0"/>
              <a:t>Beside a tall, mossy tree, she paused for a moment, chest heaving, as she leaned with one hand against the gnarled bark. Absent-mindedly looking down, past the sodden legs of her combats, she spied something that raised her flagging spirits. A twig had been squashed into the soft earth. When she crouched down to inspect, she noticed a couple of silvery hairs sticking to her fingers. On examining the tree trunk more closely, she saw that it was festooned with pale, glistening fur. She was getting closer. She just had to make sure she caught up with her quarry before the hunters.</a:t>
            </a:r>
          </a:p>
          <a:p>
            <a:r>
              <a:rPr lang="en-GB" dirty="0"/>
              <a:t> </a:t>
            </a:r>
          </a:p>
          <a:p>
            <a:endParaRPr lang="en-GB" dirty="0"/>
          </a:p>
        </p:txBody>
      </p:sp>
      <p:sp>
        <p:nvSpPr>
          <p:cNvPr id="8" name="TextBox 7">
            <a:extLst>
              <a:ext uri="{FF2B5EF4-FFF2-40B4-BE49-F238E27FC236}">
                <a16:creationId xmlns:a16="http://schemas.microsoft.com/office/drawing/2014/main" id="{1BA8AF80-EDEE-4F5A-829F-408FF072FEA2}"/>
              </a:ext>
            </a:extLst>
          </p:cNvPr>
          <p:cNvSpPr txBox="1"/>
          <p:nvPr/>
        </p:nvSpPr>
        <p:spPr>
          <a:xfrm>
            <a:off x="4728315" y="685024"/>
            <a:ext cx="2800254" cy="646331"/>
          </a:xfrm>
          <a:prstGeom prst="rect">
            <a:avLst/>
          </a:prstGeom>
          <a:noFill/>
        </p:spPr>
        <p:txBody>
          <a:bodyPr wrap="none" rtlCol="0">
            <a:spAutoFit/>
          </a:bodyPr>
          <a:lstStyle/>
          <a:p>
            <a:r>
              <a:rPr lang="en-GB" sz="3600" b="1" dirty="0"/>
              <a:t>Week 1 – text</a:t>
            </a:r>
          </a:p>
        </p:txBody>
      </p:sp>
      <p:pic>
        <p:nvPicPr>
          <p:cNvPr id="6" name="Picture 5">
            <a:extLst>
              <a:ext uri="{FF2B5EF4-FFF2-40B4-BE49-F238E27FC236}">
                <a16:creationId xmlns:a16="http://schemas.microsoft.com/office/drawing/2014/main" id="{49A9A4EF-5D52-4C24-BC85-1CA23C463321}"/>
              </a:ext>
            </a:extLst>
          </p:cNvPr>
          <p:cNvPicPr>
            <a:picLocks noChangeAspect="1"/>
          </p:cNvPicPr>
          <p:nvPr/>
        </p:nvPicPr>
        <p:blipFill>
          <a:blip r:embed="rId3"/>
          <a:stretch>
            <a:fillRect/>
          </a:stretch>
        </p:blipFill>
        <p:spPr>
          <a:xfrm>
            <a:off x="10668000" y="457347"/>
            <a:ext cx="1234846" cy="826857"/>
          </a:xfrm>
          <a:prstGeom prst="rect">
            <a:avLst/>
          </a:prstGeom>
        </p:spPr>
      </p:pic>
    </p:spTree>
    <p:extLst>
      <p:ext uri="{BB962C8B-B14F-4D97-AF65-F5344CB8AC3E}">
        <p14:creationId xmlns:p14="http://schemas.microsoft.com/office/powerpoint/2010/main" val="28213387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735226" y="1605642"/>
            <a:ext cx="10721548" cy="3970318"/>
          </a:xfrm>
          <a:prstGeom prst="rect">
            <a:avLst/>
          </a:prstGeom>
          <a:noFill/>
        </p:spPr>
        <p:txBody>
          <a:bodyPr wrap="square" rtlCol="0">
            <a:spAutoFit/>
          </a:bodyPr>
          <a:lstStyle/>
          <a:p>
            <a:r>
              <a:rPr lang="en-GB" sz="2800" dirty="0"/>
              <a:t>Well, this was awkward! Jess shifted in her seat, edging as far as possible from the suited man snoring next to her. She could just about see the sleeve of Mum’s coat a little way down the aisle. Between them sat dozens of strangers, all packed into the same carriage yet desperate to ignore each other by any means possible – phone, laptop, newspaper, sleep. If only they could have taken a later one, they would have been able to sit together. Jess tried to guess where her neighbouring passengers worked: bank, bank, office, government, office, secretary, bank. What job could possibly be worth this?</a:t>
            </a:r>
          </a:p>
        </p:txBody>
      </p:sp>
      <p:sp>
        <p:nvSpPr>
          <p:cNvPr id="8" name="TextBox 7">
            <a:extLst>
              <a:ext uri="{FF2B5EF4-FFF2-40B4-BE49-F238E27FC236}">
                <a16:creationId xmlns:a16="http://schemas.microsoft.com/office/drawing/2014/main" id="{1BA8AF80-EDEE-4F5A-829F-408FF072FEA2}"/>
              </a:ext>
            </a:extLst>
          </p:cNvPr>
          <p:cNvSpPr txBox="1"/>
          <p:nvPr/>
        </p:nvSpPr>
        <p:spPr>
          <a:xfrm>
            <a:off x="4728315" y="685024"/>
            <a:ext cx="2800254" cy="646331"/>
          </a:xfrm>
          <a:prstGeom prst="rect">
            <a:avLst/>
          </a:prstGeom>
          <a:noFill/>
        </p:spPr>
        <p:txBody>
          <a:bodyPr wrap="none" rtlCol="0">
            <a:spAutoFit/>
          </a:bodyPr>
          <a:lstStyle/>
          <a:p>
            <a:r>
              <a:rPr lang="en-GB" sz="3600" b="1" dirty="0"/>
              <a:t>Week 7 – text</a:t>
            </a:r>
          </a:p>
        </p:txBody>
      </p:sp>
      <p:pic>
        <p:nvPicPr>
          <p:cNvPr id="6" name="Picture 5">
            <a:extLst>
              <a:ext uri="{FF2B5EF4-FFF2-40B4-BE49-F238E27FC236}">
                <a16:creationId xmlns:a16="http://schemas.microsoft.com/office/drawing/2014/main" id="{B3310B39-4B9F-4A50-AAA3-076FC96ADEE3}"/>
              </a:ext>
            </a:extLst>
          </p:cNvPr>
          <p:cNvPicPr>
            <a:picLocks noChangeAspect="1"/>
          </p:cNvPicPr>
          <p:nvPr/>
        </p:nvPicPr>
        <p:blipFill>
          <a:blip r:embed="rId3"/>
          <a:stretch>
            <a:fillRect/>
          </a:stretch>
        </p:blipFill>
        <p:spPr>
          <a:xfrm>
            <a:off x="10668000" y="457347"/>
            <a:ext cx="1234846" cy="826857"/>
          </a:xfrm>
          <a:prstGeom prst="rect">
            <a:avLst/>
          </a:prstGeom>
        </p:spPr>
      </p:pic>
    </p:spTree>
    <p:extLst>
      <p:ext uri="{BB962C8B-B14F-4D97-AF65-F5344CB8AC3E}">
        <p14:creationId xmlns:p14="http://schemas.microsoft.com/office/powerpoint/2010/main" val="34928058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697082"/>
            <a:ext cx="10721548" cy="5078313"/>
          </a:xfrm>
          <a:prstGeom prst="rect">
            <a:avLst/>
          </a:prstGeom>
          <a:noFill/>
        </p:spPr>
        <p:txBody>
          <a:bodyPr wrap="square" rtlCol="0">
            <a:spAutoFit/>
          </a:bodyPr>
          <a:lstStyle/>
          <a:p>
            <a:pPr lvl="0"/>
            <a:r>
              <a:rPr lang="en-GB" b="1" dirty="0"/>
              <a:t>1</a:t>
            </a:r>
            <a:r>
              <a:rPr lang="en-GB" dirty="0"/>
              <a:t>. Why did Jess edge away from the man sitting next to her?</a:t>
            </a:r>
          </a:p>
          <a:p>
            <a:r>
              <a:rPr lang="en-GB" dirty="0"/>
              <a:t> </a:t>
            </a:r>
          </a:p>
          <a:p>
            <a:r>
              <a:rPr lang="en-GB" dirty="0"/>
              <a:t>_________________________________________________________________ </a:t>
            </a:r>
            <a:r>
              <a:rPr lang="en-GB" b="1" dirty="0"/>
              <a:t>(1 mark)</a:t>
            </a:r>
          </a:p>
          <a:p>
            <a:endParaRPr lang="en-GB" dirty="0"/>
          </a:p>
          <a:p>
            <a:pPr lvl="0"/>
            <a:endParaRPr lang="en-GB" b="1" dirty="0"/>
          </a:p>
          <a:p>
            <a:pPr lvl="0"/>
            <a:r>
              <a:rPr lang="en-GB" b="1" dirty="0"/>
              <a:t>2</a:t>
            </a:r>
            <a:r>
              <a:rPr lang="en-GB" dirty="0"/>
              <a:t>. Where do you think Jess was?</a:t>
            </a:r>
          </a:p>
          <a:p>
            <a:r>
              <a:rPr lang="en-GB" dirty="0"/>
              <a:t> </a:t>
            </a:r>
          </a:p>
          <a:p>
            <a:r>
              <a:rPr lang="en-GB" dirty="0"/>
              <a:t>________________________________________________________________ </a:t>
            </a:r>
            <a:r>
              <a:rPr lang="en-GB" b="1" dirty="0"/>
              <a:t>(1 mark)</a:t>
            </a:r>
          </a:p>
          <a:p>
            <a:r>
              <a:rPr lang="en-GB" dirty="0"/>
              <a:t> </a:t>
            </a:r>
          </a:p>
          <a:p>
            <a:pPr lvl="0"/>
            <a:r>
              <a:rPr lang="en-GB" b="1" dirty="0"/>
              <a:t>3</a:t>
            </a:r>
            <a:r>
              <a:rPr lang="en-GB" dirty="0"/>
              <a:t>. In what ways do you think readers might sympathise with Jess’s character? Explain fully, referring to the text in your answer.</a:t>
            </a:r>
          </a:p>
          <a:p>
            <a:r>
              <a:rPr lang="en-GB" dirty="0"/>
              <a:t> </a:t>
            </a:r>
          </a:p>
          <a:p>
            <a:r>
              <a:rPr lang="en-GB" dirty="0"/>
              <a:t>_________________________________________________________________________________________</a:t>
            </a:r>
          </a:p>
          <a:p>
            <a:endParaRPr lang="en-GB" dirty="0"/>
          </a:p>
          <a:p>
            <a:r>
              <a:rPr lang="en-GB" dirty="0"/>
              <a:t>_________________________________________________________________________________________</a:t>
            </a:r>
          </a:p>
          <a:p>
            <a:endParaRPr lang="en-GB" dirty="0"/>
          </a:p>
          <a:p>
            <a:r>
              <a:rPr lang="en-GB" dirty="0"/>
              <a:t>_________________________________________________________________________________ </a:t>
            </a:r>
            <a:r>
              <a:rPr lang="en-GB" b="1" dirty="0"/>
              <a:t>(3 marks)</a:t>
            </a:r>
          </a:p>
          <a:p>
            <a:endParaRPr lang="en-GB" dirty="0"/>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3912418" cy="646331"/>
          </a:xfrm>
          <a:prstGeom prst="rect">
            <a:avLst/>
          </a:prstGeom>
          <a:noFill/>
        </p:spPr>
        <p:txBody>
          <a:bodyPr wrap="none" rtlCol="0">
            <a:spAutoFit/>
          </a:bodyPr>
          <a:lstStyle/>
          <a:p>
            <a:r>
              <a:rPr lang="en-GB" sz="3600" b="1" dirty="0"/>
              <a:t>Week 7 – questions</a:t>
            </a:r>
          </a:p>
        </p:txBody>
      </p:sp>
      <p:pic>
        <p:nvPicPr>
          <p:cNvPr id="6" name="Picture 5">
            <a:extLst>
              <a:ext uri="{FF2B5EF4-FFF2-40B4-BE49-F238E27FC236}">
                <a16:creationId xmlns:a16="http://schemas.microsoft.com/office/drawing/2014/main" id="{07FA9825-A6CE-49FC-941F-D44073477AD8}"/>
              </a:ext>
            </a:extLst>
          </p:cNvPr>
          <p:cNvPicPr>
            <a:picLocks noChangeAspect="1"/>
          </p:cNvPicPr>
          <p:nvPr/>
        </p:nvPicPr>
        <p:blipFill>
          <a:blip r:embed="rId3"/>
          <a:stretch>
            <a:fillRect/>
          </a:stretch>
        </p:blipFill>
        <p:spPr>
          <a:xfrm>
            <a:off x="10668000" y="457347"/>
            <a:ext cx="1234846" cy="826857"/>
          </a:xfrm>
          <a:prstGeom prst="rect">
            <a:avLst/>
          </a:prstGeom>
        </p:spPr>
      </p:pic>
    </p:spTree>
    <p:extLst>
      <p:ext uri="{BB962C8B-B14F-4D97-AF65-F5344CB8AC3E}">
        <p14:creationId xmlns:p14="http://schemas.microsoft.com/office/powerpoint/2010/main" val="33612427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697082"/>
            <a:ext cx="10721548" cy="4801314"/>
          </a:xfrm>
          <a:prstGeom prst="rect">
            <a:avLst/>
          </a:prstGeom>
          <a:noFill/>
        </p:spPr>
        <p:txBody>
          <a:bodyPr wrap="square" rtlCol="0">
            <a:spAutoFit/>
          </a:bodyPr>
          <a:lstStyle/>
          <a:p>
            <a:pPr lvl="0"/>
            <a:r>
              <a:rPr lang="en-GB" b="1" dirty="0"/>
              <a:t>1</a:t>
            </a:r>
            <a:r>
              <a:rPr lang="en-GB" dirty="0"/>
              <a:t>. Why did Jess edge away from the man sitting next to her?</a:t>
            </a:r>
          </a:p>
          <a:p>
            <a:r>
              <a:rPr lang="en-GB" dirty="0"/>
              <a:t> </a:t>
            </a:r>
          </a:p>
          <a:p>
            <a:r>
              <a:rPr lang="en-GB" dirty="0"/>
              <a:t>He was snoring. 						</a:t>
            </a:r>
            <a:r>
              <a:rPr lang="en-GB" b="1" dirty="0"/>
              <a:t>(1 mark)</a:t>
            </a:r>
          </a:p>
          <a:p>
            <a:endParaRPr lang="en-GB" dirty="0"/>
          </a:p>
          <a:p>
            <a:pPr lvl="0"/>
            <a:r>
              <a:rPr lang="en-GB" b="1" dirty="0"/>
              <a:t>2</a:t>
            </a:r>
            <a:r>
              <a:rPr lang="en-GB" dirty="0"/>
              <a:t>. Where do you think Jess was?</a:t>
            </a:r>
          </a:p>
          <a:p>
            <a:r>
              <a:rPr lang="en-GB" dirty="0"/>
              <a:t> </a:t>
            </a:r>
          </a:p>
          <a:p>
            <a:r>
              <a:rPr lang="en-GB" dirty="0"/>
              <a:t>on a (commuter) train/in a railway carriage 			</a:t>
            </a:r>
            <a:r>
              <a:rPr lang="en-GB" b="1" dirty="0"/>
              <a:t>(1 mark)</a:t>
            </a:r>
          </a:p>
          <a:p>
            <a:r>
              <a:rPr lang="en-GB" dirty="0"/>
              <a:t> </a:t>
            </a:r>
          </a:p>
          <a:p>
            <a:pPr lvl="0"/>
            <a:r>
              <a:rPr lang="en-GB" b="1" dirty="0"/>
              <a:t>3</a:t>
            </a:r>
            <a:r>
              <a:rPr lang="en-GB" dirty="0"/>
              <a:t>. In what ways do you think readers might sympathise with Jess’s character? Explain fully, referring to the text in your answer.</a:t>
            </a:r>
          </a:p>
          <a:p>
            <a:r>
              <a:rPr lang="en-GB" dirty="0"/>
              <a:t> </a:t>
            </a:r>
          </a:p>
          <a:p>
            <a:r>
              <a:rPr lang="en-GB" dirty="0"/>
              <a:t>Award </a:t>
            </a:r>
            <a:r>
              <a:rPr lang="en-GB" b="1" dirty="0"/>
              <a:t>1 mark </a:t>
            </a:r>
            <a:r>
              <a:rPr lang="en-GB" dirty="0"/>
              <a:t>for each of the following points, up to a maximum of </a:t>
            </a:r>
            <a:r>
              <a:rPr lang="en-GB" b="1" dirty="0"/>
              <a:t>3 marks</a:t>
            </a:r>
            <a:r>
              <a:rPr lang="en-GB" dirty="0"/>
              <a:t>.</a:t>
            </a:r>
          </a:p>
          <a:p>
            <a:pPr marL="285750" indent="-285750">
              <a:buFont typeface="Arial" panose="020B0604020202020204" pitchFamily="34" charset="0"/>
              <a:buChar char="•"/>
            </a:pPr>
            <a:r>
              <a:rPr lang="en-GB" dirty="0"/>
              <a:t>No one likes to sit next to someone who is snoring.</a:t>
            </a:r>
          </a:p>
          <a:p>
            <a:pPr marL="285750" indent="-285750">
              <a:buFont typeface="Arial" panose="020B0604020202020204" pitchFamily="34" charset="0"/>
              <a:buChar char="•"/>
            </a:pPr>
            <a:r>
              <a:rPr lang="en-GB" dirty="0"/>
              <a:t>Most young people would prefer to sit next to someone they know.</a:t>
            </a:r>
          </a:p>
          <a:p>
            <a:pPr marL="285750" indent="-285750">
              <a:buFont typeface="Arial" panose="020B0604020202020204" pitchFamily="34" charset="0"/>
              <a:buChar char="•"/>
            </a:pPr>
            <a:r>
              <a:rPr lang="en-GB" dirty="0"/>
              <a:t>The reader can sense the frustration Jess feels about not being able to travel on a later train.</a:t>
            </a:r>
          </a:p>
          <a:p>
            <a:pPr marL="285750" indent="-285750">
              <a:buFont typeface="Arial" panose="020B0604020202020204" pitchFamily="34" charset="0"/>
              <a:buChar char="•"/>
            </a:pPr>
            <a:r>
              <a:rPr lang="en-GB" dirty="0"/>
              <a:t>The reader might agree that it’s uncomfortable to be surrounded by people who appear to be boring.</a:t>
            </a:r>
          </a:p>
          <a:p>
            <a:endParaRPr lang="en-GB" dirty="0"/>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3622402" cy="646331"/>
          </a:xfrm>
          <a:prstGeom prst="rect">
            <a:avLst/>
          </a:prstGeom>
          <a:noFill/>
        </p:spPr>
        <p:txBody>
          <a:bodyPr wrap="none" rtlCol="0">
            <a:spAutoFit/>
          </a:bodyPr>
          <a:lstStyle/>
          <a:p>
            <a:r>
              <a:rPr lang="en-GB" sz="3600" b="1" dirty="0"/>
              <a:t>Week 7 – answers</a:t>
            </a:r>
          </a:p>
        </p:txBody>
      </p:sp>
      <p:pic>
        <p:nvPicPr>
          <p:cNvPr id="7" name="Picture 6">
            <a:extLst>
              <a:ext uri="{FF2B5EF4-FFF2-40B4-BE49-F238E27FC236}">
                <a16:creationId xmlns:a16="http://schemas.microsoft.com/office/drawing/2014/main" id="{4829795D-3A3E-4ABB-9DDB-181561CCD66C}"/>
              </a:ext>
            </a:extLst>
          </p:cNvPr>
          <p:cNvPicPr>
            <a:picLocks noChangeAspect="1"/>
          </p:cNvPicPr>
          <p:nvPr/>
        </p:nvPicPr>
        <p:blipFill>
          <a:blip r:embed="rId3"/>
          <a:stretch>
            <a:fillRect/>
          </a:stretch>
        </p:blipFill>
        <p:spPr>
          <a:xfrm>
            <a:off x="10668000" y="457347"/>
            <a:ext cx="1234846" cy="826857"/>
          </a:xfrm>
          <a:prstGeom prst="rect">
            <a:avLst/>
          </a:prstGeom>
        </p:spPr>
      </p:pic>
    </p:spTree>
    <p:extLst>
      <p:ext uri="{BB962C8B-B14F-4D97-AF65-F5344CB8AC3E}">
        <p14:creationId xmlns:p14="http://schemas.microsoft.com/office/powerpoint/2010/main" val="38071517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735226" y="1605642"/>
            <a:ext cx="10721548" cy="3970318"/>
          </a:xfrm>
          <a:prstGeom prst="rect">
            <a:avLst/>
          </a:prstGeom>
          <a:noFill/>
        </p:spPr>
        <p:txBody>
          <a:bodyPr wrap="square" rtlCol="0">
            <a:spAutoFit/>
          </a:bodyPr>
          <a:lstStyle/>
          <a:p>
            <a:r>
              <a:rPr lang="en-GB" sz="2800" dirty="0"/>
              <a:t>Well, this was awkward! Jess shifted in her seat, edging as far as possible from the suited man snoring next to her. She could just about see the sleeve of Mum’s coat a little way down the aisle. Between them sat dozens of strangers, all packed into the same carriage yet desperate to ignore each other by any means possible – phone, laptop, newspaper, sleep. If only they could have taken a later one, they would have been able to sit together. Jess tried to guess where her neighbouring passengers worked: bank, bank, office, government, office, secretary, bank. What job could possibly be worth this?</a:t>
            </a:r>
          </a:p>
        </p:txBody>
      </p:sp>
      <p:sp>
        <p:nvSpPr>
          <p:cNvPr id="8" name="TextBox 7">
            <a:extLst>
              <a:ext uri="{FF2B5EF4-FFF2-40B4-BE49-F238E27FC236}">
                <a16:creationId xmlns:a16="http://schemas.microsoft.com/office/drawing/2014/main" id="{1BA8AF80-EDEE-4F5A-829F-408FF072FEA2}"/>
              </a:ext>
            </a:extLst>
          </p:cNvPr>
          <p:cNvSpPr txBox="1"/>
          <p:nvPr/>
        </p:nvSpPr>
        <p:spPr>
          <a:xfrm>
            <a:off x="4728315" y="685024"/>
            <a:ext cx="2800254" cy="646331"/>
          </a:xfrm>
          <a:prstGeom prst="rect">
            <a:avLst/>
          </a:prstGeom>
          <a:noFill/>
        </p:spPr>
        <p:txBody>
          <a:bodyPr wrap="none" rtlCol="0">
            <a:spAutoFit/>
          </a:bodyPr>
          <a:lstStyle/>
          <a:p>
            <a:r>
              <a:rPr lang="en-GB" sz="3600" b="1" dirty="0"/>
              <a:t>Week 8 – text</a:t>
            </a:r>
          </a:p>
        </p:txBody>
      </p:sp>
      <p:pic>
        <p:nvPicPr>
          <p:cNvPr id="6" name="Picture 5">
            <a:extLst>
              <a:ext uri="{FF2B5EF4-FFF2-40B4-BE49-F238E27FC236}">
                <a16:creationId xmlns:a16="http://schemas.microsoft.com/office/drawing/2014/main" id="{ED8C8D95-9026-4F3D-BE81-057DB795C994}"/>
              </a:ext>
            </a:extLst>
          </p:cNvPr>
          <p:cNvPicPr>
            <a:picLocks noChangeAspect="1"/>
          </p:cNvPicPr>
          <p:nvPr/>
        </p:nvPicPr>
        <p:blipFill>
          <a:blip r:embed="rId3"/>
          <a:stretch>
            <a:fillRect/>
          </a:stretch>
        </p:blipFill>
        <p:spPr>
          <a:xfrm>
            <a:off x="10668000" y="457347"/>
            <a:ext cx="1234846" cy="826857"/>
          </a:xfrm>
          <a:prstGeom prst="rect">
            <a:avLst/>
          </a:prstGeom>
        </p:spPr>
      </p:pic>
    </p:spTree>
    <p:extLst>
      <p:ext uri="{BB962C8B-B14F-4D97-AF65-F5344CB8AC3E}">
        <p14:creationId xmlns:p14="http://schemas.microsoft.com/office/powerpoint/2010/main" val="6270932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33286" y="1246960"/>
            <a:ext cx="9902145" cy="5909310"/>
          </a:xfrm>
          <a:prstGeom prst="rect">
            <a:avLst/>
          </a:prstGeom>
          <a:noFill/>
        </p:spPr>
        <p:txBody>
          <a:bodyPr wrap="square" rtlCol="0">
            <a:spAutoFit/>
          </a:bodyPr>
          <a:lstStyle/>
          <a:p>
            <a:pPr lvl="0"/>
            <a:r>
              <a:rPr lang="en-GB" b="1" dirty="0"/>
              <a:t>1</a:t>
            </a:r>
            <a:r>
              <a:rPr lang="en-GB" dirty="0"/>
              <a:t>. Where was Jess’s mum?</a:t>
            </a:r>
          </a:p>
          <a:p>
            <a:r>
              <a:rPr lang="en-GB" dirty="0"/>
              <a:t> </a:t>
            </a:r>
          </a:p>
          <a:p>
            <a:r>
              <a:rPr lang="en-GB" dirty="0"/>
              <a:t>_________________________________________________________________ </a:t>
            </a:r>
            <a:r>
              <a:rPr lang="en-GB" b="1" dirty="0"/>
              <a:t>(1 mark)</a:t>
            </a:r>
          </a:p>
          <a:p>
            <a:r>
              <a:rPr lang="en-GB" dirty="0"/>
              <a:t> </a:t>
            </a:r>
          </a:p>
          <a:p>
            <a:pPr lvl="0"/>
            <a:r>
              <a:rPr lang="en-GB" b="1" dirty="0"/>
              <a:t>2</a:t>
            </a:r>
            <a:r>
              <a:rPr lang="en-GB" dirty="0"/>
              <a:t>. Tick </a:t>
            </a:r>
            <a:r>
              <a:rPr lang="en-GB" b="1" dirty="0"/>
              <a:t>true</a:t>
            </a:r>
            <a:r>
              <a:rPr lang="en-GB" dirty="0"/>
              <a:t> or </a:t>
            </a:r>
            <a:r>
              <a:rPr lang="en-GB" b="1" dirty="0"/>
              <a:t>false</a:t>
            </a:r>
            <a:r>
              <a:rPr lang="en-GB" dirty="0"/>
              <a:t> in the following table.</a:t>
            </a:r>
          </a:p>
          <a:p>
            <a:pPr lvl="0"/>
            <a:endParaRPr lang="en-GB" dirty="0"/>
          </a:p>
          <a:p>
            <a:pPr lvl="0"/>
            <a:endParaRPr lang="en-GB" dirty="0"/>
          </a:p>
          <a:p>
            <a:pPr lvl="0"/>
            <a:endParaRPr lang="en-GB" dirty="0"/>
          </a:p>
          <a:p>
            <a:pPr lvl="0"/>
            <a:endParaRPr lang="en-GB" dirty="0"/>
          </a:p>
          <a:p>
            <a:pPr lvl="0"/>
            <a:endParaRPr lang="en-GB" dirty="0"/>
          </a:p>
          <a:p>
            <a:pPr lvl="0"/>
            <a:endParaRPr lang="en-GB" dirty="0"/>
          </a:p>
          <a:p>
            <a:r>
              <a:rPr lang="en-GB" dirty="0"/>
              <a:t> </a:t>
            </a:r>
          </a:p>
          <a:p>
            <a:r>
              <a:rPr lang="en-GB" dirty="0"/>
              <a:t>									    </a:t>
            </a:r>
            <a:r>
              <a:rPr lang="en-GB" b="1" dirty="0"/>
              <a:t>(1 mark)</a:t>
            </a:r>
          </a:p>
          <a:p>
            <a:r>
              <a:rPr lang="en-GB" b="1" dirty="0"/>
              <a:t>3</a:t>
            </a:r>
            <a:r>
              <a:rPr lang="en-GB" dirty="0"/>
              <a:t>. Explain how Jess is feeling during this extract. Explain fully, referring to the text in your answer.</a:t>
            </a:r>
          </a:p>
          <a:p>
            <a:endParaRPr lang="en-GB" dirty="0"/>
          </a:p>
          <a:p>
            <a:r>
              <a:rPr lang="en-GB" dirty="0"/>
              <a:t>________________________________________________________________________________</a:t>
            </a:r>
          </a:p>
          <a:p>
            <a:endParaRPr lang="en-GB" dirty="0"/>
          </a:p>
          <a:p>
            <a:r>
              <a:rPr lang="en-GB" dirty="0"/>
              <a:t>________________________________________________________________________________</a:t>
            </a:r>
          </a:p>
          <a:p>
            <a:endParaRPr lang="en-GB" dirty="0"/>
          </a:p>
          <a:p>
            <a:r>
              <a:rPr lang="en-GB" dirty="0"/>
              <a:t>_______________________________________________________________________ </a:t>
            </a:r>
            <a:r>
              <a:rPr lang="en-GB" b="1" dirty="0"/>
              <a:t>(3 marks)</a:t>
            </a:r>
          </a:p>
          <a:p>
            <a:endParaRPr lang="en-GB" dirty="0"/>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3912418" cy="646331"/>
          </a:xfrm>
          <a:prstGeom prst="rect">
            <a:avLst/>
          </a:prstGeom>
          <a:noFill/>
        </p:spPr>
        <p:txBody>
          <a:bodyPr wrap="none" rtlCol="0">
            <a:spAutoFit/>
          </a:bodyPr>
          <a:lstStyle/>
          <a:p>
            <a:r>
              <a:rPr lang="en-GB" sz="3600" b="1" dirty="0"/>
              <a:t>Week 8 – questions</a:t>
            </a:r>
          </a:p>
        </p:txBody>
      </p:sp>
      <p:graphicFrame>
        <p:nvGraphicFramePr>
          <p:cNvPr id="4" name="Table 3">
            <a:extLst>
              <a:ext uri="{FF2B5EF4-FFF2-40B4-BE49-F238E27FC236}">
                <a16:creationId xmlns:a16="http://schemas.microsoft.com/office/drawing/2014/main" id="{05648295-AED0-4BF8-A551-2E634F4D34C4}"/>
              </a:ext>
            </a:extLst>
          </p:cNvPr>
          <p:cNvGraphicFramePr>
            <a:graphicFrameLocks noGrp="1"/>
          </p:cNvGraphicFramePr>
          <p:nvPr>
            <p:extLst>
              <p:ext uri="{D42A27DB-BD31-4B8C-83A1-F6EECF244321}">
                <p14:modId xmlns:p14="http://schemas.microsoft.com/office/powerpoint/2010/main" val="3953513350"/>
              </p:ext>
            </p:extLst>
          </p:nvPr>
        </p:nvGraphicFramePr>
        <p:xfrm>
          <a:off x="1808481" y="2824480"/>
          <a:ext cx="7752079" cy="1828800"/>
        </p:xfrm>
        <a:graphic>
          <a:graphicData uri="http://schemas.openxmlformats.org/drawingml/2006/table">
            <a:tbl>
              <a:tblPr firstRow="1" bandRow="1">
                <a:tableStyleId>{5940675A-B579-460E-94D1-54222C63F5DA}</a:tableStyleId>
              </a:tblPr>
              <a:tblGrid>
                <a:gridCol w="6007861">
                  <a:extLst>
                    <a:ext uri="{9D8B030D-6E8A-4147-A177-3AD203B41FA5}">
                      <a16:colId xmlns:a16="http://schemas.microsoft.com/office/drawing/2014/main" val="3898206987"/>
                    </a:ext>
                  </a:extLst>
                </a:gridCol>
                <a:gridCol w="872109">
                  <a:extLst>
                    <a:ext uri="{9D8B030D-6E8A-4147-A177-3AD203B41FA5}">
                      <a16:colId xmlns:a16="http://schemas.microsoft.com/office/drawing/2014/main" val="1048821786"/>
                    </a:ext>
                  </a:extLst>
                </a:gridCol>
                <a:gridCol w="872109">
                  <a:extLst>
                    <a:ext uri="{9D8B030D-6E8A-4147-A177-3AD203B41FA5}">
                      <a16:colId xmlns:a16="http://schemas.microsoft.com/office/drawing/2014/main" val="1596168269"/>
                    </a:ext>
                  </a:extLst>
                </a:gridCol>
              </a:tblGrid>
              <a:tr h="307848">
                <a:tc>
                  <a:txBody>
                    <a:bodyPr/>
                    <a:lstStyle/>
                    <a:p>
                      <a:endParaRPr lang="en-GB" dirty="0"/>
                    </a:p>
                  </a:txBody>
                  <a:tcPr/>
                </a:tc>
                <a:tc>
                  <a:txBody>
                    <a:bodyPr/>
                    <a:lstStyle/>
                    <a:p>
                      <a:pPr algn="ctr"/>
                      <a:r>
                        <a:rPr lang="en-GB" b="1" dirty="0"/>
                        <a:t>True</a:t>
                      </a:r>
                    </a:p>
                  </a:txBody>
                  <a:tcPr/>
                </a:tc>
                <a:tc>
                  <a:txBody>
                    <a:bodyPr/>
                    <a:lstStyle/>
                    <a:p>
                      <a:pPr algn="ctr"/>
                      <a:r>
                        <a:rPr lang="en-GB" b="1" dirty="0"/>
                        <a:t>False</a:t>
                      </a:r>
                    </a:p>
                  </a:txBody>
                  <a:tcPr/>
                </a:tc>
                <a:extLst>
                  <a:ext uri="{0D108BD9-81ED-4DB2-BD59-A6C34878D82A}">
                    <a16:rowId xmlns:a16="http://schemas.microsoft.com/office/drawing/2014/main" val="1536478123"/>
                  </a:ext>
                </a:extLst>
              </a:tr>
              <a:tr h="307848">
                <a:tc>
                  <a:txBody>
                    <a:bodyPr/>
                    <a:lstStyle/>
                    <a:p>
                      <a:r>
                        <a:rPr lang="en-GB" dirty="0"/>
                        <a:t>The man next to Jess was working on his laptop.</a:t>
                      </a:r>
                    </a:p>
                  </a:txBody>
                  <a:tcPr/>
                </a:tc>
                <a:tc>
                  <a:txBody>
                    <a:bodyPr/>
                    <a:lstStyle/>
                    <a:p>
                      <a:pPr algn="ctr"/>
                      <a:endParaRPr lang="en-GB"/>
                    </a:p>
                  </a:txBody>
                  <a:tcPr/>
                </a:tc>
                <a:tc>
                  <a:txBody>
                    <a:bodyPr/>
                    <a:lstStyle/>
                    <a:p>
                      <a:pPr algn="ctr"/>
                      <a:endParaRPr lang="en-GB" dirty="0"/>
                    </a:p>
                  </a:txBody>
                  <a:tcPr/>
                </a:tc>
                <a:extLst>
                  <a:ext uri="{0D108BD9-81ED-4DB2-BD59-A6C34878D82A}">
                    <a16:rowId xmlns:a16="http://schemas.microsoft.com/office/drawing/2014/main" val="1197427799"/>
                  </a:ext>
                </a:extLst>
              </a:tr>
              <a:tr h="307848">
                <a:tc>
                  <a:txBody>
                    <a:bodyPr/>
                    <a:lstStyle/>
                    <a:p>
                      <a:r>
                        <a:rPr lang="en-GB" dirty="0"/>
                        <a:t>Jess could not see her mum clearly.</a:t>
                      </a:r>
                    </a:p>
                  </a:txBody>
                  <a:tcPr/>
                </a:tc>
                <a:tc>
                  <a:txBody>
                    <a:bodyPr/>
                    <a:lstStyle/>
                    <a:p>
                      <a:pPr algn="ctr"/>
                      <a:endParaRPr lang="en-GB"/>
                    </a:p>
                  </a:txBody>
                  <a:tcPr/>
                </a:tc>
                <a:tc>
                  <a:txBody>
                    <a:bodyPr/>
                    <a:lstStyle/>
                    <a:p>
                      <a:pPr algn="ctr"/>
                      <a:endParaRPr lang="en-GB" dirty="0"/>
                    </a:p>
                  </a:txBody>
                  <a:tcPr/>
                </a:tc>
                <a:extLst>
                  <a:ext uri="{0D108BD9-81ED-4DB2-BD59-A6C34878D82A}">
                    <a16:rowId xmlns:a16="http://schemas.microsoft.com/office/drawing/2014/main" val="164059818"/>
                  </a:ext>
                </a:extLst>
              </a:tr>
              <a:tr h="307848">
                <a:tc>
                  <a:txBody>
                    <a:bodyPr/>
                    <a:lstStyle/>
                    <a:p>
                      <a:r>
                        <a:rPr lang="en-GB" dirty="0"/>
                        <a:t>Jess wished they had gone later.</a:t>
                      </a:r>
                    </a:p>
                  </a:txBody>
                  <a:tcPr/>
                </a:tc>
                <a:tc>
                  <a:txBody>
                    <a:bodyPr/>
                    <a:lstStyle/>
                    <a:p>
                      <a:pPr algn="ctr"/>
                      <a:endParaRPr lang="en-GB"/>
                    </a:p>
                  </a:txBody>
                  <a:tcPr/>
                </a:tc>
                <a:tc>
                  <a:txBody>
                    <a:bodyPr/>
                    <a:lstStyle/>
                    <a:p>
                      <a:pPr algn="ctr"/>
                      <a:endParaRPr lang="en-GB" dirty="0"/>
                    </a:p>
                  </a:txBody>
                  <a:tcPr/>
                </a:tc>
                <a:extLst>
                  <a:ext uri="{0D108BD9-81ED-4DB2-BD59-A6C34878D82A}">
                    <a16:rowId xmlns:a16="http://schemas.microsoft.com/office/drawing/2014/main" val="2006809731"/>
                  </a:ext>
                </a:extLst>
              </a:tr>
              <a:tr h="307848">
                <a:tc>
                  <a:txBody>
                    <a:bodyPr/>
                    <a:lstStyle/>
                    <a:p>
                      <a:r>
                        <a:rPr lang="en-GB" dirty="0"/>
                        <a:t>Jess knew what the people near her did for their jobs.</a:t>
                      </a:r>
                    </a:p>
                  </a:txBody>
                  <a:tcPr/>
                </a:tc>
                <a:tc>
                  <a:txBody>
                    <a:bodyPr/>
                    <a:lstStyle/>
                    <a:p>
                      <a:pPr algn="ctr"/>
                      <a:endParaRPr lang="en-GB"/>
                    </a:p>
                  </a:txBody>
                  <a:tcPr/>
                </a:tc>
                <a:tc>
                  <a:txBody>
                    <a:bodyPr/>
                    <a:lstStyle/>
                    <a:p>
                      <a:pPr algn="ctr"/>
                      <a:endParaRPr lang="en-GB" dirty="0"/>
                    </a:p>
                  </a:txBody>
                  <a:tcPr/>
                </a:tc>
                <a:extLst>
                  <a:ext uri="{0D108BD9-81ED-4DB2-BD59-A6C34878D82A}">
                    <a16:rowId xmlns:a16="http://schemas.microsoft.com/office/drawing/2014/main" val="4201778191"/>
                  </a:ext>
                </a:extLst>
              </a:tr>
            </a:tbl>
          </a:graphicData>
        </a:graphic>
      </p:graphicFrame>
      <p:pic>
        <p:nvPicPr>
          <p:cNvPr id="7" name="Picture 6">
            <a:extLst>
              <a:ext uri="{FF2B5EF4-FFF2-40B4-BE49-F238E27FC236}">
                <a16:creationId xmlns:a16="http://schemas.microsoft.com/office/drawing/2014/main" id="{2B1E6666-D043-4C08-A5B4-4F6A417F627B}"/>
              </a:ext>
            </a:extLst>
          </p:cNvPr>
          <p:cNvPicPr>
            <a:picLocks noChangeAspect="1"/>
          </p:cNvPicPr>
          <p:nvPr/>
        </p:nvPicPr>
        <p:blipFill>
          <a:blip r:embed="rId3"/>
          <a:stretch>
            <a:fillRect/>
          </a:stretch>
        </p:blipFill>
        <p:spPr>
          <a:xfrm>
            <a:off x="10668000" y="457347"/>
            <a:ext cx="1234846" cy="826857"/>
          </a:xfrm>
          <a:prstGeom prst="rect">
            <a:avLst/>
          </a:prstGeom>
        </p:spPr>
      </p:pic>
    </p:spTree>
    <p:extLst>
      <p:ext uri="{BB962C8B-B14F-4D97-AF65-F5344CB8AC3E}">
        <p14:creationId xmlns:p14="http://schemas.microsoft.com/office/powerpoint/2010/main" val="32820418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33286" y="1246960"/>
            <a:ext cx="10327194" cy="5416868"/>
          </a:xfrm>
          <a:prstGeom prst="rect">
            <a:avLst/>
          </a:prstGeom>
          <a:noFill/>
        </p:spPr>
        <p:txBody>
          <a:bodyPr wrap="square" rtlCol="0">
            <a:spAutoFit/>
          </a:bodyPr>
          <a:lstStyle/>
          <a:p>
            <a:pPr lvl="0"/>
            <a:r>
              <a:rPr lang="en-GB" b="1" dirty="0"/>
              <a:t>1</a:t>
            </a:r>
            <a:r>
              <a:rPr lang="en-GB" dirty="0"/>
              <a:t>. Where was Jess’s mum?</a:t>
            </a:r>
          </a:p>
          <a:p>
            <a:r>
              <a:rPr lang="en-GB" sz="1000" dirty="0"/>
              <a:t> </a:t>
            </a:r>
          </a:p>
          <a:p>
            <a:r>
              <a:rPr lang="en-GB" dirty="0"/>
              <a:t>a little way down the carriage 						</a:t>
            </a:r>
            <a:r>
              <a:rPr lang="en-GB" b="1" dirty="0"/>
              <a:t>(1 mark)</a:t>
            </a:r>
          </a:p>
          <a:p>
            <a:r>
              <a:rPr lang="en-GB" sz="1000" dirty="0"/>
              <a:t> </a:t>
            </a:r>
          </a:p>
          <a:p>
            <a:pPr lvl="0"/>
            <a:r>
              <a:rPr lang="en-GB" b="1" dirty="0"/>
              <a:t>2</a:t>
            </a:r>
            <a:r>
              <a:rPr lang="en-GB" dirty="0"/>
              <a:t>. Tick </a:t>
            </a:r>
            <a:r>
              <a:rPr lang="en-GB" b="1" dirty="0"/>
              <a:t>true</a:t>
            </a:r>
            <a:r>
              <a:rPr lang="en-GB" dirty="0"/>
              <a:t> or </a:t>
            </a:r>
            <a:r>
              <a:rPr lang="en-GB" b="1" dirty="0"/>
              <a:t>false</a:t>
            </a:r>
            <a:r>
              <a:rPr lang="en-GB" dirty="0"/>
              <a:t> in the following table.</a:t>
            </a:r>
          </a:p>
          <a:p>
            <a:pPr lvl="0"/>
            <a:endParaRPr lang="en-GB" sz="1000" dirty="0"/>
          </a:p>
          <a:p>
            <a:pPr lvl="0"/>
            <a:endParaRPr lang="en-GB" dirty="0"/>
          </a:p>
          <a:p>
            <a:pPr lvl="0"/>
            <a:endParaRPr lang="en-GB" dirty="0"/>
          </a:p>
          <a:p>
            <a:pPr lvl="0"/>
            <a:endParaRPr lang="en-GB" dirty="0"/>
          </a:p>
          <a:p>
            <a:pPr lvl="0"/>
            <a:endParaRPr lang="en-GB" dirty="0"/>
          </a:p>
          <a:p>
            <a:pPr lvl="0"/>
            <a:endParaRPr lang="en-GB" dirty="0"/>
          </a:p>
          <a:p>
            <a:r>
              <a:rPr lang="en-GB" dirty="0"/>
              <a:t> </a:t>
            </a:r>
          </a:p>
          <a:p>
            <a:r>
              <a:rPr lang="en-GB" dirty="0"/>
              <a:t>									    </a:t>
            </a:r>
            <a:r>
              <a:rPr lang="en-GB" b="1" dirty="0"/>
              <a:t>(1 mark)</a:t>
            </a:r>
          </a:p>
          <a:p>
            <a:r>
              <a:rPr lang="en-GB" b="1" dirty="0"/>
              <a:t>3</a:t>
            </a:r>
            <a:r>
              <a:rPr lang="en-GB" dirty="0"/>
              <a:t>. Explain how Jess is feeling during this extract. Explain fully, referring to the text in your answer.</a:t>
            </a:r>
          </a:p>
          <a:p>
            <a:endParaRPr lang="en-GB" sz="1000" dirty="0"/>
          </a:p>
          <a:p>
            <a:r>
              <a:rPr lang="en-GB" dirty="0"/>
              <a:t>Award </a:t>
            </a:r>
            <a:r>
              <a:rPr lang="en-GB" b="1" dirty="0"/>
              <a:t>1 mark </a:t>
            </a:r>
            <a:r>
              <a:rPr lang="en-GB" dirty="0"/>
              <a:t>for each of the following points, up to a maximum of </a:t>
            </a:r>
            <a:r>
              <a:rPr lang="en-GB" b="1" dirty="0"/>
              <a:t>3 marks</a:t>
            </a:r>
            <a:r>
              <a:rPr lang="en-GB" dirty="0"/>
              <a:t>.</a:t>
            </a:r>
          </a:p>
          <a:p>
            <a:pPr marL="285750" indent="-285750">
              <a:buFont typeface="Arial" panose="020B0604020202020204" pitchFamily="34" charset="0"/>
              <a:buChar char="•"/>
            </a:pPr>
            <a:r>
              <a:rPr lang="en-GB" dirty="0"/>
              <a:t>She felt irritated or disgusted by the snoring man.</a:t>
            </a:r>
          </a:p>
          <a:p>
            <a:pPr marL="285750" indent="-285750">
              <a:buFont typeface="Arial" panose="020B0604020202020204" pitchFamily="34" charset="0"/>
              <a:buChar char="•"/>
            </a:pPr>
            <a:r>
              <a:rPr lang="en-GB" dirty="0"/>
              <a:t>She felt lonely or uncomfortable for having to sit with strangers.</a:t>
            </a:r>
          </a:p>
          <a:p>
            <a:pPr marL="285750" indent="-285750">
              <a:buFont typeface="Arial" panose="020B0604020202020204" pitchFamily="34" charset="0"/>
              <a:buChar char="•"/>
            </a:pPr>
            <a:r>
              <a:rPr lang="en-GB" dirty="0"/>
              <a:t>She felt annoyed with her mum for making them go on a packed train when they could have gone later.</a:t>
            </a:r>
          </a:p>
          <a:p>
            <a:pPr marL="285750" indent="-285750">
              <a:buFont typeface="Arial" panose="020B0604020202020204" pitchFamily="34" charset="0"/>
              <a:buChar char="•"/>
            </a:pPr>
            <a:r>
              <a:rPr lang="en-GB" dirty="0"/>
              <a:t>She felt amazed that people would put up with such horrid journeys to do such boring jobs.</a:t>
            </a:r>
          </a:p>
          <a:p>
            <a:pPr marL="285750" indent="-285750">
              <a:buFont typeface="Arial" panose="020B0604020202020204" pitchFamily="34" charset="0"/>
              <a:buChar char="•"/>
            </a:pPr>
            <a:r>
              <a:rPr lang="en-GB" dirty="0"/>
              <a:t>She was interested or surprised that everyone tried so hard to ignore each other.</a:t>
            </a:r>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3622402" cy="646331"/>
          </a:xfrm>
          <a:prstGeom prst="rect">
            <a:avLst/>
          </a:prstGeom>
          <a:noFill/>
        </p:spPr>
        <p:txBody>
          <a:bodyPr wrap="none" rtlCol="0">
            <a:spAutoFit/>
          </a:bodyPr>
          <a:lstStyle/>
          <a:p>
            <a:r>
              <a:rPr lang="en-GB" sz="3600" b="1" dirty="0"/>
              <a:t>Week 8 – answers</a:t>
            </a:r>
          </a:p>
        </p:txBody>
      </p:sp>
      <p:graphicFrame>
        <p:nvGraphicFramePr>
          <p:cNvPr id="4" name="Table 3">
            <a:extLst>
              <a:ext uri="{FF2B5EF4-FFF2-40B4-BE49-F238E27FC236}">
                <a16:creationId xmlns:a16="http://schemas.microsoft.com/office/drawing/2014/main" id="{05648295-AED0-4BF8-A551-2E634F4D34C4}"/>
              </a:ext>
            </a:extLst>
          </p:cNvPr>
          <p:cNvGraphicFramePr>
            <a:graphicFrameLocks noGrp="1"/>
          </p:cNvGraphicFramePr>
          <p:nvPr>
            <p:extLst>
              <p:ext uri="{D42A27DB-BD31-4B8C-83A1-F6EECF244321}">
                <p14:modId xmlns:p14="http://schemas.microsoft.com/office/powerpoint/2010/main" val="3927200655"/>
              </p:ext>
            </p:extLst>
          </p:nvPr>
        </p:nvGraphicFramePr>
        <p:xfrm>
          <a:off x="1808481" y="2514600"/>
          <a:ext cx="7752079" cy="1828800"/>
        </p:xfrm>
        <a:graphic>
          <a:graphicData uri="http://schemas.openxmlformats.org/drawingml/2006/table">
            <a:tbl>
              <a:tblPr firstRow="1" bandRow="1">
                <a:tableStyleId>{5940675A-B579-460E-94D1-54222C63F5DA}</a:tableStyleId>
              </a:tblPr>
              <a:tblGrid>
                <a:gridCol w="6007861">
                  <a:extLst>
                    <a:ext uri="{9D8B030D-6E8A-4147-A177-3AD203B41FA5}">
                      <a16:colId xmlns:a16="http://schemas.microsoft.com/office/drawing/2014/main" val="3898206987"/>
                    </a:ext>
                  </a:extLst>
                </a:gridCol>
                <a:gridCol w="872109">
                  <a:extLst>
                    <a:ext uri="{9D8B030D-6E8A-4147-A177-3AD203B41FA5}">
                      <a16:colId xmlns:a16="http://schemas.microsoft.com/office/drawing/2014/main" val="1048821786"/>
                    </a:ext>
                  </a:extLst>
                </a:gridCol>
                <a:gridCol w="872109">
                  <a:extLst>
                    <a:ext uri="{9D8B030D-6E8A-4147-A177-3AD203B41FA5}">
                      <a16:colId xmlns:a16="http://schemas.microsoft.com/office/drawing/2014/main" val="1596168269"/>
                    </a:ext>
                  </a:extLst>
                </a:gridCol>
              </a:tblGrid>
              <a:tr h="307848">
                <a:tc>
                  <a:txBody>
                    <a:bodyPr/>
                    <a:lstStyle/>
                    <a:p>
                      <a:endParaRPr lang="en-GB" dirty="0"/>
                    </a:p>
                  </a:txBody>
                  <a:tcPr/>
                </a:tc>
                <a:tc>
                  <a:txBody>
                    <a:bodyPr/>
                    <a:lstStyle/>
                    <a:p>
                      <a:pPr algn="ctr"/>
                      <a:r>
                        <a:rPr lang="en-GB" b="1" dirty="0"/>
                        <a:t>True</a:t>
                      </a:r>
                    </a:p>
                  </a:txBody>
                  <a:tcPr/>
                </a:tc>
                <a:tc>
                  <a:txBody>
                    <a:bodyPr/>
                    <a:lstStyle/>
                    <a:p>
                      <a:pPr algn="ctr"/>
                      <a:r>
                        <a:rPr lang="en-GB" b="1" dirty="0"/>
                        <a:t>False</a:t>
                      </a:r>
                    </a:p>
                  </a:txBody>
                  <a:tcPr/>
                </a:tc>
                <a:extLst>
                  <a:ext uri="{0D108BD9-81ED-4DB2-BD59-A6C34878D82A}">
                    <a16:rowId xmlns:a16="http://schemas.microsoft.com/office/drawing/2014/main" val="1536478123"/>
                  </a:ext>
                </a:extLst>
              </a:tr>
              <a:tr h="307848">
                <a:tc>
                  <a:txBody>
                    <a:bodyPr/>
                    <a:lstStyle/>
                    <a:p>
                      <a:r>
                        <a:rPr lang="en-GB" dirty="0"/>
                        <a:t>The man next to Jess was working on his laptop.</a:t>
                      </a:r>
                    </a:p>
                  </a:txBody>
                  <a:tcPr/>
                </a:tc>
                <a:tc>
                  <a:txBody>
                    <a:bodyPr/>
                    <a:lstStyle/>
                    <a:p>
                      <a:pPr algn="ctr"/>
                      <a:endParaRPr lang="en-GB" b="1" dirty="0"/>
                    </a:p>
                  </a:txBody>
                  <a:tcPr/>
                </a:tc>
                <a:tc>
                  <a:txBody>
                    <a:bodyPr/>
                    <a:lstStyle/>
                    <a:p>
                      <a:pPr algn="ctr"/>
                      <a:r>
                        <a:rPr lang="en-GB" b="1" dirty="0">
                          <a:latin typeface="Agency FB" panose="020B0503020202020204" pitchFamily="34" charset="0"/>
                        </a:rPr>
                        <a:t>√</a:t>
                      </a:r>
                      <a:endParaRPr lang="en-GB" b="1" dirty="0"/>
                    </a:p>
                  </a:txBody>
                  <a:tcPr/>
                </a:tc>
                <a:extLst>
                  <a:ext uri="{0D108BD9-81ED-4DB2-BD59-A6C34878D82A}">
                    <a16:rowId xmlns:a16="http://schemas.microsoft.com/office/drawing/2014/main" val="1197427799"/>
                  </a:ext>
                </a:extLst>
              </a:tr>
              <a:tr h="307848">
                <a:tc>
                  <a:txBody>
                    <a:bodyPr/>
                    <a:lstStyle/>
                    <a:p>
                      <a:r>
                        <a:rPr lang="en-GB" dirty="0"/>
                        <a:t>Jess could not see her mum clearly.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b="1" dirty="0">
                          <a:latin typeface="Agency FB" panose="020B0503020202020204" pitchFamily="34" charset="0"/>
                        </a:rPr>
                        <a:t>√</a:t>
                      </a:r>
                      <a:endParaRPr lang="en-GB" b="1" dirty="0"/>
                    </a:p>
                  </a:txBody>
                  <a:tcPr/>
                </a:tc>
                <a:tc>
                  <a:txBody>
                    <a:bodyPr/>
                    <a:lstStyle/>
                    <a:p>
                      <a:pPr algn="ctr"/>
                      <a:endParaRPr lang="en-GB" b="1" dirty="0"/>
                    </a:p>
                  </a:txBody>
                  <a:tcPr/>
                </a:tc>
                <a:extLst>
                  <a:ext uri="{0D108BD9-81ED-4DB2-BD59-A6C34878D82A}">
                    <a16:rowId xmlns:a16="http://schemas.microsoft.com/office/drawing/2014/main" val="164059818"/>
                  </a:ext>
                </a:extLst>
              </a:tr>
              <a:tr h="307848">
                <a:tc>
                  <a:txBody>
                    <a:bodyPr/>
                    <a:lstStyle/>
                    <a:p>
                      <a:r>
                        <a:rPr lang="en-GB" dirty="0"/>
                        <a:t>Jess wished they had gone later.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b="1" dirty="0">
                          <a:latin typeface="Agency FB" panose="020B0503020202020204" pitchFamily="34" charset="0"/>
                        </a:rPr>
                        <a:t>√</a:t>
                      </a:r>
                      <a:endParaRPr lang="en-GB" b="1" dirty="0"/>
                    </a:p>
                  </a:txBody>
                  <a:tcPr/>
                </a:tc>
                <a:tc>
                  <a:txBody>
                    <a:bodyPr/>
                    <a:lstStyle/>
                    <a:p>
                      <a:pPr algn="ctr"/>
                      <a:endParaRPr lang="en-GB" b="1" dirty="0"/>
                    </a:p>
                  </a:txBody>
                  <a:tcPr/>
                </a:tc>
                <a:extLst>
                  <a:ext uri="{0D108BD9-81ED-4DB2-BD59-A6C34878D82A}">
                    <a16:rowId xmlns:a16="http://schemas.microsoft.com/office/drawing/2014/main" val="2006809731"/>
                  </a:ext>
                </a:extLst>
              </a:tr>
              <a:tr h="307848">
                <a:tc>
                  <a:txBody>
                    <a:bodyPr/>
                    <a:lstStyle/>
                    <a:p>
                      <a:r>
                        <a:rPr lang="en-GB" dirty="0"/>
                        <a:t>Jess knew what the people near her did for their jobs.</a:t>
                      </a:r>
                    </a:p>
                  </a:txBody>
                  <a:tcPr/>
                </a:tc>
                <a:tc>
                  <a:txBody>
                    <a:bodyPr/>
                    <a:lstStyle/>
                    <a:p>
                      <a:pPr algn="ctr"/>
                      <a:endParaRPr lang="en-GB" b="1"/>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b="1" dirty="0">
                          <a:latin typeface="Agency FB" panose="020B0503020202020204" pitchFamily="34" charset="0"/>
                        </a:rPr>
                        <a:t>√</a:t>
                      </a:r>
                      <a:endParaRPr lang="en-GB" b="1" dirty="0"/>
                    </a:p>
                  </a:txBody>
                  <a:tcPr/>
                </a:tc>
                <a:extLst>
                  <a:ext uri="{0D108BD9-81ED-4DB2-BD59-A6C34878D82A}">
                    <a16:rowId xmlns:a16="http://schemas.microsoft.com/office/drawing/2014/main" val="4201778191"/>
                  </a:ext>
                </a:extLst>
              </a:tr>
            </a:tbl>
          </a:graphicData>
        </a:graphic>
      </p:graphicFrame>
      <p:pic>
        <p:nvPicPr>
          <p:cNvPr id="7" name="Picture 6">
            <a:extLst>
              <a:ext uri="{FF2B5EF4-FFF2-40B4-BE49-F238E27FC236}">
                <a16:creationId xmlns:a16="http://schemas.microsoft.com/office/drawing/2014/main" id="{88709934-667C-4967-B76E-25AE8449D137}"/>
              </a:ext>
            </a:extLst>
          </p:cNvPr>
          <p:cNvPicPr>
            <a:picLocks noChangeAspect="1"/>
          </p:cNvPicPr>
          <p:nvPr/>
        </p:nvPicPr>
        <p:blipFill>
          <a:blip r:embed="rId3"/>
          <a:stretch>
            <a:fillRect/>
          </a:stretch>
        </p:blipFill>
        <p:spPr>
          <a:xfrm>
            <a:off x="10668000" y="457347"/>
            <a:ext cx="1234846" cy="826857"/>
          </a:xfrm>
          <a:prstGeom prst="rect">
            <a:avLst/>
          </a:prstGeom>
        </p:spPr>
      </p:pic>
    </p:spTree>
    <p:extLst>
      <p:ext uri="{BB962C8B-B14F-4D97-AF65-F5344CB8AC3E}">
        <p14:creationId xmlns:p14="http://schemas.microsoft.com/office/powerpoint/2010/main" val="22388440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925103" y="1671818"/>
            <a:ext cx="10721548" cy="3970318"/>
          </a:xfrm>
          <a:prstGeom prst="rect">
            <a:avLst/>
          </a:prstGeom>
          <a:noFill/>
        </p:spPr>
        <p:txBody>
          <a:bodyPr wrap="square" rtlCol="0">
            <a:spAutoFit/>
          </a:bodyPr>
          <a:lstStyle/>
          <a:p>
            <a:r>
              <a:rPr lang="en-GB" sz="2800" dirty="0"/>
              <a:t>The grown-ups were talking. Tuning out the incessant drone, Ibra’s eyes swept lazily around his uncle’s room. On top of a tall cupboard, in the dingiest corner, sat a battered, bulging, brown bag … a bag that was alive! Yes, he was sure of it – one of the bulges had moved. And another. He glanced at his relatives but they were all engaged in an intense discussion. No interruption would be tolerated unless it was very important. But how important was a living hold-all? Especially one that had now sprouted the head of a snake, which Ibra instantly recognised to be some sort of python.</a:t>
            </a:r>
          </a:p>
        </p:txBody>
      </p:sp>
      <p:sp>
        <p:nvSpPr>
          <p:cNvPr id="8" name="TextBox 7">
            <a:extLst>
              <a:ext uri="{FF2B5EF4-FFF2-40B4-BE49-F238E27FC236}">
                <a16:creationId xmlns:a16="http://schemas.microsoft.com/office/drawing/2014/main" id="{1BA8AF80-EDEE-4F5A-829F-408FF072FEA2}"/>
              </a:ext>
            </a:extLst>
          </p:cNvPr>
          <p:cNvSpPr txBox="1"/>
          <p:nvPr/>
        </p:nvSpPr>
        <p:spPr>
          <a:xfrm>
            <a:off x="4728315" y="685024"/>
            <a:ext cx="2800254" cy="646331"/>
          </a:xfrm>
          <a:prstGeom prst="rect">
            <a:avLst/>
          </a:prstGeom>
          <a:noFill/>
        </p:spPr>
        <p:txBody>
          <a:bodyPr wrap="none" rtlCol="0">
            <a:spAutoFit/>
          </a:bodyPr>
          <a:lstStyle/>
          <a:p>
            <a:r>
              <a:rPr lang="en-GB" sz="3600" b="1" dirty="0"/>
              <a:t>Week 9 – text</a:t>
            </a:r>
          </a:p>
        </p:txBody>
      </p:sp>
      <p:pic>
        <p:nvPicPr>
          <p:cNvPr id="6" name="Picture 5">
            <a:extLst>
              <a:ext uri="{FF2B5EF4-FFF2-40B4-BE49-F238E27FC236}">
                <a16:creationId xmlns:a16="http://schemas.microsoft.com/office/drawing/2014/main" id="{0F5B50C6-E6C5-4D37-B68A-27C6A7CC4189}"/>
              </a:ext>
            </a:extLst>
          </p:cNvPr>
          <p:cNvPicPr>
            <a:picLocks noChangeAspect="1"/>
          </p:cNvPicPr>
          <p:nvPr/>
        </p:nvPicPr>
        <p:blipFill>
          <a:blip r:embed="rId3"/>
          <a:stretch>
            <a:fillRect/>
          </a:stretch>
        </p:blipFill>
        <p:spPr>
          <a:xfrm>
            <a:off x="10668000" y="457347"/>
            <a:ext cx="1234846" cy="826857"/>
          </a:xfrm>
          <a:prstGeom prst="rect">
            <a:avLst/>
          </a:prstGeom>
        </p:spPr>
      </p:pic>
    </p:spTree>
    <p:extLst>
      <p:ext uri="{BB962C8B-B14F-4D97-AF65-F5344CB8AC3E}">
        <p14:creationId xmlns:p14="http://schemas.microsoft.com/office/powerpoint/2010/main" val="40601381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969055" y="1779687"/>
            <a:ext cx="10721548" cy="5355312"/>
          </a:xfrm>
          <a:prstGeom prst="rect">
            <a:avLst/>
          </a:prstGeom>
          <a:noFill/>
        </p:spPr>
        <p:txBody>
          <a:bodyPr wrap="square" rtlCol="0">
            <a:spAutoFit/>
          </a:bodyPr>
          <a:lstStyle/>
          <a:p>
            <a:pPr lvl="0"/>
            <a:r>
              <a:rPr lang="en-GB" b="1" dirty="0"/>
              <a:t>1</a:t>
            </a:r>
            <a:r>
              <a:rPr lang="en-GB" dirty="0"/>
              <a:t>.  Using information from the text, tick </a:t>
            </a:r>
            <a:r>
              <a:rPr lang="en-GB" b="1" dirty="0"/>
              <a:t>true</a:t>
            </a:r>
            <a:r>
              <a:rPr lang="en-GB" dirty="0"/>
              <a:t> or </a:t>
            </a:r>
            <a:r>
              <a:rPr lang="en-GB" b="1" dirty="0"/>
              <a:t>false</a:t>
            </a:r>
            <a:r>
              <a:rPr lang="en-GB" dirty="0"/>
              <a:t> in the following table.</a:t>
            </a:r>
          </a:p>
          <a:p>
            <a:endParaRPr lang="en-GB" dirty="0"/>
          </a:p>
          <a:p>
            <a:endParaRPr lang="en-GB" dirty="0"/>
          </a:p>
          <a:p>
            <a:r>
              <a:rPr lang="en-GB" dirty="0"/>
              <a:t>	</a:t>
            </a:r>
          </a:p>
          <a:p>
            <a:pPr lvl="0"/>
            <a:endParaRPr lang="en-GB" dirty="0"/>
          </a:p>
          <a:p>
            <a:pPr lvl="0"/>
            <a:endParaRPr lang="en-GB" dirty="0"/>
          </a:p>
          <a:p>
            <a:pPr lvl="0"/>
            <a:endParaRPr lang="en-GB" dirty="0"/>
          </a:p>
          <a:p>
            <a:pPr lvl="0"/>
            <a:endParaRPr lang="en-GB" dirty="0"/>
          </a:p>
          <a:p>
            <a:pPr lvl="0"/>
            <a:r>
              <a:rPr lang="en-GB" dirty="0"/>
              <a:t>									</a:t>
            </a:r>
            <a:r>
              <a:rPr lang="en-GB" b="1" dirty="0"/>
              <a:t>(1 mark)</a:t>
            </a:r>
          </a:p>
          <a:p>
            <a:pPr lvl="0"/>
            <a:r>
              <a:rPr lang="en-GB" b="1" dirty="0"/>
              <a:t>2</a:t>
            </a:r>
            <a:r>
              <a:rPr lang="en-GB" dirty="0"/>
              <a:t>. How do you think Ibra is feeling at the beginning of the text?</a:t>
            </a:r>
          </a:p>
          <a:p>
            <a:r>
              <a:rPr lang="en-GB" dirty="0"/>
              <a:t> </a:t>
            </a:r>
          </a:p>
          <a:p>
            <a:r>
              <a:rPr lang="en-GB" dirty="0"/>
              <a:t>________________________________________________________________________ </a:t>
            </a:r>
            <a:r>
              <a:rPr lang="en-GB" b="1" dirty="0"/>
              <a:t>(1 mark)</a:t>
            </a:r>
          </a:p>
          <a:p>
            <a:r>
              <a:rPr lang="en-GB" dirty="0"/>
              <a:t> </a:t>
            </a:r>
          </a:p>
          <a:p>
            <a:pPr lvl="0"/>
            <a:r>
              <a:rPr lang="en-GB" b="1" dirty="0"/>
              <a:t>3</a:t>
            </a:r>
            <a:r>
              <a:rPr lang="en-GB" dirty="0"/>
              <a:t>. What do you think Ibra was thinking when the bag started to move?</a:t>
            </a:r>
          </a:p>
          <a:p>
            <a:r>
              <a:rPr lang="en-GB" dirty="0"/>
              <a:t> </a:t>
            </a:r>
          </a:p>
          <a:p>
            <a:r>
              <a:rPr lang="en-GB" dirty="0"/>
              <a:t>________________________________________________________________________________</a:t>
            </a:r>
          </a:p>
          <a:p>
            <a:endParaRPr lang="en-GB" dirty="0"/>
          </a:p>
          <a:p>
            <a:r>
              <a:rPr lang="en-GB" dirty="0"/>
              <a:t>_________________________________________________________________________ </a:t>
            </a:r>
            <a:r>
              <a:rPr lang="en-GB" b="1" dirty="0"/>
              <a:t>(2 marks)</a:t>
            </a:r>
          </a:p>
          <a:p>
            <a:endParaRPr lang="en-GB" dirty="0"/>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3912418" cy="646331"/>
          </a:xfrm>
          <a:prstGeom prst="rect">
            <a:avLst/>
          </a:prstGeom>
          <a:noFill/>
        </p:spPr>
        <p:txBody>
          <a:bodyPr wrap="none" rtlCol="0">
            <a:spAutoFit/>
          </a:bodyPr>
          <a:lstStyle/>
          <a:p>
            <a:r>
              <a:rPr lang="en-GB" sz="3600" b="1" dirty="0"/>
              <a:t>Week 9 – questions</a:t>
            </a:r>
          </a:p>
        </p:txBody>
      </p:sp>
      <p:graphicFrame>
        <p:nvGraphicFramePr>
          <p:cNvPr id="3" name="Table 2">
            <a:extLst>
              <a:ext uri="{FF2B5EF4-FFF2-40B4-BE49-F238E27FC236}">
                <a16:creationId xmlns:a16="http://schemas.microsoft.com/office/drawing/2014/main" id="{03A70169-9613-422B-AC86-2804A0ABC5E1}"/>
              </a:ext>
            </a:extLst>
          </p:cNvPr>
          <p:cNvGraphicFramePr>
            <a:graphicFrameLocks noGrp="1"/>
          </p:cNvGraphicFramePr>
          <p:nvPr>
            <p:extLst>
              <p:ext uri="{D42A27DB-BD31-4B8C-83A1-F6EECF244321}">
                <p14:modId xmlns:p14="http://schemas.microsoft.com/office/powerpoint/2010/main" val="2758790040"/>
              </p:ext>
            </p:extLst>
          </p:nvPr>
        </p:nvGraphicFramePr>
        <p:xfrm>
          <a:off x="1840887" y="2233506"/>
          <a:ext cx="7231992" cy="1854200"/>
        </p:xfrm>
        <a:graphic>
          <a:graphicData uri="http://schemas.openxmlformats.org/drawingml/2006/table">
            <a:tbl>
              <a:tblPr firstRow="1" bandRow="1">
                <a:tableStyleId>{5940675A-B579-460E-94D1-54222C63F5DA}</a:tableStyleId>
              </a:tblPr>
              <a:tblGrid>
                <a:gridCol w="5838120">
                  <a:extLst>
                    <a:ext uri="{9D8B030D-6E8A-4147-A177-3AD203B41FA5}">
                      <a16:colId xmlns:a16="http://schemas.microsoft.com/office/drawing/2014/main" val="1538198758"/>
                    </a:ext>
                  </a:extLst>
                </a:gridCol>
                <a:gridCol w="696936">
                  <a:extLst>
                    <a:ext uri="{9D8B030D-6E8A-4147-A177-3AD203B41FA5}">
                      <a16:colId xmlns:a16="http://schemas.microsoft.com/office/drawing/2014/main" val="864928474"/>
                    </a:ext>
                  </a:extLst>
                </a:gridCol>
                <a:gridCol w="696936">
                  <a:extLst>
                    <a:ext uri="{9D8B030D-6E8A-4147-A177-3AD203B41FA5}">
                      <a16:colId xmlns:a16="http://schemas.microsoft.com/office/drawing/2014/main" val="1515231298"/>
                    </a:ext>
                  </a:extLst>
                </a:gridCol>
              </a:tblGrid>
              <a:tr h="370840">
                <a:tc>
                  <a:txBody>
                    <a:bodyPr/>
                    <a:lstStyle/>
                    <a:p>
                      <a:endParaRPr lang="en-GB" dirty="0"/>
                    </a:p>
                  </a:txBody>
                  <a:tcPr/>
                </a:tc>
                <a:tc>
                  <a:txBody>
                    <a:bodyPr/>
                    <a:lstStyle/>
                    <a:p>
                      <a:pPr algn="ctr"/>
                      <a:r>
                        <a:rPr lang="en-GB" b="1" dirty="0"/>
                        <a:t>True</a:t>
                      </a:r>
                    </a:p>
                  </a:txBody>
                  <a:tcPr/>
                </a:tc>
                <a:tc>
                  <a:txBody>
                    <a:bodyPr/>
                    <a:lstStyle/>
                    <a:p>
                      <a:pPr algn="ctr"/>
                      <a:r>
                        <a:rPr lang="en-GB" b="1" dirty="0"/>
                        <a:t>False</a:t>
                      </a:r>
                    </a:p>
                  </a:txBody>
                  <a:tcPr/>
                </a:tc>
                <a:extLst>
                  <a:ext uri="{0D108BD9-81ED-4DB2-BD59-A6C34878D82A}">
                    <a16:rowId xmlns:a16="http://schemas.microsoft.com/office/drawing/2014/main" val="783589381"/>
                  </a:ext>
                </a:extLst>
              </a:tr>
              <a:tr h="370840">
                <a:tc>
                  <a:txBody>
                    <a:bodyPr/>
                    <a:lstStyle/>
                    <a:p>
                      <a:r>
                        <a:rPr lang="en-GB" dirty="0"/>
                        <a:t>Ibra was concentrating on what the grown-ups were saying.</a:t>
                      </a:r>
                    </a:p>
                  </a:txBody>
                  <a:tcPr/>
                </a:tc>
                <a:tc>
                  <a:txBody>
                    <a:bodyPr/>
                    <a:lstStyle/>
                    <a:p>
                      <a:pPr algn="ctr"/>
                      <a:endParaRPr lang="en-GB" b="1" dirty="0"/>
                    </a:p>
                  </a:txBody>
                  <a:tcPr/>
                </a:tc>
                <a:tc>
                  <a:txBody>
                    <a:bodyPr/>
                    <a:lstStyle/>
                    <a:p>
                      <a:pPr algn="ctr"/>
                      <a:endParaRPr lang="en-GB" b="1"/>
                    </a:p>
                  </a:txBody>
                  <a:tcPr/>
                </a:tc>
                <a:extLst>
                  <a:ext uri="{0D108BD9-81ED-4DB2-BD59-A6C34878D82A}">
                    <a16:rowId xmlns:a16="http://schemas.microsoft.com/office/drawing/2014/main" val="1436384146"/>
                  </a:ext>
                </a:extLst>
              </a:tr>
              <a:tr h="370840">
                <a:tc>
                  <a:txBody>
                    <a:bodyPr/>
                    <a:lstStyle/>
                    <a:p>
                      <a:r>
                        <a:rPr lang="en-GB" dirty="0"/>
                        <a:t>Ibra was with members of his family.</a:t>
                      </a:r>
                    </a:p>
                  </a:txBody>
                  <a:tcPr/>
                </a:tc>
                <a:tc>
                  <a:txBody>
                    <a:bodyPr/>
                    <a:lstStyle/>
                    <a:p>
                      <a:pPr algn="ctr"/>
                      <a:endParaRPr lang="en-GB" b="1" dirty="0"/>
                    </a:p>
                  </a:txBody>
                  <a:tcPr/>
                </a:tc>
                <a:tc>
                  <a:txBody>
                    <a:bodyPr/>
                    <a:lstStyle/>
                    <a:p>
                      <a:pPr algn="ctr"/>
                      <a:endParaRPr lang="en-GB" b="1"/>
                    </a:p>
                  </a:txBody>
                  <a:tcPr/>
                </a:tc>
                <a:extLst>
                  <a:ext uri="{0D108BD9-81ED-4DB2-BD59-A6C34878D82A}">
                    <a16:rowId xmlns:a16="http://schemas.microsoft.com/office/drawing/2014/main" val="1738116820"/>
                  </a:ext>
                </a:extLst>
              </a:tr>
              <a:tr h="370840">
                <a:tc>
                  <a:txBody>
                    <a:bodyPr/>
                    <a:lstStyle/>
                    <a:p>
                      <a:r>
                        <a:rPr lang="en-GB" dirty="0"/>
                        <a:t>Ibra was allowed to join in the conversation.</a:t>
                      </a:r>
                    </a:p>
                  </a:txBody>
                  <a:tcPr/>
                </a:tc>
                <a:tc>
                  <a:txBody>
                    <a:bodyPr/>
                    <a:lstStyle/>
                    <a:p>
                      <a:pPr algn="ctr"/>
                      <a:endParaRPr lang="en-GB" b="1" dirty="0"/>
                    </a:p>
                  </a:txBody>
                  <a:tcPr/>
                </a:tc>
                <a:tc>
                  <a:txBody>
                    <a:bodyPr/>
                    <a:lstStyle/>
                    <a:p>
                      <a:pPr algn="ctr"/>
                      <a:endParaRPr lang="en-GB" b="1"/>
                    </a:p>
                  </a:txBody>
                  <a:tcPr/>
                </a:tc>
                <a:extLst>
                  <a:ext uri="{0D108BD9-81ED-4DB2-BD59-A6C34878D82A}">
                    <a16:rowId xmlns:a16="http://schemas.microsoft.com/office/drawing/2014/main" val="3379556976"/>
                  </a:ext>
                </a:extLst>
              </a:tr>
              <a:tr h="370840">
                <a:tc>
                  <a:txBody>
                    <a:bodyPr/>
                    <a:lstStyle/>
                    <a:p>
                      <a:r>
                        <a:rPr lang="en-GB" dirty="0"/>
                        <a:t>There was a snake in the old, brown bag.</a:t>
                      </a:r>
                    </a:p>
                  </a:txBody>
                  <a:tcPr/>
                </a:tc>
                <a:tc>
                  <a:txBody>
                    <a:bodyPr/>
                    <a:lstStyle/>
                    <a:p>
                      <a:pPr algn="ctr"/>
                      <a:endParaRPr lang="en-GB" b="1" dirty="0"/>
                    </a:p>
                  </a:txBody>
                  <a:tcPr/>
                </a:tc>
                <a:tc>
                  <a:txBody>
                    <a:bodyPr/>
                    <a:lstStyle/>
                    <a:p>
                      <a:pPr algn="ctr"/>
                      <a:endParaRPr lang="en-GB" b="1" dirty="0"/>
                    </a:p>
                  </a:txBody>
                  <a:tcPr/>
                </a:tc>
                <a:extLst>
                  <a:ext uri="{0D108BD9-81ED-4DB2-BD59-A6C34878D82A}">
                    <a16:rowId xmlns:a16="http://schemas.microsoft.com/office/drawing/2014/main" val="1224064814"/>
                  </a:ext>
                </a:extLst>
              </a:tr>
            </a:tbl>
          </a:graphicData>
        </a:graphic>
      </p:graphicFrame>
      <p:pic>
        <p:nvPicPr>
          <p:cNvPr id="7" name="Picture 6">
            <a:extLst>
              <a:ext uri="{FF2B5EF4-FFF2-40B4-BE49-F238E27FC236}">
                <a16:creationId xmlns:a16="http://schemas.microsoft.com/office/drawing/2014/main" id="{3608574D-F6E8-40C9-B2B6-AA57AF359C1C}"/>
              </a:ext>
            </a:extLst>
          </p:cNvPr>
          <p:cNvPicPr>
            <a:picLocks noChangeAspect="1"/>
          </p:cNvPicPr>
          <p:nvPr/>
        </p:nvPicPr>
        <p:blipFill>
          <a:blip r:embed="rId3"/>
          <a:stretch>
            <a:fillRect/>
          </a:stretch>
        </p:blipFill>
        <p:spPr>
          <a:xfrm>
            <a:off x="10668000" y="457347"/>
            <a:ext cx="1234846" cy="826857"/>
          </a:xfrm>
          <a:prstGeom prst="rect">
            <a:avLst/>
          </a:prstGeom>
        </p:spPr>
      </p:pic>
    </p:spTree>
    <p:extLst>
      <p:ext uri="{BB962C8B-B14F-4D97-AF65-F5344CB8AC3E}">
        <p14:creationId xmlns:p14="http://schemas.microsoft.com/office/powerpoint/2010/main" val="25546781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969055" y="1502688"/>
            <a:ext cx="10721548" cy="6186309"/>
          </a:xfrm>
          <a:prstGeom prst="rect">
            <a:avLst/>
          </a:prstGeom>
          <a:noFill/>
        </p:spPr>
        <p:txBody>
          <a:bodyPr wrap="square" rtlCol="0">
            <a:spAutoFit/>
          </a:bodyPr>
          <a:lstStyle/>
          <a:p>
            <a:pPr lvl="0"/>
            <a:r>
              <a:rPr lang="en-GB" b="1" dirty="0"/>
              <a:t>1</a:t>
            </a:r>
            <a:r>
              <a:rPr lang="en-GB" dirty="0"/>
              <a:t>.  Using information from the text, tick </a:t>
            </a:r>
            <a:r>
              <a:rPr lang="en-GB" b="1" dirty="0"/>
              <a:t>true</a:t>
            </a:r>
            <a:r>
              <a:rPr lang="en-GB" dirty="0"/>
              <a:t> or </a:t>
            </a:r>
            <a:r>
              <a:rPr lang="en-GB" b="1" dirty="0"/>
              <a:t>false</a:t>
            </a:r>
            <a:r>
              <a:rPr lang="en-GB" dirty="0"/>
              <a:t> in the following table.</a:t>
            </a:r>
          </a:p>
          <a:p>
            <a:endParaRPr lang="en-GB" dirty="0"/>
          </a:p>
          <a:p>
            <a:endParaRPr lang="en-GB" dirty="0"/>
          </a:p>
          <a:p>
            <a:r>
              <a:rPr lang="en-GB" dirty="0"/>
              <a:t>	</a:t>
            </a:r>
          </a:p>
          <a:p>
            <a:pPr lvl="0"/>
            <a:endParaRPr lang="en-GB" dirty="0"/>
          </a:p>
          <a:p>
            <a:pPr lvl="0"/>
            <a:endParaRPr lang="en-GB" dirty="0"/>
          </a:p>
          <a:p>
            <a:pPr lvl="0"/>
            <a:endParaRPr lang="en-GB" dirty="0"/>
          </a:p>
          <a:p>
            <a:pPr lvl="0"/>
            <a:endParaRPr lang="en-GB" dirty="0"/>
          </a:p>
          <a:p>
            <a:pPr lvl="0"/>
            <a:r>
              <a:rPr lang="en-GB" dirty="0"/>
              <a:t>									</a:t>
            </a:r>
            <a:r>
              <a:rPr lang="en-GB" b="1" dirty="0"/>
              <a:t>(1 mark)</a:t>
            </a:r>
          </a:p>
          <a:p>
            <a:pPr lvl="0"/>
            <a:r>
              <a:rPr lang="en-GB" b="1" dirty="0"/>
              <a:t>2</a:t>
            </a:r>
            <a:r>
              <a:rPr lang="en-GB" dirty="0"/>
              <a:t>. How do you think Ibra is feeling at the beginning of the text?</a:t>
            </a:r>
          </a:p>
          <a:p>
            <a:r>
              <a:rPr lang="en-GB" dirty="0"/>
              <a:t> </a:t>
            </a:r>
          </a:p>
          <a:p>
            <a:r>
              <a:rPr lang="en-GB" dirty="0"/>
              <a:t>bored/fed up/ignored 							</a:t>
            </a:r>
            <a:r>
              <a:rPr lang="en-GB" b="1" dirty="0"/>
              <a:t>(1 mark)</a:t>
            </a:r>
          </a:p>
          <a:p>
            <a:r>
              <a:rPr lang="en-GB" dirty="0"/>
              <a:t> </a:t>
            </a:r>
          </a:p>
          <a:p>
            <a:pPr lvl="0"/>
            <a:r>
              <a:rPr lang="en-GB" b="1" dirty="0"/>
              <a:t>3</a:t>
            </a:r>
            <a:r>
              <a:rPr lang="en-GB" dirty="0"/>
              <a:t>. What do you think Ibra was thinking when the bag started to move?</a:t>
            </a:r>
          </a:p>
          <a:p>
            <a:r>
              <a:rPr lang="en-GB" dirty="0"/>
              <a:t>Award </a:t>
            </a:r>
            <a:r>
              <a:rPr lang="en-GB" b="1" dirty="0"/>
              <a:t>1 mark</a:t>
            </a:r>
            <a:r>
              <a:rPr lang="en-GB" dirty="0"/>
              <a:t>, up to a maximum of </a:t>
            </a:r>
            <a:r>
              <a:rPr lang="en-GB" b="1" dirty="0"/>
              <a:t>2 marks, </a:t>
            </a:r>
            <a:r>
              <a:rPr lang="en-GB" dirty="0"/>
              <a:t>for answers suggesting any of the following possibilities:</a:t>
            </a:r>
          </a:p>
          <a:p>
            <a:pPr marL="285750" indent="-285750">
              <a:buFont typeface="Arial" panose="020B0604020202020204" pitchFamily="34" charset="0"/>
              <a:buChar char="•"/>
            </a:pPr>
            <a:r>
              <a:rPr lang="en-GB" dirty="0"/>
              <a:t>That’s strange – bags don’t usually move.</a:t>
            </a:r>
          </a:p>
          <a:p>
            <a:pPr marL="285750" indent="-285750">
              <a:buFont typeface="Arial" panose="020B0604020202020204" pitchFamily="34" charset="0"/>
              <a:buChar char="•"/>
            </a:pPr>
            <a:r>
              <a:rPr lang="en-GB" dirty="0"/>
              <a:t>Am I imagining it?</a:t>
            </a:r>
          </a:p>
          <a:p>
            <a:pPr marL="285750" indent="-285750">
              <a:buFont typeface="Arial" panose="020B0604020202020204" pitchFamily="34" charset="0"/>
              <a:buChar char="•"/>
            </a:pPr>
            <a:r>
              <a:rPr lang="en-GB" dirty="0"/>
              <a:t>I wonder what’s making it move.</a:t>
            </a:r>
          </a:p>
          <a:p>
            <a:pPr marL="285750" indent="-285750">
              <a:buFont typeface="Arial" panose="020B0604020202020204" pitchFamily="34" charset="0"/>
              <a:buChar char="•"/>
            </a:pPr>
            <a:r>
              <a:rPr lang="en-GB" dirty="0"/>
              <a:t>I want to tell the grown-ups, but I’m not allowed to interrupt.</a:t>
            </a:r>
          </a:p>
          <a:p>
            <a:endParaRPr lang="en-GB" b="1" dirty="0"/>
          </a:p>
          <a:p>
            <a:endParaRPr lang="en-GB" dirty="0"/>
          </a:p>
          <a:p>
            <a:endParaRPr lang="en-GB" dirty="0"/>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3622402" cy="646331"/>
          </a:xfrm>
          <a:prstGeom prst="rect">
            <a:avLst/>
          </a:prstGeom>
          <a:noFill/>
        </p:spPr>
        <p:txBody>
          <a:bodyPr wrap="none" rtlCol="0">
            <a:spAutoFit/>
          </a:bodyPr>
          <a:lstStyle/>
          <a:p>
            <a:r>
              <a:rPr lang="en-GB" sz="3600" b="1" dirty="0"/>
              <a:t>Week 9 – answers</a:t>
            </a:r>
          </a:p>
        </p:txBody>
      </p:sp>
      <p:graphicFrame>
        <p:nvGraphicFramePr>
          <p:cNvPr id="3" name="Table 2">
            <a:extLst>
              <a:ext uri="{FF2B5EF4-FFF2-40B4-BE49-F238E27FC236}">
                <a16:creationId xmlns:a16="http://schemas.microsoft.com/office/drawing/2014/main" id="{03A70169-9613-422B-AC86-2804A0ABC5E1}"/>
              </a:ext>
            </a:extLst>
          </p:cNvPr>
          <p:cNvGraphicFramePr>
            <a:graphicFrameLocks noGrp="1"/>
          </p:cNvGraphicFramePr>
          <p:nvPr>
            <p:extLst>
              <p:ext uri="{D42A27DB-BD31-4B8C-83A1-F6EECF244321}">
                <p14:modId xmlns:p14="http://schemas.microsoft.com/office/powerpoint/2010/main" val="1970648726"/>
              </p:ext>
            </p:extLst>
          </p:nvPr>
        </p:nvGraphicFramePr>
        <p:xfrm>
          <a:off x="1840887" y="1971040"/>
          <a:ext cx="7231992" cy="1882986"/>
        </p:xfrm>
        <a:graphic>
          <a:graphicData uri="http://schemas.openxmlformats.org/drawingml/2006/table">
            <a:tbl>
              <a:tblPr firstRow="1" bandRow="1">
                <a:tableStyleId>{5940675A-B579-460E-94D1-54222C63F5DA}</a:tableStyleId>
              </a:tblPr>
              <a:tblGrid>
                <a:gridCol w="5838120">
                  <a:extLst>
                    <a:ext uri="{9D8B030D-6E8A-4147-A177-3AD203B41FA5}">
                      <a16:colId xmlns:a16="http://schemas.microsoft.com/office/drawing/2014/main" val="1538198758"/>
                    </a:ext>
                  </a:extLst>
                </a:gridCol>
                <a:gridCol w="696936">
                  <a:extLst>
                    <a:ext uri="{9D8B030D-6E8A-4147-A177-3AD203B41FA5}">
                      <a16:colId xmlns:a16="http://schemas.microsoft.com/office/drawing/2014/main" val="864928474"/>
                    </a:ext>
                  </a:extLst>
                </a:gridCol>
                <a:gridCol w="696936">
                  <a:extLst>
                    <a:ext uri="{9D8B030D-6E8A-4147-A177-3AD203B41FA5}">
                      <a16:colId xmlns:a16="http://schemas.microsoft.com/office/drawing/2014/main" val="1515231298"/>
                    </a:ext>
                  </a:extLst>
                </a:gridCol>
              </a:tblGrid>
              <a:tr h="399626">
                <a:tc>
                  <a:txBody>
                    <a:bodyPr/>
                    <a:lstStyle/>
                    <a:p>
                      <a:endParaRPr lang="en-GB" dirty="0"/>
                    </a:p>
                  </a:txBody>
                  <a:tcPr/>
                </a:tc>
                <a:tc>
                  <a:txBody>
                    <a:bodyPr/>
                    <a:lstStyle/>
                    <a:p>
                      <a:pPr algn="ctr"/>
                      <a:r>
                        <a:rPr lang="en-GB" b="1" dirty="0"/>
                        <a:t>True</a:t>
                      </a:r>
                    </a:p>
                  </a:txBody>
                  <a:tcPr/>
                </a:tc>
                <a:tc>
                  <a:txBody>
                    <a:bodyPr/>
                    <a:lstStyle/>
                    <a:p>
                      <a:pPr algn="ctr"/>
                      <a:r>
                        <a:rPr lang="en-GB" b="1" dirty="0"/>
                        <a:t>False</a:t>
                      </a:r>
                    </a:p>
                  </a:txBody>
                  <a:tcPr/>
                </a:tc>
                <a:extLst>
                  <a:ext uri="{0D108BD9-81ED-4DB2-BD59-A6C34878D82A}">
                    <a16:rowId xmlns:a16="http://schemas.microsoft.com/office/drawing/2014/main" val="783589381"/>
                  </a:ext>
                </a:extLst>
              </a:tr>
              <a:tr h="370840">
                <a:tc>
                  <a:txBody>
                    <a:bodyPr/>
                    <a:lstStyle/>
                    <a:p>
                      <a:r>
                        <a:rPr lang="en-GB" dirty="0"/>
                        <a:t>Ibra was concentrating on what the grown-ups were saying.</a:t>
                      </a:r>
                    </a:p>
                  </a:txBody>
                  <a:tcPr/>
                </a:tc>
                <a:tc>
                  <a:txBody>
                    <a:bodyPr/>
                    <a:lstStyle/>
                    <a:p>
                      <a:pPr algn="ctr"/>
                      <a:endParaRPr lang="en-GB" b="1"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b="1" dirty="0">
                          <a:latin typeface="Agency FB" panose="020B0503020202020204" pitchFamily="34" charset="0"/>
                        </a:rPr>
                        <a:t>√</a:t>
                      </a:r>
                      <a:endParaRPr lang="en-GB" b="1" dirty="0"/>
                    </a:p>
                  </a:txBody>
                  <a:tcPr anchor="ctr"/>
                </a:tc>
                <a:extLst>
                  <a:ext uri="{0D108BD9-81ED-4DB2-BD59-A6C34878D82A}">
                    <a16:rowId xmlns:a16="http://schemas.microsoft.com/office/drawing/2014/main" val="1436384146"/>
                  </a:ext>
                </a:extLst>
              </a:tr>
              <a:tr h="370840">
                <a:tc>
                  <a:txBody>
                    <a:bodyPr/>
                    <a:lstStyle/>
                    <a:p>
                      <a:r>
                        <a:rPr lang="en-GB" dirty="0"/>
                        <a:t>Ibra was with members of his family.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b="1" dirty="0">
                          <a:latin typeface="Agency FB" panose="020B0503020202020204" pitchFamily="34" charset="0"/>
                        </a:rPr>
                        <a:t>√</a:t>
                      </a:r>
                      <a:endParaRPr lang="en-GB" b="1" dirty="0"/>
                    </a:p>
                  </a:txBody>
                  <a:tcPr anchor="ctr"/>
                </a:tc>
                <a:tc>
                  <a:txBody>
                    <a:bodyPr/>
                    <a:lstStyle/>
                    <a:p>
                      <a:pPr algn="ctr"/>
                      <a:endParaRPr lang="en-GB" b="1" dirty="0"/>
                    </a:p>
                  </a:txBody>
                  <a:tcPr anchor="ctr"/>
                </a:tc>
                <a:extLst>
                  <a:ext uri="{0D108BD9-81ED-4DB2-BD59-A6C34878D82A}">
                    <a16:rowId xmlns:a16="http://schemas.microsoft.com/office/drawing/2014/main" val="1738116820"/>
                  </a:ext>
                </a:extLst>
              </a:tr>
              <a:tr h="370840">
                <a:tc>
                  <a:txBody>
                    <a:bodyPr/>
                    <a:lstStyle/>
                    <a:p>
                      <a:r>
                        <a:rPr lang="en-GB" dirty="0"/>
                        <a:t>Ibra was allowed to join in the conversation.</a:t>
                      </a:r>
                    </a:p>
                  </a:txBody>
                  <a:tcPr/>
                </a:tc>
                <a:tc>
                  <a:txBody>
                    <a:bodyPr/>
                    <a:lstStyle/>
                    <a:p>
                      <a:pPr algn="ctr"/>
                      <a:endParaRPr lang="en-GB" b="1"/>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b="1" dirty="0">
                          <a:latin typeface="Agency FB" panose="020B0503020202020204" pitchFamily="34" charset="0"/>
                        </a:rPr>
                        <a:t>√</a:t>
                      </a:r>
                      <a:endParaRPr lang="en-GB" b="1" dirty="0"/>
                    </a:p>
                  </a:txBody>
                  <a:tcPr anchor="ctr"/>
                </a:tc>
                <a:extLst>
                  <a:ext uri="{0D108BD9-81ED-4DB2-BD59-A6C34878D82A}">
                    <a16:rowId xmlns:a16="http://schemas.microsoft.com/office/drawing/2014/main" val="3379556976"/>
                  </a:ext>
                </a:extLst>
              </a:tr>
              <a:tr h="370840">
                <a:tc>
                  <a:txBody>
                    <a:bodyPr/>
                    <a:lstStyle/>
                    <a:p>
                      <a:r>
                        <a:rPr lang="en-GB" dirty="0"/>
                        <a:t>There was a snake in the old, brown bag.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b="1" dirty="0">
                          <a:latin typeface="Agency FB" panose="020B0503020202020204" pitchFamily="34" charset="0"/>
                        </a:rPr>
                        <a:t>√</a:t>
                      </a:r>
                      <a:endParaRPr lang="en-GB" b="1" dirty="0"/>
                    </a:p>
                  </a:txBody>
                  <a:tcPr anchor="ctr"/>
                </a:tc>
                <a:tc>
                  <a:txBody>
                    <a:bodyPr/>
                    <a:lstStyle/>
                    <a:p>
                      <a:pPr algn="ctr"/>
                      <a:endParaRPr lang="en-GB" b="1" dirty="0"/>
                    </a:p>
                  </a:txBody>
                  <a:tcPr anchor="ctr"/>
                </a:tc>
                <a:extLst>
                  <a:ext uri="{0D108BD9-81ED-4DB2-BD59-A6C34878D82A}">
                    <a16:rowId xmlns:a16="http://schemas.microsoft.com/office/drawing/2014/main" val="1224064814"/>
                  </a:ext>
                </a:extLst>
              </a:tr>
            </a:tbl>
          </a:graphicData>
        </a:graphic>
      </p:graphicFrame>
      <p:pic>
        <p:nvPicPr>
          <p:cNvPr id="7" name="Picture 6">
            <a:extLst>
              <a:ext uri="{FF2B5EF4-FFF2-40B4-BE49-F238E27FC236}">
                <a16:creationId xmlns:a16="http://schemas.microsoft.com/office/drawing/2014/main" id="{64BC7389-5F7B-44FE-980C-B8C7ED0C8F56}"/>
              </a:ext>
            </a:extLst>
          </p:cNvPr>
          <p:cNvPicPr>
            <a:picLocks noChangeAspect="1"/>
          </p:cNvPicPr>
          <p:nvPr/>
        </p:nvPicPr>
        <p:blipFill>
          <a:blip r:embed="rId3"/>
          <a:stretch>
            <a:fillRect/>
          </a:stretch>
        </p:blipFill>
        <p:spPr>
          <a:xfrm>
            <a:off x="10668000" y="457347"/>
            <a:ext cx="1234846" cy="826857"/>
          </a:xfrm>
          <a:prstGeom prst="rect">
            <a:avLst/>
          </a:prstGeom>
        </p:spPr>
      </p:pic>
    </p:spTree>
    <p:extLst>
      <p:ext uri="{BB962C8B-B14F-4D97-AF65-F5344CB8AC3E}">
        <p14:creationId xmlns:p14="http://schemas.microsoft.com/office/powerpoint/2010/main" val="7159463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840605" y="1605642"/>
            <a:ext cx="10721548" cy="3970318"/>
          </a:xfrm>
          <a:prstGeom prst="rect">
            <a:avLst/>
          </a:prstGeom>
          <a:noFill/>
        </p:spPr>
        <p:txBody>
          <a:bodyPr wrap="square" rtlCol="0">
            <a:spAutoFit/>
          </a:bodyPr>
          <a:lstStyle/>
          <a:p>
            <a:r>
              <a:rPr lang="en-GB" sz="2800" dirty="0"/>
              <a:t>The grown-ups were talking. Tuning out the incessant drone, Ibra’s eyes swept lazily around his uncle’s room. On top of a tall cupboard, in the dingiest corner, sat a battered, bulging, brown bag … a bag that was alive! Yes, he was sure of it – one of the bulges had moved. And another. He glanced at his relatives but they were all engaged in an intense discussion. No interruption would be tolerated unless it was very important. But how important was a living hold-all? Especially one that had now sprouted the head of a snake, which Ibra instantly recognised to be some sort of python.</a:t>
            </a:r>
          </a:p>
        </p:txBody>
      </p:sp>
      <p:sp>
        <p:nvSpPr>
          <p:cNvPr id="8" name="TextBox 7">
            <a:extLst>
              <a:ext uri="{FF2B5EF4-FFF2-40B4-BE49-F238E27FC236}">
                <a16:creationId xmlns:a16="http://schemas.microsoft.com/office/drawing/2014/main" id="{1BA8AF80-EDEE-4F5A-829F-408FF072FEA2}"/>
              </a:ext>
            </a:extLst>
          </p:cNvPr>
          <p:cNvSpPr txBox="1"/>
          <p:nvPr/>
        </p:nvSpPr>
        <p:spPr>
          <a:xfrm>
            <a:off x="4728315" y="685024"/>
            <a:ext cx="3034292" cy="646331"/>
          </a:xfrm>
          <a:prstGeom prst="rect">
            <a:avLst/>
          </a:prstGeom>
          <a:noFill/>
        </p:spPr>
        <p:txBody>
          <a:bodyPr wrap="none" rtlCol="0">
            <a:spAutoFit/>
          </a:bodyPr>
          <a:lstStyle/>
          <a:p>
            <a:r>
              <a:rPr lang="en-GB" sz="3600" b="1" dirty="0"/>
              <a:t>Week 10 – text</a:t>
            </a:r>
          </a:p>
        </p:txBody>
      </p:sp>
      <p:pic>
        <p:nvPicPr>
          <p:cNvPr id="6" name="Picture 5">
            <a:extLst>
              <a:ext uri="{FF2B5EF4-FFF2-40B4-BE49-F238E27FC236}">
                <a16:creationId xmlns:a16="http://schemas.microsoft.com/office/drawing/2014/main" id="{EE3B8E1C-FD1F-40FF-BBA5-F8239881EA23}"/>
              </a:ext>
            </a:extLst>
          </p:cNvPr>
          <p:cNvPicPr>
            <a:picLocks noChangeAspect="1"/>
          </p:cNvPicPr>
          <p:nvPr/>
        </p:nvPicPr>
        <p:blipFill>
          <a:blip r:embed="rId3"/>
          <a:stretch>
            <a:fillRect/>
          </a:stretch>
        </p:blipFill>
        <p:spPr>
          <a:xfrm>
            <a:off x="10668000" y="457347"/>
            <a:ext cx="1234846" cy="826857"/>
          </a:xfrm>
          <a:prstGeom prst="rect">
            <a:avLst/>
          </a:prstGeom>
        </p:spPr>
      </p:pic>
    </p:spTree>
    <p:extLst>
      <p:ext uri="{BB962C8B-B14F-4D97-AF65-F5344CB8AC3E}">
        <p14:creationId xmlns:p14="http://schemas.microsoft.com/office/powerpoint/2010/main" val="3088002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697082"/>
            <a:ext cx="10721548" cy="5078313"/>
          </a:xfrm>
          <a:prstGeom prst="rect">
            <a:avLst/>
          </a:prstGeom>
          <a:noFill/>
        </p:spPr>
        <p:txBody>
          <a:bodyPr wrap="square" rtlCol="0">
            <a:spAutoFit/>
          </a:bodyPr>
          <a:lstStyle/>
          <a:p>
            <a:pPr lvl="0"/>
            <a:r>
              <a:rPr lang="en-GB" b="1" dirty="0"/>
              <a:t>1.</a:t>
            </a:r>
            <a:r>
              <a:rPr lang="en-GB" dirty="0"/>
              <a:t> Find and copy one word from the first sentence that means ‘</a:t>
            </a:r>
            <a:r>
              <a:rPr lang="en-GB" b="1" dirty="0"/>
              <a:t>rough</a:t>
            </a:r>
            <a:r>
              <a:rPr lang="en-GB" dirty="0"/>
              <a:t>’.</a:t>
            </a:r>
          </a:p>
          <a:p>
            <a:r>
              <a:rPr lang="en-GB" dirty="0"/>
              <a:t> </a:t>
            </a:r>
          </a:p>
          <a:p>
            <a:r>
              <a:rPr lang="en-GB" dirty="0"/>
              <a:t>______________________________________________ </a:t>
            </a:r>
            <a:r>
              <a:rPr lang="en-GB" b="1" dirty="0"/>
              <a:t>(1 mark)</a:t>
            </a:r>
          </a:p>
          <a:p>
            <a:r>
              <a:rPr lang="en-GB" dirty="0"/>
              <a:t> </a:t>
            </a:r>
          </a:p>
          <a:p>
            <a:pPr lvl="0"/>
            <a:endParaRPr lang="en-GB" b="1" dirty="0"/>
          </a:p>
          <a:p>
            <a:pPr lvl="0"/>
            <a:r>
              <a:rPr lang="en-GB" b="1" dirty="0"/>
              <a:t>2.</a:t>
            </a:r>
            <a:r>
              <a:rPr lang="en-GB" dirty="0"/>
              <a:t> What evidence is there to suggest that a creature had passed close to the tree? Give two examples.</a:t>
            </a:r>
          </a:p>
          <a:p>
            <a:r>
              <a:rPr lang="en-GB" dirty="0"/>
              <a:t> </a:t>
            </a:r>
          </a:p>
          <a:p>
            <a:r>
              <a:rPr lang="en-GB" dirty="0"/>
              <a:t>a) ______________________________________________</a:t>
            </a:r>
          </a:p>
          <a:p>
            <a:endParaRPr lang="en-GB" dirty="0"/>
          </a:p>
          <a:p>
            <a:r>
              <a:rPr lang="en-GB" dirty="0"/>
              <a:t>b) ______________________________________________ </a:t>
            </a:r>
            <a:r>
              <a:rPr lang="en-GB" b="1" dirty="0"/>
              <a:t>(2 marks)</a:t>
            </a:r>
          </a:p>
          <a:p>
            <a:r>
              <a:rPr lang="en-GB" dirty="0"/>
              <a:t> </a:t>
            </a:r>
          </a:p>
          <a:p>
            <a:r>
              <a:rPr lang="en-GB" dirty="0"/>
              <a:t> </a:t>
            </a:r>
          </a:p>
          <a:p>
            <a:pPr lvl="0"/>
            <a:r>
              <a:rPr lang="en-GB" b="1" dirty="0"/>
              <a:t>3.</a:t>
            </a:r>
            <a:r>
              <a:rPr lang="en-GB" dirty="0"/>
              <a:t> What evidence is there that the character is feeling tired?</a:t>
            </a:r>
          </a:p>
          <a:p>
            <a:r>
              <a:rPr lang="en-GB" dirty="0"/>
              <a:t> </a:t>
            </a:r>
          </a:p>
          <a:p>
            <a:r>
              <a:rPr lang="en-GB" dirty="0"/>
              <a:t>________________________________________________________________________________________</a:t>
            </a:r>
          </a:p>
          <a:p>
            <a:endParaRPr lang="en-GB" dirty="0"/>
          </a:p>
          <a:p>
            <a:r>
              <a:rPr lang="en-GB" dirty="0"/>
              <a:t>________________________________________________________________________________ </a:t>
            </a:r>
            <a:r>
              <a:rPr lang="en-GB" b="1" dirty="0"/>
              <a:t>(2 marks)</a:t>
            </a:r>
          </a:p>
          <a:p>
            <a:endParaRPr lang="en-GB" dirty="0"/>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3912418" cy="646331"/>
          </a:xfrm>
          <a:prstGeom prst="rect">
            <a:avLst/>
          </a:prstGeom>
          <a:noFill/>
        </p:spPr>
        <p:txBody>
          <a:bodyPr wrap="none" rtlCol="0">
            <a:spAutoFit/>
          </a:bodyPr>
          <a:lstStyle/>
          <a:p>
            <a:r>
              <a:rPr lang="en-GB" sz="3600" b="1" dirty="0"/>
              <a:t>Week 1 – questions</a:t>
            </a:r>
          </a:p>
        </p:txBody>
      </p:sp>
      <p:pic>
        <p:nvPicPr>
          <p:cNvPr id="6" name="Picture 5">
            <a:extLst>
              <a:ext uri="{FF2B5EF4-FFF2-40B4-BE49-F238E27FC236}">
                <a16:creationId xmlns:a16="http://schemas.microsoft.com/office/drawing/2014/main" id="{1E5C640C-5E1F-4899-B65F-F53887474DDD}"/>
              </a:ext>
            </a:extLst>
          </p:cNvPr>
          <p:cNvPicPr>
            <a:picLocks noChangeAspect="1"/>
          </p:cNvPicPr>
          <p:nvPr/>
        </p:nvPicPr>
        <p:blipFill>
          <a:blip r:embed="rId3"/>
          <a:stretch>
            <a:fillRect/>
          </a:stretch>
        </p:blipFill>
        <p:spPr>
          <a:xfrm>
            <a:off x="10668000" y="457347"/>
            <a:ext cx="1234846" cy="826857"/>
          </a:xfrm>
          <a:prstGeom prst="rect">
            <a:avLst/>
          </a:prstGeom>
        </p:spPr>
      </p:pic>
      <p:pic>
        <p:nvPicPr>
          <p:cNvPr id="7" name="Picture 6">
            <a:extLst>
              <a:ext uri="{FF2B5EF4-FFF2-40B4-BE49-F238E27FC236}">
                <a16:creationId xmlns:a16="http://schemas.microsoft.com/office/drawing/2014/main" id="{538F79E0-215E-40AF-B690-3B7A35C1F6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154" y="242482"/>
            <a:ext cx="1004316" cy="1443228"/>
          </a:xfrm>
          <a:prstGeom prst="rect">
            <a:avLst/>
          </a:prstGeom>
        </p:spPr>
      </p:pic>
    </p:spTree>
    <p:extLst>
      <p:ext uri="{BB962C8B-B14F-4D97-AF65-F5344CB8AC3E}">
        <p14:creationId xmlns:p14="http://schemas.microsoft.com/office/powerpoint/2010/main" val="32659616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697082"/>
            <a:ext cx="9902145" cy="5355312"/>
          </a:xfrm>
          <a:prstGeom prst="rect">
            <a:avLst/>
          </a:prstGeom>
          <a:noFill/>
        </p:spPr>
        <p:txBody>
          <a:bodyPr wrap="square" rtlCol="0">
            <a:spAutoFit/>
          </a:bodyPr>
          <a:lstStyle/>
          <a:p>
            <a:pPr lvl="0"/>
            <a:r>
              <a:rPr lang="en-GB" b="1" dirty="0"/>
              <a:t>1</a:t>
            </a:r>
            <a:r>
              <a:rPr lang="en-GB" dirty="0"/>
              <a:t>. </a:t>
            </a:r>
            <a:r>
              <a:rPr lang="en-GB" i="1" dirty="0"/>
              <a:t>Tuning out the incessant drone, Ibra’s eyes swept lazily around his uncle’s room.</a:t>
            </a:r>
          </a:p>
          <a:p>
            <a:pPr lvl="0"/>
            <a:r>
              <a:rPr lang="en-GB" dirty="0"/>
              <a:t> What does the word </a:t>
            </a:r>
            <a:r>
              <a:rPr lang="en-GB" b="1" dirty="0"/>
              <a:t>incessant</a:t>
            </a:r>
            <a:r>
              <a:rPr lang="en-GB" dirty="0"/>
              <a:t> mean in this sentence?</a:t>
            </a:r>
          </a:p>
          <a:p>
            <a:r>
              <a:rPr lang="en-GB" dirty="0"/>
              <a:t> </a:t>
            </a:r>
          </a:p>
          <a:p>
            <a:r>
              <a:rPr lang="en-GB" dirty="0"/>
              <a:t>_________________________________________________________________ </a:t>
            </a:r>
            <a:r>
              <a:rPr lang="en-GB" b="1" dirty="0"/>
              <a:t>(1 mark)</a:t>
            </a:r>
          </a:p>
          <a:p>
            <a:r>
              <a:rPr lang="en-GB" dirty="0"/>
              <a:t> </a:t>
            </a:r>
          </a:p>
          <a:p>
            <a:pPr lvl="0"/>
            <a:r>
              <a:rPr lang="en-GB" b="1" dirty="0"/>
              <a:t>2. </a:t>
            </a:r>
            <a:r>
              <a:rPr lang="en-GB" dirty="0"/>
              <a:t>Based on what you have read, what do you think might happen next?</a:t>
            </a:r>
          </a:p>
          <a:p>
            <a:r>
              <a:rPr lang="en-GB" dirty="0"/>
              <a:t> </a:t>
            </a:r>
          </a:p>
          <a:p>
            <a:r>
              <a:rPr lang="en-GB" dirty="0"/>
              <a:t>_______________________________________________________________________________</a:t>
            </a:r>
          </a:p>
          <a:p>
            <a:endParaRPr lang="en-GB" dirty="0"/>
          </a:p>
          <a:p>
            <a:r>
              <a:rPr lang="en-GB" dirty="0"/>
              <a:t>_________________________________________________________________________ </a:t>
            </a:r>
            <a:r>
              <a:rPr lang="en-GB" b="1" dirty="0"/>
              <a:t>(2 marks)</a:t>
            </a:r>
          </a:p>
          <a:p>
            <a:r>
              <a:rPr lang="en-GB" dirty="0"/>
              <a:t> </a:t>
            </a:r>
          </a:p>
          <a:p>
            <a:pPr lvl="0"/>
            <a:r>
              <a:rPr lang="en-GB" b="1" dirty="0"/>
              <a:t>3</a:t>
            </a:r>
            <a:r>
              <a:rPr lang="en-GB" dirty="0"/>
              <a:t>. How does Ibra’s mood change throughout the text?</a:t>
            </a:r>
          </a:p>
          <a:p>
            <a:r>
              <a:rPr lang="en-GB" dirty="0"/>
              <a:t> </a:t>
            </a:r>
          </a:p>
          <a:p>
            <a:r>
              <a:rPr lang="en-GB" dirty="0"/>
              <a:t>________________________________________________________________________________</a:t>
            </a:r>
          </a:p>
          <a:p>
            <a:r>
              <a:rPr lang="en-GB" dirty="0"/>
              <a:t> </a:t>
            </a:r>
          </a:p>
          <a:p>
            <a:r>
              <a:rPr lang="en-GB" dirty="0"/>
              <a:t>________________________________________________________________________________</a:t>
            </a:r>
          </a:p>
          <a:p>
            <a:endParaRPr lang="en-GB" dirty="0"/>
          </a:p>
          <a:p>
            <a:r>
              <a:rPr lang="en-GB" dirty="0"/>
              <a:t>_________________________________________________________________________ </a:t>
            </a:r>
            <a:r>
              <a:rPr lang="en-GB" b="1" dirty="0"/>
              <a:t>(3 marks)</a:t>
            </a:r>
          </a:p>
          <a:p>
            <a:endParaRPr lang="en-GB" dirty="0"/>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4146456" cy="646331"/>
          </a:xfrm>
          <a:prstGeom prst="rect">
            <a:avLst/>
          </a:prstGeom>
          <a:noFill/>
        </p:spPr>
        <p:txBody>
          <a:bodyPr wrap="none" rtlCol="0">
            <a:spAutoFit/>
          </a:bodyPr>
          <a:lstStyle/>
          <a:p>
            <a:r>
              <a:rPr lang="en-GB" sz="3600" b="1" dirty="0"/>
              <a:t>Week 10 – questions</a:t>
            </a:r>
          </a:p>
        </p:txBody>
      </p:sp>
      <p:pic>
        <p:nvPicPr>
          <p:cNvPr id="6" name="Picture 5">
            <a:extLst>
              <a:ext uri="{FF2B5EF4-FFF2-40B4-BE49-F238E27FC236}">
                <a16:creationId xmlns:a16="http://schemas.microsoft.com/office/drawing/2014/main" id="{9356AFF6-396E-4406-B51D-2A3F6F2A4F53}"/>
              </a:ext>
            </a:extLst>
          </p:cNvPr>
          <p:cNvPicPr>
            <a:picLocks noChangeAspect="1"/>
          </p:cNvPicPr>
          <p:nvPr/>
        </p:nvPicPr>
        <p:blipFill>
          <a:blip r:embed="rId3"/>
          <a:stretch>
            <a:fillRect/>
          </a:stretch>
        </p:blipFill>
        <p:spPr>
          <a:xfrm>
            <a:off x="10668000" y="457347"/>
            <a:ext cx="1234846" cy="826857"/>
          </a:xfrm>
          <a:prstGeom prst="rect">
            <a:avLst/>
          </a:prstGeom>
        </p:spPr>
      </p:pic>
    </p:spTree>
    <p:extLst>
      <p:ext uri="{BB962C8B-B14F-4D97-AF65-F5344CB8AC3E}">
        <p14:creationId xmlns:p14="http://schemas.microsoft.com/office/powerpoint/2010/main" val="18543219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05298" y="1388838"/>
            <a:ext cx="10456782" cy="5632311"/>
          </a:xfrm>
          <a:prstGeom prst="rect">
            <a:avLst/>
          </a:prstGeom>
          <a:noFill/>
        </p:spPr>
        <p:txBody>
          <a:bodyPr wrap="square" rtlCol="0">
            <a:spAutoFit/>
          </a:bodyPr>
          <a:lstStyle/>
          <a:p>
            <a:pPr lvl="0"/>
            <a:r>
              <a:rPr lang="en-GB" b="1" dirty="0"/>
              <a:t>1</a:t>
            </a:r>
            <a:r>
              <a:rPr lang="en-GB" dirty="0"/>
              <a:t>. </a:t>
            </a:r>
            <a:r>
              <a:rPr lang="en-GB" i="1" dirty="0"/>
              <a:t>Tuning out the incessant drone, Ibra’s eyes swept lazily around his uncle’s room.</a:t>
            </a:r>
          </a:p>
          <a:p>
            <a:pPr lvl="0"/>
            <a:r>
              <a:rPr lang="en-GB" dirty="0"/>
              <a:t> What does the word </a:t>
            </a:r>
            <a:r>
              <a:rPr lang="en-GB" b="1" dirty="0"/>
              <a:t>incessant</a:t>
            </a:r>
            <a:r>
              <a:rPr lang="en-GB" dirty="0"/>
              <a:t> mean in this sentence?</a:t>
            </a:r>
          </a:p>
          <a:p>
            <a:r>
              <a:rPr lang="en-GB" dirty="0"/>
              <a:t> </a:t>
            </a:r>
          </a:p>
          <a:p>
            <a:r>
              <a:rPr lang="en-GB" dirty="0"/>
              <a:t>without stopping 							</a:t>
            </a:r>
            <a:r>
              <a:rPr lang="en-GB" b="1" dirty="0"/>
              <a:t>(1 mark)</a:t>
            </a:r>
          </a:p>
          <a:p>
            <a:r>
              <a:rPr lang="en-GB" dirty="0"/>
              <a:t> </a:t>
            </a:r>
          </a:p>
          <a:p>
            <a:pPr lvl="0"/>
            <a:r>
              <a:rPr lang="en-GB" b="1" dirty="0"/>
              <a:t>2</a:t>
            </a:r>
            <a:r>
              <a:rPr lang="en-GB" dirty="0"/>
              <a:t>.</a:t>
            </a:r>
            <a:r>
              <a:rPr lang="en-GB" b="1" dirty="0"/>
              <a:t> </a:t>
            </a:r>
            <a:r>
              <a:rPr lang="en-GB" dirty="0"/>
              <a:t>Based on what you have read, what do you think might happen next?</a:t>
            </a:r>
          </a:p>
          <a:p>
            <a:r>
              <a:rPr lang="en-GB" dirty="0"/>
              <a:t> </a:t>
            </a:r>
          </a:p>
          <a:p>
            <a:r>
              <a:rPr lang="en-GB" dirty="0"/>
              <a:t>Award </a:t>
            </a:r>
            <a:r>
              <a:rPr lang="en-GB" b="1" dirty="0"/>
              <a:t>1 mark </a:t>
            </a:r>
            <a:r>
              <a:rPr lang="en-GB" dirty="0"/>
              <a:t>for a simple prediction with little or no explanation, e.g. the snake will scare everyone.</a:t>
            </a:r>
          </a:p>
          <a:p>
            <a:r>
              <a:rPr lang="en-GB" dirty="0"/>
              <a:t>Award </a:t>
            </a:r>
            <a:r>
              <a:rPr lang="en-GB" b="1" dirty="0"/>
              <a:t>2 marks </a:t>
            </a:r>
            <a:r>
              <a:rPr lang="en-GB" dirty="0"/>
              <a:t>for detailed answers that explain a small chain of events, e.g. the snake will slide down to the floor and everyone will start screaming except Ibra’s uncle who will pick it up, explain that it’s his pet and put it back in the bag.</a:t>
            </a:r>
          </a:p>
          <a:p>
            <a:r>
              <a:rPr lang="en-GB" dirty="0"/>
              <a:t> </a:t>
            </a:r>
          </a:p>
          <a:p>
            <a:pPr lvl="0"/>
            <a:r>
              <a:rPr lang="en-GB" b="1" dirty="0"/>
              <a:t>3</a:t>
            </a:r>
            <a:r>
              <a:rPr lang="en-GB" dirty="0"/>
              <a:t>. How does Ibra’s mood change throughout the text?</a:t>
            </a:r>
          </a:p>
          <a:p>
            <a:r>
              <a:rPr lang="en-GB" dirty="0"/>
              <a:t> </a:t>
            </a:r>
          </a:p>
          <a:p>
            <a:r>
              <a:rPr lang="en-GB" dirty="0"/>
              <a:t>Award </a:t>
            </a:r>
            <a:r>
              <a:rPr lang="en-GB" b="1" dirty="0"/>
              <a:t>1 mark </a:t>
            </a:r>
            <a:r>
              <a:rPr lang="en-GB" dirty="0"/>
              <a:t>for each of the following points, in the correct order, up to a maximum of </a:t>
            </a:r>
            <a:r>
              <a:rPr lang="en-GB" b="1" dirty="0"/>
              <a:t>3 marks</a:t>
            </a:r>
            <a:r>
              <a:rPr lang="en-GB" dirty="0"/>
              <a:t>.</a:t>
            </a:r>
          </a:p>
          <a:p>
            <a:pPr marL="285750" indent="-285750">
              <a:buFont typeface="Arial" panose="020B0604020202020204" pitchFamily="34" charset="0"/>
              <a:buChar char="•"/>
            </a:pPr>
            <a:r>
              <a:rPr lang="en-GB" dirty="0"/>
              <a:t>At first he feels bored because he’s not part of the conversation.</a:t>
            </a:r>
          </a:p>
          <a:p>
            <a:pPr marL="285750" indent="-285750">
              <a:buFont typeface="Arial" panose="020B0604020202020204" pitchFamily="34" charset="0"/>
              <a:buChar char="•"/>
            </a:pPr>
            <a:r>
              <a:rPr lang="en-GB" dirty="0"/>
              <a:t>Then, he feels intrigued or surprised by the moving bag.</a:t>
            </a:r>
          </a:p>
          <a:p>
            <a:pPr marL="285750" indent="-285750">
              <a:buFont typeface="Arial" panose="020B0604020202020204" pitchFamily="34" charset="0"/>
              <a:buChar char="•"/>
            </a:pPr>
            <a:r>
              <a:rPr lang="en-GB" dirty="0"/>
              <a:t>Then, he feels uncertain whether to tell anyone about the bag in case he gets in trouble for interrupting.</a:t>
            </a:r>
          </a:p>
          <a:p>
            <a:pPr marL="285750" indent="-285750">
              <a:buFont typeface="Arial" panose="020B0604020202020204" pitchFamily="34" charset="0"/>
              <a:buChar char="•"/>
            </a:pPr>
            <a:r>
              <a:rPr lang="en-GB" dirty="0"/>
              <a:t>Finally, he feels shocked or surprised to see the head of a python coming out of the bag.</a:t>
            </a:r>
          </a:p>
          <a:p>
            <a:endParaRPr lang="en-GB" dirty="0"/>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3856440" cy="646331"/>
          </a:xfrm>
          <a:prstGeom prst="rect">
            <a:avLst/>
          </a:prstGeom>
          <a:noFill/>
        </p:spPr>
        <p:txBody>
          <a:bodyPr wrap="none" rtlCol="0">
            <a:spAutoFit/>
          </a:bodyPr>
          <a:lstStyle/>
          <a:p>
            <a:r>
              <a:rPr lang="en-GB" sz="3600" b="1" dirty="0"/>
              <a:t>Week 10 – answers</a:t>
            </a:r>
          </a:p>
        </p:txBody>
      </p:sp>
      <p:pic>
        <p:nvPicPr>
          <p:cNvPr id="6" name="Picture 5">
            <a:extLst>
              <a:ext uri="{FF2B5EF4-FFF2-40B4-BE49-F238E27FC236}">
                <a16:creationId xmlns:a16="http://schemas.microsoft.com/office/drawing/2014/main" id="{5249C860-771B-47DC-BFCD-7793E22C0422}"/>
              </a:ext>
            </a:extLst>
          </p:cNvPr>
          <p:cNvPicPr>
            <a:picLocks noChangeAspect="1"/>
          </p:cNvPicPr>
          <p:nvPr/>
        </p:nvPicPr>
        <p:blipFill>
          <a:blip r:embed="rId3"/>
          <a:stretch>
            <a:fillRect/>
          </a:stretch>
        </p:blipFill>
        <p:spPr>
          <a:xfrm>
            <a:off x="10668000" y="457347"/>
            <a:ext cx="1234846" cy="826857"/>
          </a:xfrm>
          <a:prstGeom prst="rect">
            <a:avLst/>
          </a:prstGeom>
        </p:spPr>
      </p:pic>
    </p:spTree>
    <p:extLst>
      <p:ext uri="{BB962C8B-B14F-4D97-AF65-F5344CB8AC3E}">
        <p14:creationId xmlns:p14="http://schemas.microsoft.com/office/powerpoint/2010/main" val="27403490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735226" y="1605642"/>
            <a:ext cx="10721548" cy="4401205"/>
          </a:xfrm>
          <a:prstGeom prst="rect">
            <a:avLst/>
          </a:prstGeom>
          <a:noFill/>
        </p:spPr>
        <p:txBody>
          <a:bodyPr wrap="square" rtlCol="0">
            <a:spAutoFit/>
          </a:bodyPr>
          <a:lstStyle/>
          <a:p>
            <a:r>
              <a:rPr lang="en-GB" sz="2800" dirty="0"/>
              <a:t>A large crowd had gathered along the roadside. Lotte kept a firm hold on her mother’s hand. Too large to sit on her shoulders, she squeezed herself towards the front in order to get a good view. First, came the motorcycles, followed by open-topped cars carrying stern-looking men with peaked caps. Finally, it was the turn of the steel-headed soldiers. Lotte heard them before she could see them: the crunching rhythm of boots on stone announcing their arrival in the main square. No one cheered. No flags waved. Most of the townsfolk just stared impassively at the invasion of the uninvited.</a:t>
            </a:r>
          </a:p>
          <a:p>
            <a:endParaRPr lang="en-GB" sz="2800" dirty="0"/>
          </a:p>
        </p:txBody>
      </p:sp>
      <p:sp>
        <p:nvSpPr>
          <p:cNvPr id="8" name="TextBox 7">
            <a:extLst>
              <a:ext uri="{FF2B5EF4-FFF2-40B4-BE49-F238E27FC236}">
                <a16:creationId xmlns:a16="http://schemas.microsoft.com/office/drawing/2014/main" id="{1BA8AF80-EDEE-4F5A-829F-408FF072FEA2}"/>
              </a:ext>
            </a:extLst>
          </p:cNvPr>
          <p:cNvSpPr txBox="1"/>
          <p:nvPr/>
        </p:nvSpPr>
        <p:spPr>
          <a:xfrm>
            <a:off x="4728315" y="685024"/>
            <a:ext cx="3034292" cy="646331"/>
          </a:xfrm>
          <a:prstGeom prst="rect">
            <a:avLst/>
          </a:prstGeom>
          <a:noFill/>
        </p:spPr>
        <p:txBody>
          <a:bodyPr wrap="none" rtlCol="0">
            <a:spAutoFit/>
          </a:bodyPr>
          <a:lstStyle/>
          <a:p>
            <a:r>
              <a:rPr lang="en-GB" sz="3600" b="1" dirty="0"/>
              <a:t>Week 11 – text</a:t>
            </a:r>
          </a:p>
        </p:txBody>
      </p:sp>
      <p:pic>
        <p:nvPicPr>
          <p:cNvPr id="6" name="Picture 5">
            <a:extLst>
              <a:ext uri="{FF2B5EF4-FFF2-40B4-BE49-F238E27FC236}">
                <a16:creationId xmlns:a16="http://schemas.microsoft.com/office/drawing/2014/main" id="{3650E2C3-2ECD-4762-90A7-45DFE1378EEC}"/>
              </a:ext>
            </a:extLst>
          </p:cNvPr>
          <p:cNvPicPr>
            <a:picLocks noChangeAspect="1"/>
          </p:cNvPicPr>
          <p:nvPr/>
        </p:nvPicPr>
        <p:blipFill>
          <a:blip r:embed="rId3"/>
          <a:stretch>
            <a:fillRect/>
          </a:stretch>
        </p:blipFill>
        <p:spPr>
          <a:xfrm>
            <a:off x="10668000" y="457347"/>
            <a:ext cx="1234846" cy="826857"/>
          </a:xfrm>
          <a:prstGeom prst="rect">
            <a:avLst/>
          </a:prstGeom>
        </p:spPr>
      </p:pic>
    </p:spTree>
    <p:extLst>
      <p:ext uri="{BB962C8B-B14F-4D97-AF65-F5344CB8AC3E}">
        <p14:creationId xmlns:p14="http://schemas.microsoft.com/office/powerpoint/2010/main" val="17715849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4927" y="1419680"/>
            <a:ext cx="9902145" cy="5355312"/>
          </a:xfrm>
          <a:prstGeom prst="rect">
            <a:avLst/>
          </a:prstGeom>
          <a:noFill/>
        </p:spPr>
        <p:txBody>
          <a:bodyPr wrap="square" rtlCol="0">
            <a:spAutoFit/>
          </a:bodyPr>
          <a:lstStyle/>
          <a:p>
            <a:pPr lvl="0"/>
            <a:r>
              <a:rPr lang="en-GB" b="1" dirty="0"/>
              <a:t>1</a:t>
            </a:r>
            <a:r>
              <a:rPr lang="en-GB" dirty="0"/>
              <a:t>. Number these facts from 1 – 5 to show the order in which they happened.</a:t>
            </a:r>
          </a:p>
          <a:p>
            <a:r>
              <a:rPr lang="en-GB" dirty="0"/>
              <a:t> </a:t>
            </a:r>
          </a:p>
          <a:p>
            <a:endParaRPr lang="en-GB" dirty="0"/>
          </a:p>
          <a:p>
            <a:endParaRPr lang="en-GB" dirty="0"/>
          </a:p>
          <a:p>
            <a:endParaRPr lang="en-GB" dirty="0"/>
          </a:p>
          <a:p>
            <a:endParaRPr lang="en-GB" dirty="0"/>
          </a:p>
          <a:p>
            <a:endParaRPr lang="en-GB" dirty="0"/>
          </a:p>
          <a:p>
            <a:r>
              <a:rPr lang="en-GB" dirty="0"/>
              <a:t> </a:t>
            </a:r>
          </a:p>
          <a:p>
            <a:r>
              <a:rPr lang="en-GB" dirty="0"/>
              <a:t>								          </a:t>
            </a:r>
            <a:r>
              <a:rPr lang="en-GB" b="1" dirty="0"/>
              <a:t>(1 mark)</a:t>
            </a:r>
          </a:p>
          <a:p>
            <a:pPr lvl="0"/>
            <a:r>
              <a:rPr lang="en-GB" b="1" dirty="0"/>
              <a:t>2</a:t>
            </a:r>
            <a:r>
              <a:rPr lang="en-GB" dirty="0"/>
              <a:t>. </a:t>
            </a:r>
            <a:r>
              <a:rPr lang="en-GB" b="1" dirty="0"/>
              <a:t>Find </a:t>
            </a:r>
            <a:r>
              <a:rPr lang="en-GB" dirty="0"/>
              <a:t>and </a:t>
            </a:r>
            <a:r>
              <a:rPr lang="en-GB" b="1" dirty="0"/>
              <a:t>copy one</a:t>
            </a:r>
            <a:r>
              <a:rPr lang="en-GB" dirty="0"/>
              <a:t> word that means the same as </a:t>
            </a:r>
            <a:r>
              <a:rPr lang="en-GB" b="1" dirty="0"/>
              <a:t>without showing any emotion</a:t>
            </a:r>
            <a:r>
              <a:rPr lang="en-GB" dirty="0"/>
              <a:t>.</a:t>
            </a:r>
          </a:p>
          <a:p>
            <a:r>
              <a:rPr lang="en-GB" dirty="0"/>
              <a:t> </a:t>
            </a:r>
          </a:p>
          <a:p>
            <a:r>
              <a:rPr lang="en-GB" dirty="0"/>
              <a:t>______________________________________________ </a:t>
            </a:r>
            <a:r>
              <a:rPr lang="en-GB" b="1" dirty="0"/>
              <a:t>(1 mark)</a:t>
            </a:r>
          </a:p>
          <a:p>
            <a:r>
              <a:rPr lang="en-GB" dirty="0"/>
              <a:t> </a:t>
            </a:r>
          </a:p>
          <a:p>
            <a:pPr lvl="0"/>
            <a:r>
              <a:rPr lang="en-GB" b="1" dirty="0"/>
              <a:t>3</a:t>
            </a:r>
            <a:r>
              <a:rPr lang="en-GB" dirty="0"/>
              <a:t>. How do you think Lotte was feeling?</a:t>
            </a:r>
          </a:p>
          <a:p>
            <a:r>
              <a:rPr lang="en-GB" dirty="0"/>
              <a:t> </a:t>
            </a:r>
          </a:p>
          <a:p>
            <a:r>
              <a:rPr lang="en-GB" dirty="0"/>
              <a:t>____________________________________________________________________________</a:t>
            </a:r>
          </a:p>
          <a:p>
            <a:endParaRPr lang="en-GB" dirty="0"/>
          </a:p>
          <a:p>
            <a:r>
              <a:rPr lang="en-GB" dirty="0"/>
              <a:t>_____________________________________________________________________ </a:t>
            </a:r>
            <a:r>
              <a:rPr lang="en-GB" b="1" dirty="0"/>
              <a:t>(2 marks)</a:t>
            </a:r>
          </a:p>
          <a:p>
            <a:endParaRPr lang="en-GB" dirty="0"/>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4146456" cy="646331"/>
          </a:xfrm>
          <a:prstGeom prst="rect">
            <a:avLst/>
          </a:prstGeom>
          <a:noFill/>
        </p:spPr>
        <p:txBody>
          <a:bodyPr wrap="none" rtlCol="0">
            <a:spAutoFit/>
          </a:bodyPr>
          <a:lstStyle/>
          <a:p>
            <a:r>
              <a:rPr lang="en-GB" sz="3600" b="1" dirty="0"/>
              <a:t>Week 11 – questions</a:t>
            </a:r>
          </a:p>
        </p:txBody>
      </p:sp>
      <p:graphicFrame>
        <p:nvGraphicFramePr>
          <p:cNvPr id="3" name="Table 2">
            <a:extLst>
              <a:ext uri="{FF2B5EF4-FFF2-40B4-BE49-F238E27FC236}">
                <a16:creationId xmlns:a16="http://schemas.microsoft.com/office/drawing/2014/main" id="{42020FB2-FF66-4F72-A199-C8FF7CE7620B}"/>
              </a:ext>
            </a:extLst>
          </p:cNvPr>
          <p:cNvGraphicFramePr>
            <a:graphicFrameLocks noGrp="1"/>
          </p:cNvGraphicFramePr>
          <p:nvPr>
            <p:extLst>
              <p:ext uri="{D42A27DB-BD31-4B8C-83A1-F6EECF244321}">
                <p14:modId xmlns:p14="http://schemas.microsoft.com/office/powerpoint/2010/main" val="86320856"/>
              </p:ext>
            </p:extLst>
          </p:nvPr>
        </p:nvGraphicFramePr>
        <p:xfrm>
          <a:off x="2346960" y="1872826"/>
          <a:ext cx="6197600" cy="1828800"/>
        </p:xfrm>
        <a:graphic>
          <a:graphicData uri="http://schemas.openxmlformats.org/drawingml/2006/table">
            <a:tbl>
              <a:tblPr firstRow="1" bandRow="1">
                <a:tableStyleId>{5940675A-B579-460E-94D1-54222C63F5DA}</a:tableStyleId>
              </a:tblPr>
              <a:tblGrid>
                <a:gridCol w="5232400">
                  <a:extLst>
                    <a:ext uri="{9D8B030D-6E8A-4147-A177-3AD203B41FA5}">
                      <a16:colId xmlns:a16="http://schemas.microsoft.com/office/drawing/2014/main" val="3411672442"/>
                    </a:ext>
                  </a:extLst>
                </a:gridCol>
                <a:gridCol w="965200">
                  <a:extLst>
                    <a:ext uri="{9D8B030D-6E8A-4147-A177-3AD203B41FA5}">
                      <a16:colId xmlns:a16="http://schemas.microsoft.com/office/drawing/2014/main" val="1404925863"/>
                    </a:ext>
                  </a:extLst>
                </a:gridCol>
              </a:tblGrid>
              <a:tr h="297349">
                <a:tc>
                  <a:txBody>
                    <a:bodyPr/>
                    <a:lstStyle/>
                    <a:p>
                      <a:r>
                        <a:rPr lang="en-GB" dirty="0"/>
                        <a:t>The motorcycles came.</a:t>
                      </a:r>
                    </a:p>
                  </a:txBody>
                  <a:tcPr/>
                </a:tc>
                <a:tc>
                  <a:txBody>
                    <a:bodyPr/>
                    <a:lstStyle/>
                    <a:p>
                      <a:endParaRPr lang="en-GB" dirty="0"/>
                    </a:p>
                  </a:txBody>
                  <a:tcPr/>
                </a:tc>
                <a:extLst>
                  <a:ext uri="{0D108BD9-81ED-4DB2-BD59-A6C34878D82A}">
                    <a16:rowId xmlns:a16="http://schemas.microsoft.com/office/drawing/2014/main" val="4170475004"/>
                  </a:ext>
                </a:extLst>
              </a:tr>
              <a:tr h="297349">
                <a:tc>
                  <a:txBody>
                    <a:bodyPr/>
                    <a:lstStyle/>
                    <a:p>
                      <a:r>
                        <a:rPr lang="en-GB" dirty="0"/>
                        <a:t>Lotte squeezed through to the front of the crowd.</a:t>
                      </a:r>
                    </a:p>
                  </a:txBody>
                  <a:tcPr/>
                </a:tc>
                <a:tc>
                  <a:txBody>
                    <a:bodyPr/>
                    <a:lstStyle/>
                    <a:p>
                      <a:endParaRPr lang="en-GB"/>
                    </a:p>
                  </a:txBody>
                  <a:tcPr/>
                </a:tc>
                <a:extLst>
                  <a:ext uri="{0D108BD9-81ED-4DB2-BD59-A6C34878D82A}">
                    <a16:rowId xmlns:a16="http://schemas.microsoft.com/office/drawing/2014/main" val="1539991607"/>
                  </a:ext>
                </a:extLst>
              </a:tr>
              <a:tr h="297349">
                <a:tc>
                  <a:txBody>
                    <a:bodyPr/>
                    <a:lstStyle/>
                    <a:p>
                      <a:r>
                        <a:rPr lang="en-GB" dirty="0"/>
                        <a:t>The soldiers came into view.</a:t>
                      </a:r>
                    </a:p>
                  </a:txBody>
                  <a:tcPr/>
                </a:tc>
                <a:tc>
                  <a:txBody>
                    <a:bodyPr/>
                    <a:lstStyle/>
                    <a:p>
                      <a:endParaRPr lang="en-GB"/>
                    </a:p>
                  </a:txBody>
                  <a:tcPr/>
                </a:tc>
                <a:extLst>
                  <a:ext uri="{0D108BD9-81ED-4DB2-BD59-A6C34878D82A}">
                    <a16:rowId xmlns:a16="http://schemas.microsoft.com/office/drawing/2014/main" val="1087207774"/>
                  </a:ext>
                </a:extLst>
              </a:tr>
              <a:tr h="297349">
                <a:tc>
                  <a:txBody>
                    <a:bodyPr/>
                    <a:lstStyle/>
                    <a:p>
                      <a:r>
                        <a:rPr lang="en-GB" dirty="0"/>
                        <a:t>Lotte was holding her mum’s hand.</a:t>
                      </a:r>
                    </a:p>
                  </a:txBody>
                  <a:tcPr/>
                </a:tc>
                <a:tc>
                  <a:txBody>
                    <a:bodyPr/>
                    <a:lstStyle/>
                    <a:p>
                      <a:endParaRPr lang="en-GB"/>
                    </a:p>
                  </a:txBody>
                  <a:tcPr/>
                </a:tc>
                <a:extLst>
                  <a:ext uri="{0D108BD9-81ED-4DB2-BD59-A6C34878D82A}">
                    <a16:rowId xmlns:a16="http://schemas.microsoft.com/office/drawing/2014/main" val="1505497335"/>
                  </a:ext>
                </a:extLst>
              </a:tr>
              <a:tr h="297349">
                <a:tc>
                  <a:txBody>
                    <a:bodyPr/>
                    <a:lstStyle/>
                    <a:p>
                      <a:r>
                        <a:rPr lang="en-GB" dirty="0"/>
                        <a:t>Open-topped cars went past.</a:t>
                      </a:r>
                    </a:p>
                  </a:txBody>
                  <a:tcPr/>
                </a:tc>
                <a:tc>
                  <a:txBody>
                    <a:bodyPr/>
                    <a:lstStyle/>
                    <a:p>
                      <a:endParaRPr lang="en-GB" dirty="0"/>
                    </a:p>
                  </a:txBody>
                  <a:tcPr/>
                </a:tc>
                <a:extLst>
                  <a:ext uri="{0D108BD9-81ED-4DB2-BD59-A6C34878D82A}">
                    <a16:rowId xmlns:a16="http://schemas.microsoft.com/office/drawing/2014/main" val="3244664246"/>
                  </a:ext>
                </a:extLst>
              </a:tr>
            </a:tbl>
          </a:graphicData>
        </a:graphic>
      </p:graphicFrame>
      <p:pic>
        <p:nvPicPr>
          <p:cNvPr id="7" name="Picture 6">
            <a:extLst>
              <a:ext uri="{FF2B5EF4-FFF2-40B4-BE49-F238E27FC236}">
                <a16:creationId xmlns:a16="http://schemas.microsoft.com/office/drawing/2014/main" id="{1E04C827-331E-4FE6-B806-F6CD42111BD1}"/>
              </a:ext>
            </a:extLst>
          </p:cNvPr>
          <p:cNvPicPr>
            <a:picLocks noChangeAspect="1"/>
          </p:cNvPicPr>
          <p:nvPr/>
        </p:nvPicPr>
        <p:blipFill>
          <a:blip r:embed="rId3"/>
          <a:stretch>
            <a:fillRect/>
          </a:stretch>
        </p:blipFill>
        <p:spPr>
          <a:xfrm>
            <a:off x="10668000" y="457347"/>
            <a:ext cx="1234846" cy="826857"/>
          </a:xfrm>
          <a:prstGeom prst="rect">
            <a:avLst/>
          </a:prstGeom>
        </p:spPr>
      </p:pic>
    </p:spTree>
    <p:extLst>
      <p:ext uri="{BB962C8B-B14F-4D97-AF65-F5344CB8AC3E}">
        <p14:creationId xmlns:p14="http://schemas.microsoft.com/office/powerpoint/2010/main" val="12951910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4927" y="1388838"/>
            <a:ext cx="9902145" cy="5539978"/>
          </a:xfrm>
          <a:prstGeom prst="rect">
            <a:avLst/>
          </a:prstGeom>
          <a:noFill/>
        </p:spPr>
        <p:txBody>
          <a:bodyPr wrap="square" rtlCol="0">
            <a:spAutoFit/>
          </a:bodyPr>
          <a:lstStyle/>
          <a:p>
            <a:pPr lvl="0"/>
            <a:r>
              <a:rPr lang="en-GB" b="1" dirty="0"/>
              <a:t>1</a:t>
            </a:r>
            <a:r>
              <a:rPr lang="en-GB" dirty="0"/>
              <a:t>. Number these facts from 1 – 5 to show the order in which they happened.</a:t>
            </a:r>
          </a:p>
          <a:p>
            <a:r>
              <a:rPr lang="en-GB" dirty="0"/>
              <a:t> </a:t>
            </a:r>
          </a:p>
          <a:p>
            <a:endParaRPr lang="en-GB" dirty="0"/>
          </a:p>
          <a:p>
            <a:endParaRPr lang="en-GB" dirty="0"/>
          </a:p>
          <a:p>
            <a:endParaRPr lang="en-GB" dirty="0"/>
          </a:p>
          <a:p>
            <a:endParaRPr lang="en-GB" dirty="0"/>
          </a:p>
          <a:p>
            <a:endParaRPr lang="en-GB" dirty="0"/>
          </a:p>
          <a:p>
            <a:r>
              <a:rPr lang="en-GB" dirty="0"/>
              <a:t> </a:t>
            </a:r>
          </a:p>
          <a:p>
            <a:r>
              <a:rPr lang="en-GB" dirty="0"/>
              <a:t>								          </a:t>
            </a:r>
            <a:r>
              <a:rPr lang="en-GB" b="1" dirty="0"/>
              <a:t>(1 mark)</a:t>
            </a:r>
          </a:p>
          <a:p>
            <a:pPr lvl="0"/>
            <a:r>
              <a:rPr lang="en-GB" b="1" dirty="0"/>
              <a:t>2</a:t>
            </a:r>
            <a:r>
              <a:rPr lang="en-GB" dirty="0"/>
              <a:t>. </a:t>
            </a:r>
            <a:r>
              <a:rPr lang="en-GB" b="1" dirty="0"/>
              <a:t>Find </a:t>
            </a:r>
            <a:r>
              <a:rPr lang="en-GB" dirty="0"/>
              <a:t>and </a:t>
            </a:r>
            <a:r>
              <a:rPr lang="en-GB" b="1" dirty="0"/>
              <a:t>copy one</a:t>
            </a:r>
            <a:r>
              <a:rPr lang="en-GB" dirty="0"/>
              <a:t> word that means the same as </a:t>
            </a:r>
            <a:r>
              <a:rPr lang="en-GB" b="1" dirty="0"/>
              <a:t>without showing any emotion.</a:t>
            </a:r>
            <a:endParaRPr lang="en-GB" dirty="0"/>
          </a:p>
          <a:p>
            <a:r>
              <a:rPr lang="en-GB" sz="1000" dirty="0"/>
              <a:t> </a:t>
            </a:r>
          </a:p>
          <a:p>
            <a:r>
              <a:rPr lang="en-GB" dirty="0"/>
              <a:t>impassively 							</a:t>
            </a:r>
            <a:r>
              <a:rPr lang="en-GB" b="1" dirty="0"/>
              <a:t>(1 mark)</a:t>
            </a:r>
          </a:p>
          <a:p>
            <a:r>
              <a:rPr lang="en-GB" sz="1000" dirty="0"/>
              <a:t> </a:t>
            </a:r>
          </a:p>
          <a:p>
            <a:pPr lvl="0"/>
            <a:r>
              <a:rPr lang="en-GB" b="1" dirty="0"/>
              <a:t>3</a:t>
            </a:r>
            <a:r>
              <a:rPr lang="en-GB" dirty="0"/>
              <a:t>. How do you think Lotte was feeling?</a:t>
            </a:r>
          </a:p>
          <a:p>
            <a:r>
              <a:rPr lang="en-GB" sz="1000" dirty="0"/>
              <a:t> </a:t>
            </a:r>
          </a:p>
          <a:p>
            <a:r>
              <a:rPr lang="en-GB" dirty="0"/>
              <a:t>Award </a:t>
            </a:r>
            <a:r>
              <a:rPr lang="en-GB" b="1" dirty="0"/>
              <a:t>1 mark </a:t>
            </a:r>
            <a:r>
              <a:rPr lang="en-GB" dirty="0"/>
              <a:t>for any of the following points, up to a maximum of </a:t>
            </a:r>
            <a:r>
              <a:rPr lang="en-GB" b="1" dirty="0"/>
              <a:t>2 marks</a:t>
            </a:r>
            <a:r>
              <a:rPr lang="en-GB" dirty="0"/>
              <a:t>:</a:t>
            </a:r>
            <a:endParaRPr lang="en-GB" sz="1000" dirty="0"/>
          </a:p>
          <a:p>
            <a:pPr marL="342900" indent="-342900">
              <a:buFont typeface="Arial" panose="020B0604020202020204" pitchFamily="34" charset="0"/>
              <a:buChar char="•"/>
            </a:pPr>
            <a:r>
              <a:rPr lang="en-GB" dirty="0"/>
              <a:t>curious as to what the crowd was gathering for</a:t>
            </a:r>
          </a:p>
          <a:p>
            <a:pPr marL="342900" indent="-342900">
              <a:buFont typeface="Arial" panose="020B0604020202020204" pitchFamily="34" charset="0"/>
              <a:buChar char="•"/>
            </a:pPr>
            <a:r>
              <a:rPr lang="en-GB" dirty="0"/>
              <a:t>frustrated that it was hard for her to see</a:t>
            </a:r>
          </a:p>
          <a:p>
            <a:pPr marL="342900" indent="-342900">
              <a:buFont typeface="Arial" panose="020B0604020202020204" pitchFamily="34" charset="0"/>
              <a:buChar char="•"/>
            </a:pPr>
            <a:r>
              <a:rPr lang="en-GB" dirty="0"/>
              <a:t>anxious not to let go of her mum’s hand</a:t>
            </a:r>
          </a:p>
          <a:p>
            <a:pPr marL="342900" indent="-342900">
              <a:buFont typeface="Arial" panose="020B0604020202020204" pitchFamily="34" charset="0"/>
              <a:buChar char="•"/>
            </a:pPr>
            <a:r>
              <a:rPr lang="en-GB" dirty="0"/>
              <a:t>scared of/impressed by the soldiers</a:t>
            </a:r>
          </a:p>
          <a:p>
            <a:pPr marL="342900" indent="-342900">
              <a:buFont typeface="Arial" panose="020B0604020202020204" pitchFamily="34" charset="0"/>
              <a:buChar char="•"/>
            </a:pPr>
            <a:r>
              <a:rPr lang="en-GB" dirty="0"/>
              <a:t>intrigued by the reaction of the crowd (lack of cheering etc.)</a:t>
            </a:r>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3856440" cy="646331"/>
          </a:xfrm>
          <a:prstGeom prst="rect">
            <a:avLst/>
          </a:prstGeom>
          <a:noFill/>
        </p:spPr>
        <p:txBody>
          <a:bodyPr wrap="none" rtlCol="0">
            <a:spAutoFit/>
          </a:bodyPr>
          <a:lstStyle/>
          <a:p>
            <a:r>
              <a:rPr lang="en-GB" sz="3600" b="1" dirty="0"/>
              <a:t>Week 11 – answers</a:t>
            </a:r>
          </a:p>
        </p:txBody>
      </p:sp>
      <p:graphicFrame>
        <p:nvGraphicFramePr>
          <p:cNvPr id="3" name="Table 2">
            <a:extLst>
              <a:ext uri="{FF2B5EF4-FFF2-40B4-BE49-F238E27FC236}">
                <a16:creationId xmlns:a16="http://schemas.microsoft.com/office/drawing/2014/main" id="{42020FB2-FF66-4F72-A199-C8FF7CE7620B}"/>
              </a:ext>
            </a:extLst>
          </p:cNvPr>
          <p:cNvGraphicFramePr>
            <a:graphicFrameLocks noGrp="1"/>
          </p:cNvGraphicFramePr>
          <p:nvPr>
            <p:extLst>
              <p:ext uri="{D42A27DB-BD31-4B8C-83A1-F6EECF244321}">
                <p14:modId xmlns:p14="http://schemas.microsoft.com/office/powerpoint/2010/main" val="3529362131"/>
              </p:ext>
            </p:extLst>
          </p:nvPr>
        </p:nvGraphicFramePr>
        <p:xfrm>
          <a:off x="2346960" y="1872826"/>
          <a:ext cx="6197600" cy="1828800"/>
        </p:xfrm>
        <a:graphic>
          <a:graphicData uri="http://schemas.openxmlformats.org/drawingml/2006/table">
            <a:tbl>
              <a:tblPr firstRow="1" bandRow="1">
                <a:tableStyleId>{5940675A-B579-460E-94D1-54222C63F5DA}</a:tableStyleId>
              </a:tblPr>
              <a:tblGrid>
                <a:gridCol w="5232400">
                  <a:extLst>
                    <a:ext uri="{9D8B030D-6E8A-4147-A177-3AD203B41FA5}">
                      <a16:colId xmlns:a16="http://schemas.microsoft.com/office/drawing/2014/main" val="3411672442"/>
                    </a:ext>
                  </a:extLst>
                </a:gridCol>
                <a:gridCol w="965200">
                  <a:extLst>
                    <a:ext uri="{9D8B030D-6E8A-4147-A177-3AD203B41FA5}">
                      <a16:colId xmlns:a16="http://schemas.microsoft.com/office/drawing/2014/main" val="1404925863"/>
                    </a:ext>
                  </a:extLst>
                </a:gridCol>
              </a:tblGrid>
              <a:tr h="297349">
                <a:tc>
                  <a:txBody>
                    <a:bodyPr/>
                    <a:lstStyle/>
                    <a:p>
                      <a:r>
                        <a:rPr lang="en-GB" dirty="0"/>
                        <a:t>The motorcycles came.</a:t>
                      </a:r>
                    </a:p>
                  </a:txBody>
                  <a:tcPr/>
                </a:tc>
                <a:tc>
                  <a:txBody>
                    <a:bodyPr/>
                    <a:lstStyle/>
                    <a:p>
                      <a:pPr algn="ctr"/>
                      <a:r>
                        <a:rPr lang="en-GB" dirty="0"/>
                        <a:t>3</a:t>
                      </a:r>
                    </a:p>
                  </a:txBody>
                  <a:tcPr anchor="ctr"/>
                </a:tc>
                <a:extLst>
                  <a:ext uri="{0D108BD9-81ED-4DB2-BD59-A6C34878D82A}">
                    <a16:rowId xmlns:a16="http://schemas.microsoft.com/office/drawing/2014/main" val="4170475004"/>
                  </a:ext>
                </a:extLst>
              </a:tr>
              <a:tr h="297349">
                <a:tc>
                  <a:txBody>
                    <a:bodyPr/>
                    <a:lstStyle/>
                    <a:p>
                      <a:r>
                        <a:rPr lang="en-GB" dirty="0"/>
                        <a:t>Lotte squeezed through to the front of the crowd.</a:t>
                      </a:r>
                    </a:p>
                  </a:txBody>
                  <a:tcPr/>
                </a:tc>
                <a:tc>
                  <a:txBody>
                    <a:bodyPr/>
                    <a:lstStyle/>
                    <a:p>
                      <a:pPr algn="ctr"/>
                      <a:r>
                        <a:rPr lang="en-GB" dirty="0"/>
                        <a:t>2</a:t>
                      </a:r>
                    </a:p>
                  </a:txBody>
                  <a:tcPr anchor="ctr"/>
                </a:tc>
                <a:extLst>
                  <a:ext uri="{0D108BD9-81ED-4DB2-BD59-A6C34878D82A}">
                    <a16:rowId xmlns:a16="http://schemas.microsoft.com/office/drawing/2014/main" val="1539991607"/>
                  </a:ext>
                </a:extLst>
              </a:tr>
              <a:tr h="297349">
                <a:tc>
                  <a:txBody>
                    <a:bodyPr/>
                    <a:lstStyle/>
                    <a:p>
                      <a:r>
                        <a:rPr lang="en-GB" dirty="0"/>
                        <a:t>The soldiers came into view.</a:t>
                      </a:r>
                    </a:p>
                  </a:txBody>
                  <a:tcPr/>
                </a:tc>
                <a:tc>
                  <a:txBody>
                    <a:bodyPr/>
                    <a:lstStyle/>
                    <a:p>
                      <a:pPr algn="ctr"/>
                      <a:r>
                        <a:rPr lang="en-GB" dirty="0"/>
                        <a:t>5</a:t>
                      </a:r>
                    </a:p>
                  </a:txBody>
                  <a:tcPr anchor="ctr"/>
                </a:tc>
                <a:extLst>
                  <a:ext uri="{0D108BD9-81ED-4DB2-BD59-A6C34878D82A}">
                    <a16:rowId xmlns:a16="http://schemas.microsoft.com/office/drawing/2014/main" val="1087207774"/>
                  </a:ext>
                </a:extLst>
              </a:tr>
              <a:tr h="297349">
                <a:tc>
                  <a:txBody>
                    <a:bodyPr/>
                    <a:lstStyle/>
                    <a:p>
                      <a:r>
                        <a:rPr lang="en-GB" dirty="0"/>
                        <a:t>Lotte was holding her mum’s hand.</a:t>
                      </a:r>
                    </a:p>
                  </a:txBody>
                  <a:tcPr/>
                </a:tc>
                <a:tc>
                  <a:txBody>
                    <a:bodyPr/>
                    <a:lstStyle/>
                    <a:p>
                      <a:pPr algn="ctr"/>
                      <a:r>
                        <a:rPr lang="en-GB" dirty="0"/>
                        <a:t>1</a:t>
                      </a:r>
                    </a:p>
                  </a:txBody>
                  <a:tcPr anchor="ctr"/>
                </a:tc>
                <a:extLst>
                  <a:ext uri="{0D108BD9-81ED-4DB2-BD59-A6C34878D82A}">
                    <a16:rowId xmlns:a16="http://schemas.microsoft.com/office/drawing/2014/main" val="1505497335"/>
                  </a:ext>
                </a:extLst>
              </a:tr>
              <a:tr h="297349">
                <a:tc>
                  <a:txBody>
                    <a:bodyPr/>
                    <a:lstStyle/>
                    <a:p>
                      <a:r>
                        <a:rPr lang="en-GB" dirty="0"/>
                        <a:t>Open-topped cars went past.</a:t>
                      </a:r>
                    </a:p>
                  </a:txBody>
                  <a:tcPr/>
                </a:tc>
                <a:tc>
                  <a:txBody>
                    <a:bodyPr/>
                    <a:lstStyle/>
                    <a:p>
                      <a:pPr algn="ctr"/>
                      <a:r>
                        <a:rPr lang="en-GB" dirty="0"/>
                        <a:t>4</a:t>
                      </a:r>
                    </a:p>
                  </a:txBody>
                  <a:tcPr anchor="ctr"/>
                </a:tc>
                <a:extLst>
                  <a:ext uri="{0D108BD9-81ED-4DB2-BD59-A6C34878D82A}">
                    <a16:rowId xmlns:a16="http://schemas.microsoft.com/office/drawing/2014/main" val="3244664246"/>
                  </a:ext>
                </a:extLst>
              </a:tr>
            </a:tbl>
          </a:graphicData>
        </a:graphic>
      </p:graphicFrame>
      <p:pic>
        <p:nvPicPr>
          <p:cNvPr id="7" name="Picture 6">
            <a:extLst>
              <a:ext uri="{FF2B5EF4-FFF2-40B4-BE49-F238E27FC236}">
                <a16:creationId xmlns:a16="http://schemas.microsoft.com/office/drawing/2014/main" id="{D56C0CCC-9E47-4DCC-BCB3-C3584779550F}"/>
              </a:ext>
            </a:extLst>
          </p:cNvPr>
          <p:cNvPicPr>
            <a:picLocks noChangeAspect="1"/>
          </p:cNvPicPr>
          <p:nvPr/>
        </p:nvPicPr>
        <p:blipFill>
          <a:blip r:embed="rId3"/>
          <a:stretch>
            <a:fillRect/>
          </a:stretch>
        </p:blipFill>
        <p:spPr>
          <a:xfrm>
            <a:off x="10668000" y="457347"/>
            <a:ext cx="1234846" cy="826857"/>
          </a:xfrm>
          <a:prstGeom prst="rect">
            <a:avLst/>
          </a:prstGeom>
        </p:spPr>
      </p:pic>
    </p:spTree>
    <p:extLst>
      <p:ext uri="{BB962C8B-B14F-4D97-AF65-F5344CB8AC3E}">
        <p14:creationId xmlns:p14="http://schemas.microsoft.com/office/powerpoint/2010/main" val="4582183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840605" y="1605642"/>
            <a:ext cx="10721548" cy="4247317"/>
          </a:xfrm>
          <a:prstGeom prst="rect">
            <a:avLst/>
          </a:prstGeom>
          <a:noFill/>
        </p:spPr>
        <p:txBody>
          <a:bodyPr wrap="square" rtlCol="0">
            <a:spAutoFit/>
          </a:bodyPr>
          <a:lstStyle/>
          <a:p>
            <a:r>
              <a:rPr lang="en-GB" sz="2800" dirty="0"/>
              <a:t>A large crowd had gathered along the roadside. Lotte kept a firm hold on her mother’s hand. Too large to sit on her shoulders, she squeezed herself towards the front in order to get a good view. First, came the motorcycles, followed by open-topped cars carrying stern-looking men with peaked caps. Finally, it was the turn of the steel-headed soldiers. Lotte heard them before she could see them: the crunching rhythm of boots on stone announcing their arrival in the main square. No one cheered. No flags waved. Most of the townsfolk just stared impassively at the invasion of the uninvited.</a:t>
            </a:r>
          </a:p>
          <a:p>
            <a:r>
              <a:rPr lang="en-GB" dirty="0"/>
              <a:t> </a:t>
            </a:r>
          </a:p>
        </p:txBody>
      </p:sp>
      <p:sp>
        <p:nvSpPr>
          <p:cNvPr id="8" name="TextBox 7">
            <a:extLst>
              <a:ext uri="{FF2B5EF4-FFF2-40B4-BE49-F238E27FC236}">
                <a16:creationId xmlns:a16="http://schemas.microsoft.com/office/drawing/2014/main" id="{1BA8AF80-EDEE-4F5A-829F-408FF072FEA2}"/>
              </a:ext>
            </a:extLst>
          </p:cNvPr>
          <p:cNvSpPr txBox="1"/>
          <p:nvPr/>
        </p:nvSpPr>
        <p:spPr>
          <a:xfrm>
            <a:off x="4728315" y="685024"/>
            <a:ext cx="3034292" cy="646331"/>
          </a:xfrm>
          <a:prstGeom prst="rect">
            <a:avLst/>
          </a:prstGeom>
          <a:noFill/>
        </p:spPr>
        <p:txBody>
          <a:bodyPr wrap="none" rtlCol="0">
            <a:spAutoFit/>
          </a:bodyPr>
          <a:lstStyle/>
          <a:p>
            <a:r>
              <a:rPr lang="en-GB" sz="3600" b="1" dirty="0"/>
              <a:t>Week 12 – text</a:t>
            </a:r>
          </a:p>
        </p:txBody>
      </p:sp>
      <p:pic>
        <p:nvPicPr>
          <p:cNvPr id="7" name="Picture 6">
            <a:extLst>
              <a:ext uri="{FF2B5EF4-FFF2-40B4-BE49-F238E27FC236}">
                <a16:creationId xmlns:a16="http://schemas.microsoft.com/office/drawing/2014/main" id="{0B659F49-F9D3-4D53-A49E-34EF50984FE3}"/>
              </a:ext>
            </a:extLst>
          </p:cNvPr>
          <p:cNvPicPr>
            <a:picLocks noChangeAspect="1"/>
          </p:cNvPicPr>
          <p:nvPr/>
        </p:nvPicPr>
        <p:blipFill>
          <a:blip r:embed="rId3"/>
          <a:stretch>
            <a:fillRect/>
          </a:stretch>
        </p:blipFill>
        <p:spPr>
          <a:xfrm>
            <a:off x="10668000" y="457347"/>
            <a:ext cx="1234846" cy="826857"/>
          </a:xfrm>
          <a:prstGeom prst="rect">
            <a:avLst/>
          </a:prstGeom>
        </p:spPr>
      </p:pic>
    </p:spTree>
    <p:extLst>
      <p:ext uri="{BB962C8B-B14F-4D97-AF65-F5344CB8AC3E}">
        <p14:creationId xmlns:p14="http://schemas.microsoft.com/office/powerpoint/2010/main" val="17126140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697082"/>
            <a:ext cx="9902145" cy="5355312"/>
          </a:xfrm>
          <a:prstGeom prst="rect">
            <a:avLst/>
          </a:prstGeom>
          <a:noFill/>
        </p:spPr>
        <p:txBody>
          <a:bodyPr wrap="square" rtlCol="0">
            <a:spAutoFit/>
          </a:bodyPr>
          <a:lstStyle/>
          <a:p>
            <a:pPr lvl="0"/>
            <a:r>
              <a:rPr lang="en-GB" b="1" dirty="0"/>
              <a:t>1</a:t>
            </a:r>
            <a:r>
              <a:rPr lang="en-GB" dirty="0"/>
              <a:t>. Who was wearing the peaked caps? Circle</a:t>
            </a:r>
            <a:r>
              <a:rPr lang="en-GB" b="1" dirty="0"/>
              <a:t> one</a:t>
            </a:r>
            <a:r>
              <a:rPr lang="en-GB" dirty="0"/>
              <a:t>.</a:t>
            </a:r>
            <a:r>
              <a:rPr lang="en-GB" b="1" dirty="0"/>
              <a:t>		(1 mark)</a:t>
            </a:r>
            <a:endParaRPr lang="en-GB" dirty="0"/>
          </a:p>
          <a:p>
            <a:r>
              <a:rPr lang="en-GB" dirty="0"/>
              <a:t> </a:t>
            </a:r>
          </a:p>
          <a:p>
            <a:r>
              <a:rPr lang="en-GB" dirty="0"/>
              <a:t>Lotte		the motorcyclists		the men in the car		the marching soldiers</a:t>
            </a:r>
          </a:p>
          <a:p>
            <a:r>
              <a:rPr lang="en-GB" dirty="0"/>
              <a:t> </a:t>
            </a:r>
          </a:p>
          <a:p>
            <a:endParaRPr lang="en-GB" dirty="0"/>
          </a:p>
          <a:p>
            <a:pPr lvl="0"/>
            <a:r>
              <a:rPr lang="en-GB" b="1" dirty="0"/>
              <a:t>2</a:t>
            </a:r>
            <a:r>
              <a:rPr lang="en-GB" dirty="0"/>
              <a:t>. How does the text describe the sound of the soldiers’ boots?</a:t>
            </a:r>
          </a:p>
          <a:p>
            <a:r>
              <a:rPr lang="en-GB" dirty="0"/>
              <a:t> </a:t>
            </a:r>
          </a:p>
          <a:p>
            <a:r>
              <a:rPr lang="en-GB" dirty="0"/>
              <a:t>______________________________________________________	</a:t>
            </a:r>
            <a:r>
              <a:rPr lang="en-GB" b="1" dirty="0"/>
              <a:t>(1 mark)</a:t>
            </a:r>
          </a:p>
          <a:p>
            <a:r>
              <a:rPr lang="en-GB" dirty="0"/>
              <a:t> </a:t>
            </a:r>
          </a:p>
          <a:p>
            <a:pPr lvl="0"/>
            <a:r>
              <a:rPr lang="en-GB" b="1" dirty="0"/>
              <a:t>3</a:t>
            </a:r>
            <a:r>
              <a:rPr lang="en-GB" dirty="0"/>
              <a:t>. </a:t>
            </a:r>
            <a:r>
              <a:rPr lang="en-GB" i="1" dirty="0"/>
              <a:t>… the townsfolk just stared impassively at the invasion of the uninvited.</a:t>
            </a:r>
          </a:p>
          <a:p>
            <a:r>
              <a:rPr lang="en-GB" dirty="0"/>
              <a:t> </a:t>
            </a:r>
          </a:p>
          <a:p>
            <a:r>
              <a:rPr lang="en-GB" dirty="0"/>
              <a:t>What impression do these words give of the townsfolk’s feelings towards the soldiers?</a:t>
            </a:r>
          </a:p>
          <a:p>
            <a:endParaRPr lang="en-GB" dirty="0"/>
          </a:p>
          <a:p>
            <a:r>
              <a:rPr lang="en-GB" dirty="0"/>
              <a:t>_________________________________________________________________________________</a:t>
            </a:r>
          </a:p>
          <a:p>
            <a:endParaRPr lang="en-GB" dirty="0"/>
          </a:p>
          <a:p>
            <a:r>
              <a:rPr lang="en-GB" dirty="0"/>
              <a:t>_________________________________________________________________________________</a:t>
            </a:r>
          </a:p>
          <a:p>
            <a:endParaRPr lang="en-GB" dirty="0"/>
          </a:p>
          <a:p>
            <a:r>
              <a:rPr lang="en-GB" dirty="0"/>
              <a:t>__________________________________________________________________________ </a:t>
            </a:r>
            <a:r>
              <a:rPr lang="en-GB" b="1" dirty="0"/>
              <a:t>(3 marks)</a:t>
            </a:r>
          </a:p>
          <a:p>
            <a:endParaRPr lang="en-GB" dirty="0"/>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4146456" cy="646331"/>
          </a:xfrm>
          <a:prstGeom prst="rect">
            <a:avLst/>
          </a:prstGeom>
          <a:noFill/>
        </p:spPr>
        <p:txBody>
          <a:bodyPr wrap="none" rtlCol="0">
            <a:spAutoFit/>
          </a:bodyPr>
          <a:lstStyle/>
          <a:p>
            <a:r>
              <a:rPr lang="en-GB" sz="3600" b="1" dirty="0"/>
              <a:t>Week 12 – questions</a:t>
            </a:r>
          </a:p>
        </p:txBody>
      </p:sp>
      <p:pic>
        <p:nvPicPr>
          <p:cNvPr id="6" name="Picture 5">
            <a:extLst>
              <a:ext uri="{FF2B5EF4-FFF2-40B4-BE49-F238E27FC236}">
                <a16:creationId xmlns:a16="http://schemas.microsoft.com/office/drawing/2014/main" id="{C8049AEB-195C-4B3E-9683-F95EE785E76F}"/>
              </a:ext>
            </a:extLst>
          </p:cNvPr>
          <p:cNvPicPr>
            <a:picLocks noChangeAspect="1"/>
          </p:cNvPicPr>
          <p:nvPr/>
        </p:nvPicPr>
        <p:blipFill>
          <a:blip r:embed="rId3"/>
          <a:stretch>
            <a:fillRect/>
          </a:stretch>
        </p:blipFill>
        <p:spPr>
          <a:xfrm>
            <a:off x="10668000" y="457347"/>
            <a:ext cx="1234846" cy="826857"/>
          </a:xfrm>
          <a:prstGeom prst="rect">
            <a:avLst/>
          </a:prstGeom>
        </p:spPr>
      </p:pic>
    </p:spTree>
    <p:extLst>
      <p:ext uri="{BB962C8B-B14F-4D97-AF65-F5344CB8AC3E}">
        <p14:creationId xmlns:p14="http://schemas.microsoft.com/office/powerpoint/2010/main" val="10426757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697082"/>
            <a:ext cx="9902145" cy="5078313"/>
          </a:xfrm>
          <a:prstGeom prst="rect">
            <a:avLst/>
          </a:prstGeom>
          <a:noFill/>
        </p:spPr>
        <p:txBody>
          <a:bodyPr wrap="square" rtlCol="0">
            <a:spAutoFit/>
          </a:bodyPr>
          <a:lstStyle/>
          <a:p>
            <a:pPr lvl="0"/>
            <a:r>
              <a:rPr lang="en-GB" b="1" dirty="0"/>
              <a:t>1</a:t>
            </a:r>
            <a:r>
              <a:rPr lang="en-GB" dirty="0"/>
              <a:t>. Who was wearing the peaked caps? Circle</a:t>
            </a:r>
            <a:r>
              <a:rPr lang="en-GB" b="1" dirty="0"/>
              <a:t> one</a:t>
            </a:r>
            <a:r>
              <a:rPr lang="en-GB" dirty="0"/>
              <a:t>.</a:t>
            </a:r>
            <a:r>
              <a:rPr lang="en-GB" b="1" dirty="0"/>
              <a:t>		(1 mark)</a:t>
            </a:r>
            <a:endParaRPr lang="en-GB" dirty="0"/>
          </a:p>
          <a:p>
            <a:r>
              <a:rPr lang="en-GB" dirty="0"/>
              <a:t> </a:t>
            </a:r>
          </a:p>
          <a:p>
            <a:r>
              <a:rPr lang="en-GB" dirty="0"/>
              <a:t>Lotte		the motorcyclists		the men in the car		the marching soldiers</a:t>
            </a:r>
          </a:p>
          <a:p>
            <a:r>
              <a:rPr lang="en-GB" dirty="0"/>
              <a:t> </a:t>
            </a:r>
          </a:p>
          <a:p>
            <a:pPr lvl="0"/>
            <a:r>
              <a:rPr lang="en-GB" b="1" dirty="0"/>
              <a:t>2</a:t>
            </a:r>
            <a:r>
              <a:rPr lang="en-GB" dirty="0"/>
              <a:t>. How does the text describe the sound of the soldiers’ boots?</a:t>
            </a:r>
          </a:p>
          <a:p>
            <a:r>
              <a:rPr lang="en-GB" dirty="0"/>
              <a:t> </a:t>
            </a:r>
          </a:p>
          <a:p>
            <a:r>
              <a:rPr lang="en-GB" dirty="0"/>
              <a:t>crunching rhythm 						</a:t>
            </a:r>
            <a:r>
              <a:rPr lang="en-GB" b="1" dirty="0"/>
              <a:t>(1 mark)</a:t>
            </a:r>
          </a:p>
          <a:p>
            <a:r>
              <a:rPr lang="en-GB" dirty="0"/>
              <a:t> </a:t>
            </a:r>
          </a:p>
          <a:p>
            <a:pPr lvl="0"/>
            <a:r>
              <a:rPr lang="en-GB" b="1" dirty="0"/>
              <a:t>3</a:t>
            </a:r>
            <a:r>
              <a:rPr lang="en-GB" dirty="0"/>
              <a:t>. </a:t>
            </a:r>
            <a:r>
              <a:rPr lang="en-GB" i="1" dirty="0"/>
              <a:t>… the townsfolk just stared impassively at the invasion of the uninvited.</a:t>
            </a:r>
          </a:p>
          <a:p>
            <a:r>
              <a:rPr lang="en-GB" dirty="0"/>
              <a:t> </a:t>
            </a:r>
          </a:p>
          <a:p>
            <a:r>
              <a:rPr lang="en-GB" dirty="0"/>
              <a:t>What impression do these words give of the townsfolk’s feelings towards the soldiers?</a:t>
            </a:r>
          </a:p>
          <a:p>
            <a:endParaRPr lang="en-GB" dirty="0"/>
          </a:p>
          <a:p>
            <a:r>
              <a:rPr lang="en-GB" dirty="0"/>
              <a:t>Award </a:t>
            </a:r>
            <a:r>
              <a:rPr lang="en-GB" b="1" dirty="0"/>
              <a:t>1 mark </a:t>
            </a:r>
            <a:r>
              <a:rPr lang="en-GB" dirty="0"/>
              <a:t>for each of the following points, up to a maximum of </a:t>
            </a:r>
            <a:r>
              <a:rPr lang="en-GB" b="1" dirty="0"/>
              <a:t>3 marks</a:t>
            </a:r>
            <a:r>
              <a:rPr lang="en-GB" dirty="0"/>
              <a:t>.</a:t>
            </a:r>
          </a:p>
          <a:p>
            <a:pPr marL="285750" indent="-285750">
              <a:buFont typeface="Arial" panose="020B0604020202020204" pitchFamily="34" charset="0"/>
              <a:buChar char="•"/>
            </a:pPr>
            <a:r>
              <a:rPr lang="en-GB" dirty="0"/>
              <a:t>They didn’t want the soldiers to be there – they were uninvited.</a:t>
            </a:r>
          </a:p>
          <a:p>
            <a:pPr marL="285750" indent="-285750">
              <a:buFont typeface="Arial" panose="020B0604020202020204" pitchFamily="34" charset="0"/>
              <a:buChar char="•"/>
            </a:pPr>
            <a:r>
              <a:rPr lang="en-GB" dirty="0"/>
              <a:t>They felt threatened or defeated because their town had been invaded.</a:t>
            </a:r>
          </a:p>
          <a:p>
            <a:pPr marL="285750" indent="-285750">
              <a:buFont typeface="Arial" panose="020B0604020202020204" pitchFamily="34" charset="0"/>
              <a:buChar char="•"/>
            </a:pPr>
            <a:r>
              <a:rPr lang="en-GB" dirty="0"/>
              <a:t>They did not want the soldiers to feel welcome which is why they did not cheer or wave flags.</a:t>
            </a:r>
          </a:p>
          <a:p>
            <a:pPr marL="285750" indent="-285750">
              <a:buFont typeface="Arial" panose="020B0604020202020204" pitchFamily="34" charset="0"/>
              <a:buChar char="•"/>
            </a:pPr>
            <a:r>
              <a:rPr lang="en-GB" dirty="0"/>
              <a:t>They were too proud/did not want to show the soldiers how upset or angry they were feeling so they stared impassively.</a:t>
            </a:r>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3856440" cy="646331"/>
          </a:xfrm>
          <a:prstGeom prst="rect">
            <a:avLst/>
          </a:prstGeom>
          <a:noFill/>
        </p:spPr>
        <p:txBody>
          <a:bodyPr wrap="none" rtlCol="0">
            <a:spAutoFit/>
          </a:bodyPr>
          <a:lstStyle/>
          <a:p>
            <a:r>
              <a:rPr lang="en-GB" sz="3600" b="1" dirty="0"/>
              <a:t>Week 12 – answers</a:t>
            </a:r>
          </a:p>
        </p:txBody>
      </p:sp>
      <p:sp>
        <p:nvSpPr>
          <p:cNvPr id="3" name="Oval 2">
            <a:extLst>
              <a:ext uri="{FF2B5EF4-FFF2-40B4-BE49-F238E27FC236}">
                <a16:creationId xmlns:a16="http://schemas.microsoft.com/office/drawing/2014/main" id="{10691576-33AB-489E-A9F0-465774BB9AF0}"/>
              </a:ext>
            </a:extLst>
          </p:cNvPr>
          <p:cNvSpPr/>
          <p:nvPr/>
        </p:nvSpPr>
        <p:spPr>
          <a:xfrm>
            <a:off x="5516880" y="2174240"/>
            <a:ext cx="2245360" cy="558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a:extLst>
              <a:ext uri="{FF2B5EF4-FFF2-40B4-BE49-F238E27FC236}">
                <a16:creationId xmlns:a16="http://schemas.microsoft.com/office/drawing/2014/main" id="{6E4FE3FB-EDD3-4310-99C3-6B677C536718}"/>
              </a:ext>
            </a:extLst>
          </p:cNvPr>
          <p:cNvPicPr>
            <a:picLocks noChangeAspect="1"/>
          </p:cNvPicPr>
          <p:nvPr/>
        </p:nvPicPr>
        <p:blipFill>
          <a:blip r:embed="rId3"/>
          <a:stretch>
            <a:fillRect/>
          </a:stretch>
        </p:blipFill>
        <p:spPr>
          <a:xfrm>
            <a:off x="10668000" y="457347"/>
            <a:ext cx="1234846" cy="826857"/>
          </a:xfrm>
          <a:prstGeom prst="rect">
            <a:avLst/>
          </a:prstGeom>
        </p:spPr>
      </p:pic>
    </p:spTree>
    <p:extLst>
      <p:ext uri="{BB962C8B-B14F-4D97-AF65-F5344CB8AC3E}">
        <p14:creationId xmlns:p14="http://schemas.microsoft.com/office/powerpoint/2010/main" val="333120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697082"/>
            <a:ext cx="10721548" cy="4524315"/>
          </a:xfrm>
          <a:prstGeom prst="rect">
            <a:avLst/>
          </a:prstGeom>
          <a:noFill/>
        </p:spPr>
        <p:txBody>
          <a:bodyPr wrap="square" rtlCol="0">
            <a:spAutoFit/>
          </a:bodyPr>
          <a:lstStyle/>
          <a:p>
            <a:pPr lvl="0"/>
            <a:r>
              <a:rPr lang="en-GB" b="1" dirty="0"/>
              <a:t>1.</a:t>
            </a:r>
            <a:r>
              <a:rPr lang="en-GB" dirty="0"/>
              <a:t> Find and copy one word from the first sentence that means ‘</a:t>
            </a:r>
            <a:r>
              <a:rPr lang="en-GB" b="1" dirty="0"/>
              <a:t>rough</a:t>
            </a:r>
            <a:r>
              <a:rPr lang="en-GB" dirty="0"/>
              <a:t>’.</a:t>
            </a:r>
          </a:p>
          <a:p>
            <a:r>
              <a:rPr lang="en-GB" dirty="0"/>
              <a:t> </a:t>
            </a:r>
          </a:p>
          <a:p>
            <a:r>
              <a:rPr lang="en-GB" dirty="0"/>
              <a:t>Gnarled								 </a:t>
            </a:r>
            <a:r>
              <a:rPr lang="en-GB" b="1" dirty="0"/>
              <a:t>(1 mark)</a:t>
            </a:r>
          </a:p>
          <a:p>
            <a:r>
              <a:rPr lang="en-GB" dirty="0"/>
              <a:t> </a:t>
            </a:r>
          </a:p>
          <a:p>
            <a:pPr lvl="0"/>
            <a:r>
              <a:rPr lang="en-GB" b="1" dirty="0"/>
              <a:t>2.</a:t>
            </a:r>
            <a:r>
              <a:rPr lang="en-GB" dirty="0"/>
              <a:t> What evidence is there to suggest that a creature had passed close to the tree? Give two examples.</a:t>
            </a:r>
          </a:p>
          <a:p>
            <a:r>
              <a:rPr lang="en-GB" dirty="0"/>
              <a:t> </a:t>
            </a:r>
          </a:p>
          <a:p>
            <a:r>
              <a:rPr lang="en-GB" dirty="0"/>
              <a:t>a) twig squashed into the earth</a:t>
            </a:r>
          </a:p>
          <a:p>
            <a:r>
              <a:rPr lang="en-GB" dirty="0"/>
              <a:t>b) silvery hair on tree 						</a:t>
            </a:r>
            <a:r>
              <a:rPr lang="en-GB" b="1" dirty="0"/>
              <a:t>(2 marks)</a:t>
            </a:r>
          </a:p>
          <a:p>
            <a:r>
              <a:rPr lang="en-GB" dirty="0"/>
              <a:t> </a:t>
            </a:r>
          </a:p>
          <a:p>
            <a:pPr lvl="0"/>
            <a:r>
              <a:rPr lang="en-GB" b="1" dirty="0"/>
              <a:t>3.</a:t>
            </a:r>
            <a:r>
              <a:rPr lang="en-GB" dirty="0"/>
              <a:t> What evidence is there that the character is feeling tired?</a:t>
            </a:r>
          </a:p>
          <a:p>
            <a:r>
              <a:rPr lang="en-GB" dirty="0"/>
              <a:t> </a:t>
            </a:r>
          </a:p>
          <a:p>
            <a:r>
              <a:rPr lang="en-GB" dirty="0"/>
              <a:t>Award </a:t>
            </a:r>
            <a:r>
              <a:rPr lang="en-GB" b="1" dirty="0"/>
              <a:t>1 mark </a:t>
            </a:r>
            <a:r>
              <a:rPr lang="en-GB" dirty="0"/>
              <a:t>for any of the following points, up to a maximum of </a:t>
            </a:r>
            <a:r>
              <a:rPr lang="en-GB" b="1" dirty="0"/>
              <a:t>2 marks</a:t>
            </a:r>
            <a:r>
              <a:rPr lang="en-GB" dirty="0"/>
              <a:t>:</a:t>
            </a:r>
          </a:p>
          <a:p>
            <a:endParaRPr lang="en-GB" b="1" dirty="0"/>
          </a:p>
          <a:p>
            <a:pPr marL="285750" indent="-285750">
              <a:buFont typeface="Arial" panose="020B0604020202020204" pitchFamily="34" charset="0"/>
              <a:buChar char="•"/>
            </a:pPr>
            <a:r>
              <a:rPr lang="en-GB" dirty="0"/>
              <a:t>She had stopped/was resting.</a:t>
            </a:r>
          </a:p>
          <a:p>
            <a:pPr marL="285750" indent="-285750">
              <a:buFont typeface="Arial" panose="020B0604020202020204" pitchFamily="34" charset="0"/>
              <a:buChar char="•"/>
            </a:pPr>
            <a:r>
              <a:rPr lang="en-GB" dirty="0"/>
              <a:t>She was leaning on the tree.</a:t>
            </a:r>
          </a:p>
          <a:p>
            <a:pPr marL="285750" indent="-285750">
              <a:buFont typeface="Arial" panose="020B0604020202020204" pitchFamily="34" charset="0"/>
              <a:buChar char="•"/>
            </a:pPr>
            <a:r>
              <a:rPr lang="en-GB" dirty="0"/>
              <a:t>Her chest was heaving, suggesting that she was out of breath.        </a:t>
            </a:r>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3622402" cy="646331"/>
          </a:xfrm>
          <a:prstGeom prst="rect">
            <a:avLst/>
          </a:prstGeom>
          <a:noFill/>
        </p:spPr>
        <p:txBody>
          <a:bodyPr wrap="none" rtlCol="0">
            <a:spAutoFit/>
          </a:bodyPr>
          <a:lstStyle/>
          <a:p>
            <a:r>
              <a:rPr lang="en-GB" sz="3600" b="1" dirty="0"/>
              <a:t>Week 1 – answers</a:t>
            </a:r>
          </a:p>
        </p:txBody>
      </p:sp>
      <p:pic>
        <p:nvPicPr>
          <p:cNvPr id="6" name="Picture 5">
            <a:extLst>
              <a:ext uri="{FF2B5EF4-FFF2-40B4-BE49-F238E27FC236}">
                <a16:creationId xmlns:a16="http://schemas.microsoft.com/office/drawing/2014/main" id="{33900692-BC37-40DB-B678-E4546B53B4E4}"/>
              </a:ext>
            </a:extLst>
          </p:cNvPr>
          <p:cNvPicPr>
            <a:picLocks noChangeAspect="1"/>
          </p:cNvPicPr>
          <p:nvPr/>
        </p:nvPicPr>
        <p:blipFill>
          <a:blip r:embed="rId3"/>
          <a:stretch>
            <a:fillRect/>
          </a:stretch>
        </p:blipFill>
        <p:spPr>
          <a:xfrm>
            <a:off x="10668000" y="457347"/>
            <a:ext cx="1234846" cy="826857"/>
          </a:xfrm>
          <a:prstGeom prst="rect">
            <a:avLst/>
          </a:prstGeom>
        </p:spPr>
      </p:pic>
    </p:spTree>
    <p:extLst>
      <p:ext uri="{BB962C8B-B14F-4D97-AF65-F5344CB8AC3E}">
        <p14:creationId xmlns:p14="http://schemas.microsoft.com/office/powerpoint/2010/main" val="4244280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874489" y="1605642"/>
            <a:ext cx="10721548" cy="4524315"/>
          </a:xfrm>
          <a:prstGeom prst="rect">
            <a:avLst/>
          </a:prstGeom>
          <a:noFill/>
        </p:spPr>
        <p:txBody>
          <a:bodyPr wrap="square" rtlCol="0">
            <a:spAutoFit/>
          </a:bodyPr>
          <a:lstStyle/>
          <a:p>
            <a:endParaRPr lang="en-GB" b="1" dirty="0"/>
          </a:p>
          <a:p>
            <a:r>
              <a:rPr lang="en-GB" sz="2800" dirty="0"/>
              <a:t>Beside a tall, mossy tree, she paused for a moment, chest heaving, as she leaned with one hand against the gnarled bark. Absent-mindedly looking down, past the sodden legs of her combats, she spied something that raised her flagging spirits. A twig had been squashed into the soft earth. When she crouched down to inspect, she noticed a couple of silvery hairs sticking to her fingers. On examining the tree trunk more closely, she saw that it was festooned with pale, glistening fur. She was getting closer. She just had to make sure she caught up with her quarry before the hunters.</a:t>
            </a:r>
          </a:p>
          <a:p>
            <a:endParaRPr lang="en-GB" dirty="0"/>
          </a:p>
        </p:txBody>
      </p:sp>
      <p:sp>
        <p:nvSpPr>
          <p:cNvPr id="8" name="TextBox 7">
            <a:extLst>
              <a:ext uri="{FF2B5EF4-FFF2-40B4-BE49-F238E27FC236}">
                <a16:creationId xmlns:a16="http://schemas.microsoft.com/office/drawing/2014/main" id="{1BA8AF80-EDEE-4F5A-829F-408FF072FEA2}"/>
              </a:ext>
            </a:extLst>
          </p:cNvPr>
          <p:cNvSpPr txBox="1"/>
          <p:nvPr/>
        </p:nvSpPr>
        <p:spPr>
          <a:xfrm>
            <a:off x="4728315" y="685024"/>
            <a:ext cx="2800254" cy="646331"/>
          </a:xfrm>
          <a:prstGeom prst="rect">
            <a:avLst/>
          </a:prstGeom>
          <a:noFill/>
        </p:spPr>
        <p:txBody>
          <a:bodyPr wrap="none" rtlCol="0">
            <a:spAutoFit/>
          </a:bodyPr>
          <a:lstStyle/>
          <a:p>
            <a:r>
              <a:rPr lang="en-GB" sz="3600" b="1" dirty="0"/>
              <a:t>Week 2 – text</a:t>
            </a:r>
          </a:p>
        </p:txBody>
      </p:sp>
      <p:pic>
        <p:nvPicPr>
          <p:cNvPr id="6" name="Picture 5">
            <a:extLst>
              <a:ext uri="{FF2B5EF4-FFF2-40B4-BE49-F238E27FC236}">
                <a16:creationId xmlns:a16="http://schemas.microsoft.com/office/drawing/2014/main" id="{6F12E7BD-DCF1-45D8-AF42-064C590936D1}"/>
              </a:ext>
            </a:extLst>
          </p:cNvPr>
          <p:cNvPicPr>
            <a:picLocks noChangeAspect="1"/>
          </p:cNvPicPr>
          <p:nvPr/>
        </p:nvPicPr>
        <p:blipFill>
          <a:blip r:embed="rId3"/>
          <a:stretch>
            <a:fillRect/>
          </a:stretch>
        </p:blipFill>
        <p:spPr>
          <a:xfrm>
            <a:off x="10668000" y="457347"/>
            <a:ext cx="1234846" cy="826857"/>
          </a:xfrm>
          <a:prstGeom prst="rect">
            <a:avLst/>
          </a:prstGeom>
        </p:spPr>
      </p:pic>
    </p:spTree>
    <p:extLst>
      <p:ext uri="{BB962C8B-B14F-4D97-AF65-F5344CB8AC3E}">
        <p14:creationId xmlns:p14="http://schemas.microsoft.com/office/powerpoint/2010/main" val="2743251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697082"/>
            <a:ext cx="10721548" cy="4801314"/>
          </a:xfrm>
          <a:prstGeom prst="rect">
            <a:avLst/>
          </a:prstGeom>
          <a:noFill/>
        </p:spPr>
        <p:txBody>
          <a:bodyPr wrap="square" rtlCol="0">
            <a:spAutoFit/>
          </a:bodyPr>
          <a:lstStyle/>
          <a:p>
            <a:pPr lvl="0"/>
            <a:r>
              <a:rPr lang="en-GB" b="1" dirty="0"/>
              <a:t>1. </a:t>
            </a:r>
            <a:r>
              <a:rPr lang="en-GB" dirty="0"/>
              <a:t>Which word is closest in meaning to </a:t>
            </a:r>
            <a:r>
              <a:rPr lang="en-GB" b="1" dirty="0"/>
              <a:t>festooned</a:t>
            </a:r>
            <a:r>
              <a:rPr lang="en-GB" dirty="0"/>
              <a:t>? Circle </a:t>
            </a:r>
            <a:r>
              <a:rPr lang="en-GB" b="1" dirty="0"/>
              <a:t>one</a:t>
            </a:r>
            <a:r>
              <a:rPr lang="en-GB" dirty="0"/>
              <a:t>. </a:t>
            </a:r>
          </a:p>
          <a:p>
            <a:r>
              <a:rPr lang="en-GB" dirty="0"/>
              <a:t> </a:t>
            </a:r>
          </a:p>
          <a:p>
            <a:r>
              <a:rPr lang="en-GB" dirty="0"/>
              <a:t>caught		rubbed		rotten		draped			</a:t>
            </a:r>
            <a:r>
              <a:rPr lang="en-GB" b="1" dirty="0"/>
              <a:t>(1 mark)</a:t>
            </a:r>
          </a:p>
          <a:p>
            <a:r>
              <a:rPr lang="en-GB" dirty="0"/>
              <a:t> </a:t>
            </a:r>
          </a:p>
          <a:p>
            <a:pPr lvl="0"/>
            <a:endParaRPr lang="en-GB" b="1" dirty="0"/>
          </a:p>
          <a:p>
            <a:pPr lvl="0"/>
            <a:r>
              <a:rPr lang="en-GB" b="1" dirty="0"/>
              <a:t>2.</a:t>
            </a:r>
            <a:r>
              <a:rPr lang="en-GB" dirty="0"/>
              <a:t> How can you tell that she might have been thinking of giving up?</a:t>
            </a:r>
          </a:p>
          <a:p>
            <a:r>
              <a:rPr lang="en-GB" dirty="0"/>
              <a:t> </a:t>
            </a:r>
          </a:p>
          <a:p>
            <a:r>
              <a:rPr lang="en-GB" dirty="0"/>
              <a:t>_______________________________________________ </a:t>
            </a:r>
            <a:r>
              <a:rPr lang="en-GB" b="1" dirty="0"/>
              <a:t>(1 mark)</a:t>
            </a:r>
          </a:p>
          <a:p>
            <a:r>
              <a:rPr lang="en-GB" dirty="0"/>
              <a:t> </a:t>
            </a:r>
          </a:p>
          <a:p>
            <a:pPr lvl="0"/>
            <a:endParaRPr lang="en-GB" b="1" dirty="0"/>
          </a:p>
          <a:p>
            <a:pPr lvl="0"/>
            <a:r>
              <a:rPr lang="en-GB" b="1" dirty="0"/>
              <a:t>3</a:t>
            </a:r>
            <a:r>
              <a:rPr lang="en-GB" dirty="0"/>
              <a:t>. What evidence is there that she might have been going through a damp wood? Give two examples.</a:t>
            </a:r>
          </a:p>
          <a:p>
            <a:r>
              <a:rPr lang="en-GB" dirty="0"/>
              <a:t> </a:t>
            </a:r>
          </a:p>
          <a:p>
            <a:r>
              <a:rPr lang="en-GB" dirty="0"/>
              <a:t>a) ______________________________________________</a:t>
            </a:r>
          </a:p>
          <a:p>
            <a:endParaRPr lang="en-GB" dirty="0"/>
          </a:p>
          <a:p>
            <a:r>
              <a:rPr lang="en-GB" dirty="0"/>
              <a:t>b) ______________________________________________ </a:t>
            </a:r>
            <a:r>
              <a:rPr lang="en-GB" b="1" dirty="0"/>
              <a:t>(2 marks)</a:t>
            </a:r>
          </a:p>
          <a:p>
            <a:endParaRPr lang="en-GB" dirty="0"/>
          </a:p>
          <a:p>
            <a:endParaRPr lang="en-GB" dirty="0"/>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3912418" cy="646331"/>
          </a:xfrm>
          <a:prstGeom prst="rect">
            <a:avLst/>
          </a:prstGeom>
          <a:noFill/>
        </p:spPr>
        <p:txBody>
          <a:bodyPr wrap="none" rtlCol="0">
            <a:spAutoFit/>
          </a:bodyPr>
          <a:lstStyle/>
          <a:p>
            <a:r>
              <a:rPr lang="en-GB" sz="3600" b="1" dirty="0"/>
              <a:t>Week 2 – questions</a:t>
            </a:r>
          </a:p>
        </p:txBody>
      </p:sp>
      <p:pic>
        <p:nvPicPr>
          <p:cNvPr id="6" name="Picture 5">
            <a:extLst>
              <a:ext uri="{FF2B5EF4-FFF2-40B4-BE49-F238E27FC236}">
                <a16:creationId xmlns:a16="http://schemas.microsoft.com/office/drawing/2014/main" id="{962C328B-756C-4680-BBC8-A1E43967DB03}"/>
              </a:ext>
            </a:extLst>
          </p:cNvPr>
          <p:cNvPicPr>
            <a:picLocks noChangeAspect="1"/>
          </p:cNvPicPr>
          <p:nvPr/>
        </p:nvPicPr>
        <p:blipFill>
          <a:blip r:embed="rId3"/>
          <a:stretch>
            <a:fillRect/>
          </a:stretch>
        </p:blipFill>
        <p:spPr>
          <a:xfrm>
            <a:off x="10668000" y="457347"/>
            <a:ext cx="1234846" cy="826857"/>
          </a:xfrm>
          <a:prstGeom prst="rect">
            <a:avLst/>
          </a:prstGeom>
        </p:spPr>
      </p:pic>
    </p:spTree>
    <p:extLst>
      <p:ext uri="{BB962C8B-B14F-4D97-AF65-F5344CB8AC3E}">
        <p14:creationId xmlns:p14="http://schemas.microsoft.com/office/powerpoint/2010/main" val="347332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697082"/>
            <a:ext cx="10721548" cy="5355312"/>
          </a:xfrm>
          <a:prstGeom prst="rect">
            <a:avLst/>
          </a:prstGeom>
          <a:noFill/>
        </p:spPr>
        <p:txBody>
          <a:bodyPr wrap="square" rtlCol="0">
            <a:spAutoFit/>
          </a:bodyPr>
          <a:lstStyle/>
          <a:p>
            <a:pPr lvl="0"/>
            <a:r>
              <a:rPr lang="en-GB" b="1" dirty="0"/>
              <a:t>1</a:t>
            </a:r>
            <a:r>
              <a:rPr lang="en-GB" dirty="0"/>
              <a:t>. Which word is closest in meaning to </a:t>
            </a:r>
            <a:r>
              <a:rPr lang="en-GB" b="1" dirty="0"/>
              <a:t>festooned</a:t>
            </a:r>
            <a:r>
              <a:rPr lang="en-GB" dirty="0"/>
              <a:t>? Circle </a:t>
            </a:r>
            <a:r>
              <a:rPr lang="en-GB" b="1" dirty="0"/>
              <a:t>one</a:t>
            </a:r>
            <a:r>
              <a:rPr lang="en-GB" dirty="0"/>
              <a:t>. </a:t>
            </a:r>
          </a:p>
          <a:p>
            <a:r>
              <a:rPr lang="en-GB" dirty="0"/>
              <a:t> </a:t>
            </a:r>
          </a:p>
          <a:p>
            <a:r>
              <a:rPr lang="en-GB" dirty="0"/>
              <a:t>caught		rubbed		rotten		draped	 		</a:t>
            </a:r>
            <a:r>
              <a:rPr lang="en-GB" b="1" dirty="0"/>
              <a:t>(1 mark)</a:t>
            </a:r>
          </a:p>
          <a:p>
            <a:r>
              <a:rPr lang="en-GB" dirty="0"/>
              <a:t> </a:t>
            </a:r>
          </a:p>
          <a:p>
            <a:pPr lvl="0"/>
            <a:endParaRPr lang="en-GB" b="1" dirty="0"/>
          </a:p>
          <a:p>
            <a:pPr lvl="0"/>
            <a:r>
              <a:rPr lang="en-GB" b="1" dirty="0"/>
              <a:t>2</a:t>
            </a:r>
            <a:r>
              <a:rPr lang="en-GB" dirty="0"/>
              <a:t>. How can you tell that she might have been thinking of giving up?</a:t>
            </a:r>
          </a:p>
          <a:p>
            <a:r>
              <a:rPr lang="en-GB" dirty="0"/>
              <a:t> </a:t>
            </a:r>
          </a:p>
          <a:p>
            <a:r>
              <a:rPr lang="en-GB" dirty="0"/>
              <a:t>Her spirits were flagging. 					</a:t>
            </a:r>
            <a:r>
              <a:rPr lang="en-GB" b="1" dirty="0"/>
              <a:t>(1 mark)</a:t>
            </a:r>
          </a:p>
          <a:p>
            <a:r>
              <a:rPr lang="en-GB" dirty="0"/>
              <a:t> </a:t>
            </a:r>
          </a:p>
          <a:p>
            <a:pPr lvl="0"/>
            <a:endParaRPr lang="en-GB" b="1" dirty="0"/>
          </a:p>
          <a:p>
            <a:pPr lvl="0"/>
            <a:r>
              <a:rPr lang="en-GB" b="1" dirty="0"/>
              <a:t>3</a:t>
            </a:r>
            <a:r>
              <a:rPr lang="en-GB" dirty="0"/>
              <a:t>. What evidence is there that she might have been going through a damp wood? Give two examples.</a:t>
            </a:r>
          </a:p>
          <a:p>
            <a:r>
              <a:rPr lang="en-GB" dirty="0"/>
              <a:t> </a:t>
            </a:r>
          </a:p>
          <a:p>
            <a:r>
              <a:rPr lang="en-GB" dirty="0"/>
              <a:t>Award </a:t>
            </a:r>
            <a:r>
              <a:rPr lang="en-GB" b="1" dirty="0"/>
              <a:t>1 mark </a:t>
            </a:r>
            <a:r>
              <a:rPr lang="en-GB" dirty="0"/>
              <a:t>for any of the following points, up to a maximum of </a:t>
            </a:r>
            <a:r>
              <a:rPr lang="en-GB" b="1" dirty="0"/>
              <a:t>2 marks</a:t>
            </a:r>
            <a:r>
              <a:rPr lang="en-GB" dirty="0"/>
              <a:t>:</a:t>
            </a:r>
          </a:p>
          <a:p>
            <a:endParaRPr lang="en-GB" dirty="0"/>
          </a:p>
          <a:p>
            <a:pPr marL="342900" indent="-342900">
              <a:buFont typeface="Arial" panose="020B0604020202020204" pitchFamily="34" charset="0"/>
              <a:buChar char="•"/>
            </a:pPr>
            <a:r>
              <a:rPr lang="en-GB" dirty="0"/>
              <a:t>Her combats (trousers) were sodden.</a:t>
            </a:r>
          </a:p>
          <a:p>
            <a:pPr marL="342900" indent="-342900">
              <a:buFont typeface="Arial" panose="020B0604020202020204" pitchFamily="34" charset="0"/>
              <a:buChar char="•"/>
            </a:pPr>
            <a:r>
              <a:rPr lang="en-GB" dirty="0"/>
              <a:t>The tree was mossy.</a:t>
            </a:r>
          </a:p>
          <a:p>
            <a:pPr marL="342900" indent="-342900">
              <a:buFont typeface="Arial" panose="020B0604020202020204" pitchFamily="34" charset="0"/>
              <a:buChar char="•"/>
            </a:pPr>
            <a:r>
              <a:rPr lang="en-GB" dirty="0"/>
              <a:t>The earth was soft.</a:t>
            </a:r>
          </a:p>
          <a:p>
            <a:endParaRPr lang="en-GB" dirty="0"/>
          </a:p>
          <a:p>
            <a:endParaRPr lang="en-GB" dirty="0"/>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3622402" cy="646331"/>
          </a:xfrm>
          <a:prstGeom prst="rect">
            <a:avLst/>
          </a:prstGeom>
          <a:noFill/>
        </p:spPr>
        <p:txBody>
          <a:bodyPr wrap="none" rtlCol="0">
            <a:spAutoFit/>
          </a:bodyPr>
          <a:lstStyle/>
          <a:p>
            <a:r>
              <a:rPr lang="en-GB" sz="3600" b="1" dirty="0"/>
              <a:t>Week 2 – answers</a:t>
            </a:r>
          </a:p>
        </p:txBody>
      </p:sp>
      <p:sp>
        <p:nvSpPr>
          <p:cNvPr id="3" name="Oval 2">
            <a:extLst>
              <a:ext uri="{FF2B5EF4-FFF2-40B4-BE49-F238E27FC236}">
                <a16:creationId xmlns:a16="http://schemas.microsoft.com/office/drawing/2014/main" id="{FAA1CAF9-B054-4B04-8101-74FE18849B71}"/>
              </a:ext>
            </a:extLst>
          </p:cNvPr>
          <p:cNvSpPr/>
          <p:nvPr/>
        </p:nvSpPr>
        <p:spPr>
          <a:xfrm>
            <a:off x="6614160" y="2235200"/>
            <a:ext cx="944880" cy="42672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a:extLst>
              <a:ext uri="{FF2B5EF4-FFF2-40B4-BE49-F238E27FC236}">
                <a16:creationId xmlns:a16="http://schemas.microsoft.com/office/drawing/2014/main" id="{F9664E5C-3162-4219-8E74-D18785D895C7}"/>
              </a:ext>
            </a:extLst>
          </p:cNvPr>
          <p:cNvPicPr>
            <a:picLocks noChangeAspect="1"/>
          </p:cNvPicPr>
          <p:nvPr/>
        </p:nvPicPr>
        <p:blipFill>
          <a:blip r:embed="rId3"/>
          <a:stretch>
            <a:fillRect/>
          </a:stretch>
        </p:blipFill>
        <p:spPr>
          <a:xfrm>
            <a:off x="10668000" y="457347"/>
            <a:ext cx="1234846" cy="826857"/>
          </a:xfrm>
          <a:prstGeom prst="rect">
            <a:avLst/>
          </a:prstGeom>
        </p:spPr>
      </p:pic>
    </p:spTree>
    <p:extLst>
      <p:ext uri="{BB962C8B-B14F-4D97-AF65-F5344CB8AC3E}">
        <p14:creationId xmlns:p14="http://schemas.microsoft.com/office/powerpoint/2010/main" val="736267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767668" y="1659285"/>
            <a:ext cx="10721548" cy="3539430"/>
          </a:xfrm>
          <a:prstGeom prst="rect">
            <a:avLst/>
          </a:prstGeom>
          <a:noFill/>
        </p:spPr>
        <p:txBody>
          <a:bodyPr wrap="square" rtlCol="0">
            <a:spAutoFit/>
          </a:bodyPr>
          <a:lstStyle/>
          <a:p>
            <a:r>
              <a:rPr lang="en-GB" sz="2800" dirty="0"/>
              <a:t>He left the headteacher’s office as quickly as he could, her piercing words still reverberating around his mind. He should have gone outside for break but instead he sought the sanctuary of the classroom. He could hardly have been in more trouble so what difference would one more broken rule make? Anyway, Mr Corrigan was out on duty so he knew he would be alone. Eventually, his breathing returned to normal and he wiped his eyes with his sleeve. Now what? No one believed him, yet he had a clear conscience and was determined to prove his innocence.</a:t>
            </a:r>
          </a:p>
        </p:txBody>
      </p:sp>
      <p:sp>
        <p:nvSpPr>
          <p:cNvPr id="8" name="TextBox 7">
            <a:extLst>
              <a:ext uri="{FF2B5EF4-FFF2-40B4-BE49-F238E27FC236}">
                <a16:creationId xmlns:a16="http://schemas.microsoft.com/office/drawing/2014/main" id="{1BA8AF80-EDEE-4F5A-829F-408FF072FEA2}"/>
              </a:ext>
            </a:extLst>
          </p:cNvPr>
          <p:cNvSpPr txBox="1"/>
          <p:nvPr/>
        </p:nvSpPr>
        <p:spPr>
          <a:xfrm>
            <a:off x="4728315" y="685024"/>
            <a:ext cx="2800254" cy="646331"/>
          </a:xfrm>
          <a:prstGeom prst="rect">
            <a:avLst/>
          </a:prstGeom>
          <a:noFill/>
        </p:spPr>
        <p:txBody>
          <a:bodyPr wrap="none" rtlCol="0">
            <a:spAutoFit/>
          </a:bodyPr>
          <a:lstStyle/>
          <a:p>
            <a:r>
              <a:rPr lang="en-GB" sz="3600" b="1" dirty="0"/>
              <a:t>Week 3 – text</a:t>
            </a:r>
          </a:p>
        </p:txBody>
      </p:sp>
      <p:pic>
        <p:nvPicPr>
          <p:cNvPr id="6" name="Picture 5">
            <a:extLst>
              <a:ext uri="{FF2B5EF4-FFF2-40B4-BE49-F238E27FC236}">
                <a16:creationId xmlns:a16="http://schemas.microsoft.com/office/drawing/2014/main" id="{74E0DB64-89A2-4CD4-878D-5DDC469FC452}"/>
              </a:ext>
            </a:extLst>
          </p:cNvPr>
          <p:cNvPicPr>
            <a:picLocks noChangeAspect="1"/>
          </p:cNvPicPr>
          <p:nvPr/>
        </p:nvPicPr>
        <p:blipFill>
          <a:blip r:embed="rId3"/>
          <a:stretch>
            <a:fillRect/>
          </a:stretch>
        </p:blipFill>
        <p:spPr>
          <a:xfrm>
            <a:off x="10668000" y="457347"/>
            <a:ext cx="1234846" cy="826857"/>
          </a:xfrm>
          <a:prstGeom prst="rect">
            <a:avLst/>
          </a:prstGeom>
        </p:spPr>
      </p:pic>
    </p:spTree>
    <p:extLst>
      <p:ext uri="{BB962C8B-B14F-4D97-AF65-F5344CB8AC3E}">
        <p14:creationId xmlns:p14="http://schemas.microsoft.com/office/powerpoint/2010/main" val="3932160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697082"/>
            <a:ext cx="10721548" cy="4801314"/>
          </a:xfrm>
          <a:prstGeom prst="rect">
            <a:avLst/>
          </a:prstGeom>
          <a:noFill/>
        </p:spPr>
        <p:txBody>
          <a:bodyPr wrap="square" rtlCol="0">
            <a:spAutoFit/>
          </a:bodyPr>
          <a:lstStyle/>
          <a:p>
            <a:pPr lvl="0"/>
            <a:r>
              <a:rPr lang="en-GB" b="1" dirty="0"/>
              <a:t>1</a:t>
            </a:r>
            <a:r>
              <a:rPr lang="en-GB" dirty="0"/>
              <a:t>. Which word is closest in meaning to </a:t>
            </a:r>
            <a:r>
              <a:rPr lang="en-GB" b="1" dirty="0"/>
              <a:t>sanctuary</a:t>
            </a:r>
            <a:r>
              <a:rPr lang="en-GB" dirty="0"/>
              <a:t>? Circle </a:t>
            </a:r>
            <a:r>
              <a:rPr lang="en-GB" b="1" dirty="0"/>
              <a:t>one</a:t>
            </a:r>
            <a:r>
              <a:rPr lang="en-GB" dirty="0"/>
              <a:t>.</a:t>
            </a:r>
          </a:p>
          <a:p>
            <a:r>
              <a:rPr lang="en-GB" dirty="0"/>
              <a:t> </a:t>
            </a:r>
          </a:p>
          <a:p>
            <a:r>
              <a:rPr lang="en-GB" dirty="0"/>
              <a:t>classroom	boredom		safety		warmth			</a:t>
            </a:r>
            <a:r>
              <a:rPr lang="en-GB" b="1" dirty="0"/>
              <a:t>(1 mark)</a:t>
            </a:r>
            <a:r>
              <a:rPr lang="en-GB" dirty="0"/>
              <a:t>	</a:t>
            </a:r>
          </a:p>
          <a:p>
            <a:r>
              <a:rPr lang="en-GB" dirty="0"/>
              <a:t> </a:t>
            </a:r>
          </a:p>
          <a:p>
            <a:pPr lvl="0"/>
            <a:endParaRPr lang="en-GB" b="1" dirty="0"/>
          </a:p>
          <a:p>
            <a:pPr lvl="0"/>
            <a:r>
              <a:rPr lang="en-GB" b="1" dirty="0"/>
              <a:t>2</a:t>
            </a:r>
            <a:r>
              <a:rPr lang="en-GB" dirty="0"/>
              <a:t>. What evidence is there that he had been accused of doing something wrong? Give </a:t>
            </a:r>
            <a:r>
              <a:rPr lang="en-GB" b="1" dirty="0"/>
              <a:t>two</a:t>
            </a:r>
            <a:r>
              <a:rPr lang="en-GB" dirty="0"/>
              <a:t> examples.</a:t>
            </a:r>
          </a:p>
          <a:p>
            <a:r>
              <a:rPr lang="en-GB" dirty="0"/>
              <a:t> </a:t>
            </a:r>
          </a:p>
          <a:p>
            <a:r>
              <a:rPr lang="en-GB" b="1" dirty="0"/>
              <a:t>a)</a:t>
            </a:r>
            <a:r>
              <a:rPr lang="en-GB" dirty="0"/>
              <a:t> ______________________________________________</a:t>
            </a:r>
          </a:p>
          <a:p>
            <a:endParaRPr lang="en-GB" dirty="0"/>
          </a:p>
          <a:p>
            <a:r>
              <a:rPr lang="en-GB" b="1" dirty="0"/>
              <a:t>b)</a:t>
            </a:r>
            <a:r>
              <a:rPr lang="en-GB" dirty="0"/>
              <a:t> ______________________________________________ </a:t>
            </a:r>
            <a:r>
              <a:rPr lang="en-GB" b="1" dirty="0"/>
              <a:t>(2 marks)</a:t>
            </a:r>
          </a:p>
          <a:p>
            <a:endParaRPr lang="en-GB" dirty="0"/>
          </a:p>
          <a:p>
            <a:r>
              <a:rPr lang="en-GB" dirty="0"/>
              <a:t> </a:t>
            </a:r>
          </a:p>
          <a:p>
            <a:pPr lvl="0"/>
            <a:r>
              <a:rPr lang="en-GB" b="1" dirty="0"/>
              <a:t>3</a:t>
            </a:r>
            <a:r>
              <a:rPr lang="en-GB" dirty="0"/>
              <a:t>. How is he feeling when he goes into the classroom? Use evidence from the text to support your answer.</a:t>
            </a:r>
            <a:endParaRPr lang="en-GB" b="1" dirty="0"/>
          </a:p>
          <a:p>
            <a:pPr lvl="0"/>
            <a:endParaRPr lang="en-GB" b="1" dirty="0"/>
          </a:p>
          <a:p>
            <a:r>
              <a:rPr lang="en-GB" dirty="0"/>
              <a:t>_______________________________________________________________________________________</a:t>
            </a:r>
          </a:p>
          <a:p>
            <a:endParaRPr lang="en-GB" dirty="0"/>
          </a:p>
          <a:p>
            <a:r>
              <a:rPr lang="en-GB" dirty="0"/>
              <a:t>_______________________________________________________________________________ </a:t>
            </a:r>
            <a:r>
              <a:rPr lang="en-GB" b="1" dirty="0"/>
              <a:t>(2 marks)</a:t>
            </a:r>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3912418" cy="646331"/>
          </a:xfrm>
          <a:prstGeom prst="rect">
            <a:avLst/>
          </a:prstGeom>
          <a:noFill/>
        </p:spPr>
        <p:txBody>
          <a:bodyPr wrap="none" rtlCol="0">
            <a:spAutoFit/>
          </a:bodyPr>
          <a:lstStyle/>
          <a:p>
            <a:r>
              <a:rPr lang="en-GB" sz="3600" b="1" dirty="0"/>
              <a:t>Week 3 – questions</a:t>
            </a:r>
          </a:p>
        </p:txBody>
      </p:sp>
      <p:pic>
        <p:nvPicPr>
          <p:cNvPr id="6" name="Picture 5">
            <a:extLst>
              <a:ext uri="{FF2B5EF4-FFF2-40B4-BE49-F238E27FC236}">
                <a16:creationId xmlns:a16="http://schemas.microsoft.com/office/drawing/2014/main" id="{5BE084B9-5C3A-4062-B527-98CDB9E44F31}"/>
              </a:ext>
            </a:extLst>
          </p:cNvPr>
          <p:cNvPicPr>
            <a:picLocks noChangeAspect="1"/>
          </p:cNvPicPr>
          <p:nvPr/>
        </p:nvPicPr>
        <p:blipFill>
          <a:blip r:embed="rId3"/>
          <a:stretch>
            <a:fillRect/>
          </a:stretch>
        </p:blipFill>
        <p:spPr>
          <a:xfrm>
            <a:off x="10668000" y="457347"/>
            <a:ext cx="1234846" cy="826857"/>
          </a:xfrm>
          <a:prstGeom prst="rect">
            <a:avLst/>
          </a:prstGeom>
        </p:spPr>
      </p:pic>
    </p:spTree>
    <p:extLst>
      <p:ext uri="{BB962C8B-B14F-4D97-AF65-F5344CB8AC3E}">
        <p14:creationId xmlns:p14="http://schemas.microsoft.com/office/powerpoint/2010/main" val="21932093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5669</TotalTime>
  <Words>4694</Words>
  <Application>Microsoft Office PowerPoint</Application>
  <PresentationFormat>Widescreen</PresentationFormat>
  <Paragraphs>521</Paragraphs>
  <Slides>37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Agency FB</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Resource</dc:title>
  <dc:creator>Microsoft Office User</dc:creator>
  <cp:lastModifiedBy>Tracy Whittam</cp:lastModifiedBy>
  <cp:revision>124</cp:revision>
  <dcterms:created xsi:type="dcterms:W3CDTF">2017-03-29T13:14:03Z</dcterms:created>
  <dcterms:modified xsi:type="dcterms:W3CDTF">2020-10-19T11:35:34Z</dcterms:modified>
</cp:coreProperties>
</file>