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919627"/>
            <a:ext cx="4585252" cy="26475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 startAt="3"/>
            </a:pPr>
            <a:r>
              <a:rPr lang="en-GB" sz="2800" dirty="0">
                <a:solidFill>
                  <a:schemeClr val="tx1"/>
                </a:solidFill>
              </a:rPr>
              <a:t>Write down the numbers which are </a:t>
            </a:r>
            <a:r>
              <a:rPr lang="en-GB" sz="2800" b="1" dirty="0">
                <a:solidFill>
                  <a:schemeClr val="tx1"/>
                </a:solidFill>
              </a:rPr>
              <a:t>common multiples</a:t>
            </a:r>
            <a:r>
              <a:rPr lang="en-GB" sz="2800" dirty="0">
                <a:solidFill>
                  <a:schemeClr val="tx1"/>
                </a:solidFill>
              </a:rPr>
              <a:t> of 3 and 8.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    32    24    800    96    30     </a:t>
            </a:r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058043E-51BD-484B-82AF-3AD583A7E82D}"/>
              </a:ext>
            </a:extLst>
          </p:cNvPr>
          <p:cNvSpPr/>
          <p:nvPr/>
        </p:nvSpPr>
        <p:spPr>
          <a:xfrm>
            <a:off x="6096000" y="4056553"/>
            <a:ext cx="4585252" cy="19773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u="sng" dirty="0">
                <a:solidFill>
                  <a:schemeClr val="tx1"/>
                </a:solidFill>
              </a:rPr>
              <a:t>Solutions</a:t>
            </a:r>
          </a:p>
          <a:p>
            <a:r>
              <a:rPr lang="en-GB" sz="2800" dirty="0">
                <a:solidFill>
                  <a:schemeClr val="tx1"/>
                </a:solidFill>
              </a:rPr>
              <a:t>1. 117</a:t>
            </a:r>
          </a:p>
          <a:p>
            <a:r>
              <a:rPr lang="en-GB" sz="2800" dirty="0">
                <a:solidFill>
                  <a:schemeClr val="tx1"/>
                </a:solidFill>
              </a:rPr>
              <a:t>2. 563.1</a:t>
            </a:r>
          </a:p>
          <a:p>
            <a:r>
              <a:rPr lang="en-GB" sz="2800" dirty="0">
                <a:solidFill>
                  <a:schemeClr val="tx1"/>
                </a:solidFill>
              </a:rPr>
              <a:t>3. 24, 96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en-GB" sz="4000" dirty="0">
                <a:solidFill>
                  <a:schemeClr val="accent2"/>
                </a:solidFill>
              </a:rPr>
              <a:t> 2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99F3D27-12C5-454C-A62C-54ACEAE740A1}"/>
              </a:ext>
            </a:extLst>
          </p:cNvPr>
          <p:cNvGrpSpPr/>
          <p:nvPr/>
        </p:nvGrpSpPr>
        <p:grpSpPr>
          <a:xfrm>
            <a:off x="795934" y="919627"/>
            <a:ext cx="4868659" cy="5634028"/>
            <a:chOff x="795934" y="919627"/>
            <a:chExt cx="4868659" cy="563402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1809ADE-1CA5-4F8C-ABAC-C20E7181939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34" y="919627"/>
              <a:ext cx="4845211" cy="26817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40730C-AC45-49C7-93A2-EC237B2509D7}"/>
                </a:ext>
              </a:extLst>
            </p:cNvPr>
            <p:cNvSpPr/>
            <p:nvPr/>
          </p:nvSpPr>
          <p:spPr>
            <a:xfrm>
              <a:off x="1095135" y="919627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6²+ 9² = 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A52079D-AADE-4646-AAAD-CAAE307461F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382" y="4056553"/>
              <a:ext cx="4845211" cy="24971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08DFB53-9DEC-4F74-B82D-BCD99E3D8F54}"/>
                </a:ext>
              </a:extLst>
            </p:cNvPr>
            <p:cNvSpPr/>
            <p:nvPr/>
          </p:nvSpPr>
          <p:spPr>
            <a:xfrm>
              <a:off x="1095135" y="4057940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567 – 3.9 =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900B797-4537-5040-BBC7-50F5C4387A4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032" y="5807393"/>
            <a:ext cx="1105535" cy="73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72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919627"/>
            <a:ext cx="4585252" cy="26475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3. Insert a pair of brackets to make the statement true.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120 – 48 ÷ 8 = 114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058043E-51BD-484B-82AF-3AD583A7E82D}"/>
                  </a:ext>
                </a:extLst>
              </p:cNvPr>
              <p:cNvSpPr/>
              <p:nvPr/>
            </p:nvSpPr>
            <p:spPr>
              <a:xfrm>
                <a:off x="6096000" y="4056553"/>
                <a:ext cx="4585252" cy="2056867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800" u="sng" dirty="0">
                    <a:solidFill>
                      <a:schemeClr val="tx1"/>
                    </a:solidFill>
                  </a:rPr>
                  <a:t>Solutions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1. 1,053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3. 120 – (48 ÷ 8) = 114</a:t>
                </a:r>
              </a:p>
            </p:txBody>
          </p:sp>
        </mc:Choice>
        <mc:Fallback xmlns="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058043E-51BD-484B-82AF-3AD583A7E8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56553"/>
                <a:ext cx="4585252" cy="2056867"/>
              </a:xfrm>
              <a:prstGeom prst="roundRect">
                <a:avLst/>
              </a:prstGeom>
              <a:blipFill>
                <a:blip r:embed="rId3"/>
                <a:stretch>
                  <a:fillRect l="-398" t="-588" b="-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en-GB" sz="4000" dirty="0">
                <a:solidFill>
                  <a:schemeClr val="accent2"/>
                </a:solidFill>
              </a:rPr>
              <a:t> 2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99F3D27-12C5-454C-A62C-54ACEAE740A1}"/>
              </a:ext>
            </a:extLst>
          </p:cNvPr>
          <p:cNvGrpSpPr/>
          <p:nvPr/>
        </p:nvGrpSpPr>
        <p:grpSpPr>
          <a:xfrm>
            <a:off x="795934" y="919627"/>
            <a:ext cx="4868659" cy="5634028"/>
            <a:chOff x="795934" y="919627"/>
            <a:chExt cx="4868659" cy="563402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1809ADE-1CA5-4F8C-ABAC-C20E71819394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34" y="919627"/>
              <a:ext cx="4845211" cy="26817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40730C-AC45-49C7-93A2-EC237B2509D7}"/>
                </a:ext>
              </a:extLst>
            </p:cNvPr>
            <p:cNvSpPr/>
            <p:nvPr/>
          </p:nvSpPr>
          <p:spPr>
            <a:xfrm>
              <a:off x="1095135" y="919627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234 x 4.5 = 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A52079D-AADE-4646-AAAD-CAAE307461F9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382" y="3818591"/>
              <a:ext cx="4845211" cy="2735064"/>
            </a:xfrm>
            <a:prstGeom prst="rect">
              <a:avLst/>
            </a:prstGeom>
            <a:noFill/>
            <a:ln>
              <a:noFill/>
            </a:ln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08DFB53-9DEC-4F74-B82D-BCD99E3D8F54}"/>
                    </a:ext>
                  </a:extLst>
                </p:cNvPr>
                <p:cNvSpPr/>
                <p:nvPr/>
              </p:nvSpPr>
              <p:spPr>
                <a:xfrm>
                  <a:off x="1124484" y="3818590"/>
                  <a:ext cx="2144007" cy="5678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GB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sz="2400" dirty="0">
                      <a:solidFill>
                        <a:schemeClr val="tx1"/>
                      </a:solidFill>
                    </a:rPr>
                    <a:t> –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sz="2400" dirty="0">
                      <a:solidFill>
                        <a:schemeClr val="tx1"/>
                      </a:solidFill>
                    </a:rPr>
                    <a:t> =</a:t>
                  </a:r>
                </a:p>
              </p:txBody>
            </p:sp>
          </mc:Choice>
          <mc:Fallback xmlns="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C08DFB53-9DEC-4F74-B82D-BCD99E3D8F5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484" y="3818590"/>
                  <a:ext cx="2144007" cy="567879"/>
                </a:xfrm>
                <a:prstGeom prst="rect">
                  <a:avLst/>
                </a:prstGeom>
                <a:blipFill>
                  <a:blip r:embed="rId6"/>
                  <a:stretch>
                    <a:fillRect b="-13542"/>
                  </a:stretch>
                </a:blipFill>
                <a:ln>
                  <a:solidFill>
                    <a:schemeClr val="bg2">
                      <a:lumMod val="1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CD2B-3944-D048-8C16-9D292A52AC3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032" y="5807393"/>
            <a:ext cx="1105535" cy="73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8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234532"/>
            <a:ext cx="5494857" cy="41919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3.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Use a card to complete each calculation.</a:t>
            </a:r>
          </a:p>
          <a:p>
            <a:r>
              <a:rPr lang="en-GB" sz="2800" dirty="0">
                <a:solidFill>
                  <a:schemeClr val="tx1"/>
                </a:solidFill>
              </a:rPr>
              <a:t> 3.5                 = 35</a:t>
            </a:r>
          </a:p>
          <a:p>
            <a:r>
              <a:rPr lang="en-GB" sz="2800" dirty="0">
                <a:solidFill>
                  <a:schemeClr val="tx1"/>
                </a:solidFill>
              </a:rPr>
              <a:t>        </a:t>
            </a:r>
          </a:p>
          <a:p>
            <a:r>
              <a:rPr lang="en-GB" sz="2800" dirty="0">
                <a:solidFill>
                  <a:schemeClr val="tx1"/>
                </a:solidFill>
              </a:rPr>
              <a:t> 3.5                 = 0.035	</a:t>
            </a:r>
          </a:p>
          <a:p>
            <a:pPr marL="514350" indent="-514350">
              <a:buAutoNum type="arabicPlain" startAt="456"/>
            </a:pP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  3.5               =  350</a:t>
            </a:r>
          </a:p>
          <a:p>
            <a:pPr marL="514350" indent="-514350">
              <a:buAutoNum type="arabicPlain" startAt="456"/>
            </a:pP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	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058043E-51BD-484B-82AF-3AD583A7E82D}"/>
                  </a:ext>
                </a:extLst>
              </p:cNvPr>
              <p:cNvSpPr/>
              <p:nvPr/>
            </p:nvSpPr>
            <p:spPr>
              <a:xfrm>
                <a:off x="6313755" y="4571304"/>
                <a:ext cx="4487277" cy="2087035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800" u="sng" dirty="0">
                    <a:solidFill>
                      <a:schemeClr val="tx1"/>
                    </a:solidFill>
                  </a:rPr>
                  <a:t>Solutions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1.</a:t>
                </a:r>
                <a:r>
                  <a:rPr lang="en-GB" sz="3600" dirty="0">
                    <a:solidFill>
                      <a:schemeClr val="tx1"/>
                    </a:solidFill>
                  </a:rPr>
                  <a:t> 3</a:t>
                </a:r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GB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(or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15 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2. 5,440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3. </a:t>
                </a:r>
              </a:p>
            </p:txBody>
          </p:sp>
        </mc:Choice>
        <mc:Fallback xmlns="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3058043E-51BD-484B-82AF-3AD583A7E8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55" y="4571304"/>
                <a:ext cx="4487277" cy="2087035"/>
              </a:xfrm>
              <a:prstGeom prst="roundRect">
                <a:avLst/>
              </a:prstGeom>
              <a:blipFill>
                <a:blip r:embed="rId2"/>
                <a:stretch>
                  <a:fillRect l="-282" t="-606" b="-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en-GB" sz="4000" dirty="0">
                <a:solidFill>
                  <a:schemeClr val="accent2"/>
                </a:solidFill>
              </a:rPr>
              <a:t> 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809ADE-1CA5-4F8C-ABAC-C20E7181939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34" y="919627"/>
            <a:ext cx="4845211" cy="268170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A40730C-AC45-49C7-93A2-EC237B2509D7}"/>
                  </a:ext>
                </a:extLst>
              </p:cNvPr>
              <p:cNvSpPr/>
              <p:nvPr/>
            </p:nvSpPr>
            <p:spPr>
              <a:xfrm>
                <a:off x="1095136" y="927651"/>
                <a:ext cx="2615474" cy="55659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/>
                  <a:t>453 x 24 </a:t>
                </a:r>
                <a:r>
                  <a:rPr lang="en-GB" sz="2400" dirty="0">
                    <a:solidFill>
                      <a:schemeClr val="tx1"/>
                    </a:solidFill>
                  </a:rPr>
                  <a:t>    = 5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GB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A40730C-AC45-49C7-93A2-EC237B250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136" y="927651"/>
                <a:ext cx="2615474" cy="556591"/>
              </a:xfrm>
              <a:prstGeom prst="rect">
                <a:avLst/>
              </a:prstGeom>
              <a:blipFill>
                <a:blip r:embed="rId5"/>
                <a:stretch>
                  <a:fillRect l="-1856" b="-16129"/>
                </a:stretch>
              </a:blipFill>
              <a:ln>
                <a:solidFill>
                  <a:schemeClr val="bg2">
                    <a:lumMod val="1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8A52079D-AADE-4646-AAAD-CAAE307461F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2" y="4056553"/>
            <a:ext cx="4845211" cy="24971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08DFB53-9DEC-4F74-B82D-BCD99E3D8F54}"/>
              </a:ext>
            </a:extLst>
          </p:cNvPr>
          <p:cNvSpPr/>
          <p:nvPr/>
        </p:nvSpPr>
        <p:spPr>
          <a:xfrm>
            <a:off x="1095135" y="4057940"/>
            <a:ext cx="2146852" cy="27306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85 x 64 =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975CA3-976E-41B7-90C5-DD9C67CA7FD2}"/>
              </a:ext>
            </a:extLst>
          </p:cNvPr>
          <p:cNvSpPr/>
          <p:nvPr/>
        </p:nvSpPr>
        <p:spPr>
          <a:xfrm>
            <a:off x="1248822" y="1088871"/>
            <a:ext cx="892692" cy="2019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C81DF2-1EE3-4C45-81A2-6CE2F16DC71F}"/>
              </a:ext>
            </a:extLst>
          </p:cNvPr>
          <p:cNvSpPr/>
          <p:nvPr/>
        </p:nvSpPr>
        <p:spPr>
          <a:xfrm>
            <a:off x="7145869" y="398953"/>
            <a:ext cx="856006" cy="5386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 10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BFF86F-18F7-49F7-9A53-E40B4C5D5B25}"/>
              </a:ext>
            </a:extLst>
          </p:cNvPr>
          <p:cNvSpPr/>
          <p:nvPr/>
        </p:nvSpPr>
        <p:spPr>
          <a:xfrm>
            <a:off x="7152976" y="1049044"/>
            <a:ext cx="856006" cy="5386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÷ 10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1D97BA-E137-4E46-A7BB-84E5FDB4CA72}"/>
              </a:ext>
            </a:extLst>
          </p:cNvPr>
          <p:cNvSpPr/>
          <p:nvPr/>
        </p:nvSpPr>
        <p:spPr>
          <a:xfrm>
            <a:off x="8178378" y="1047615"/>
            <a:ext cx="856006" cy="5386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÷ 100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7DE4E1-9863-46F1-9D6F-201C354E1863}"/>
              </a:ext>
            </a:extLst>
          </p:cNvPr>
          <p:cNvSpPr/>
          <p:nvPr/>
        </p:nvSpPr>
        <p:spPr>
          <a:xfrm>
            <a:off x="9194480" y="1056623"/>
            <a:ext cx="856006" cy="5386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÷ 1000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AD140C-2A6D-47A0-BBB8-6A4E2CC67834}"/>
              </a:ext>
            </a:extLst>
          </p:cNvPr>
          <p:cNvSpPr/>
          <p:nvPr/>
        </p:nvSpPr>
        <p:spPr>
          <a:xfrm>
            <a:off x="9179458" y="399590"/>
            <a:ext cx="856006" cy="5386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 1000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AD0FCD-C334-4872-85D8-30C04A37F573}"/>
              </a:ext>
            </a:extLst>
          </p:cNvPr>
          <p:cNvSpPr/>
          <p:nvPr/>
        </p:nvSpPr>
        <p:spPr>
          <a:xfrm>
            <a:off x="8167420" y="398952"/>
            <a:ext cx="856006" cy="5386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 100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8FDD89-6064-40D2-8E05-AC7FFFB92154}"/>
              </a:ext>
            </a:extLst>
          </p:cNvPr>
          <p:cNvSpPr/>
          <p:nvPr/>
        </p:nvSpPr>
        <p:spPr>
          <a:xfrm>
            <a:off x="7248297" y="2112006"/>
            <a:ext cx="803770" cy="41715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186155-DD6A-4F6A-9298-82823EDF1546}"/>
              </a:ext>
            </a:extLst>
          </p:cNvPr>
          <p:cNvSpPr/>
          <p:nvPr/>
        </p:nvSpPr>
        <p:spPr>
          <a:xfrm>
            <a:off x="7275151" y="2852077"/>
            <a:ext cx="803770" cy="41715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DB124E-2A95-49C4-8DB0-46296B297034}"/>
              </a:ext>
            </a:extLst>
          </p:cNvPr>
          <p:cNvSpPr/>
          <p:nvPr/>
        </p:nvSpPr>
        <p:spPr>
          <a:xfrm>
            <a:off x="7312993" y="3639398"/>
            <a:ext cx="803770" cy="41715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8964A4C-7D8E-4C9C-B1DE-FB068309A78C}"/>
              </a:ext>
            </a:extLst>
          </p:cNvPr>
          <p:cNvGrpSpPr/>
          <p:nvPr/>
        </p:nvGrpSpPr>
        <p:grpSpPr>
          <a:xfrm>
            <a:off x="6773647" y="6124142"/>
            <a:ext cx="3019429" cy="519067"/>
            <a:chOff x="8178378" y="5631859"/>
            <a:chExt cx="3019429" cy="51906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23C4308-180C-4CB1-AF76-14B88D2D8212}"/>
                </a:ext>
              </a:extLst>
            </p:cNvPr>
            <p:cNvSpPr/>
            <p:nvPr/>
          </p:nvSpPr>
          <p:spPr>
            <a:xfrm>
              <a:off x="8178378" y="5633396"/>
              <a:ext cx="885189" cy="5175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 10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377102F-02F4-43B7-BDB1-3D6D521E0862}"/>
                </a:ext>
              </a:extLst>
            </p:cNvPr>
            <p:cNvSpPr/>
            <p:nvPr/>
          </p:nvSpPr>
          <p:spPr>
            <a:xfrm>
              <a:off x="9274681" y="5631859"/>
              <a:ext cx="856006" cy="5175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÷ 100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F8150BF-8A64-4536-88A0-78A0C4CFE32A}"/>
                </a:ext>
              </a:extLst>
            </p:cNvPr>
            <p:cNvSpPr/>
            <p:nvPr/>
          </p:nvSpPr>
          <p:spPr>
            <a:xfrm>
              <a:off x="10341801" y="5639426"/>
              <a:ext cx="856006" cy="5099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 100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F57D96F6-AECF-324B-BF81-E4AEB1E1771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673" y="5814515"/>
            <a:ext cx="1105535" cy="73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0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813987"/>
            <a:ext cx="5494857" cy="2892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3. Write down all the possible </a:t>
            </a:r>
            <a:r>
              <a:rPr lang="en-GB" sz="2800" b="1" dirty="0">
                <a:solidFill>
                  <a:schemeClr val="tx1"/>
                </a:solidFill>
              </a:rPr>
              <a:t>prime numbers</a:t>
            </a:r>
            <a:r>
              <a:rPr lang="en-GB" sz="2800" dirty="0">
                <a:solidFill>
                  <a:schemeClr val="tx1"/>
                </a:solidFill>
              </a:rPr>
              <a:t> which could make this statement true.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24 + 		     &lt;  36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pPr marL="514350" indent="-514350">
              <a:buAutoNum type="arabicPlain" startAt="456"/>
            </a:pP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	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058043E-51BD-484B-82AF-3AD583A7E82D}"/>
              </a:ext>
            </a:extLst>
          </p:cNvPr>
          <p:cNvSpPr/>
          <p:nvPr/>
        </p:nvSpPr>
        <p:spPr>
          <a:xfrm>
            <a:off x="6182517" y="4078711"/>
            <a:ext cx="4349412" cy="20870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u="sng" dirty="0">
                <a:solidFill>
                  <a:schemeClr val="tx1"/>
                </a:solidFill>
              </a:rPr>
              <a:t>Solutions</a:t>
            </a:r>
          </a:p>
          <a:p>
            <a:r>
              <a:rPr lang="en-GB" sz="2800" dirty="0">
                <a:solidFill>
                  <a:schemeClr val="tx1"/>
                </a:solidFill>
              </a:rPr>
              <a:t>1. 70</a:t>
            </a:r>
          </a:p>
          <a:p>
            <a:r>
              <a:rPr lang="en-GB" sz="2800" dirty="0">
                <a:solidFill>
                  <a:schemeClr val="tx1"/>
                </a:solidFill>
              </a:rPr>
              <a:t>2. 29.667</a:t>
            </a:r>
          </a:p>
          <a:p>
            <a:r>
              <a:rPr lang="en-GB" sz="2800" dirty="0">
                <a:solidFill>
                  <a:schemeClr val="tx1"/>
                </a:solidFill>
              </a:rPr>
              <a:t>3. 2,3,5,7 and 11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en-GB" sz="4000">
                <a:solidFill>
                  <a:schemeClr val="accent2"/>
                </a:solidFill>
              </a:rPr>
              <a:t> 2</a:t>
            </a:r>
            <a:endParaRPr lang="en-GB" sz="4000" dirty="0">
              <a:solidFill>
                <a:schemeClr val="accent2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05130D-7E40-49B2-81F3-87BA809F8EFF}"/>
              </a:ext>
            </a:extLst>
          </p:cNvPr>
          <p:cNvGrpSpPr/>
          <p:nvPr/>
        </p:nvGrpSpPr>
        <p:grpSpPr>
          <a:xfrm>
            <a:off x="795934" y="902536"/>
            <a:ext cx="4868659" cy="5651119"/>
            <a:chOff x="795934" y="902536"/>
            <a:chExt cx="4868659" cy="56511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1809ADE-1CA5-4F8C-ABAC-C20E7181939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34" y="919627"/>
              <a:ext cx="4845211" cy="26817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A52079D-AADE-4646-AAAD-CAAE307461F9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382" y="4056553"/>
              <a:ext cx="4845211" cy="24971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08DFB53-9DEC-4F74-B82D-BCD99E3D8F54}"/>
                </a:ext>
              </a:extLst>
            </p:cNvPr>
            <p:cNvSpPr/>
            <p:nvPr/>
          </p:nvSpPr>
          <p:spPr>
            <a:xfrm>
              <a:off x="1095135" y="4056553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34.567 – 4.9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3E422E-82C3-4702-B858-563EFF7FBE03}"/>
                </a:ext>
              </a:extLst>
            </p:cNvPr>
            <p:cNvSpPr/>
            <p:nvPr/>
          </p:nvSpPr>
          <p:spPr>
            <a:xfrm>
              <a:off x="1095135" y="902536"/>
              <a:ext cx="2146852" cy="2730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400" dirty="0">
                  <a:solidFill>
                    <a:schemeClr val="tx1"/>
                  </a:solidFill>
                </a:rPr>
                <a:t>20% x 350 =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A125FBA-2C05-4237-94B2-2F20CB2341E9}"/>
              </a:ext>
            </a:extLst>
          </p:cNvPr>
          <p:cNvSpPr/>
          <p:nvPr/>
        </p:nvSpPr>
        <p:spPr>
          <a:xfrm>
            <a:off x="7209183" y="2669190"/>
            <a:ext cx="1179443" cy="53008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455801-7BAD-BF49-8DEC-AA3B3D9B506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032" y="5807393"/>
            <a:ext cx="1105535" cy="73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413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208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Tracy Whittam</cp:lastModifiedBy>
  <cp:revision>74</cp:revision>
  <dcterms:created xsi:type="dcterms:W3CDTF">2018-01-02T19:54:05Z</dcterms:created>
  <dcterms:modified xsi:type="dcterms:W3CDTF">2020-10-19T12:26:43Z</dcterms:modified>
</cp:coreProperties>
</file>