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366" r:id="rId3"/>
    <p:sldId id="369" r:id="rId4"/>
    <p:sldId id="370" r:id="rId5"/>
    <p:sldId id="371" r:id="rId6"/>
    <p:sldId id="372" r:id="rId7"/>
    <p:sldId id="373" r:id="rId8"/>
    <p:sldId id="375" r:id="rId9"/>
    <p:sldId id="374" r:id="rId10"/>
    <p:sldId id="376" r:id="rId11"/>
    <p:sldId id="3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4"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FFFED8"/>
    <a:srgbClr val="FFEB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1"/>
    <p:restoredTop sz="94268"/>
  </p:normalViewPr>
  <p:slideViewPr>
    <p:cSldViewPr snapToGrid="0" snapToObjects="1">
      <p:cViewPr varScale="1">
        <p:scale>
          <a:sx n="66" d="100"/>
          <a:sy n="66" d="100"/>
        </p:scale>
        <p:origin x="48" y="1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t>19/10/2020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t>10/19/2020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t>10/19/2020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t>10/19/2020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t>10/19/2020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10/19/2020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10/19/2020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t>10/19/2020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086100" y="5150593"/>
            <a:ext cx="6324600" cy="1146537"/>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509247" y="4428700"/>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October 2018</a:t>
            </a:r>
          </a:p>
        </p:txBody>
      </p:sp>
      <p:sp>
        <p:nvSpPr>
          <p:cNvPr id="7" name="TextBox 6"/>
          <p:cNvSpPr txBox="1"/>
          <p:nvPr/>
        </p:nvSpPr>
        <p:spPr>
          <a:xfrm>
            <a:off x="4509247" y="6462522"/>
            <a:ext cx="3783106" cy="338554"/>
          </a:xfrm>
          <a:prstGeom prst="rect">
            <a:avLst/>
          </a:prstGeom>
          <a:noFill/>
        </p:spPr>
        <p:txBody>
          <a:bodyPr wrap="square" rtlCol="0">
            <a:spAutoFit/>
          </a:bodyPr>
          <a:lstStyle/>
          <a:p>
            <a:r>
              <a:rPr lang="en-GB" sz="1600" dirty="0"/>
              <a:t>© Copyright The PiXL Club Limited, 2018</a:t>
            </a:r>
            <a:r>
              <a:rPr lang="en-US" sz="1600" dirty="0">
                <a:effectLst/>
              </a:rPr>
              <a:t> </a:t>
            </a:r>
            <a:endParaRPr lang="en-US" sz="1600" dirty="0"/>
          </a:p>
        </p:txBody>
      </p:sp>
      <p:pic>
        <p:nvPicPr>
          <p:cNvPr id="10" name="Picture 9">
            <a:extLst>
              <a:ext uri="{FF2B5EF4-FFF2-40B4-BE49-F238E27FC236}">
                <a16:creationId xmlns:a16="http://schemas.microsoft.com/office/drawing/2014/main" id="{D0F375F1-0CCA-4209-8A3A-6CC26A503A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9" y="133350"/>
            <a:ext cx="111125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002FFE7E-DB6E-4401-A4FD-572047D4D57D}"/>
              </a:ext>
            </a:extLst>
          </p:cNvPr>
          <p:cNvSpPr txBox="1">
            <a:spLocks/>
          </p:cNvSpPr>
          <p:nvPr/>
        </p:nvSpPr>
        <p:spPr>
          <a:xfrm>
            <a:off x="2209800" y="1868557"/>
            <a:ext cx="7772400" cy="14113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latin typeface="+mn-lt"/>
              </a:rPr>
              <a:t>Securing Sentence Composition</a:t>
            </a:r>
          </a:p>
          <a:p>
            <a:r>
              <a:rPr lang="en-GB" sz="4000" b="1" dirty="0">
                <a:latin typeface="+mn-lt"/>
              </a:rPr>
              <a:t>Manipulating structure</a:t>
            </a:r>
          </a:p>
        </p:txBody>
      </p:sp>
      <p:sp>
        <p:nvSpPr>
          <p:cNvPr id="14" name="Title 1">
            <a:extLst>
              <a:ext uri="{FF2B5EF4-FFF2-40B4-BE49-F238E27FC236}">
                <a16:creationId xmlns:a16="http://schemas.microsoft.com/office/drawing/2014/main" id="{266310B3-1A4F-4C8C-AC96-4A6BF3AF3FE4}"/>
              </a:ext>
            </a:extLst>
          </p:cNvPr>
          <p:cNvSpPr txBox="1">
            <a:spLocks/>
          </p:cNvSpPr>
          <p:nvPr/>
        </p:nvSpPr>
        <p:spPr>
          <a:xfrm>
            <a:off x="2398643" y="3429000"/>
            <a:ext cx="786372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latin typeface="+mn-lt"/>
              </a:rPr>
              <a:t>5c. Choose specific sentence types for a given purpose. </a:t>
            </a:r>
            <a:endParaRPr lang="en-GB" altLang="en-US" sz="2800" b="1" dirty="0">
              <a:latin typeface="+mn-lt"/>
              <a:ea typeface="Calibri" panose="020F0502020204030204" pitchFamily="34" charset="0"/>
              <a:cs typeface="Times New Roman" panose="02020603050405020304" pitchFamily="18" charset="0"/>
            </a:endParaRPr>
          </a:p>
          <a:p>
            <a:endParaRPr lang="en-GB" sz="3000" dirty="0">
              <a:solidFill>
                <a:schemeClr val="tx1">
                  <a:lumMod val="75000"/>
                  <a:lumOff val="25000"/>
                </a:schemeClr>
              </a:solidFill>
            </a:endParaRPr>
          </a:p>
        </p:txBody>
      </p:sp>
      <p:pic>
        <p:nvPicPr>
          <p:cNvPr id="15" name="Picture 14">
            <a:extLst>
              <a:ext uri="{FF2B5EF4-FFF2-40B4-BE49-F238E27FC236}">
                <a16:creationId xmlns:a16="http://schemas.microsoft.com/office/drawing/2014/main" id="{3E74E39B-8388-40EB-B692-DD426F52EE8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92994" y="211044"/>
            <a:ext cx="1703705" cy="1160789"/>
          </a:xfrm>
          <a:prstGeom prst="rect">
            <a:avLst/>
          </a:prstGeom>
          <a:noFill/>
          <a:ln>
            <a:noFill/>
          </a:ln>
        </p:spPr>
      </p:pic>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241" y="133351"/>
            <a:ext cx="8250641" cy="1116565"/>
          </a:xfrm>
          <a:solidFill>
            <a:srgbClr val="FDFEDA"/>
          </a:solidFill>
          <a:ln>
            <a:solidFill>
              <a:schemeClr val="accent1"/>
            </a:solidFill>
          </a:ln>
        </p:spPr>
        <p:txBody>
          <a:bodyPr>
            <a:normAutofit/>
          </a:bodyPr>
          <a:lstStyle/>
          <a:p>
            <a:pPr algn="ctr"/>
            <a:r>
              <a:rPr lang="en-GB" dirty="0">
                <a:latin typeface="+mn-lt"/>
              </a:rPr>
              <a:t>Identify the sentence types</a:t>
            </a:r>
          </a:p>
        </p:txBody>
      </p:sp>
      <p:pic>
        <p:nvPicPr>
          <p:cNvPr id="13" name="Picture 12">
            <a:extLst>
              <a:ext uri="{FF2B5EF4-FFF2-40B4-BE49-F238E27FC236}">
                <a16:creationId xmlns:a16="http://schemas.microsoft.com/office/drawing/2014/main" id="{A454AAC1-F064-4470-8651-768B9D2DCC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9" y="133351"/>
            <a:ext cx="1111250" cy="1377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E8D02B3B-85BF-4C82-BC32-8BED0C5336F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266216" y="212725"/>
            <a:ext cx="1703705" cy="1160789"/>
          </a:xfrm>
          <a:prstGeom prst="rect">
            <a:avLst/>
          </a:prstGeom>
          <a:noFill/>
          <a:ln>
            <a:noFill/>
          </a:ln>
        </p:spPr>
      </p:pic>
      <p:sp>
        <p:nvSpPr>
          <p:cNvPr id="31" name="Rounded Rectangle 4">
            <a:extLst>
              <a:ext uri="{FF2B5EF4-FFF2-40B4-BE49-F238E27FC236}">
                <a16:creationId xmlns:a16="http://schemas.microsoft.com/office/drawing/2014/main" id="{110705FC-FFDB-4EA3-851A-6D65A20BDB0A}"/>
              </a:ext>
            </a:extLst>
          </p:cNvPr>
          <p:cNvSpPr/>
          <p:nvPr/>
        </p:nvSpPr>
        <p:spPr>
          <a:xfrm>
            <a:off x="222079" y="1598035"/>
            <a:ext cx="7285360" cy="476324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Joseph arrived at the safari reserve early in the morning. </a:t>
            </a:r>
          </a:p>
          <a:p>
            <a:r>
              <a:rPr lang="en-GB" sz="2800" dirty="0">
                <a:solidFill>
                  <a:schemeClr val="tx1"/>
                </a:solidFill>
              </a:rPr>
              <a:t>“Which animal should I try to find first?” he asked his mum. He gazed across the arid veld and felt rumbling, which indicated something enormous was approaching. </a:t>
            </a:r>
          </a:p>
          <a:p>
            <a:r>
              <a:rPr lang="en-GB" sz="2800" dirty="0">
                <a:solidFill>
                  <a:schemeClr val="tx1"/>
                </a:solidFill>
              </a:rPr>
              <a:t>“Jump back in the jeep,” demanded the ranger, who had been grumpy all morning. Before long, they were back at the watch tower. What an incredible view that was!</a:t>
            </a:r>
          </a:p>
        </p:txBody>
      </p:sp>
      <p:pic>
        <p:nvPicPr>
          <p:cNvPr id="26" name="Picture 25" descr="A rhinoceros standing in a field&#10;&#10;Description generated with very high confidence">
            <a:extLst>
              <a:ext uri="{FF2B5EF4-FFF2-40B4-BE49-F238E27FC236}">
                <a16:creationId xmlns:a16="http://schemas.microsoft.com/office/drawing/2014/main" id="{0AD50741-A4C3-496A-B75D-6B0A470CC1A6}"/>
              </a:ext>
            </a:extLst>
          </p:cNvPr>
          <p:cNvPicPr>
            <a:picLocks noChangeAspect="1"/>
          </p:cNvPicPr>
          <p:nvPr/>
        </p:nvPicPr>
        <p:blipFill rotWithShape="1">
          <a:blip r:embed="rId4"/>
          <a:srcRect b="11703"/>
          <a:stretch/>
        </p:blipFill>
        <p:spPr>
          <a:xfrm>
            <a:off x="7649632" y="2494722"/>
            <a:ext cx="4355895" cy="2892288"/>
          </a:xfrm>
          <a:prstGeom prst="rect">
            <a:avLst/>
          </a:prstGeom>
        </p:spPr>
      </p:pic>
    </p:spTree>
    <p:extLst>
      <p:ext uri="{BB962C8B-B14F-4D97-AF65-F5344CB8AC3E}">
        <p14:creationId xmlns:p14="http://schemas.microsoft.com/office/powerpoint/2010/main" val="2322552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674452" y="256949"/>
            <a:ext cx="8250641" cy="1116565"/>
          </a:xfrm>
          <a:solidFill>
            <a:srgbClr val="FDFEDA"/>
          </a:solidFill>
          <a:ln>
            <a:solidFill>
              <a:schemeClr val="accent1"/>
            </a:solidFill>
          </a:ln>
        </p:spPr>
        <p:txBody>
          <a:bodyPr/>
          <a:lstStyle/>
          <a:p>
            <a:pPr algn="ctr"/>
            <a:r>
              <a:rPr lang="en-GB" dirty="0">
                <a:latin typeface="+mn-lt"/>
              </a:rPr>
              <a:t>Challenge</a:t>
            </a:r>
          </a:p>
        </p:txBody>
      </p:sp>
      <p:pic>
        <p:nvPicPr>
          <p:cNvPr id="13" name="Picture 12">
            <a:extLst>
              <a:ext uri="{FF2B5EF4-FFF2-40B4-BE49-F238E27FC236}">
                <a16:creationId xmlns:a16="http://schemas.microsoft.com/office/drawing/2014/main" id="{A454AAC1-F064-4470-8651-768B9D2DCC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9" y="133351"/>
            <a:ext cx="1111250" cy="135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E8D02B3B-85BF-4C82-BC32-8BED0C5336F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266216" y="212725"/>
            <a:ext cx="1703705" cy="1160789"/>
          </a:xfrm>
          <a:prstGeom prst="rect">
            <a:avLst/>
          </a:prstGeom>
          <a:noFill/>
          <a:ln>
            <a:noFill/>
          </a:ln>
        </p:spPr>
      </p:pic>
      <p:sp>
        <p:nvSpPr>
          <p:cNvPr id="12" name="Rounded Rectangle 4">
            <a:extLst>
              <a:ext uri="{FF2B5EF4-FFF2-40B4-BE49-F238E27FC236}">
                <a16:creationId xmlns:a16="http://schemas.microsoft.com/office/drawing/2014/main" id="{ED2F8CE7-B02F-48BD-B099-533CE7001642}"/>
              </a:ext>
            </a:extLst>
          </p:cNvPr>
          <p:cNvSpPr/>
          <p:nvPr/>
        </p:nvSpPr>
        <p:spPr>
          <a:xfrm>
            <a:off x="6096000" y="1572178"/>
            <a:ext cx="5795343" cy="5066618"/>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Inspired by the picture of the solar system, write a short paragraph using different sentence types.</a:t>
            </a:r>
          </a:p>
          <a:p>
            <a:pPr algn="ctr"/>
            <a:endParaRPr lang="en-GB" sz="2800" dirty="0">
              <a:solidFill>
                <a:schemeClr val="tx1"/>
              </a:solidFill>
            </a:endParaRPr>
          </a:p>
          <a:p>
            <a:pPr algn="ctr"/>
            <a:r>
              <a:rPr lang="en-GB" sz="2800" dirty="0">
                <a:solidFill>
                  <a:schemeClr val="tx1"/>
                </a:solidFill>
              </a:rPr>
              <a:t>You can choose to write a narrative, to use your geography knowledge to write a report or to write instructions on how to build a rocket…</a:t>
            </a:r>
          </a:p>
          <a:p>
            <a:pPr algn="ctr"/>
            <a:endParaRPr lang="en-GB" sz="2800" dirty="0">
              <a:solidFill>
                <a:schemeClr val="tx1"/>
              </a:solidFill>
            </a:endParaRPr>
          </a:p>
          <a:p>
            <a:pPr algn="ctr"/>
            <a:r>
              <a:rPr lang="en-GB" sz="2800" dirty="0">
                <a:solidFill>
                  <a:schemeClr val="tx1"/>
                </a:solidFill>
              </a:rPr>
              <a:t> The choice is yours.</a:t>
            </a:r>
          </a:p>
        </p:txBody>
      </p:sp>
      <p:pic>
        <p:nvPicPr>
          <p:cNvPr id="5" name="Picture 4">
            <a:extLst>
              <a:ext uri="{FF2B5EF4-FFF2-40B4-BE49-F238E27FC236}">
                <a16:creationId xmlns:a16="http://schemas.microsoft.com/office/drawing/2014/main" id="{D2014F14-86B3-48CA-B0A5-2E950113E486}"/>
              </a:ext>
            </a:extLst>
          </p:cNvPr>
          <p:cNvPicPr>
            <a:picLocks noChangeAspect="1"/>
          </p:cNvPicPr>
          <p:nvPr/>
        </p:nvPicPr>
        <p:blipFill>
          <a:blip r:embed="rId4"/>
          <a:stretch>
            <a:fillRect/>
          </a:stretch>
        </p:blipFill>
        <p:spPr>
          <a:xfrm>
            <a:off x="300657" y="2098625"/>
            <a:ext cx="5573369" cy="3429000"/>
          </a:xfrm>
          <a:prstGeom prst="rect">
            <a:avLst/>
          </a:prstGeom>
        </p:spPr>
      </p:pic>
    </p:spTree>
    <p:extLst>
      <p:ext uri="{BB962C8B-B14F-4D97-AF65-F5344CB8AC3E}">
        <p14:creationId xmlns:p14="http://schemas.microsoft.com/office/powerpoint/2010/main" val="253265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241" y="133351"/>
            <a:ext cx="8250641" cy="1116565"/>
          </a:xfrm>
          <a:solidFill>
            <a:srgbClr val="FDFEDA"/>
          </a:solidFill>
          <a:ln>
            <a:solidFill>
              <a:schemeClr val="accent1"/>
            </a:solidFill>
          </a:ln>
        </p:spPr>
        <p:txBody>
          <a:bodyPr>
            <a:normAutofit/>
          </a:bodyPr>
          <a:lstStyle/>
          <a:p>
            <a:pPr algn="ctr"/>
            <a:r>
              <a:rPr lang="en-GB" dirty="0">
                <a:latin typeface="+mn-lt"/>
              </a:rPr>
              <a:t>Sentence Types</a:t>
            </a:r>
          </a:p>
        </p:txBody>
      </p:sp>
      <p:pic>
        <p:nvPicPr>
          <p:cNvPr id="13" name="Picture 12">
            <a:extLst>
              <a:ext uri="{FF2B5EF4-FFF2-40B4-BE49-F238E27FC236}">
                <a16:creationId xmlns:a16="http://schemas.microsoft.com/office/drawing/2014/main" id="{A454AAC1-F064-4470-8651-768B9D2DCC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9" y="133351"/>
            <a:ext cx="1111250" cy="1377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E8D02B3B-85BF-4C82-BC32-8BED0C5336F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266216" y="212725"/>
            <a:ext cx="1703705" cy="1160789"/>
          </a:xfrm>
          <a:prstGeom prst="rect">
            <a:avLst/>
          </a:prstGeom>
          <a:noFill/>
          <a:ln>
            <a:noFill/>
          </a:ln>
        </p:spPr>
      </p:pic>
      <p:sp>
        <p:nvSpPr>
          <p:cNvPr id="6" name="Rounded Rectangle 4">
            <a:extLst>
              <a:ext uri="{FF2B5EF4-FFF2-40B4-BE49-F238E27FC236}">
                <a16:creationId xmlns:a16="http://schemas.microsoft.com/office/drawing/2014/main" id="{1FC0FDFE-75E6-418F-B90B-24A7E9CCF774}"/>
              </a:ext>
            </a:extLst>
          </p:cNvPr>
          <p:cNvSpPr/>
          <p:nvPr/>
        </p:nvSpPr>
        <p:spPr>
          <a:xfrm>
            <a:off x="1674452" y="2262350"/>
            <a:ext cx="4231110" cy="2171808"/>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rPr>
              <a:t>Statement </a:t>
            </a:r>
          </a:p>
          <a:p>
            <a:pPr algn="ctr"/>
            <a:r>
              <a:rPr lang="en-GB" sz="3000" dirty="0">
                <a:solidFill>
                  <a:schemeClr val="tx1"/>
                </a:solidFill>
              </a:rPr>
              <a:t>It is raining today.</a:t>
            </a:r>
          </a:p>
        </p:txBody>
      </p:sp>
      <p:sp>
        <p:nvSpPr>
          <p:cNvPr id="8" name="Rounded Rectangle 4">
            <a:extLst>
              <a:ext uri="{FF2B5EF4-FFF2-40B4-BE49-F238E27FC236}">
                <a16:creationId xmlns:a16="http://schemas.microsoft.com/office/drawing/2014/main" id="{3BC120B7-68AA-4A10-B5E2-1E09B8A757A6}"/>
              </a:ext>
            </a:extLst>
          </p:cNvPr>
          <p:cNvSpPr/>
          <p:nvPr/>
        </p:nvSpPr>
        <p:spPr>
          <a:xfrm>
            <a:off x="6031627" y="2259160"/>
            <a:ext cx="4231110" cy="2174998"/>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Question </a:t>
            </a:r>
          </a:p>
          <a:p>
            <a:pPr algn="ctr"/>
            <a:r>
              <a:rPr lang="en-GB" sz="2800" dirty="0">
                <a:solidFill>
                  <a:schemeClr val="tx1"/>
                </a:solidFill>
              </a:rPr>
              <a:t>Where is my bookbag?</a:t>
            </a:r>
          </a:p>
        </p:txBody>
      </p:sp>
      <p:sp>
        <p:nvSpPr>
          <p:cNvPr id="10" name="Rounded Rectangle 4">
            <a:extLst>
              <a:ext uri="{FF2B5EF4-FFF2-40B4-BE49-F238E27FC236}">
                <a16:creationId xmlns:a16="http://schemas.microsoft.com/office/drawing/2014/main" id="{BEF79FF3-C753-46C4-98AD-C8B1E4F245F0}"/>
              </a:ext>
            </a:extLst>
          </p:cNvPr>
          <p:cNvSpPr/>
          <p:nvPr/>
        </p:nvSpPr>
        <p:spPr>
          <a:xfrm>
            <a:off x="1674452" y="1409822"/>
            <a:ext cx="8605647" cy="648072"/>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There are four basic types of sentences in English.</a:t>
            </a:r>
          </a:p>
        </p:txBody>
      </p:sp>
      <p:sp>
        <p:nvSpPr>
          <p:cNvPr id="11" name="Rounded Rectangle 4">
            <a:extLst>
              <a:ext uri="{FF2B5EF4-FFF2-40B4-BE49-F238E27FC236}">
                <a16:creationId xmlns:a16="http://schemas.microsoft.com/office/drawing/2014/main" id="{7D1371AC-E105-4560-9387-1864D11FFAE4}"/>
              </a:ext>
            </a:extLst>
          </p:cNvPr>
          <p:cNvSpPr/>
          <p:nvPr/>
        </p:nvSpPr>
        <p:spPr>
          <a:xfrm>
            <a:off x="6031627" y="4549651"/>
            <a:ext cx="4231110" cy="2171808"/>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rPr>
              <a:t>Command</a:t>
            </a:r>
            <a:r>
              <a:rPr lang="en-GB" sz="5400" b="1" dirty="0">
                <a:solidFill>
                  <a:schemeClr val="tx1"/>
                </a:solidFill>
              </a:rPr>
              <a:t> </a:t>
            </a:r>
          </a:p>
          <a:p>
            <a:pPr algn="ctr"/>
            <a:r>
              <a:rPr lang="en-GB" sz="3000" dirty="0">
                <a:solidFill>
                  <a:schemeClr val="tx1"/>
                </a:solidFill>
              </a:rPr>
              <a:t>Stir the sauce gently.</a:t>
            </a:r>
          </a:p>
        </p:txBody>
      </p:sp>
      <p:sp>
        <p:nvSpPr>
          <p:cNvPr id="12" name="Rounded Rectangle 4">
            <a:extLst>
              <a:ext uri="{FF2B5EF4-FFF2-40B4-BE49-F238E27FC236}">
                <a16:creationId xmlns:a16="http://schemas.microsoft.com/office/drawing/2014/main" id="{042F2C75-BF79-4A7B-A118-6FABA47D21BE}"/>
              </a:ext>
            </a:extLst>
          </p:cNvPr>
          <p:cNvSpPr/>
          <p:nvPr/>
        </p:nvSpPr>
        <p:spPr>
          <a:xfrm>
            <a:off x="1674452" y="4549651"/>
            <a:ext cx="4231110" cy="2174998"/>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Exclamation </a:t>
            </a:r>
          </a:p>
          <a:p>
            <a:pPr algn="ctr"/>
            <a:r>
              <a:rPr lang="en-GB" sz="2800" dirty="0">
                <a:solidFill>
                  <a:schemeClr val="tx1"/>
                </a:solidFill>
              </a:rPr>
              <a:t>What large eyes you have!</a:t>
            </a:r>
          </a:p>
        </p:txBody>
      </p:sp>
    </p:spTree>
    <p:extLst>
      <p:ext uri="{BB962C8B-B14F-4D97-AF65-F5344CB8AC3E}">
        <p14:creationId xmlns:p14="http://schemas.microsoft.com/office/powerpoint/2010/main" val="3817136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241" y="133351"/>
            <a:ext cx="8250641" cy="1116565"/>
          </a:xfrm>
          <a:solidFill>
            <a:srgbClr val="FDFEDA"/>
          </a:solidFill>
          <a:ln>
            <a:solidFill>
              <a:schemeClr val="accent1"/>
            </a:solidFill>
          </a:ln>
        </p:spPr>
        <p:txBody>
          <a:bodyPr>
            <a:normAutofit/>
          </a:bodyPr>
          <a:lstStyle/>
          <a:p>
            <a:pPr algn="ctr"/>
            <a:r>
              <a:rPr lang="en-GB" dirty="0">
                <a:latin typeface="+mn-lt"/>
              </a:rPr>
              <a:t>Statement sentence</a:t>
            </a:r>
          </a:p>
        </p:txBody>
      </p:sp>
      <p:pic>
        <p:nvPicPr>
          <p:cNvPr id="13" name="Picture 12">
            <a:extLst>
              <a:ext uri="{FF2B5EF4-FFF2-40B4-BE49-F238E27FC236}">
                <a16:creationId xmlns:a16="http://schemas.microsoft.com/office/drawing/2014/main" id="{A454AAC1-F064-4470-8651-768B9D2DCC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9" y="133351"/>
            <a:ext cx="1111250" cy="1377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E8D02B3B-85BF-4C82-BC32-8BED0C5336F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266216" y="212725"/>
            <a:ext cx="1703705" cy="1160789"/>
          </a:xfrm>
          <a:prstGeom prst="rect">
            <a:avLst/>
          </a:prstGeom>
          <a:noFill/>
          <a:ln>
            <a:noFill/>
          </a:ln>
        </p:spPr>
      </p:pic>
      <p:sp>
        <p:nvSpPr>
          <p:cNvPr id="6" name="Rounded Rectangle 4">
            <a:extLst>
              <a:ext uri="{FF2B5EF4-FFF2-40B4-BE49-F238E27FC236}">
                <a16:creationId xmlns:a16="http://schemas.microsoft.com/office/drawing/2014/main" id="{1FC0FDFE-75E6-418F-B90B-24A7E9CCF774}"/>
              </a:ext>
            </a:extLst>
          </p:cNvPr>
          <p:cNvSpPr/>
          <p:nvPr/>
        </p:nvSpPr>
        <p:spPr>
          <a:xfrm>
            <a:off x="646042" y="3210500"/>
            <a:ext cx="11323877" cy="3080969"/>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The fair opens at 10 o’clock.</a:t>
            </a:r>
          </a:p>
          <a:p>
            <a:pPr algn="ctr"/>
            <a:endParaRPr lang="en-GB" sz="2800" dirty="0">
              <a:solidFill>
                <a:schemeClr val="tx1"/>
              </a:solidFill>
            </a:endParaRPr>
          </a:p>
          <a:p>
            <a:pPr algn="ctr"/>
            <a:r>
              <a:rPr lang="en-GB" sz="2800" dirty="0">
                <a:solidFill>
                  <a:schemeClr val="tx1"/>
                </a:solidFill>
              </a:rPr>
              <a:t>Here in the UK, we love to talk about the weather.</a:t>
            </a:r>
          </a:p>
          <a:p>
            <a:pPr algn="ctr"/>
            <a:endParaRPr lang="en-GB" sz="2800" dirty="0">
              <a:solidFill>
                <a:schemeClr val="tx1"/>
              </a:solidFill>
            </a:endParaRPr>
          </a:p>
          <a:p>
            <a:pPr algn="ctr"/>
            <a:r>
              <a:rPr lang="en-GB" sz="2800" dirty="0">
                <a:solidFill>
                  <a:schemeClr val="tx1"/>
                </a:solidFill>
              </a:rPr>
              <a:t>A bright burst of lightning was followed almost instantly by a deafening crack of thunder. </a:t>
            </a:r>
          </a:p>
        </p:txBody>
      </p:sp>
      <p:sp>
        <p:nvSpPr>
          <p:cNvPr id="10" name="Rounded Rectangle 4">
            <a:extLst>
              <a:ext uri="{FF2B5EF4-FFF2-40B4-BE49-F238E27FC236}">
                <a16:creationId xmlns:a16="http://schemas.microsoft.com/office/drawing/2014/main" id="{BEF79FF3-C753-46C4-98AD-C8B1E4F245F0}"/>
              </a:ext>
            </a:extLst>
          </p:cNvPr>
          <p:cNvSpPr/>
          <p:nvPr/>
        </p:nvSpPr>
        <p:spPr>
          <a:xfrm>
            <a:off x="646043" y="1559114"/>
            <a:ext cx="11323877" cy="1377397"/>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A statement sentence tells us something. It will always end in a full stop. It is the most common type of sentence.</a:t>
            </a:r>
          </a:p>
        </p:txBody>
      </p:sp>
    </p:spTree>
    <p:extLst>
      <p:ext uri="{BB962C8B-B14F-4D97-AF65-F5344CB8AC3E}">
        <p14:creationId xmlns:p14="http://schemas.microsoft.com/office/powerpoint/2010/main" val="500578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241" y="133351"/>
            <a:ext cx="8250641" cy="1116565"/>
          </a:xfrm>
          <a:solidFill>
            <a:srgbClr val="FDFEDA"/>
          </a:solidFill>
          <a:ln>
            <a:solidFill>
              <a:schemeClr val="accent1"/>
            </a:solidFill>
          </a:ln>
        </p:spPr>
        <p:txBody>
          <a:bodyPr>
            <a:normAutofit/>
          </a:bodyPr>
          <a:lstStyle/>
          <a:p>
            <a:pPr algn="ctr"/>
            <a:r>
              <a:rPr lang="en-GB" dirty="0">
                <a:latin typeface="+mn-lt"/>
              </a:rPr>
              <a:t>Question sentence</a:t>
            </a:r>
          </a:p>
        </p:txBody>
      </p:sp>
      <p:pic>
        <p:nvPicPr>
          <p:cNvPr id="13" name="Picture 12">
            <a:extLst>
              <a:ext uri="{FF2B5EF4-FFF2-40B4-BE49-F238E27FC236}">
                <a16:creationId xmlns:a16="http://schemas.microsoft.com/office/drawing/2014/main" id="{A454AAC1-F064-4470-8651-768B9D2DCC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9" y="133351"/>
            <a:ext cx="1111250" cy="1377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E8D02B3B-85BF-4C82-BC32-8BED0C5336F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266216" y="212725"/>
            <a:ext cx="1703705" cy="1160789"/>
          </a:xfrm>
          <a:prstGeom prst="rect">
            <a:avLst/>
          </a:prstGeom>
          <a:noFill/>
          <a:ln>
            <a:noFill/>
          </a:ln>
        </p:spPr>
      </p:pic>
      <p:sp>
        <p:nvSpPr>
          <p:cNvPr id="6" name="Rounded Rectangle 4">
            <a:extLst>
              <a:ext uri="{FF2B5EF4-FFF2-40B4-BE49-F238E27FC236}">
                <a16:creationId xmlns:a16="http://schemas.microsoft.com/office/drawing/2014/main" id="{1FC0FDFE-75E6-418F-B90B-24A7E9CCF774}"/>
              </a:ext>
            </a:extLst>
          </p:cNvPr>
          <p:cNvSpPr/>
          <p:nvPr/>
        </p:nvSpPr>
        <p:spPr>
          <a:xfrm>
            <a:off x="646042" y="3210500"/>
            <a:ext cx="11323877" cy="3080969"/>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How much will it cost?</a:t>
            </a:r>
          </a:p>
          <a:p>
            <a:pPr algn="ctr"/>
            <a:endParaRPr lang="en-GB" sz="2800" dirty="0">
              <a:solidFill>
                <a:schemeClr val="tx1"/>
              </a:solidFill>
            </a:endParaRPr>
          </a:p>
          <a:p>
            <a:pPr algn="ctr">
              <a:spcAft>
                <a:spcPts val="0"/>
              </a:spcAft>
            </a:pPr>
            <a:r>
              <a:rPr lang="en-GB" sz="2800" dirty="0">
                <a:solidFill>
                  <a:schemeClr val="tx1"/>
                </a:solidFill>
                <a:ea typeface="MS Mincho" panose="02020609040205080304" pitchFamily="49" charset="-128"/>
                <a:cs typeface="Times New Roman" panose="02020603050405020304" pitchFamily="18" charset="0"/>
              </a:rPr>
              <a:t>King John was one of how many brothers?</a:t>
            </a:r>
          </a:p>
          <a:p>
            <a:pPr algn="ctr"/>
            <a:endParaRPr lang="en-GB" sz="2800" dirty="0">
              <a:solidFill>
                <a:schemeClr val="tx1"/>
              </a:solidFill>
            </a:endParaRPr>
          </a:p>
          <a:p>
            <a:pPr algn="ctr"/>
            <a:r>
              <a:rPr lang="en-GB" sz="2800" dirty="0">
                <a:solidFill>
                  <a:schemeClr val="tx1"/>
                </a:solidFill>
              </a:rPr>
              <a:t>Do you appreciate the opportunity you have been given?</a:t>
            </a:r>
          </a:p>
        </p:txBody>
      </p:sp>
      <p:sp>
        <p:nvSpPr>
          <p:cNvPr id="10" name="Rounded Rectangle 4">
            <a:extLst>
              <a:ext uri="{FF2B5EF4-FFF2-40B4-BE49-F238E27FC236}">
                <a16:creationId xmlns:a16="http://schemas.microsoft.com/office/drawing/2014/main" id="{BEF79FF3-C753-46C4-98AD-C8B1E4F245F0}"/>
              </a:ext>
            </a:extLst>
          </p:cNvPr>
          <p:cNvSpPr/>
          <p:nvPr/>
        </p:nvSpPr>
        <p:spPr>
          <a:xfrm>
            <a:off x="646043" y="1559114"/>
            <a:ext cx="11323877" cy="1377397"/>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A question sentence asks us something. It will always end in a question mark. </a:t>
            </a:r>
          </a:p>
        </p:txBody>
      </p:sp>
    </p:spTree>
    <p:extLst>
      <p:ext uri="{BB962C8B-B14F-4D97-AF65-F5344CB8AC3E}">
        <p14:creationId xmlns:p14="http://schemas.microsoft.com/office/powerpoint/2010/main" val="10418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241" y="133351"/>
            <a:ext cx="8250641" cy="1116565"/>
          </a:xfrm>
          <a:solidFill>
            <a:srgbClr val="FDFEDA"/>
          </a:solidFill>
          <a:ln>
            <a:solidFill>
              <a:schemeClr val="accent1"/>
            </a:solidFill>
          </a:ln>
        </p:spPr>
        <p:txBody>
          <a:bodyPr>
            <a:normAutofit/>
          </a:bodyPr>
          <a:lstStyle/>
          <a:p>
            <a:pPr algn="ctr"/>
            <a:r>
              <a:rPr lang="en-GB" dirty="0">
                <a:latin typeface="+mn-lt"/>
              </a:rPr>
              <a:t>Command sentence</a:t>
            </a:r>
          </a:p>
        </p:txBody>
      </p:sp>
      <p:pic>
        <p:nvPicPr>
          <p:cNvPr id="13" name="Picture 12">
            <a:extLst>
              <a:ext uri="{FF2B5EF4-FFF2-40B4-BE49-F238E27FC236}">
                <a16:creationId xmlns:a16="http://schemas.microsoft.com/office/drawing/2014/main" id="{A454AAC1-F064-4470-8651-768B9D2DCC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9" y="133351"/>
            <a:ext cx="1111250" cy="1377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E8D02B3B-85BF-4C82-BC32-8BED0C5336F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266216" y="212725"/>
            <a:ext cx="1703705" cy="1160789"/>
          </a:xfrm>
          <a:prstGeom prst="rect">
            <a:avLst/>
          </a:prstGeom>
          <a:noFill/>
          <a:ln>
            <a:noFill/>
          </a:ln>
        </p:spPr>
      </p:pic>
      <p:sp>
        <p:nvSpPr>
          <p:cNvPr id="6" name="Rounded Rectangle 4">
            <a:extLst>
              <a:ext uri="{FF2B5EF4-FFF2-40B4-BE49-F238E27FC236}">
                <a16:creationId xmlns:a16="http://schemas.microsoft.com/office/drawing/2014/main" id="{1FC0FDFE-75E6-418F-B90B-24A7E9CCF774}"/>
              </a:ext>
            </a:extLst>
          </p:cNvPr>
          <p:cNvSpPr/>
          <p:nvPr/>
        </p:nvSpPr>
        <p:spPr>
          <a:xfrm>
            <a:off x="646042" y="3210500"/>
            <a:ext cx="11323877" cy="3080969"/>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Scream as loud as you like!</a:t>
            </a:r>
          </a:p>
          <a:p>
            <a:pPr algn="ctr"/>
            <a:endParaRPr lang="en-GB" sz="2800" dirty="0">
              <a:solidFill>
                <a:schemeClr val="tx1"/>
              </a:solidFill>
            </a:endParaRPr>
          </a:p>
          <a:p>
            <a:pPr algn="ctr">
              <a:spcAft>
                <a:spcPts val="0"/>
              </a:spcAft>
            </a:pPr>
            <a:r>
              <a:rPr lang="en-GB" sz="2800" dirty="0">
                <a:solidFill>
                  <a:schemeClr val="tx1"/>
                </a:solidFill>
                <a:ea typeface="MS Mincho" panose="02020609040205080304" pitchFamily="49" charset="-128"/>
                <a:cs typeface="Times New Roman" panose="02020603050405020304" pitchFamily="18" charset="0"/>
              </a:rPr>
              <a:t>Stir in the chopped parsley.</a:t>
            </a:r>
          </a:p>
          <a:p>
            <a:pPr algn="ctr"/>
            <a:endParaRPr lang="en-GB" sz="2800" dirty="0">
              <a:solidFill>
                <a:schemeClr val="tx1"/>
              </a:solidFill>
            </a:endParaRPr>
          </a:p>
          <a:p>
            <a:pPr algn="ctr"/>
            <a:r>
              <a:rPr lang="en-GB" sz="2800" dirty="0">
                <a:solidFill>
                  <a:schemeClr val="tx1"/>
                </a:solidFill>
              </a:rPr>
              <a:t>Turn the temperature dial to twenty-one.</a:t>
            </a:r>
          </a:p>
        </p:txBody>
      </p:sp>
      <p:sp>
        <p:nvSpPr>
          <p:cNvPr id="10" name="Rounded Rectangle 4">
            <a:extLst>
              <a:ext uri="{FF2B5EF4-FFF2-40B4-BE49-F238E27FC236}">
                <a16:creationId xmlns:a16="http://schemas.microsoft.com/office/drawing/2014/main" id="{BEF79FF3-C753-46C4-98AD-C8B1E4F245F0}"/>
              </a:ext>
            </a:extLst>
          </p:cNvPr>
          <p:cNvSpPr/>
          <p:nvPr/>
        </p:nvSpPr>
        <p:spPr>
          <a:xfrm>
            <a:off x="646043" y="1559114"/>
            <a:ext cx="11323877" cy="1377397"/>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A command is when you are telling someone to do something. A command sentence often starts with a verb. They can end in a full stop or an exclamation mark.</a:t>
            </a:r>
          </a:p>
        </p:txBody>
      </p:sp>
    </p:spTree>
    <p:extLst>
      <p:ext uri="{BB962C8B-B14F-4D97-AF65-F5344CB8AC3E}">
        <p14:creationId xmlns:p14="http://schemas.microsoft.com/office/powerpoint/2010/main" val="1048741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241" y="133351"/>
            <a:ext cx="8250641" cy="1116565"/>
          </a:xfrm>
          <a:solidFill>
            <a:srgbClr val="FDFEDA"/>
          </a:solidFill>
          <a:ln>
            <a:solidFill>
              <a:schemeClr val="accent1"/>
            </a:solidFill>
          </a:ln>
        </p:spPr>
        <p:txBody>
          <a:bodyPr>
            <a:normAutofit/>
          </a:bodyPr>
          <a:lstStyle/>
          <a:p>
            <a:pPr algn="ctr"/>
            <a:r>
              <a:rPr lang="en-GB" dirty="0">
                <a:latin typeface="+mn-lt"/>
              </a:rPr>
              <a:t>Exclamation sentence</a:t>
            </a:r>
          </a:p>
        </p:txBody>
      </p:sp>
      <p:pic>
        <p:nvPicPr>
          <p:cNvPr id="13" name="Picture 12">
            <a:extLst>
              <a:ext uri="{FF2B5EF4-FFF2-40B4-BE49-F238E27FC236}">
                <a16:creationId xmlns:a16="http://schemas.microsoft.com/office/drawing/2014/main" id="{A454AAC1-F064-4470-8651-768B9D2DCC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9" y="133351"/>
            <a:ext cx="1111250" cy="1377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E8D02B3B-85BF-4C82-BC32-8BED0C5336F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266216" y="212725"/>
            <a:ext cx="1703705" cy="1160789"/>
          </a:xfrm>
          <a:prstGeom prst="rect">
            <a:avLst/>
          </a:prstGeom>
          <a:noFill/>
          <a:ln>
            <a:noFill/>
          </a:ln>
        </p:spPr>
      </p:pic>
      <p:sp>
        <p:nvSpPr>
          <p:cNvPr id="6" name="Rounded Rectangle 4">
            <a:extLst>
              <a:ext uri="{FF2B5EF4-FFF2-40B4-BE49-F238E27FC236}">
                <a16:creationId xmlns:a16="http://schemas.microsoft.com/office/drawing/2014/main" id="{1FC0FDFE-75E6-418F-B90B-24A7E9CCF774}"/>
              </a:ext>
            </a:extLst>
          </p:cNvPr>
          <p:cNvSpPr/>
          <p:nvPr/>
        </p:nvSpPr>
        <p:spPr>
          <a:xfrm>
            <a:off x="646044" y="4229496"/>
            <a:ext cx="11323877" cy="2207817"/>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How exciting the funfair is!</a:t>
            </a:r>
          </a:p>
          <a:p>
            <a:pPr algn="ctr"/>
            <a:endParaRPr lang="en-GB" sz="2800" dirty="0">
              <a:solidFill>
                <a:schemeClr val="tx1"/>
              </a:solidFill>
            </a:endParaRPr>
          </a:p>
          <a:p>
            <a:pPr algn="ctr"/>
            <a:r>
              <a:rPr lang="en-GB" sz="2800" dirty="0">
                <a:solidFill>
                  <a:schemeClr val="tx1"/>
                </a:solidFill>
              </a:rPr>
              <a:t>What a colourful place this is!</a:t>
            </a:r>
          </a:p>
          <a:p>
            <a:pPr algn="ctr"/>
            <a:endParaRPr lang="en-GB" sz="2800" dirty="0">
              <a:solidFill>
                <a:schemeClr val="tx1"/>
              </a:solidFill>
            </a:endParaRPr>
          </a:p>
          <a:p>
            <a:pPr algn="ctr"/>
            <a:r>
              <a:rPr lang="en-GB" sz="2800" dirty="0">
                <a:solidFill>
                  <a:schemeClr val="tx1"/>
                </a:solidFill>
              </a:rPr>
              <a:t>How annoying it is when the springs keep jumping back up!</a:t>
            </a:r>
          </a:p>
        </p:txBody>
      </p:sp>
      <p:sp>
        <p:nvSpPr>
          <p:cNvPr id="10" name="Rounded Rectangle 4">
            <a:extLst>
              <a:ext uri="{FF2B5EF4-FFF2-40B4-BE49-F238E27FC236}">
                <a16:creationId xmlns:a16="http://schemas.microsoft.com/office/drawing/2014/main" id="{BEF79FF3-C753-46C4-98AD-C8B1E4F245F0}"/>
              </a:ext>
            </a:extLst>
          </p:cNvPr>
          <p:cNvSpPr/>
          <p:nvPr/>
        </p:nvSpPr>
        <p:spPr>
          <a:xfrm>
            <a:off x="646043" y="1559114"/>
            <a:ext cx="11323877" cy="2476173"/>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An exclamation sentence tells us something but with strong feeling. They show things like surprise, anger or wonder at something. It will always end in an exclamation mark and always starts with either </a:t>
            </a:r>
            <a:r>
              <a:rPr lang="en-GB" sz="3200" b="1" dirty="0">
                <a:solidFill>
                  <a:schemeClr val="tx1"/>
                </a:solidFill>
              </a:rPr>
              <a:t>what</a:t>
            </a:r>
            <a:r>
              <a:rPr lang="en-GB" sz="3200" dirty="0">
                <a:solidFill>
                  <a:schemeClr val="tx1"/>
                </a:solidFill>
              </a:rPr>
              <a:t> or </a:t>
            </a:r>
            <a:r>
              <a:rPr lang="en-GB" sz="3200" b="1" dirty="0">
                <a:solidFill>
                  <a:schemeClr val="tx1"/>
                </a:solidFill>
              </a:rPr>
              <a:t>how</a:t>
            </a:r>
            <a:r>
              <a:rPr lang="en-GB" sz="3200" dirty="0">
                <a:solidFill>
                  <a:schemeClr val="tx1"/>
                </a:solidFill>
              </a:rPr>
              <a:t>. </a:t>
            </a:r>
            <a:r>
              <a:rPr lang="en-GB" sz="3200" dirty="0">
                <a:solidFill>
                  <a:srgbClr val="FF0000"/>
                </a:solidFill>
              </a:rPr>
              <a:t>Not all sentences ending in exclamation marks are exclamation sentences though! </a:t>
            </a:r>
          </a:p>
        </p:txBody>
      </p:sp>
    </p:spTree>
    <p:extLst>
      <p:ext uri="{BB962C8B-B14F-4D97-AF65-F5344CB8AC3E}">
        <p14:creationId xmlns:p14="http://schemas.microsoft.com/office/powerpoint/2010/main" val="3794522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241" y="133351"/>
            <a:ext cx="8250641" cy="1116565"/>
          </a:xfrm>
          <a:solidFill>
            <a:srgbClr val="FDFEDA"/>
          </a:solidFill>
          <a:ln>
            <a:solidFill>
              <a:schemeClr val="accent1"/>
            </a:solidFill>
          </a:ln>
        </p:spPr>
        <p:txBody>
          <a:bodyPr>
            <a:normAutofit/>
          </a:bodyPr>
          <a:lstStyle/>
          <a:p>
            <a:pPr algn="ctr"/>
            <a:r>
              <a:rPr lang="en-GB" dirty="0">
                <a:latin typeface="+mn-lt"/>
              </a:rPr>
              <a:t>Choose sentences to suit purpose</a:t>
            </a:r>
          </a:p>
        </p:txBody>
      </p:sp>
      <p:pic>
        <p:nvPicPr>
          <p:cNvPr id="13" name="Picture 12">
            <a:extLst>
              <a:ext uri="{FF2B5EF4-FFF2-40B4-BE49-F238E27FC236}">
                <a16:creationId xmlns:a16="http://schemas.microsoft.com/office/drawing/2014/main" id="{A454AAC1-F064-4470-8651-768B9D2DCC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9" y="133351"/>
            <a:ext cx="1111250" cy="1377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E8D02B3B-85BF-4C82-BC32-8BED0C5336F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266216" y="212725"/>
            <a:ext cx="1703705" cy="1160789"/>
          </a:xfrm>
          <a:prstGeom prst="rect">
            <a:avLst/>
          </a:prstGeom>
          <a:noFill/>
          <a:ln>
            <a:noFill/>
          </a:ln>
        </p:spPr>
      </p:pic>
      <p:sp>
        <p:nvSpPr>
          <p:cNvPr id="6" name="Rounded Rectangle 4">
            <a:extLst>
              <a:ext uri="{FF2B5EF4-FFF2-40B4-BE49-F238E27FC236}">
                <a16:creationId xmlns:a16="http://schemas.microsoft.com/office/drawing/2014/main" id="{1FC0FDFE-75E6-418F-B90B-24A7E9CCF774}"/>
              </a:ext>
            </a:extLst>
          </p:cNvPr>
          <p:cNvSpPr/>
          <p:nvPr/>
        </p:nvSpPr>
        <p:spPr>
          <a:xfrm>
            <a:off x="1780241" y="2517566"/>
            <a:ext cx="3190461" cy="84940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statement</a:t>
            </a:r>
          </a:p>
        </p:txBody>
      </p:sp>
      <p:sp>
        <p:nvSpPr>
          <p:cNvPr id="10" name="Rounded Rectangle 4">
            <a:extLst>
              <a:ext uri="{FF2B5EF4-FFF2-40B4-BE49-F238E27FC236}">
                <a16:creationId xmlns:a16="http://schemas.microsoft.com/office/drawing/2014/main" id="{BEF79FF3-C753-46C4-98AD-C8B1E4F245F0}"/>
              </a:ext>
            </a:extLst>
          </p:cNvPr>
          <p:cNvSpPr/>
          <p:nvPr/>
        </p:nvSpPr>
        <p:spPr>
          <a:xfrm>
            <a:off x="632896" y="1559115"/>
            <a:ext cx="11111948" cy="677190"/>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Match the sentence type to the text type.</a:t>
            </a:r>
            <a:endParaRPr lang="en-GB" sz="3200" dirty="0">
              <a:solidFill>
                <a:srgbClr val="FF0000"/>
              </a:solidFill>
            </a:endParaRPr>
          </a:p>
        </p:txBody>
      </p:sp>
      <p:sp>
        <p:nvSpPr>
          <p:cNvPr id="8" name="Rounded Rectangle 4">
            <a:extLst>
              <a:ext uri="{FF2B5EF4-FFF2-40B4-BE49-F238E27FC236}">
                <a16:creationId xmlns:a16="http://schemas.microsoft.com/office/drawing/2014/main" id="{BC8E8D30-BE7D-42A7-A379-E96A68758EC0}"/>
              </a:ext>
            </a:extLst>
          </p:cNvPr>
          <p:cNvSpPr/>
          <p:nvPr/>
        </p:nvSpPr>
        <p:spPr>
          <a:xfrm>
            <a:off x="1780241" y="3641601"/>
            <a:ext cx="3190461" cy="84940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exclamation</a:t>
            </a:r>
          </a:p>
        </p:txBody>
      </p:sp>
      <p:sp>
        <p:nvSpPr>
          <p:cNvPr id="9" name="Rounded Rectangle 4">
            <a:extLst>
              <a:ext uri="{FF2B5EF4-FFF2-40B4-BE49-F238E27FC236}">
                <a16:creationId xmlns:a16="http://schemas.microsoft.com/office/drawing/2014/main" id="{7B35C71E-0A15-4F77-B803-9CEA363A67F9}"/>
              </a:ext>
            </a:extLst>
          </p:cNvPr>
          <p:cNvSpPr/>
          <p:nvPr/>
        </p:nvSpPr>
        <p:spPr>
          <a:xfrm>
            <a:off x="1780241" y="4756437"/>
            <a:ext cx="3190461" cy="84940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question</a:t>
            </a:r>
          </a:p>
        </p:txBody>
      </p:sp>
      <p:sp>
        <p:nvSpPr>
          <p:cNvPr id="11" name="Rounded Rectangle 4">
            <a:extLst>
              <a:ext uri="{FF2B5EF4-FFF2-40B4-BE49-F238E27FC236}">
                <a16:creationId xmlns:a16="http://schemas.microsoft.com/office/drawing/2014/main" id="{172E4A28-97AD-46ED-861F-ED678CC0706E}"/>
              </a:ext>
            </a:extLst>
          </p:cNvPr>
          <p:cNvSpPr/>
          <p:nvPr/>
        </p:nvSpPr>
        <p:spPr>
          <a:xfrm>
            <a:off x="1801256" y="5844338"/>
            <a:ext cx="3190461" cy="84940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command</a:t>
            </a:r>
          </a:p>
        </p:txBody>
      </p:sp>
      <p:sp>
        <p:nvSpPr>
          <p:cNvPr id="12" name="Rounded Rectangle 4">
            <a:extLst>
              <a:ext uri="{FF2B5EF4-FFF2-40B4-BE49-F238E27FC236}">
                <a16:creationId xmlns:a16="http://schemas.microsoft.com/office/drawing/2014/main" id="{F3C2DB57-0527-428F-8DEA-CAB6813499AB}"/>
              </a:ext>
            </a:extLst>
          </p:cNvPr>
          <p:cNvSpPr/>
          <p:nvPr/>
        </p:nvSpPr>
        <p:spPr>
          <a:xfrm>
            <a:off x="7200285" y="2517566"/>
            <a:ext cx="3190461" cy="849400"/>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questionnaire</a:t>
            </a:r>
          </a:p>
        </p:txBody>
      </p:sp>
      <p:sp>
        <p:nvSpPr>
          <p:cNvPr id="14" name="Rounded Rectangle 4">
            <a:extLst>
              <a:ext uri="{FF2B5EF4-FFF2-40B4-BE49-F238E27FC236}">
                <a16:creationId xmlns:a16="http://schemas.microsoft.com/office/drawing/2014/main" id="{E5FA1E1B-4744-443E-8EBE-1BCD33A06AE9}"/>
              </a:ext>
            </a:extLst>
          </p:cNvPr>
          <p:cNvSpPr/>
          <p:nvPr/>
        </p:nvSpPr>
        <p:spPr>
          <a:xfrm>
            <a:off x="7200285" y="3641601"/>
            <a:ext cx="3190461" cy="849400"/>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suspense story</a:t>
            </a:r>
          </a:p>
        </p:txBody>
      </p:sp>
      <p:sp>
        <p:nvSpPr>
          <p:cNvPr id="15" name="Rounded Rectangle 4">
            <a:extLst>
              <a:ext uri="{FF2B5EF4-FFF2-40B4-BE49-F238E27FC236}">
                <a16:creationId xmlns:a16="http://schemas.microsoft.com/office/drawing/2014/main" id="{F014BD4F-AF1C-4277-8350-8D729D9465FE}"/>
              </a:ext>
            </a:extLst>
          </p:cNvPr>
          <p:cNvSpPr/>
          <p:nvPr/>
        </p:nvSpPr>
        <p:spPr>
          <a:xfrm>
            <a:off x="7200285" y="4756437"/>
            <a:ext cx="3190461" cy="849400"/>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instructions</a:t>
            </a:r>
          </a:p>
        </p:txBody>
      </p:sp>
      <p:sp>
        <p:nvSpPr>
          <p:cNvPr id="16" name="Rounded Rectangle 4">
            <a:extLst>
              <a:ext uri="{FF2B5EF4-FFF2-40B4-BE49-F238E27FC236}">
                <a16:creationId xmlns:a16="http://schemas.microsoft.com/office/drawing/2014/main" id="{79A9DB8B-EB83-4EF4-BA48-2D8FEAD597B0}"/>
              </a:ext>
            </a:extLst>
          </p:cNvPr>
          <p:cNvSpPr/>
          <p:nvPr/>
        </p:nvSpPr>
        <p:spPr>
          <a:xfrm>
            <a:off x="7221300" y="5844338"/>
            <a:ext cx="3190461" cy="849400"/>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report</a:t>
            </a:r>
          </a:p>
        </p:txBody>
      </p:sp>
      <p:cxnSp>
        <p:nvCxnSpPr>
          <p:cNvPr id="4" name="Straight Connector 3">
            <a:extLst>
              <a:ext uri="{FF2B5EF4-FFF2-40B4-BE49-F238E27FC236}">
                <a16:creationId xmlns:a16="http://schemas.microsoft.com/office/drawing/2014/main" id="{EE37F584-FEC1-4518-968E-8DA4F5D636D7}"/>
              </a:ext>
            </a:extLst>
          </p:cNvPr>
          <p:cNvCxnSpPr>
            <a:stCxn id="6" idx="3"/>
            <a:endCxn id="16" idx="1"/>
          </p:cNvCxnSpPr>
          <p:nvPr/>
        </p:nvCxnSpPr>
        <p:spPr>
          <a:xfrm>
            <a:off x="4970702" y="2942266"/>
            <a:ext cx="2250598" cy="3326772"/>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0C4E0F7A-52CB-46FD-9906-2B2E3EC4B115}"/>
              </a:ext>
            </a:extLst>
          </p:cNvPr>
          <p:cNvCxnSpPr>
            <a:stCxn id="6" idx="3"/>
            <a:endCxn id="12" idx="1"/>
          </p:cNvCxnSpPr>
          <p:nvPr/>
        </p:nvCxnSpPr>
        <p:spPr>
          <a:xfrm>
            <a:off x="4970702" y="2942266"/>
            <a:ext cx="222958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D03AB17-8D16-4884-A157-3BA65E10D155}"/>
              </a:ext>
            </a:extLst>
          </p:cNvPr>
          <p:cNvCxnSpPr>
            <a:stCxn id="6" idx="3"/>
            <a:endCxn id="14" idx="1"/>
          </p:cNvCxnSpPr>
          <p:nvPr/>
        </p:nvCxnSpPr>
        <p:spPr>
          <a:xfrm>
            <a:off x="4970702" y="2942266"/>
            <a:ext cx="2229583" cy="112403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C130514-9E75-46A9-8E58-53A22EF4E801}"/>
              </a:ext>
            </a:extLst>
          </p:cNvPr>
          <p:cNvCxnSpPr>
            <a:stCxn id="6" idx="3"/>
            <a:endCxn id="15" idx="1"/>
          </p:cNvCxnSpPr>
          <p:nvPr/>
        </p:nvCxnSpPr>
        <p:spPr>
          <a:xfrm>
            <a:off x="4970702" y="2942266"/>
            <a:ext cx="2229583" cy="223887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F2DDF59-CE01-43E8-978D-29A153C02A26}"/>
              </a:ext>
            </a:extLst>
          </p:cNvPr>
          <p:cNvCxnSpPr>
            <a:cxnSpLocks/>
            <a:stCxn id="8" idx="3"/>
            <a:endCxn id="16" idx="1"/>
          </p:cNvCxnSpPr>
          <p:nvPr/>
        </p:nvCxnSpPr>
        <p:spPr>
          <a:xfrm>
            <a:off x="4970702" y="4066301"/>
            <a:ext cx="2250598" cy="2202737"/>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B6C3BB45-FA84-4571-B847-1AAC53E4D028}"/>
              </a:ext>
            </a:extLst>
          </p:cNvPr>
          <p:cNvCxnSpPr>
            <a:cxnSpLocks/>
            <a:stCxn id="8" idx="3"/>
            <a:endCxn id="12" idx="1"/>
          </p:cNvCxnSpPr>
          <p:nvPr/>
        </p:nvCxnSpPr>
        <p:spPr>
          <a:xfrm flipV="1">
            <a:off x="4970702" y="2942266"/>
            <a:ext cx="2229583" cy="112403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072541-6F1A-487B-92BC-8C720E7AD858}"/>
              </a:ext>
            </a:extLst>
          </p:cNvPr>
          <p:cNvCxnSpPr>
            <a:cxnSpLocks/>
            <a:stCxn id="8" idx="3"/>
            <a:endCxn id="14" idx="1"/>
          </p:cNvCxnSpPr>
          <p:nvPr/>
        </p:nvCxnSpPr>
        <p:spPr>
          <a:xfrm>
            <a:off x="4970702" y="4066301"/>
            <a:ext cx="222958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30BCCF5-DE06-4132-BAE7-48EBF386EEBA}"/>
              </a:ext>
            </a:extLst>
          </p:cNvPr>
          <p:cNvCxnSpPr>
            <a:cxnSpLocks/>
            <a:stCxn id="8" idx="3"/>
            <a:endCxn id="15" idx="1"/>
          </p:cNvCxnSpPr>
          <p:nvPr/>
        </p:nvCxnSpPr>
        <p:spPr>
          <a:xfrm>
            <a:off x="4970702" y="4066301"/>
            <a:ext cx="2229583" cy="11148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7D4C069-7559-4540-A275-AB6DE41E7109}"/>
              </a:ext>
            </a:extLst>
          </p:cNvPr>
          <p:cNvCxnSpPr>
            <a:cxnSpLocks/>
            <a:stCxn id="9" idx="3"/>
            <a:endCxn id="16" idx="1"/>
          </p:cNvCxnSpPr>
          <p:nvPr/>
        </p:nvCxnSpPr>
        <p:spPr>
          <a:xfrm>
            <a:off x="4970702" y="5181137"/>
            <a:ext cx="2250598" cy="1087901"/>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962DEB6F-6EBE-484C-B153-7DF45A543977}"/>
              </a:ext>
            </a:extLst>
          </p:cNvPr>
          <p:cNvCxnSpPr>
            <a:cxnSpLocks/>
            <a:stCxn id="9" idx="3"/>
            <a:endCxn id="12" idx="1"/>
          </p:cNvCxnSpPr>
          <p:nvPr/>
        </p:nvCxnSpPr>
        <p:spPr>
          <a:xfrm flipV="1">
            <a:off x="4970702" y="2942266"/>
            <a:ext cx="2229583" cy="223887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8B91E2-B497-4C43-A53A-566EDD09A5B2}"/>
              </a:ext>
            </a:extLst>
          </p:cNvPr>
          <p:cNvCxnSpPr>
            <a:cxnSpLocks/>
            <a:stCxn id="9" idx="3"/>
            <a:endCxn id="14" idx="1"/>
          </p:cNvCxnSpPr>
          <p:nvPr/>
        </p:nvCxnSpPr>
        <p:spPr>
          <a:xfrm flipV="1">
            <a:off x="4970702" y="4066301"/>
            <a:ext cx="2229583" cy="11148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9FD4E5A-763C-4B0C-9D08-5176453A05C6}"/>
              </a:ext>
            </a:extLst>
          </p:cNvPr>
          <p:cNvCxnSpPr>
            <a:cxnSpLocks/>
            <a:stCxn id="9" idx="3"/>
            <a:endCxn id="15" idx="1"/>
          </p:cNvCxnSpPr>
          <p:nvPr/>
        </p:nvCxnSpPr>
        <p:spPr>
          <a:xfrm>
            <a:off x="4970702" y="5181137"/>
            <a:ext cx="222958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7775EF5-6CCE-4C89-92F6-C1010B231872}"/>
              </a:ext>
            </a:extLst>
          </p:cNvPr>
          <p:cNvCxnSpPr>
            <a:cxnSpLocks/>
            <a:stCxn id="11" idx="3"/>
            <a:endCxn id="16" idx="1"/>
          </p:cNvCxnSpPr>
          <p:nvPr/>
        </p:nvCxnSpPr>
        <p:spPr>
          <a:xfrm>
            <a:off x="4991717" y="6269038"/>
            <a:ext cx="2229583"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0CD6E776-3639-412B-B93D-F0977D0A339C}"/>
              </a:ext>
            </a:extLst>
          </p:cNvPr>
          <p:cNvCxnSpPr>
            <a:cxnSpLocks/>
            <a:stCxn id="11" idx="3"/>
            <a:endCxn id="12" idx="1"/>
          </p:cNvCxnSpPr>
          <p:nvPr/>
        </p:nvCxnSpPr>
        <p:spPr>
          <a:xfrm flipV="1">
            <a:off x="4991717" y="2942266"/>
            <a:ext cx="2208568" cy="33267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0151B93-CB1E-424B-B789-15C8B62B924B}"/>
              </a:ext>
            </a:extLst>
          </p:cNvPr>
          <p:cNvCxnSpPr>
            <a:cxnSpLocks/>
            <a:stCxn id="11" idx="3"/>
            <a:endCxn id="14" idx="1"/>
          </p:cNvCxnSpPr>
          <p:nvPr/>
        </p:nvCxnSpPr>
        <p:spPr>
          <a:xfrm flipV="1">
            <a:off x="4991717" y="4066301"/>
            <a:ext cx="2208568" cy="22027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1D4B235-26FA-489C-A0CB-92AA0A61F836}"/>
              </a:ext>
            </a:extLst>
          </p:cNvPr>
          <p:cNvCxnSpPr>
            <a:cxnSpLocks/>
            <a:stCxn id="11" idx="3"/>
            <a:endCxn id="15" idx="1"/>
          </p:cNvCxnSpPr>
          <p:nvPr/>
        </p:nvCxnSpPr>
        <p:spPr>
          <a:xfrm flipV="1">
            <a:off x="4991717" y="5181137"/>
            <a:ext cx="2208568" cy="10879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43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241" y="133351"/>
            <a:ext cx="8250641" cy="1116565"/>
          </a:xfrm>
          <a:solidFill>
            <a:srgbClr val="FDFEDA"/>
          </a:solidFill>
          <a:ln>
            <a:solidFill>
              <a:schemeClr val="accent1"/>
            </a:solidFill>
          </a:ln>
        </p:spPr>
        <p:txBody>
          <a:bodyPr>
            <a:normAutofit/>
          </a:bodyPr>
          <a:lstStyle/>
          <a:p>
            <a:pPr algn="ctr"/>
            <a:r>
              <a:rPr lang="en-GB" dirty="0">
                <a:latin typeface="+mn-lt"/>
              </a:rPr>
              <a:t>Sentence variety</a:t>
            </a:r>
          </a:p>
        </p:txBody>
      </p:sp>
      <p:pic>
        <p:nvPicPr>
          <p:cNvPr id="13" name="Picture 12">
            <a:extLst>
              <a:ext uri="{FF2B5EF4-FFF2-40B4-BE49-F238E27FC236}">
                <a16:creationId xmlns:a16="http://schemas.microsoft.com/office/drawing/2014/main" id="{A454AAC1-F064-4470-8651-768B9D2DCC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9" y="133351"/>
            <a:ext cx="1111250" cy="1377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E8D02B3B-85BF-4C82-BC32-8BED0C5336F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266216" y="212725"/>
            <a:ext cx="1703705" cy="1160789"/>
          </a:xfrm>
          <a:prstGeom prst="rect">
            <a:avLst/>
          </a:prstGeom>
          <a:noFill/>
          <a:ln>
            <a:noFill/>
          </a:ln>
        </p:spPr>
      </p:pic>
      <p:sp>
        <p:nvSpPr>
          <p:cNvPr id="10" name="Rounded Rectangle 4">
            <a:extLst>
              <a:ext uri="{FF2B5EF4-FFF2-40B4-BE49-F238E27FC236}">
                <a16:creationId xmlns:a16="http://schemas.microsoft.com/office/drawing/2014/main" id="{BEF79FF3-C753-46C4-98AD-C8B1E4F245F0}"/>
              </a:ext>
            </a:extLst>
          </p:cNvPr>
          <p:cNvSpPr/>
          <p:nvPr/>
        </p:nvSpPr>
        <p:spPr>
          <a:xfrm>
            <a:off x="632896" y="1629083"/>
            <a:ext cx="11111948" cy="1869885"/>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As you can see, most text types will include examples of all sentence types. Whilst a set of instructions will suit having more command sentences, it is likely that it will also include statement sentences.</a:t>
            </a:r>
            <a:endParaRPr lang="en-GB" sz="3200" dirty="0">
              <a:solidFill>
                <a:srgbClr val="FF0000"/>
              </a:solidFill>
            </a:endParaRPr>
          </a:p>
        </p:txBody>
      </p:sp>
      <p:grpSp>
        <p:nvGrpSpPr>
          <p:cNvPr id="3" name="Group 2">
            <a:extLst>
              <a:ext uri="{FF2B5EF4-FFF2-40B4-BE49-F238E27FC236}">
                <a16:creationId xmlns:a16="http://schemas.microsoft.com/office/drawing/2014/main" id="{BB9C6825-5870-42C5-8BC6-DDCFB95B91B8}"/>
              </a:ext>
            </a:extLst>
          </p:cNvPr>
          <p:cNvGrpSpPr/>
          <p:nvPr/>
        </p:nvGrpSpPr>
        <p:grpSpPr>
          <a:xfrm>
            <a:off x="233135" y="3928752"/>
            <a:ext cx="4541046" cy="2072042"/>
            <a:chOff x="1780241" y="2517566"/>
            <a:chExt cx="8631520" cy="4176172"/>
          </a:xfrm>
        </p:grpSpPr>
        <p:sp>
          <p:nvSpPr>
            <p:cNvPr id="6" name="Rounded Rectangle 4">
              <a:extLst>
                <a:ext uri="{FF2B5EF4-FFF2-40B4-BE49-F238E27FC236}">
                  <a16:creationId xmlns:a16="http://schemas.microsoft.com/office/drawing/2014/main" id="{1FC0FDFE-75E6-418F-B90B-24A7E9CCF774}"/>
                </a:ext>
              </a:extLst>
            </p:cNvPr>
            <p:cNvSpPr/>
            <p:nvPr/>
          </p:nvSpPr>
          <p:spPr>
            <a:xfrm>
              <a:off x="1780241" y="2517566"/>
              <a:ext cx="3190461" cy="84940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statement</a:t>
              </a:r>
            </a:p>
          </p:txBody>
        </p:sp>
        <p:sp>
          <p:nvSpPr>
            <p:cNvPr id="8" name="Rounded Rectangle 4">
              <a:extLst>
                <a:ext uri="{FF2B5EF4-FFF2-40B4-BE49-F238E27FC236}">
                  <a16:creationId xmlns:a16="http://schemas.microsoft.com/office/drawing/2014/main" id="{BC8E8D30-BE7D-42A7-A379-E96A68758EC0}"/>
                </a:ext>
              </a:extLst>
            </p:cNvPr>
            <p:cNvSpPr/>
            <p:nvPr/>
          </p:nvSpPr>
          <p:spPr>
            <a:xfrm>
              <a:off x="1780241" y="3641601"/>
              <a:ext cx="3190461" cy="84940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exclamation</a:t>
              </a:r>
            </a:p>
          </p:txBody>
        </p:sp>
        <p:sp>
          <p:nvSpPr>
            <p:cNvPr id="9" name="Rounded Rectangle 4">
              <a:extLst>
                <a:ext uri="{FF2B5EF4-FFF2-40B4-BE49-F238E27FC236}">
                  <a16:creationId xmlns:a16="http://schemas.microsoft.com/office/drawing/2014/main" id="{7B35C71E-0A15-4F77-B803-9CEA363A67F9}"/>
                </a:ext>
              </a:extLst>
            </p:cNvPr>
            <p:cNvSpPr/>
            <p:nvPr/>
          </p:nvSpPr>
          <p:spPr>
            <a:xfrm>
              <a:off x="1780241" y="4756437"/>
              <a:ext cx="3190461" cy="84940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question</a:t>
              </a:r>
            </a:p>
          </p:txBody>
        </p:sp>
        <p:sp>
          <p:nvSpPr>
            <p:cNvPr id="11" name="Rounded Rectangle 4">
              <a:extLst>
                <a:ext uri="{FF2B5EF4-FFF2-40B4-BE49-F238E27FC236}">
                  <a16:creationId xmlns:a16="http://schemas.microsoft.com/office/drawing/2014/main" id="{172E4A28-97AD-46ED-861F-ED678CC0706E}"/>
                </a:ext>
              </a:extLst>
            </p:cNvPr>
            <p:cNvSpPr/>
            <p:nvPr/>
          </p:nvSpPr>
          <p:spPr>
            <a:xfrm>
              <a:off x="1801256" y="5844338"/>
              <a:ext cx="3190461" cy="84940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command</a:t>
              </a:r>
            </a:p>
          </p:txBody>
        </p:sp>
        <p:sp>
          <p:nvSpPr>
            <p:cNvPr id="12" name="Rounded Rectangle 4">
              <a:extLst>
                <a:ext uri="{FF2B5EF4-FFF2-40B4-BE49-F238E27FC236}">
                  <a16:creationId xmlns:a16="http://schemas.microsoft.com/office/drawing/2014/main" id="{F3C2DB57-0527-428F-8DEA-CAB6813499AB}"/>
                </a:ext>
              </a:extLst>
            </p:cNvPr>
            <p:cNvSpPr/>
            <p:nvPr/>
          </p:nvSpPr>
          <p:spPr>
            <a:xfrm>
              <a:off x="7200285" y="2517566"/>
              <a:ext cx="3190461" cy="849400"/>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questionnaire</a:t>
              </a:r>
            </a:p>
          </p:txBody>
        </p:sp>
        <p:sp>
          <p:nvSpPr>
            <p:cNvPr id="14" name="Rounded Rectangle 4">
              <a:extLst>
                <a:ext uri="{FF2B5EF4-FFF2-40B4-BE49-F238E27FC236}">
                  <a16:creationId xmlns:a16="http://schemas.microsoft.com/office/drawing/2014/main" id="{E5FA1E1B-4744-443E-8EBE-1BCD33A06AE9}"/>
                </a:ext>
              </a:extLst>
            </p:cNvPr>
            <p:cNvSpPr/>
            <p:nvPr/>
          </p:nvSpPr>
          <p:spPr>
            <a:xfrm>
              <a:off x="7200285" y="3641601"/>
              <a:ext cx="3190461" cy="849400"/>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suspense story</a:t>
              </a:r>
            </a:p>
          </p:txBody>
        </p:sp>
        <p:sp>
          <p:nvSpPr>
            <p:cNvPr id="15" name="Rounded Rectangle 4">
              <a:extLst>
                <a:ext uri="{FF2B5EF4-FFF2-40B4-BE49-F238E27FC236}">
                  <a16:creationId xmlns:a16="http://schemas.microsoft.com/office/drawing/2014/main" id="{F014BD4F-AF1C-4277-8350-8D729D9465FE}"/>
                </a:ext>
              </a:extLst>
            </p:cNvPr>
            <p:cNvSpPr/>
            <p:nvPr/>
          </p:nvSpPr>
          <p:spPr>
            <a:xfrm>
              <a:off x="7200285" y="4756437"/>
              <a:ext cx="3190461" cy="849400"/>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instructions</a:t>
              </a:r>
            </a:p>
          </p:txBody>
        </p:sp>
        <p:sp>
          <p:nvSpPr>
            <p:cNvPr id="16" name="Rounded Rectangle 4">
              <a:extLst>
                <a:ext uri="{FF2B5EF4-FFF2-40B4-BE49-F238E27FC236}">
                  <a16:creationId xmlns:a16="http://schemas.microsoft.com/office/drawing/2014/main" id="{79A9DB8B-EB83-4EF4-BA48-2D8FEAD597B0}"/>
                </a:ext>
              </a:extLst>
            </p:cNvPr>
            <p:cNvSpPr/>
            <p:nvPr/>
          </p:nvSpPr>
          <p:spPr>
            <a:xfrm>
              <a:off x="7221300" y="5844338"/>
              <a:ext cx="3190461" cy="849400"/>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report</a:t>
              </a:r>
            </a:p>
          </p:txBody>
        </p:sp>
        <p:cxnSp>
          <p:nvCxnSpPr>
            <p:cNvPr id="4" name="Straight Connector 3">
              <a:extLst>
                <a:ext uri="{FF2B5EF4-FFF2-40B4-BE49-F238E27FC236}">
                  <a16:creationId xmlns:a16="http://schemas.microsoft.com/office/drawing/2014/main" id="{EE37F584-FEC1-4518-968E-8DA4F5D636D7}"/>
                </a:ext>
              </a:extLst>
            </p:cNvPr>
            <p:cNvCxnSpPr>
              <a:stCxn id="6" idx="3"/>
              <a:endCxn id="16" idx="1"/>
            </p:cNvCxnSpPr>
            <p:nvPr/>
          </p:nvCxnSpPr>
          <p:spPr>
            <a:xfrm>
              <a:off x="4970702" y="2942266"/>
              <a:ext cx="2250598" cy="332677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0C4E0F7A-52CB-46FD-9906-2B2E3EC4B115}"/>
                </a:ext>
              </a:extLst>
            </p:cNvPr>
            <p:cNvCxnSpPr>
              <a:stCxn id="6" idx="3"/>
              <a:endCxn id="12" idx="1"/>
            </p:cNvCxnSpPr>
            <p:nvPr/>
          </p:nvCxnSpPr>
          <p:spPr>
            <a:xfrm>
              <a:off x="4970702" y="2942266"/>
              <a:ext cx="22295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D03AB17-8D16-4884-A157-3BA65E10D155}"/>
                </a:ext>
              </a:extLst>
            </p:cNvPr>
            <p:cNvCxnSpPr>
              <a:stCxn id="6" idx="3"/>
              <a:endCxn id="14" idx="1"/>
            </p:cNvCxnSpPr>
            <p:nvPr/>
          </p:nvCxnSpPr>
          <p:spPr>
            <a:xfrm>
              <a:off x="4970702" y="2942266"/>
              <a:ext cx="2229583" cy="11240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C130514-9E75-46A9-8E58-53A22EF4E801}"/>
                </a:ext>
              </a:extLst>
            </p:cNvPr>
            <p:cNvCxnSpPr>
              <a:stCxn id="6" idx="3"/>
              <a:endCxn id="15" idx="1"/>
            </p:cNvCxnSpPr>
            <p:nvPr/>
          </p:nvCxnSpPr>
          <p:spPr>
            <a:xfrm>
              <a:off x="4970702" y="2942266"/>
              <a:ext cx="2229583" cy="223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F2DDF59-CE01-43E8-978D-29A153C02A26}"/>
                </a:ext>
              </a:extLst>
            </p:cNvPr>
            <p:cNvCxnSpPr>
              <a:cxnSpLocks/>
              <a:stCxn id="8" idx="3"/>
              <a:endCxn id="16" idx="1"/>
            </p:cNvCxnSpPr>
            <p:nvPr/>
          </p:nvCxnSpPr>
          <p:spPr>
            <a:xfrm>
              <a:off x="4970702" y="4066301"/>
              <a:ext cx="2250598" cy="2202737"/>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B6C3BB45-FA84-4571-B847-1AAC53E4D028}"/>
                </a:ext>
              </a:extLst>
            </p:cNvPr>
            <p:cNvCxnSpPr>
              <a:cxnSpLocks/>
              <a:stCxn id="8" idx="3"/>
              <a:endCxn id="12" idx="1"/>
            </p:cNvCxnSpPr>
            <p:nvPr/>
          </p:nvCxnSpPr>
          <p:spPr>
            <a:xfrm flipV="1">
              <a:off x="4970702" y="2942266"/>
              <a:ext cx="2229583" cy="11240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072541-6F1A-487B-92BC-8C720E7AD858}"/>
                </a:ext>
              </a:extLst>
            </p:cNvPr>
            <p:cNvCxnSpPr>
              <a:cxnSpLocks/>
              <a:stCxn id="8" idx="3"/>
              <a:endCxn id="14" idx="1"/>
            </p:cNvCxnSpPr>
            <p:nvPr/>
          </p:nvCxnSpPr>
          <p:spPr>
            <a:xfrm>
              <a:off x="4970702" y="4066301"/>
              <a:ext cx="22295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30BCCF5-DE06-4132-BAE7-48EBF386EEBA}"/>
                </a:ext>
              </a:extLst>
            </p:cNvPr>
            <p:cNvCxnSpPr>
              <a:cxnSpLocks/>
              <a:stCxn id="8" idx="3"/>
              <a:endCxn id="15" idx="1"/>
            </p:cNvCxnSpPr>
            <p:nvPr/>
          </p:nvCxnSpPr>
          <p:spPr>
            <a:xfrm>
              <a:off x="4970702" y="4066301"/>
              <a:ext cx="2229583" cy="11148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7D4C069-7559-4540-A275-AB6DE41E7109}"/>
                </a:ext>
              </a:extLst>
            </p:cNvPr>
            <p:cNvCxnSpPr>
              <a:cxnSpLocks/>
              <a:stCxn id="9" idx="3"/>
              <a:endCxn id="16" idx="1"/>
            </p:cNvCxnSpPr>
            <p:nvPr/>
          </p:nvCxnSpPr>
          <p:spPr>
            <a:xfrm>
              <a:off x="4970702" y="5181137"/>
              <a:ext cx="2250598" cy="1087901"/>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962DEB6F-6EBE-484C-B153-7DF45A543977}"/>
                </a:ext>
              </a:extLst>
            </p:cNvPr>
            <p:cNvCxnSpPr>
              <a:cxnSpLocks/>
              <a:stCxn id="9" idx="3"/>
              <a:endCxn id="12" idx="1"/>
            </p:cNvCxnSpPr>
            <p:nvPr/>
          </p:nvCxnSpPr>
          <p:spPr>
            <a:xfrm flipV="1">
              <a:off x="4970702" y="2942266"/>
              <a:ext cx="2229583" cy="223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8B91E2-B497-4C43-A53A-566EDD09A5B2}"/>
                </a:ext>
              </a:extLst>
            </p:cNvPr>
            <p:cNvCxnSpPr>
              <a:cxnSpLocks/>
              <a:stCxn id="9" idx="3"/>
              <a:endCxn id="14" idx="1"/>
            </p:cNvCxnSpPr>
            <p:nvPr/>
          </p:nvCxnSpPr>
          <p:spPr>
            <a:xfrm flipV="1">
              <a:off x="4970702" y="4066301"/>
              <a:ext cx="2229583" cy="11148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9FD4E5A-763C-4B0C-9D08-5176453A05C6}"/>
                </a:ext>
              </a:extLst>
            </p:cNvPr>
            <p:cNvCxnSpPr>
              <a:cxnSpLocks/>
              <a:stCxn id="9" idx="3"/>
              <a:endCxn id="15" idx="1"/>
            </p:cNvCxnSpPr>
            <p:nvPr/>
          </p:nvCxnSpPr>
          <p:spPr>
            <a:xfrm>
              <a:off x="4970702" y="5181137"/>
              <a:ext cx="22295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7775EF5-6CCE-4C89-92F6-C1010B231872}"/>
                </a:ext>
              </a:extLst>
            </p:cNvPr>
            <p:cNvCxnSpPr>
              <a:cxnSpLocks/>
              <a:stCxn id="11" idx="3"/>
              <a:endCxn id="16" idx="1"/>
            </p:cNvCxnSpPr>
            <p:nvPr/>
          </p:nvCxnSpPr>
          <p:spPr>
            <a:xfrm>
              <a:off x="4991717" y="6269038"/>
              <a:ext cx="2229583"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0CD6E776-3639-412B-B93D-F0977D0A339C}"/>
                </a:ext>
              </a:extLst>
            </p:cNvPr>
            <p:cNvCxnSpPr>
              <a:cxnSpLocks/>
              <a:stCxn id="11" idx="3"/>
              <a:endCxn id="12" idx="1"/>
            </p:cNvCxnSpPr>
            <p:nvPr/>
          </p:nvCxnSpPr>
          <p:spPr>
            <a:xfrm flipV="1">
              <a:off x="4991717" y="2942266"/>
              <a:ext cx="2208568" cy="33267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0151B93-CB1E-424B-B789-15C8B62B924B}"/>
                </a:ext>
              </a:extLst>
            </p:cNvPr>
            <p:cNvCxnSpPr>
              <a:cxnSpLocks/>
              <a:stCxn id="11" idx="3"/>
              <a:endCxn id="14" idx="1"/>
            </p:cNvCxnSpPr>
            <p:nvPr/>
          </p:nvCxnSpPr>
          <p:spPr>
            <a:xfrm flipV="1">
              <a:off x="4991717" y="4066301"/>
              <a:ext cx="2208568" cy="2202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1D4B235-26FA-489C-A0CB-92AA0A61F836}"/>
                </a:ext>
              </a:extLst>
            </p:cNvPr>
            <p:cNvCxnSpPr>
              <a:cxnSpLocks/>
              <a:stCxn id="11" idx="3"/>
              <a:endCxn id="15" idx="1"/>
            </p:cNvCxnSpPr>
            <p:nvPr/>
          </p:nvCxnSpPr>
          <p:spPr>
            <a:xfrm flipV="1">
              <a:off x="4991717" y="5181137"/>
              <a:ext cx="2208568" cy="10879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Rounded Rectangle 4">
            <a:extLst>
              <a:ext uri="{FF2B5EF4-FFF2-40B4-BE49-F238E27FC236}">
                <a16:creationId xmlns:a16="http://schemas.microsoft.com/office/drawing/2014/main" id="{110705FC-FFDB-4EA3-851A-6D65A20BDB0A}"/>
              </a:ext>
            </a:extLst>
          </p:cNvPr>
          <p:cNvSpPr/>
          <p:nvPr/>
        </p:nvSpPr>
        <p:spPr>
          <a:xfrm>
            <a:off x="5108735" y="3785305"/>
            <a:ext cx="6679095" cy="2508562"/>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Writing is enriched by having sentence variety. Variety means using assorted sentence patterns, lengths, rhythms and types. It is what gives your writing better rhythm and flow.</a:t>
            </a:r>
            <a:endParaRPr lang="en-GB" sz="2800" dirty="0">
              <a:solidFill>
                <a:schemeClr val="tx1"/>
              </a:solidFill>
            </a:endParaRPr>
          </a:p>
        </p:txBody>
      </p:sp>
    </p:spTree>
    <p:extLst>
      <p:ext uri="{BB962C8B-B14F-4D97-AF65-F5344CB8AC3E}">
        <p14:creationId xmlns:p14="http://schemas.microsoft.com/office/powerpoint/2010/main" val="1953546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241" y="133351"/>
            <a:ext cx="8250641" cy="1116565"/>
          </a:xfrm>
          <a:solidFill>
            <a:srgbClr val="FDFEDA"/>
          </a:solidFill>
          <a:ln>
            <a:solidFill>
              <a:schemeClr val="accent1"/>
            </a:solidFill>
          </a:ln>
        </p:spPr>
        <p:txBody>
          <a:bodyPr>
            <a:normAutofit/>
          </a:bodyPr>
          <a:lstStyle/>
          <a:p>
            <a:pPr algn="ctr"/>
            <a:r>
              <a:rPr lang="en-GB" dirty="0">
                <a:latin typeface="+mn-lt"/>
              </a:rPr>
              <a:t>Sentence type to suit purpose</a:t>
            </a:r>
          </a:p>
        </p:txBody>
      </p:sp>
      <p:pic>
        <p:nvPicPr>
          <p:cNvPr id="13" name="Picture 12">
            <a:extLst>
              <a:ext uri="{FF2B5EF4-FFF2-40B4-BE49-F238E27FC236}">
                <a16:creationId xmlns:a16="http://schemas.microsoft.com/office/drawing/2014/main" id="{A454AAC1-F064-4470-8651-768B9D2DCC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9" y="133351"/>
            <a:ext cx="1111250" cy="1377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E8D02B3B-85BF-4C82-BC32-8BED0C5336F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266216" y="212725"/>
            <a:ext cx="1703705" cy="1160789"/>
          </a:xfrm>
          <a:prstGeom prst="rect">
            <a:avLst/>
          </a:prstGeom>
          <a:noFill/>
          <a:ln>
            <a:noFill/>
          </a:ln>
        </p:spPr>
      </p:pic>
      <p:sp>
        <p:nvSpPr>
          <p:cNvPr id="32" name="Rounded Rectangle 4">
            <a:extLst>
              <a:ext uri="{FF2B5EF4-FFF2-40B4-BE49-F238E27FC236}">
                <a16:creationId xmlns:a16="http://schemas.microsoft.com/office/drawing/2014/main" id="{16C4A406-AFD7-4A93-96C3-1223CC204F76}"/>
              </a:ext>
            </a:extLst>
          </p:cNvPr>
          <p:cNvSpPr/>
          <p:nvPr/>
        </p:nvSpPr>
        <p:spPr>
          <a:xfrm>
            <a:off x="775253" y="1510749"/>
            <a:ext cx="5024520" cy="254572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rPr>
              <a:t>Statement </a:t>
            </a:r>
          </a:p>
          <a:p>
            <a:pPr algn="ctr"/>
            <a:r>
              <a:rPr lang="en-US" sz="2800" dirty="0">
                <a:solidFill>
                  <a:schemeClr val="tx1"/>
                </a:solidFill>
              </a:rPr>
              <a:t>Use these when you want to tell the reader things or explain things. </a:t>
            </a:r>
            <a:endParaRPr lang="en-GB" sz="2800" dirty="0">
              <a:solidFill>
                <a:schemeClr val="tx1"/>
              </a:solidFill>
            </a:endParaRPr>
          </a:p>
        </p:txBody>
      </p:sp>
      <p:sp>
        <p:nvSpPr>
          <p:cNvPr id="40" name="Rounded Rectangle 4">
            <a:extLst>
              <a:ext uri="{FF2B5EF4-FFF2-40B4-BE49-F238E27FC236}">
                <a16:creationId xmlns:a16="http://schemas.microsoft.com/office/drawing/2014/main" id="{CB17716B-E4E9-4061-B431-8D170D73F07C}"/>
              </a:ext>
            </a:extLst>
          </p:cNvPr>
          <p:cNvSpPr/>
          <p:nvPr/>
        </p:nvSpPr>
        <p:spPr>
          <a:xfrm>
            <a:off x="6096000" y="1510749"/>
            <a:ext cx="5024520" cy="254572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rPr>
              <a:t>Question </a:t>
            </a:r>
          </a:p>
          <a:p>
            <a:pPr algn="ctr"/>
            <a:r>
              <a:rPr lang="en-US" sz="2800" dirty="0">
                <a:solidFill>
                  <a:schemeClr val="tx1"/>
                </a:solidFill>
              </a:rPr>
              <a:t>Use these when you want to ask the things or to make the reader think about things.</a:t>
            </a:r>
            <a:endParaRPr lang="en-GB" sz="2800" dirty="0">
              <a:solidFill>
                <a:schemeClr val="tx1"/>
              </a:solidFill>
            </a:endParaRPr>
          </a:p>
        </p:txBody>
      </p:sp>
      <p:sp>
        <p:nvSpPr>
          <p:cNvPr id="41" name="Rounded Rectangle 4">
            <a:extLst>
              <a:ext uri="{FF2B5EF4-FFF2-40B4-BE49-F238E27FC236}">
                <a16:creationId xmlns:a16="http://schemas.microsoft.com/office/drawing/2014/main" id="{B2075C23-9FBF-4130-96A3-4E0DB0BCC9FA}"/>
              </a:ext>
            </a:extLst>
          </p:cNvPr>
          <p:cNvSpPr/>
          <p:nvPr/>
        </p:nvSpPr>
        <p:spPr>
          <a:xfrm>
            <a:off x="775253" y="4172430"/>
            <a:ext cx="5024520" cy="254572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rPr>
              <a:t>Exclamation</a:t>
            </a:r>
          </a:p>
          <a:p>
            <a:pPr algn="ctr"/>
            <a:r>
              <a:rPr lang="en-GB" sz="3000" dirty="0">
                <a:solidFill>
                  <a:schemeClr val="tx1"/>
                </a:solidFill>
              </a:rPr>
              <a:t>Use these when you want to demonstrate surprise, anger or wonder.</a:t>
            </a:r>
          </a:p>
        </p:txBody>
      </p:sp>
      <p:sp>
        <p:nvSpPr>
          <p:cNvPr id="42" name="Rounded Rectangle 4">
            <a:extLst>
              <a:ext uri="{FF2B5EF4-FFF2-40B4-BE49-F238E27FC236}">
                <a16:creationId xmlns:a16="http://schemas.microsoft.com/office/drawing/2014/main" id="{D0CA0601-B34B-4ACE-BE79-46854AF92204}"/>
              </a:ext>
            </a:extLst>
          </p:cNvPr>
          <p:cNvSpPr/>
          <p:nvPr/>
        </p:nvSpPr>
        <p:spPr>
          <a:xfrm>
            <a:off x="6096000" y="4172430"/>
            <a:ext cx="5024520" cy="254572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rPr>
              <a:t>Command </a:t>
            </a:r>
          </a:p>
          <a:p>
            <a:pPr algn="ctr"/>
            <a:r>
              <a:rPr lang="en-US" sz="2800" dirty="0">
                <a:solidFill>
                  <a:schemeClr val="tx1"/>
                </a:solidFill>
              </a:rPr>
              <a:t>Use these when you want to tell someone/a character what to do.</a:t>
            </a:r>
            <a:endParaRPr lang="en-GB" sz="2800" dirty="0">
              <a:solidFill>
                <a:schemeClr val="tx1"/>
              </a:solidFill>
            </a:endParaRPr>
          </a:p>
        </p:txBody>
      </p:sp>
    </p:spTree>
    <p:extLst>
      <p:ext uri="{BB962C8B-B14F-4D97-AF65-F5344CB8AC3E}">
        <p14:creationId xmlns:p14="http://schemas.microsoft.com/office/powerpoint/2010/main" val="2361704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2309</TotalTime>
  <Words>743</Words>
  <Application>Microsoft Office PowerPoint</Application>
  <PresentationFormat>Widescreen</PresentationFormat>
  <Paragraphs>87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Sentence Types</vt:lpstr>
      <vt:lpstr>Statement sentence</vt:lpstr>
      <vt:lpstr>Question sentence</vt:lpstr>
      <vt:lpstr>Command sentence</vt:lpstr>
      <vt:lpstr>Exclamation sentence</vt:lpstr>
      <vt:lpstr>Choose sentences to suit purpose</vt:lpstr>
      <vt:lpstr>Sentence variety</vt:lpstr>
      <vt:lpstr>Sentence type to suit purpose</vt:lpstr>
      <vt:lpstr>Identify the sentence types</vt:lpstr>
      <vt:lpstr>Challenge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Tracy Whittam</cp:lastModifiedBy>
  <cp:revision>180</cp:revision>
  <dcterms:created xsi:type="dcterms:W3CDTF">2017-03-29T13:14:03Z</dcterms:created>
  <dcterms:modified xsi:type="dcterms:W3CDTF">2020-10-19T11:48:52Z</dcterms:modified>
</cp:coreProperties>
</file>