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9" r:id="rId3"/>
    <p:sldId id="290" r:id="rId4"/>
    <p:sldId id="29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49C66-618E-4F90-AABB-43BBDAA87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FB69C-2BD1-45F0-8716-B08413BD36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1B1DE-D153-4B87-BD6D-11902FD59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3350A-9D12-486A-B456-D247B6E36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2D7E5-FFDB-4A12-B909-CF15A5442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37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986EE-BC88-4A30-A98D-045EAC99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E2BC-D5C6-4BF9-95ED-0BAB05955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3E249-3059-4918-B844-A65336D64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4E13D-5BEB-4453-8E28-701F33F3F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CE84B-CA44-4838-82F8-818208BEE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3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FD738D-0EE2-44D7-B491-70B7DB5AA9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6CB9A2-CCC7-4C39-80F7-19EB1F6DF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C91AF-7601-475D-A234-4EEFBCCD7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7ED06-969E-4043-92C8-20C24DE0D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F7BE4-66AD-4124-8857-C5FFCF929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72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6DACC-EEF6-466B-A549-E58D4D7E3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3D6C8-2EF9-48C0-83DD-86BB9107B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A79BD-BE1B-42ED-BA89-5FAE904A0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C70DA-38BC-48E7-823C-4415D0ED3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BCD59-94F1-44E2-B30B-8BC8A0A19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713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76A95-40B8-4202-A4D9-9A62C5D63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8DE2E-A8BD-4606-B0AD-D480DB360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AB758-33E6-49DF-8644-8A23147F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6377C-A6B9-4F99-9869-D5AF984B3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B3791-B932-4302-8B06-B7A845D54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77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75598-4446-4D77-BD96-628CA3CB5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6B80D-19A3-4DC2-8B12-6176B2FA07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746D25-36C3-4B5E-88AC-0B405AB69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E489C-DAD9-4B7D-88CE-1DF5E985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9C3FA4-FB34-4777-95B2-14EC021CE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F38FA-9378-43B9-A7FD-DC910B894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23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BCE56-6B75-4FD5-9C90-7553FFF9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23FA4-C104-488D-B4D8-0326CC7AE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D2844-425A-4635-91DA-912EDF1E9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7EB60A-1186-459B-A30A-B9705E6F61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C7D5F1-424F-48F6-970D-C5A8F82368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195EF6-38C2-4E39-9305-793294A3A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0C3624-0D48-4A68-9667-38774BB6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23EFEF-FC78-4AD6-BB58-0060BBBA9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97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5B9E3-D637-44B2-9358-DFA869C39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427F7-923C-41A0-8382-D2D9295C1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C36A7-12C7-46AD-8A55-F70F6DFF3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4D558E-4753-4295-B7A2-ED077B4C9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83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158E8F-7425-43A7-9D51-71A2A1293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35491E-55CD-4B82-8ECB-111875CF7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EE6B7-5764-47DC-B8A3-ECBA593AA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0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6A90E-4E22-436E-9EEB-29B6E3110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993E-EFE4-4113-9C56-59D7E6FA8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B578EB-3F05-4185-B37E-43598D2DD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379E4C-32CE-4D3D-94E7-0399076B9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C3F4F-C972-4A4B-A325-8FEE406C2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22093-16DF-44D5-9564-AF11F99EC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41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2C5B9-7F79-4D80-A7C7-C100F932F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37CC71-C349-4212-8387-FBB3923C6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182ED8-DF8C-435F-B848-1EBC041CC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EC4B2-D70D-4FD3-9AFA-B1B98F201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F62F2-B10C-4FA5-9B67-DC9308053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4082C-AE2E-4BE8-83A0-A153BA36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59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923F4-F954-4EC4-884A-94D8BE5F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08ADA-7185-481C-B632-99871AC70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8BD53-973B-4F91-873A-209DEF697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8921C-2F64-4436-8BC8-B8247C5BF8AB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10C8D-359A-45A8-9823-4B426291E0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89D1-1D81-49C8-9F10-7F915390B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20A41-8B36-4446-989C-07BE5FBF3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89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wmf"/><Relationship Id="rId5" Type="http://schemas.openxmlformats.org/officeDocument/2006/relationships/image" Target="../media/image1.wmf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C7800345-06D1-4C43-9C85-F16F553AD094}"/>
                  </a:ext>
                </a:extLst>
              </p:cNvPr>
              <p:cNvSpPr/>
              <p:nvPr/>
            </p:nvSpPr>
            <p:spPr>
              <a:xfrm>
                <a:off x="6096000" y="1175605"/>
                <a:ext cx="5494857" cy="2521752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 sz="2800" dirty="0">
                  <a:solidFill>
                    <a:schemeClr val="tx1"/>
                  </a:solidFill>
                </a:endParaRPr>
              </a:p>
              <a:p>
                <a:endParaRPr lang="en-GB" sz="2800" dirty="0">
                  <a:solidFill>
                    <a:schemeClr val="tx1"/>
                  </a:solidFill>
                </a:endParaRPr>
              </a:p>
              <a:p>
                <a:endParaRPr lang="en-GB" sz="2800" dirty="0">
                  <a:solidFill>
                    <a:schemeClr val="tx1"/>
                  </a:solidFill>
                </a:endParaRPr>
              </a:p>
              <a:p>
                <a:endParaRPr lang="en-GB" sz="2800" dirty="0">
                  <a:solidFill>
                    <a:schemeClr val="tx1"/>
                  </a:solidFill>
                </a:endParaRPr>
              </a:p>
              <a:p>
                <a:r>
                  <a:rPr lang="en-GB" sz="2800" dirty="0">
                    <a:solidFill>
                      <a:schemeClr val="tx1"/>
                    </a:solidFill>
                  </a:rPr>
                  <a:t>3. Rewrite these numbers in </a:t>
                </a:r>
                <a:r>
                  <a:rPr lang="en-GB" sz="2800" b="1" dirty="0">
                    <a:solidFill>
                      <a:schemeClr val="tx1"/>
                    </a:solidFill>
                  </a:rPr>
                  <a:t>ascending order.</a:t>
                </a:r>
              </a:p>
              <a:p>
                <a:endParaRPr lang="en-GB" sz="2800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3200" dirty="0">
                    <a:solidFill>
                      <a:schemeClr val="tx1"/>
                    </a:solidFill>
                  </a:rPr>
                  <a:t>     </a:t>
                </a:r>
                <a:r>
                  <a:rPr lang="en-GB" sz="2800" dirty="0">
                    <a:solidFill>
                      <a:schemeClr val="tx1"/>
                    </a:solidFill>
                  </a:rPr>
                  <a:t>25%     60%     </a:t>
                </a:r>
                <a:r>
                  <a:rPr lang="en-GB" sz="3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GB" sz="3200" dirty="0">
                    <a:solidFill>
                      <a:schemeClr val="tx1"/>
                    </a:solidFill>
                  </a:rPr>
                  <a:t>     </a:t>
                </a:r>
                <a:r>
                  <a:rPr lang="en-GB" sz="2800" dirty="0">
                    <a:solidFill>
                      <a:schemeClr val="tx1"/>
                    </a:solidFill>
                  </a:rPr>
                  <a:t>0.2   </a:t>
                </a:r>
              </a:p>
              <a:p>
                <a:endParaRPr lang="en-GB" sz="2000" dirty="0">
                  <a:solidFill>
                    <a:schemeClr val="tx1"/>
                  </a:solidFill>
                </a:endParaRPr>
              </a:p>
              <a:p>
                <a:endParaRPr lang="en-GB" sz="2000" dirty="0">
                  <a:solidFill>
                    <a:schemeClr val="tx1"/>
                  </a:solidFill>
                </a:endParaRPr>
              </a:p>
              <a:p>
                <a:pPr marL="514350" indent="-514350">
                  <a:buAutoNum type="arabicPlain" startAt="456"/>
                </a:pPr>
                <a:endParaRPr lang="en-GB" sz="2800" dirty="0">
                  <a:solidFill>
                    <a:schemeClr val="tx1"/>
                  </a:solidFill>
                </a:endParaRPr>
              </a:p>
              <a:p>
                <a:r>
                  <a:rPr lang="en-GB" sz="2800" dirty="0">
                    <a:solidFill>
                      <a:schemeClr val="tx1"/>
                    </a:solidFill>
                  </a:rPr>
                  <a:t>	 </a:t>
                </a:r>
              </a:p>
              <a:p>
                <a:endParaRPr lang="en-GB" sz="2800" dirty="0">
                  <a:solidFill>
                    <a:schemeClr val="tx1"/>
                  </a:solidFill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C7800345-06D1-4C43-9C85-F16F553AD0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175605"/>
                <a:ext cx="5494857" cy="2521752"/>
              </a:xfrm>
              <a:prstGeom prst="roundRect">
                <a:avLst/>
              </a:prstGeom>
              <a:blipFill>
                <a:blip r:embed="rId3"/>
                <a:stretch>
                  <a:fillRect t="-2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3058043E-51BD-484B-82AF-3AD583A7E82D}"/>
                  </a:ext>
                </a:extLst>
              </p:cNvPr>
              <p:cNvSpPr/>
              <p:nvPr/>
            </p:nvSpPr>
            <p:spPr>
              <a:xfrm>
                <a:off x="6096000" y="4026786"/>
                <a:ext cx="4484914" cy="2087035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2800" u="sng" dirty="0">
                    <a:solidFill>
                      <a:schemeClr val="tx1"/>
                    </a:solidFill>
                  </a:rPr>
                  <a:t>Solutions</a:t>
                </a:r>
              </a:p>
              <a:p>
                <a:r>
                  <a:rPr lang="en-GB" sz="2800" dirty="0">
                    <a:solidFill>
                      <a:schemeClr val="tx1"/>
                    </a:solidFill>
                  </a:rPr>
                  <a:t>1. 6,210</a:t>
                </a:r>
              </a:p>
              <a:p>
                <a:r>
                  <a:rPr lang="en-GB" sz="2800" dirty="0">
                    <a:solidFill>
                      <a:schemeClr val="tx1"/>
                    </a:solidFill>
                  </a:rPr>
                  <a:t>2. 30,000</a:t>
                </a:r>
              </a:p>
              <a:p>
                <a:r>
                  <a:rPr lang="en-GB" sz="2800" dirty="0">
                    <a:solidFill>
                      <a:schemeClr val="tx1"/>
                    </a:solidFill>
                  </a:rPr>
                  <a:t>3.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, 0.2, 25%,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, 60%</a:t>
                </a:r>
              </a:p>
            </p:txBody>
          </p:sp>
        </mc:Choice>
        <mc:Fallback xmlns=""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3058043E-51BD-484B-82AF-3AD583A7E8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026786"/>
                <a:ext cx="4484914" cy="2087035"/>
              </a:xfrm>
              <a:prstGeom prst="roundRect">
                <a:avLst/>
              </a:prstGeom>
              <a:blipFill>
                <a:blip r:embed="rId4"/>
                <a:stretch>
                  <a:fillRect l="-565" b="-6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>
            <a:extLst>
              <a:ext uri="{FF2B5EF4-FFF2-40B4-BE49-F238E27FC236}">
                <a16:creationId xmlns:a16="http://schemas.microsoft.com/office/drawing/2014/main" id="{C5A78D5E-C152-427C-B009-28A133F25BB3}"/>
              </a:ext>
            </a:extLst>
          </p:cNvPr>
          <p:cNvSpPr/>
          <p:nvPr/>
        </p:nvSpPr>
        <p:spPr>
          <a:xfrm>
            <a:off x="795934" y="145774"/>
            <a:ext cx="4821763" cy="5565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</a:t>
            </a:r>
            <a:r>
              <a:rPr lang="en-GB" sz="4000" dirty="0">
                <a:solidFill>
                  <a:schemeClr val="accent2"/>
                </a:solidFill>
              </a:rPr>
              <a:t> 4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005130D-7E40-49B2-81F3-87BA809F8EFF}"/>
              </a:ext>
            </a:extLst>
          </p:cNvPr>
          <p:cNvGrpSpPr/>
          <p:nvPr/>
        </p:nvGrpSpPr>
        <p:grpSpPr>
          <a:xfrm>
            <a:off x="772485" y="919627"/>
            <a:ext cx="4868659" cy="5634028"/>
            <a:chOff x="795934" y="919627"/>
            <a:chExt cx="4868659" cy="5634028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A1809ADE-1CA5-4F8C-ABAC-C20E71819394}"/>
                </a:ext>
              </a:extLst>
            </p:cNvPr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934" y="919627"/>
              <a:ext cx="4845211" cy="268170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8A52079D-AADE-4646-AAAD-CAAE307461F9}"/>
                </a:ext>
              </a:extLst>
            </p:cNvPr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382" y="4056553"/>
              <a:ext cx="4845211" cy="249710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08DFB53-9DEC-4F74-B82D-BCD99E3D8F54}"/>
                </a:ext>
              </a:extLst>
            </p:cNvPr>
            <p:cNvSpPr/>
            <p:nvPr/>
          </p:nvSpPr>
          <p:spPr>
            <a:xfrm>
              <a:off x="1095135" y="4061953"/>
              <a:ext cx="2146852" cy="2730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400" dirty="0">
                  <a:solidFill>
                    <a:schemeClr val="tx1"/>
                  </a:solidFill>
                </a:rPr>
                <a:t>50 x 600 =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43E422E-82C3-4702-B858-563EFF7FBE03}"/>
                </a:ext>
              </a:extLst>
            </p:cNvPr>
            <p:cNvSpPr/>
            <p:nvPr/>
          </p:nvSpPr>
          <p:spPr>
            <a:xfrm>
              <a:off x="1095135" y="919627"/>
              <a:ext cx="2146852" cy="2730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400" dirty="0">
                  <a:solidFill>
                    <a:schemeClr val="tx1"/>
                  </a:solidFill>
                </a:rPr>
                <a:t>345 x 18 = </a:t>
              </a: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974308AF-C62F-2B42-B2E5-DB19B03EDB7F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1032" y="5807393"/>
            <a:ext cx="1105535" cy="739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666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800345-06D1-4C43-9C85-F16F553AD094}"/>
              </a:ext>
            </a:extLst>
          </p:cNvPr>
          <p:cNvSpPr/>
          <p:nvPr/>
        </p:nvSpPr>
        <p:spPr>
          <a:xfrm>
            <a:off x="6096000" y="435888"/>
            <a:ext cx="5494857" cy="33939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800" dirty="0">
              <a:solidFill>
                <a:schemeClr val="tx1"/>
              </a:solidFill>
            </a:endParaRPr>
          </a:p>
          <a:p>
            <a:endParaRPr lang="en-GB" sz="2800" dirty="0">
              <a:solidFill>
                <a:schemeClr val="tx1"/>
              </a:solidFill>
            </a:endParaRPr>
          </a:p>
          <a:p>
            <a:endParaRPr lang="en-GB" sz="2800" dirty="0">
              <a:solidFill>
                <a:schemeClr val="tx1"/>
              </a:solidFill>
            </a:endParaRPr>
          </a:p>
          <a:p>
            <a:endParaRPr lang="en-GB" sz="2800" dirty="0">
              <a:solidFill>
                <a:schemeClr val="tx1"/>
              </a:solidFill>
            </a:endParaRPr>
          </a:p>
          <a:p>
            <a:endParaRPr lang="en-GB" sz="2800" dirty="0">
              <a:solidFill>
                <a:schemeClr val="tx1"/>
              </a:solidFill>
            </a:endParaRP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3. Identify the missing numbers in these sequences.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pPr marL="514350" indent="-514350">
              <a:buAutoNum type="alphaLcParenR"/>
            </a:pPr>
            <a:r>
              <a:rPr lang="en-GB" sz="2800" dirty="0">
                <a:solidFill>
                  <a:schemeClr val="tx1"/>
                </a:solidFill>
              </a:rPr>
              <a:t>4, 9, 15,        ,         ,39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b)   12, 7,  2,        ,         , - 13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endParaRPr lang="en-GB" sz="28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pPr marL="514350" indent="-514350">
              <a:buAutoNum type="arabicPlain" startAt="456"/>
            </a:pPr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	 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058043E-51BD-484B-82AF-3AD583A7E82D}"/>
              </a:ext>
            </a:extLst>
          </p:cNvPr>
          <p:cNvSpPr/>
          <p:nvPr/>
        </p:nvSpPr>
        <p:spPr>
          <a:xfrm>
            <a:off x="6095999" y="4026785"/>
            <a:ext cx="4801750" cy="252686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u="sng" dirty="0">
                <a:solidFill>
                  <a:schemeClr val="tx1"/>
                </a:solidFill>
              </a:rPr>
              <a:t>Solutions</a:t>
            </a:r>
          </a:p>
          <a:p>
            <a:r>
              <a:rPr lang="en-GB" sz="2800" dirty="0">
                <a:solidFill>
                  <a:schemeClr val="tx1"/>
                </a:solidFill>
              </a:rPr>
              <a:t>1. 4</a:t>
            </a:r>
          </a:p>
          <a:p>
            <a:r>
              <a:rPr lang="en-GB" sz="2800" dirty="0">
                <a:solidFill>
                  <a:schemeClr val="tx1"/>
                </a:solidFill>
              </a:rPr>
              <a:t>2. 48</a:t>
            </a:r>
          </a:p>
          <a:p>
            <a:r>
              <a:rPr lang="en-GB" sz="2800" dirty="0">
                <a:solidFill>
                  <a:schemeClr val="tx1"/>
                </a:solidFill>
              </a:rPr>
              <a:t>3. a) 22, 30 </a:t>
            </a:r>
            <a:r>
              <a:rPr lang="en-GB" dirty="0">
                <a:solidFill>
                  <a:schemeClr val="tx1"/>
                </a:solidFill>
              </a:rPr>
              <a:t>(difference increases by 1 each time)  </a:t>
            </a:r>
            <a:r>
              <a:rPr lang="en-GB" sz="2800" dirty="0">
                <a:solidFill>
                  <a:schemeClr val="tx1"/>
                </a:solidFill>
              </a:rPr>
              <a:t>b) -3, -8 </a:t>
            </a:r>
            <a:r>
              <a:rPr lang="en-GB" dirty="0">
                <a:solidFill>
                  <a:schemeClr val="tx1"/>
                </a:solidFill>
              </a:rPr>
              <a:t>(subtract 5 each time)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A78D5E-C152-427C-B009-28A133F25BB3}"/>
              </a:ext>
            </a:extLst>
          </p:cNvPr>
          <p:cNvSpPr/>
          <p:nvPr/>
        </p:nvSpPr>
        <p:spPr>
          <a:xfrm>
            <a:off x="795934" y="145774"/>
            <a:ext cx="4821763" cy="5565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</a:t>
            </a:r>
            <a:r>
              <a:rPr lang="en-GB" sz="4000" dirty="0">
                <a:solidFill>
                  <a:schemeClr val="accent2"/>
                </a:solidFill>
              </a:rPr>
              <a:t> 4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005130D-7E40-49B2-81F3-87BA809F8EFF}"/>
              </a:ext>
            </a:extLst>
          </p:cNvPr>
          <p:cNvGrpSpPr/>
          <p:nvPr/>
        </p:nvGrpSpPr>
        <p:grpSpPr>
          <a:xfrm>
            <a:off x="772485" y="902536"/>
            <a:ext cx="4868659" cy="5651119"/>
            <a:chOff x="795934" y="902536"/>
            <a:chExt cx="4868659" cy="5651119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A1809ADE-1CA5-4F8C-ABAC-C20E71819394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934" y="919627"/>
              <a:ext cx="4845211" cy="268170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8A52079D-AADE-4646-AAAD-CAAE307461F9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382" y="4056553"/>
              <a:ext cx="4845211" cy="249710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08DFB53-9DEC-4F74-B82D-BCD99E3D8F54}"/>
                </a:ext>
              </a:extLst>
            </p:cNvPr>
            <p:cNvSpPr/>
            <p:nvPr/>
          </p:nvSpPr>
          <p:spPr>
            <a:xfrm>
              <a:off x="1095135" y="4056553"/>
              <a:ext cx="2146852" cy="2730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400" dirty="0">
                  <a:solidFill>
                    <a:schemeClr val="tx1"/>
                  </a:solidFill>
                </a:rPr>
                <a:t>          = 864 ÷ 18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43E422E-82C3-4702-B858-563EFF7FBE03}"/>
                </a:ext>
              </a:extLst>
            </p:cNvPr>
            <p:cNvSpPr/>
            <p:nvPr/>
          </p:nvSpPr>
          <p:spPr>
            <a:xfrm>
              <a:off x="1095135" y="902536"/>
              <a:ext cx="2146852" cy="2730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400" dirty="0">
                  <a:solidFill>
                    <a:schemeClr val="tx1"/>
                  </a:solidFill>
                </a:rPr>
                <a:t>0.004 x 1,000 = 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F1E53E90-E48F-4A80-9B90-2EED08B1A76D}"/>
              </a:ext>
            </a:extLst>
          </p:cNvPr>
          <p:cNvSpPr/>
          <p:nvPr/>
        </p:nvSpPr>
        <p:spPr>
          <a:xfrm>
            <a:off x="1133939" y="4067885"/>
            <a:ext cx="662608" cy="25040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209C3E9-8E39-4811-94CC-2AC040B3B869}"/>
              </a:ext>
            </a:extLst>
          </p:cNvPr>
          <p:cNvCxnSpPr>
            <a:cxnSpLocks/>
          </p:cNvCxnSpPr>
          <p:nvPr/>
        </p:nvCxnSpPr>
        <p:spPr>
          <a:xfrm>
            <a:off x="8050695" y="2213113"/>
            <a:ext cx="5035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0278D3-6776-4671-8CCC-2AC5BC82CCB8}"/>
              </a:ext>
            </a:extLst>
          </p:cNvPr>
          <p:cNvCxnSpPr/>
          <p:nvPr/>
        </p:nvCxnSpPr>
        <p:spPr>
          <a:xfrm>
            <a:off x="8845826" y="2199861"/>
            <a:ext cx="5035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D1FD44-14B9-4EED-82C3-619AD674FAD7}"/>
              </a:ext>
            </a:extLst>
          </p:cNvPr>
          <p:cNvCxnSpPr/>
          <p:nvPr/>
        </p:nvCxnSpPr>
        <p:spPr>
          <a:xfrm>
            <a:off x="8169964" y="3041374"/>
            <a:ext cx="5035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A9CBCA1-3941-4E09-875C-77B6A81667C3}"/>
              </a:ext>
            </a:extLst>
          </p:cNvPr>
          <p:cNvCxnSpPr/>
          <p:nvPr/>
        </p:nvCxnSpPr>
        <p:spPr>
          <a:xfrm>
            <a:off x="8978347" y="3074504"/>
            <a:ext cx="5035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853852BF-E531-C849-AD64-9AF6FDCE45C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8089" y="5814514"/>
            <a:ext cx="1105535" cy="739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755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800345-06D1-4C43-9C85-F16F553AD094}"/>
              </a:ext>
            </a:extLst>
          </p:cNvPr>
          <p:cNvSpPr/>
          <p:nvPr/>
        </p:nvSpPr>
        <p:spPr>
          <a:xfrm>
            <a:off x="6096000" y="435888"/>
            <a:ext cx="5494857" cy="33939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800" dirty="0">
              <a:solidFill>
                <a:schemeClr val="tx1"/>
              </a:solidFill>
            </a:endParaRPr>
          </a:p>
          <a:p>
            <a:endParaRPr lang="en-GB" sz="2800" dirty="0">
              <a:solidFill>
                <a:schemeClr val="tx1"/>
              </a:solidFill>
            </a:endParaRPr>
          </a:p>
          <a:p>
            <a:endParaRPr lang="en-GB" sz="2800" dirty="0">
              <a:solidFill>
                <a:schemeClr val="tx1"/>
              </a:solidFill>
            </a:endParaRPr>
          </a:p>
          <a:p>
            <a:endParaRPr lang="en-GB" sz="2800" dirty="0">
              <a:solidFill>
                <a:schemeClr val="tx1"/>
              </a:solidFill>
            </a:endParaRP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3. If n = 7, match the answers to the correct expression.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endParaRPr lang="en-GB" sz="2800" dirty="0">
              <a:solidFill>
                <a:schemeClr val="tx1"/>
              </a:solidFill>
            </a:endParaRPr>
          </a:p>
          <a:p>
            <a:endParaRPr lang="en-GB" sz="2800" dirty="0">
              <a:solidFill>
                <a:schemeClr val="tx1"/>
              </a:solidFill>
            </a:endParaRPr>
          </a:p>
          <a:p>
            <a:endParaRPr lang="en-GB" sz="2800" dirty="0">
              <a:solidFill>
                <a:schemeClr val="tx1"/>
              </a:solidFill>
            </a:endParaRPr>
          </a:p>
          <a:p>
            <a:endParaRPr lang="en-GB" sz="28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pPr marL="514350" indent="-514350">
              <a:buAutoNum type="arabicPlain" startAt="456"/>
            </a:pPr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	 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058043E-51BD-484B-82AF-3AD583A7E82D}"/>
              </a:ext>
            </a:extLst>
          </p:cNvPr>
          <p:cNvSpPr/>
          <p:nvPr/>
        </p:nvSpPr>
        <p:spPr>
          <a:xfrm>
            <a:off x="6096000" y="4026786"/>
            <a:ext cx="4452258" cy="2228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u="sng" dirty="0">
                <a:solidFill>
                  <a:schemeClr val="tx1"/>
                </a:solidFill>
              </a:rPr>
              <a:t>Solutions</a:t>
            </a:r>
          </a:p>
          <a:p>
            <a:r>
              <a:rPr lang="en-GB" sz="2800" dirty="0">
                <a:solidFill>
                  <a:schemeClr val="tx1"/>
                </a:solidFill>
              </a:rPr>
              <a:t>1. 6,398</a:t>
            </a:r>
          </a:p>
          <a:p>
            <a:r>
              <a:rPr lang="en-GB" sz="2800" dirty="0">
                <a:solidFill>
                  <a:schemeClr val="tx1"/>
                </a:solidFill>
              </a:rPr>
              <a:t>2. 187</a:t>
            </a:r>
          </a:p>
          <a:p>
            <a:r>
              <a:rPr lang="en-GB" sz="2800" dirty="0">
                <a:solidFill>
                  <a:schemeClr val="tx1"/>
                </a:solidFill>
              </a:rPr>
              <a:t>3. n² = 49; n -12 = -5; </a:t>
            </a:r>
          </a:p>
          <a:p>
            <a:r>
              <a:rPr lang="en-GB" sz="2800" dirty="0">
                <a:solidFill>
                  <a:schemeClr val="tx1"/>
                </a:solidFill>
              </a:rPr>
              <a:t>n ÷ 2 = 3.5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A78D5E-C152-427C-B009-28A133F25BB3}"/>
              </a:ext>
            </a:extLst>
          </p:cNvPr>
          <p:cNvSpPr/>
          <p:nvPr/>
        </p:nvSpPr>
        <p:spPr>
          <a:xfrm>
            <a:off x="795934" y="145774"/>
            <a:ext cx="4821763" cy="5565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</a:t>
            </a:r>
            <a:r>
              <a:rPr lang="en-GB" sz="4000" dirty="0">
                <a:solidFill>
                  <a:schemeClr val="accent2"/>
                </a:solidFill>
              </a:rPr>
              <a:t> 4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005130D-7E40-49B2-81F3-87BA809F8EFF}"/>
              </a:ext>
            </a:extLst>
          </p:cNvPr>
          <p:cNvGrpSpPr/>
          <p:nvPr/>
        </p:nvGrpSpPr>
        <p:grpSpPr>
          <a:xfrm>
            <a:off x="793203" y="902536"/>
            <a:ext cx="4868659" cy="5651119"/>
            <a:chOff x="795934" y="902536"/>
            <a:chExt cx="4868659" cy="5651119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A1809ADE-1CA5-4F8C-ABAC-C20E71819394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934" y="919627"/>
              <a:ext cx="4845211" cy="268170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8A52079D-AADE-4646-AAAD-CAAE307461F9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382" y="4056553"/>
              <a:ext cx="4845211" cy="249710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08DFB53-9DEC-4F74-B82D-BCD99E3D8F54}"/>
                </a:ext>
              </a:extLst>
            </p:cNvPr>
            <p:cNvSpPr/>
            <p:nvPr/>
          </p:nvSpPr>
          <p:spPr>
            <a:xfrm>
              <a:off x="1095135" y="4056553"/>
              <a:ext cx="2146852" cy="2730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400" dirty="0">
                  <a:solidFill>
                    <a:schemeClr val="tx1"/>
                  </a:solidFill>
                </a:rPr>
                <a:t>546 - 359 =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43E422E-82C3-4702-B858-563EFF7FBE03}"/>
                </a:ext>
              </a:extLst>
            </p:cNvPr>
            <p:cNvSpPr/>
            <p:nvPr/>
          </p:nvSpPr>
          <p:spPr>
            <a:xfrm>
              <a:off x="1095135" y="902536"/>
              <a:ext cx="2146852" cy="2730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400" dirty="0">
                  <a:solidFill>
                    <a:schemeClr val="tx1"/>
                  </a:solidFill>
                </a:rPr>
                <a:t>6,098 + 300 = </a:t>
              </a: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14CBEC88-69DA-4690-BB3A-4E86FC7DC069}"/>
              </a:ext>
            </a:extLst>
          </p:cNvPr>
          <p:cNvSpPr/>
          <p:nvPr/>
        </p:nvSpPr>
        <p:spPr>
          <a:xfrm>
            <a:off x="9163366" y="1515968"/>
            <a:ext cx="702365" cy="603691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3200" dirty="0">
                <a:solidFill>
                  <a:schemeClr val="tx1"/>
                </a:solidFill>
              </a:rPr>
              <a:t>3.5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6754DA2-B977-4941-88FD-6B68AA85D5E8}"/>
              </a:ext>
            </a:extLst>
          </p:cNvPr>
          <p:cNvSpPr/>
          <p:nvPr/>
        </p:nvSpPr>
        <p:spPr>
          <a:xfrm>
            <a:off x="9163365" y="2279816"/>
            <a:ext cx="702365" cy="603691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3200" dirty="0">
                <a:solidFill>
                  <a:schemeClr val="tx1"/>
                </a:solidFill>
              </a:rPr>
              <a:t>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79D6ED0-97D0-4B5A-A26F-5ECF1295E8CA}"/>
              </a:ext>
            </a:extLst>
          </p:cNvPr>
          <p:cNvSpPr/>
          <p:nvPr/>
        </p:nvSpPr>
        <p:spPr>
          <a:xfrm>
            <a:off x="9163365" y="3021515"/>
            <a:ext cx="702365" cy="603691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3200" dirty="0">
                <a:solidFill>
                  <a:schemeClr val="tx1"/>
                </a:solidFill>
              </a:rPr>
              <a:t>-5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714E80-75E1-4713-8970-084D22C70AB1}"/>
              </a:ext>
            </a:extLst>
          </p:cNvPr>
          <p:cNvSpPr/>
          <p:nvPr/>
        </p:nvSpPr>
        <p:spPr>
          <a:xfrm>
            <a:off x="6964275" y="1556442"/>
            <a:ext cx="728356" cy="603611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3200" dirty="0">
                <a:solidFill>
                  <a:schemeClr val="tx1"/>
                </a:solidFill>
              </a:rPr>
              <a:t>n²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F523421-3AC9-4C3D-9C53-A32E81ABD909}"/>
              </a:ext>
            </a:extLst>
          </p:cNvPr>
          <p:cNvSpPr/>
          <p:nvPr/>
        </p:nvSpPr>
        <p:spPr>
          <a:xfrm>
            <a:off x="6964275" y="2279816"/>
            <a:ext cx="1056939" cy="551751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3200" dirty="0">
                <a:solidFill>
                  <a:schemeClr val="tx1"/>
                </a:solidFill>
              </a:rPr>
              <a:t>n -12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CE371D4-CF53-42CF-A1E1-41C62BFD8E1C}"/>
              </a:ext>
            </a:extLst>
          </p:cNvPr>
          <p:cNvSpPr/>
          <p:nvPr/>
        </p:nvSpPr>
        <p:spPr>
          <a:xfrm>
            <a:off x="6964275" y="3021515"/>
            <a:ext cx="1056939" cy="551752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3200" dirty="0">
                <a:solidFill>
                  <a:schemeClr val="tx1"/>
                </a:solidFill>
              </a:rPr>
              <a:t>n ÷ 2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112D428-188E-6141-92D3-23791EED59E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1032" y="5807393"/>
            <a:ext cx="1105535" cy="739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559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800345-06D1-4C43-9C85-F16F553AD094}"/>
              </a:ext>
            </a:extLst>
          </p:cNvPr>
          <p:cNvSpPr/>
          <p:nvPr/>
        </p:nvSpPr>
        <p:spPr>
          <a:xfrm>
            <a:off x="6096000" y="435887"/>
            <a:ext cx="5494857" cy="376505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3. The volume of this </a:t>
            </a:r>
            <a:r>
              <a:rPr lang="en-GB" sz="2800" b="1" dirty="0">
                <a:solidFill>
                  <a:schemeClr val="tx1"/>
                </a:solidFill>
              </a:rPr>
              <a:t>cube</a:t>
            </a:r>
            <a:r>
              <a:rPr lang="en-GB" sz="2800" dirty="0">
                <a:solidFill>
                  <a:schemeClr val="tx1"/>
                </a:solidFill>
              </a:rPr>
              <a:t> is 27cm ³. What is the length of one edge? What is the area of one face?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                                          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    </a:t>
            </a:r>
          </a:p>
          <a:p>
            <a:r>
              <a:rPr lang="en-GB" sz="2800" dirty="0">
                <a:solidFill>
                  <a:schemeClr val="tx1"/>
                </a:solidFill>
              </a:rPr>
              <a:t>	 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058043E-51BD-484B-82AF-3AD583A7E82D}"/>
              </a:ext>
            </a:extLst>
          </p:cNvPr>
          <p:cNvSpPr/>
          <p:nvPr/>
        </p:nvSpPr>
        <p:spPr>
          <a:xfrm>
            <a:off x="6096000" y="4353957"/>
            <a:ext cx="4199388" cy="208703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u="sng" dirty="0">
                <a:solidFill>
                  <a:schemeClr val="tx1"/>
                </a:solidFill>
              </a:rPr>
              <a:t>Solutions</a:t>
            </a:r>
          </a:p>
          <a:p>
            <a:r>
              <a:rPr lang="en-GB" sz="2800" dirty="0">
                <a:solidFill>
                  <a:schemeClr val="tx1"/>
                </a:solidFill>
              </a:rPr>
              <a:t>1. 144</a:t>
            </a:r>
          </a:p>
          <a:p>
            <a:r>
              <a:rPr lang="en-GB" sz="2800" dirty="0">
                <a:solidFill>
                  <a:schemeClr val="tx1"/>
                </a:solidFill>
              </a:rPr>
              <a:t>2. 144</a:t>
            </a:r>
          </a:p>
          <a:p>
            <a:r>
              <a:rPr lang="en-GB" sz="2800" dirty="0">
                <a:solidFill>
                  <a:schemeClr val="tx1"/>
                </a:solidFill>
              </a:rPr>
              <a:t>3. Length of edge= 3cm</a:t>
            </a:r>
          </a:p>
          <a:p>
            <a:r>
              <a:rPr lang="en-GB" sz="2800" dirty="0">
                <a:solidFill>
                  <a:schemeClr val="tx1"/>
                </a:solidFill>
              </a:rPr>
              <a:t>    Area of a face = 9cm²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A78D5E-C152-427C-B009-28A133F25BB3}"/>
              </a:ext>
            </a:extLst>
          </p:cNvPr>
          <p:cNvSpPr/>
          <p:nvPr/>
        </p:nvSpPr>
        <p:spPr>
          <a:xfrm>
            <a:off x="795934" y="145774"/>
            <a:ext cx="4821763" cy="5565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</a:t>
            </a:r>
            <a:r>
              <a:rPr lang="en-GB" sz="4000">
                <a:solidFill>
                  <a:schemeClr val="accent2"/>
                </a:solidFill>
              </a:rPr>
              <a:t> 4</a:t>
            </a:r>
            <a:endParaRPr lang="en-GB" sz="4000" dirty="0">
              <a:solidFill>
                <a:schemeClr val="accent2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005130D-7E40-49B2-81F3-87BA809F8EFF}"/>
              </a:ext>
            </a:extLst>
          </p:cNvPr>
          <p:cNvGrpSpPr/>
          <p:nvPr/>
        </p:nvGrpSpPr>
        <p:grpSpPr>
          <a:xfrm>
            <a:off x="749038" y="902536"/>
            <a:ext cx="4868659" cy="5651119"/>
            <a:chOff x="795934" y="902536"/>
            <a:chExt cx="4868659" cy="5651119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A1809ADE-1CA5-4F8C-ABAC-C20E71819394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934" y="919627"/>
              <a:ext cx="4845211" cy="268170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8A52079D-AADE-4646-AAAD-CAAE307461F9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382" y="4056553"/>
              <a:ext cx="4845211" cy="249710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08DFB53-9DEC-4F74-B82D-BCD99E3D8F54}"/>
                </a:ext>
              </a:extLst>
            </p:cNvPr>
            <p:cNvSpPr/>
            <p:nvPr/>
          </p:nvSpPr>
          <p:spPr>
            <a:xfrm>
              <a:off x="1095135" y="4056553"/>
              <a:ext cx="2146852" cy="2730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400" dirty="0">
                  <a:solidFill>
                    <a:schemeClr val="tx1"/>
                  </a:solidFill>
                </a:rPr>
                <a:t>32 x 4.5 =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43E422E-82C3-4702-B858-563EFF7FBE03}"/>
                </a:ext>
              </a:extLst>
            </p:cNvPr>
            <p:cNvSpPr/>
            <p:nvPr/>
          </p:nvSpPr>
          <p:spPr>
            <a:xfrm>
              <a:off x="1095135" y="902536"/>
              <a:ext cx="2146852" cy="2730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400" dirty="0">
                  <a:solidFill>
                    <a:schemeClr val="tx1"/>
                  </a:solidFill>
                </a:rPr>
                <a:t>40% of 360 = </a:t>
              </a:r>
            </a:p>
          </p:txBody>
        </p:sp>
      </p:grpSp>
      <p:sp>
        <p:nvSpPr>
          <p:cNvPr id="2" name="Cube 1">
            <a:extLst>
              <a:ext uri="{FF2B5EF4-FFF2-40B4-BE49-F238E27FC236}">
                <a16:creationId xmlns:a16="http://schemas.microsoft.com/office/drawing/2014/main" id="{D87D3882-F1DE-44ED-A272-2324A5A26BB4}"/>
              </a:ext>
            </a:extLst>
          </p:cNvPr>
          <p:cNvSpPr/>
          <p:nvPr/>
        </p:nvSpPr>
        <p:spPr>
          <a:xfrm>
            <a:off x="7948649" y="2024578"/>
            <a:ext cx="1789558" cy="1772478"/>
          </a:xfrm>
          <a:prstGeom prst="cube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8C262E9-C9D7-8149-8771-0830183926C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1032" y="5807393"/>
            <a:ext cx="1105535" cy="739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128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2">
              <a:lumMod val="10000"/>
            </a:schemeClr>
          </a:solidFill>
        </a:ln>
      </a:spPr>
      <a:bodyPr rtlCol="0" anchor="ctr"/>
      <a:lstStyle>
        <a:defPPr algn="l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252</Words>
  <Application>Microsoft Office PowerPoint</Application>
  <PresentationFormat>Widescreen</PresentationFormat>
  <Paragraphs>86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Meadows</dc:creator>
  <cp:lastModifiedBy>Tracy Whittam</cp:lastModifiedBy>
  <cp:revision>74</cp:revision>
  <dcterms:created xsi:type="dcterms:W3CDTF">2018-01-02T19:54:05Z</dcterms:created>
  <dcterms:modified xsi:type="dcterms:W3CDTF">2020-10-19T12:33:19Z</dcterms:modified>
</cp:coreProperties>
</file>