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92" r:id="rId4"/>
    <p:sldId id="260" r:id="rId5"/>
    <p:sldId id="319" r:id="rId6"/>
    <p:sldId id="268" r:id="rId7"/>
    <p:sldId id="303" r:id="rId8"/>
    <p:sldId id="339" r:id="rId9"/>
    <p:sldId id="270" r:id="rId10"/>
    <p:sldId id="297" r:id="rId11"/>
    <p:sldId id="320" r:id="rId12"/>
    <p:sldId id="261" r:id="rId13"/>
    <p:sldId id="305" r:id="rId14"/>
    <p:sldId id="331" r:id="rId15"/>
    <p:sldId id="294" r:id="rId16"/>
    <p:sldId id="311" r:id="rId17"/>
    <p:sldId id="281" r:id="rId18"/>
    <p:sldId id="293" r:id="rId19"/>
    <p:sldId id="276" r:id="rId20"/>
    <p:sldId id="341" r:id="rId21"/>
    <p:sldId id="273" r:id="rId22"/>
    <p:sldId id="300" r:id="rId23"/>
    <p:sldId id="340" r:id="rId24"/>
    <p:sldId id="310" r:id="rId25"/>
    <p:sldId id="337" r:id="rId26"/>
    <p:sldId id="262" r:id="rId27"/>
    <p:sldId id="283" r:id="rId28"/>
    <p:sldId id="302" r:id="rId29"/>
    <p:sldId id="314" r:id="rId30"/>
    <p:sldId id="287" r:id="rId31"/>
    <p:sldId id="296" r:id="rId32"/>
    <p:sldId id="336" r:id="rId33"/>
    <p:sldId id="322" r:id="rId34"/>
    <p:sldId id="318" r:id="rId35"/>
    <p:sldId id="263" r:id="rId36"/>
    <p:sldId id="348" r:id="rId37"/>
    <p:sldId id="345" r:id="rId38"/>
    <p:sldId id="271" r:id="rId39"/>
    <p:sldId id="269" r:id="rId40"/>
    <p:sldId id="312" r:id="rId41"/>
    <p:sldId id="291" r:id="rId42"/>
    <p:sldId id="317" r:id="rId43"/>
    <p:sldId id="306" r:id="rId44"/>
    <p:sldId id="272" r:id="rId45"/>
    <p:sldId id="266" r:id="rId46"/>
    <p:sldId id="343" r:id="rId47"/>
    <p:sldId id="313" r:id="rId48"/>
    <p:sldId id="295" r:id="rId49"/>
    <p:sldId id="274" r:id="rId50"/>
    <p:sldId id="309" r:id="rId51"/>
    <p:sldId id="323" r:id="rId52"/>
    <p:sldId id="328" r:id="rId53"/>
    <p:sldId id="284" r:id="rId54"/>
    <p:sldId id="334" r:id="rId55"/>
    <p:sldId id="333" r:id="rId56"/>
    <p:sldId id="279" r:id="rId57"/>
    <p:sldId id="347" r:id="rId58"/>
    <p:sldId id="307" r:id="rId59"/>
    <p:sldId id="282" r:id="rId60"/>
    <p:sldId id="308" r:id="rId61"/>
    <p:sldId id="346" r:id="rId62"/>
    <p:sldId id="264" r:id="rId63"/>
    <p:sldId id="324" r:id="rId64"/>
    <p:sldId id="329" r:id="rId65"/>
    <p:sldId id="280" r:id="rId66"/>
    <p:sldId id="277" r:id="rId67"/>
    <p:sldId id="335" r:id="rId68"/>
    <p:sldId id="342" r:id="rId69"/>
    <p:sldId id="265" r:id="rId70"/>
    <p:sldId id="325" r:id="rId71"/>
    <p:sldId id="332" r:id="rId72"/>
    <p:sldId id="304" r:id="rId73"/>
    <p:sldId id="285" r:id="rId74"/>
    <p:sldId id="330" r:id="rId75"/>
    <p:sldId id="290" r:id="rId76"/>
    <p:sldId id="315" r:id="rId77"/>
    <p:sldId id="278" r:id="rId78"/>
    <p:sldId id="267" r:id="rId79"/>
    <p:sldId id="344" r:id="rId80"/>
    <p:sldId id="299" r:id="rId81"/>
    <p:sldId id="316" r:id="rId82"/>
    <p:sldId id="286" r:id="rId83"/>
    <p:sldId id="326" r:id="rId84"/>
    <p:sldId id="349" r:id="rId85"/>
    <p:sldId id="338" r:id="rId86"/>
    <p:sldId id="275" r:id="rId87"/>
    <p:sldId id="327" r:id="rId88"/>
    <p:sldId id="288" r:id="rId89"/>
    <p:sldId id="301" r:id="rId90"/>
    <p:sldId id="298" r:id="rId91"/>
    <p:sldId id="321" r:id="rId92"/>
    <p:sldId id="289" r:id="rId93"/>
    <p:sldId id="350" r:id="rId94"/>
    <p:sldId id="351" r:id="rId95"/>
    <p:sldId id="352" r:id="rId96"/>
    <p:sldId id="353" r:id="rId97"/>
    <p:sldId id="354" r:id="rId98"/>
    <p:sldId id="355" r:id="rId99"/>
    <p:sldId id="356" r:id="rId100"/>
    <p:sldId id="357" r:id="rId101"/>
    <p:sldId id="358" r:id="rId102"/>
    <p:sldId id="360" r:id="rId103"/>
    <p:sldId id="361" r:id="rId104"/>
    <p:sldId id="359" r:id="rId105"/>
    <p:sldId id="362" r:id="rId106"/>
    <p:sldId id="363" r:id="rId107"/>
    <p:sldId id="364" r:id="rId108"/>
    <p:sldId id="365" r:id="rId109"/>
    <p:sldId id="366" r:id="rId110"/>
    <p:sldId id="367" r:id="rId111"/>
    <p:sldId id="370" r:id="rId112"/>
    <p:sldId id="369" r:id="rId113"/>
    <p:sldId id="368" r:id="rId114"/>
    <p:sldId id="371" r:id="rId115"/>
    <p:sldId id="372" r:id="rId116"/>
    <p:sldId id="373" r:id="rId1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C472E1-2901-4949-9538-CD297AA3BE47}" v="165" dt="2018-07-18T10:05:17.7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678" autoAdjust="0"/>
    <p:restoredTop sz="94660"/>
  </p:normalViewPr>
  <p:slideViewPr>
    <p:cSldViewPr snapToGrid="0">
      <p:cViewPr>
        <p:scale>
          <a:sx n="42" d="100"/>
          <a:sy n="42" d="100"/>
        </p:scale>
        <p:origin x="304" y="984"/>
      </p:cViewPr>
      <p:guideLst/>
    </p:cSldViewPr>
  </p:slideViewPr>
  <p:notesTextViewPr>
    <p:cViewPr>
      <p:scale>
        <a:sx n="1" d="1"/>
        <a:sy n="1" d="1"/>
      </p:scale>
      <p:origin x="0" y="0"/>
    </p:cViewPr>
  </p:notesTextViewPr>
  <p:sorterViewPr>
    <p:cViewPr>
      <p:scale>
        <a:sx n="100" d="100"/>
        <a:sy n="100" d="100"/>
      </p:scale>
      <p:origin x="0" y="-28171"/>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microsoft.com/office/2015/10/relationships/revisionInfo" Target="revisionInfo.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presProps" Target="pres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viewProps" Target="viewProps.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tableStyles" Target="tableStyle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tasha Robertson" userId="40240c759480c2fe" providerId="LiveId" clId="{5AC472E1-2901-4949-9538-CD297AA3BE47}"/>
    <pc:docChg chg="undo custSel modSld">
      <pc:chgData name="Natasha Robertson" userId="40240c759480c2fe" providerId="LiveId" clId="{5AC472E1-2901-4949-9538-CD297AA3BE47}" dt="2018-07-18T10:05:17.761" v="164" actId="120"/>
      <pc:docMkLst>
        <pc:docMk/>
      </pc:docMkLst>
      <pc:sldChg chg="modSp">
        <pc:chgData name="Natasha Robertson" userId="40240c759480c2fe" providerId="LiveId" clId="{5AC472E1-2901-4949-9538-CD297AA3BE47}" dt="2018-07-18T09:41:53.929" v="14" actId="20577"/>
        <pc:sldMkLst>
          <pc:docMk/>
          <pc:sldMk cId="2893328136" sldId="258"/>
        </pc:sldMkLst>
        <pc:spChg chg="mod">
          <ac:chgData name="Natasha Robertson" userId="40240c759480c2fe" providerId="LiveId" clId="{5AC472E1-2901-4949-9538-CD297AA3BE47}" dt="2018-07-18T09:41:53.929" v="14" actId="20577"/>
          <ac:spMkLst>
            <pc:docMk/>
            <pc:sldMk cId="2893328136" sldId="258"/>
            <ac:spMk id="8" creationId="{00000000-0000-0000-0000-000000000000}"/>
          </ac:spMkLst>
        </pc:spChg>
      </pc:sldChg>
      <pc:sldChg chg="modSp">
        <pc:chgData name="Natasha Robertson" userId="40240c759480c2fe" providerId="LiveId" clId="{5AC472E1-2901-4949-9538-CD297AA3BE47}" dt="2018-07-18T09:42:26.375" v="15" actId="120"/>
        <pc:sldMkLst>
          <pc:docMk/>
          <pc:sldMk cId="1303963132" sldId="260"/>
        </pc:sldMkLst>
        <pc:spChg chg="mod">
          <ac:chgData name="Natasha Robertson" userId="40240c759480c2fe" providerId="LiveId" clId="{5AC472E1-2901-4949-9538-CD297AA3BE47}" dt="2018-07-18T09:42:26.375" v="15" actId="120"/>
          <ac:spMkLst>
            <pc:docMk/>
            <pc:sldMk cId="1303963132" sldId="260"/>
            <ac:spMk id="29" creationId="{00000000-0000-0000-0000-000000000000}"/>
          </ac:spMkLst>
        </pc:spChg>
        <pc:spChg chg="mod">
          <ac:chgData name="Natasha Robertson" userId="40240c759480c2fe" providerId="LiveId" clId="{5AC472E1-2901-4949-9538-CD297AA3BE47}" dt="2018-07-18T09:42:26.375" v="15" actId="120"/>
          <ac:spMkLst>
            <pc:docMk/>
            <pc:sldMk cId="1303963132" sldId="260"/>
            <ac:spMk id="30" creationId="{00000000-0000-0000-0000-000000000000}"/>
          </ac:spMkLst>
        </pc:spChg>
        <pc:spChg chg="mod">
          <ac:chgData name="Natasha Robertson" userId="40240c759480c2fe" providerId="LiveId" clId="{5AC472E1-2901-4949-9538-CD297AA3BE47}" dt="2018-07-18T09:42:26.375" v="15" actId="120"/>
          <ac:spMkLst>
            <pc:docMk/>
            <pc:sldMk cId="1303963132" sldId="260"/>
            <ac:spMk id="31" creationId="{00000000-0000-0000-0000-000000000000}"/>
          </ac:spMkLst>
        </pc:spChg>
      </pc:sldChg>
      <pc:sldChg chg="modSp">
        <pc:chgData name="Natasha Robertson" userId="40240c759480c2fe" providerId="LiveId" clId="{5AC472E1-2901-4949-9538-CD297AA3BE47}" dt="2018-07-18T09:47:39.579" v="54" actId="1038"/>
        <pc:sldMkLst>
          <pc:docMk/>
          <pc:sldMk cId="864817668" sldId="262"/>
        </pc:sldMkLst>
        <pc:spChg chg="mod">
          <ac:chgData name="Natasha Robertson" userId="40240c759480c2fe" providerId="LiveId" clId="{5AC472E1-2901-4949-9538-CD297AA3BE47}" dt="2018-07-18T09:47:39.579" v="54" actId="1038"/>
          <ac:spMkLst>
            <pc:docMk/>
            <pc:sldMk cId="864817668" sldId="262"/>
            <ac:spMk id="37" creationId="{00000000-0000-0000-0000-000000000000}"/>
          </ac:spMkLst>
        </pc:spChg>
      </pc:sldChg>
      <pc:sldChg chg="modSp">
        <pc:chgData name="Natasha Robertson" userId="40240c759480c2fe" providerId="LiveId" clId="{5AC472E1-2901-4949-9538-CD297AA3BE47}" dt="2018-07-18T09:59:58.427" v="135" actId="14100"/>
        <pc:sldMkLst>
          <pc:docMk/>
          <pc:sldMk cId="956941177" sldId="278"/>
        </pc:sldMkLst>
        <pc:spChg chg="mod">
          <ac:chgData name="Natasha Robertson" userId="40240c759480c2fe" providerId="LiveId" clId="{5AC472E1-2901-4949-9538-CD297AA3BE47}" dt="2018-07-18T09:59:58.427" v="135" actId="14100"/>
          <ac:spMkLst>
            <pc:docMk/>
            <pc:sldMk cId="956941177" sldId="278"/>
            <ac:spMk id="23" creationId="{00000000-0000-0000-0000-000000000000}"/>
          </ac:spMkLst>
        </pc:spChg>
      </pc:sldChg>
      <pc:sldChg chg="modSp">
        <pc:chgData name="Natasha Robertson" userId="40240c759480c2fe" providerId="LiveId" clId="{5AC472E1-2901-4949-9538-CD297AA3BE47}" dt="2018-07-18T09:55:33.228" v="115" actId="115"/>
        <pc:sldMkLst>
          <pc:docMk/>
          <pc:sldMk cId="3417433113" sldId="284"/>
        </pc:sldMkLst>
        <pc:spChg chg="mod">
          <ac:chgData name="Natasha Robertson" userId="40240c759480c2fe" providerId="LiveId" clId="{5AC472E1-2901-4949-9538-CD297AA3BE47}" dt="2018-07-18T09:55:33.228" v="115" actId="115"/>
          <ac:spMkLst>
            <pc:docMk/>
            <pc:sldMk cId="3417433113" sldId="284"/>
            <ac:spMk id="23" creationId="{00000000-0000-0000-0000-000000000000}"/>
          </ac:spMkLst>
        </pc:spChg>
      </pc:sldChg>
      <pc:sldChg chg="modSp">
        <pc:chgData name="Natasha Robertson" userId="40240c759480c2fe" providerId="LiveId" clId="{5AC472E1-2901-4949-9538-CD297AA3BE47}" dt="2018-07-18T10:00:56.727" v="144" actId="115"/>
        <pc:sldMkLst>
          <pc:docMk/>
          <pc:sldMk cId="464950338" sldId="286"/>
        </pc:sldMkLst>
        <pc:spChg chg="mod">
          <ac:chgData name="Natasha Robertson" userId="40240c759480c2fe" providerId="LiveId" clId="{5AC472E1-2901-4949-9538-CD297AA3BE47}" dt="2018-07-18T10:00:56.727" v="144" actId="115"/>
          <ac:spMkLst>
            <pc:docMk/>
            <pc:sldMk cId="464950338" sldId="286"/>
            <ac:spMk id="37" creationId="{00000000-0000-0000-0000-000000000000}"/>
          </ac:spMkLst>
        </pc:spChg>
      </pc:sldChg>
      <pc:sldChg chg="modSp">
        <pc:chgData name="Natasha Robertson" userId="40240c759480c2fe" providerId="LiveId" clId="{5AC472E1-2901-4949-9538-CD297AA3BE47}" dt="2018-07-18T09:50:14.485" v="99" actId="120"/>
        <pc:sldMkLst>
          <pc:docMk/>
          <pc:sldMk cId="2474898764" sldId="291"/>
        </pc:sldMkLst>
        <pc:graphicFrameChg chg="modGraphic">
          <ac:chgData name="Natasha Robertson" userId="40240c759480c2fe" providerId="LiveId" clId="{5AC472E1-2901-4949-9538-CD297AA3BE47}" dt="2018-07-18T09:50:14.485" v="99" actId="120"/>
          <ac:graphicFrameMkLst>
            <pc:docMk/>
            <pc:sldMk cId="2474898764" sldId="291"/>
            <ac:graphicFrameMk id="12" creationId="{1A79AFF9-C501-4707-BC43-291D2B5F1AA6}"/>
          </ac:graphicFrameMkLst>
        </pc:graphicFrameChg>
      </pc:sldChg>
      <pc:sldChg chg="modSp">
        <pc:chgData name="Natasha Robertson" userId="40240c759480c2fe" providerId="LiveId" clId="{5AC472E1-2901-4949-9538-CD297AA3BE47}" dt="2018-07-18T09:54:10.591" v="112" actId="20577"/>
        <pc:sldMkLst>
          <pc:docMk/>
          <pc:sldMk cId="1736421142" sldId="295"/>
        </pc:sldMkLst>
        <pc:spChg chg="mod">
          <ac:chgData name="Natasha Robertson" userId="40240c759480c2fe" providerId="LiveId" clId="{5AC472E1-2901-4949-9538-CD297AA3BE47}" dt="2018-07-18T09:54:10.591" v="112" actId="20577"/>
          <ac:spMkLst>
            <pc:docMk/>
            <pc:sldMk cId="1736421142" sldId="295"/>
            <ac:spMk id="34" creationId="{00000000-0000-0000-0000-000000000000}"/>
          </ac:spMkLst>
        </pc:spChg>
      </pc:sldChg>
      <pc:sldChg chg="modSp">
        <pc:chgData name="Natasha Robertson" userId="40240c759480c2fe" providerId="LiveId" clId="{5AC472E1-2901-4949-9538-CD297AA3BE47}" dt="2018-07-18T09:47:11.203" v="49" actId="1037"/>
        <pc:sldMkLst>
          <pc:docMk/>
          <pc:sldMk cId="496869435" sldId="300"/>
        </pc:sldMkLst>
        <pc:spChg chg="mod">
          <ac:chgData name="Natasha Robertson" userId="40240c759480c2fe" providerId="LiveId" clId="{5AC472E1-2901-4949-9538-CD297AA3BE47}" dt="2018-07-18T09:47:11.203" v="49" actId="1037"/>
          <ac:spMkLst>
            <pc:docMk/>
            <pc:sldMk cId="496869435" sldId="300"/>
            <ac:spMk id="20" creationId="{00000000-0000-0000-0000-000000000000}"/>
          </ac:spMkLst>
        </pc:spChg>
      </pc:sldChg>
      <pc:sldChg chg="modSp">
        <pc:chgData name="Natasha Robertson" userId="40240c759480c2fe" providerId="LiveId" clId="{5AC472E1-2901-4949-9538-CD297AA3BE47}" dt="2018-07-18T09:47:49.787" v="55" actId="115"/>
        <pc:sldMkLst>
          <pc:docMk/>
          <pc:sldMk cId="4150367167" sldId="302"/>
        </pc:sldMkLst>
        <pc:spChg chg="mod">
          <ac:chgData name="Natasha Robertson" userId="40240c759480c2fe" providerId="LiveId" clId="{5AC472E1-2901-4949-9538-CD297AA3BE47}" dt="2018-07-18T09:47:49.787" v="55" actId="115"/>
          <ac:spMkLst>
            <pc:docMk/>
            <pc:sldMk cId="4150367167" sldId="302"/>
            <ac:spMk id="9" creationId="{00000000-0000-0000-0000-000000000000}"/>
          </ac:spMkLst>
        </pc:spChg>
      </pc:sldChg>
      <pc:sldChg chg="modSp">
        <pc:chgData name="Natasha Robertson" userId="40240c759480c2fe" providerId="LiveId" clId="{5AC472E1-2901-4949-9538-CD297AA3BE47}" dt="2018-07-18T09:45:48.722" v="28" actId="20577"/>
        <pc:sldMkLst>
          <pc:docMk/>
          <pc:sldMk cId="1737729121" sldId="305"/>
        </pc:sldMkLst>
        <pc:spChg chg="mod">
          <ac:chgData name="Natasha Robertson" userId="40240c759480c2fe" providerId="LiveId" clId="{5AC472E1-2901-4949-9538-CD297AA3BE47}" dt="2018-07-18T09:45:48.722" v="28" actId="20577"/>
          <ac:spMkLst>
            <pc:docMk/>
            <pc:sldMk cId="1737729121" sldId="305"/>
            <ac:spMk id="23" creationId="{00000000-0000-0000-0000-000000000000}"/>
          </ac:spMkLst>
        </pc:spChg>
      </pc:sldChg>
      <pc:sldChg chg="modSp">
        <pc:chgData name="Natasha Robertson" userId="40240c759480c2fe" providerId="LiveId" clId="{5AC472E1-2901-4949-9538-CD297AA3BE47}" dt="2018-07-18T09:59:37.261" v="133" actId="20577"/>
        <pc:sldMkLst>
          <pc:docMk/>
          <pc:sldMk cId="371561393" sldId="315"/>
        </pc:sldMkLst>
        <pc:spChg chg="mod">
          <ac:chgData name="Natasha Robertson" userId="40240c759480c2fe" providerId="LiveId" clId="{5AC472E1-2901-4949-9538-CD297AA3BE47}" dt="2018-07-18T09:59:37.261" v="133" actId="20577"/>
          <ac:spMkLst>
            <pc:docMk/>
            <pc:sldMk cId="371561393" sldId="315"/>
            <ac:spMk id="23" creationId="{00000000-0000-0000-0000-000000000000}"/>
          </ac:spMkLst>
        </pc:spChg>
      </pc:sldChg>
      <pc:sldChg chg="modSp">
        <pc:chgData name="Natasha Robertson" userId="40240c759480c2fe" providerId="LiveId" clId="{5AC472E1-2901-4949-9538-CD297AA3BE47}" dt="2018-07-18T10:00:47.897" v="143" actId="1035"/>
        <pc:sldMkLst>
          <pc:docMk/>
          <pc:sldMk cId="3892588493" sldId="316"/>
        </pc:sldMkLst>
        <pc:spChg chg="mod">
          <ac:chgData name="Natasha Robertson" userId="40240c759480c2fe" providerId="LiveId" clId="{5AC472E1-2901-4949-9538-CD297AA3BE47}" dt="2018-07-18T10:00:47.897" v="143" actId="1035"/>
          <ac:spMkLst>
            <pc:docMk/>
            <pc:sldMk cId="3892588493" sldId="316"/>
            <ac:spMk id="23" creationId="{00000000-0000-0000-0000-000000000000}"/>
          </ac:spMkLst>
        </pc:spChg>
      </pc:sldChg>
      <pc:sldChg chg="modSp">
        <pc:chgData name="Natasha Robertson" userId="40240c759480c2fe" providerId="LiveId" clId="{5AC472E1-2901-4949-9538-CD297AA3BE47}" dt="2018-07-18T09:48:39.784" v="61" actId="1037"/>
        <pc:sldMkLst>
          <pc:docMk/>
          <pc:sldMk cId="419240561" sldId="318"/>
        </pc:sldMkLst>
        <pc:spChg chg="mod">
          <ac:chgData name="Natasha Robertson" userId="40240c759480c2fe" providerId="LiveId" clId="{5AC472E1-2901-4949-9538-CD297AA3BE47}" dt="2018-07-18T09:48:39.784" v="61" actId="1037"/>
          <ac:spMkLst>
            <pc:docMk/>
            <pc:sldMk cId="419240561" sldId="318"/>
            <ac:spMk id="37" creationId="{00000000-0000-0000-0000-000000000000}"/>
          </ac:spMkLst>
        </pc:spChg>
      </pc:sldChg>
      <pc:sldChg chg="modSp">
        <pc:chgData name="Natasha Robertson" userId="40240c759480c2fe" providerId="LiveId" clId="{5AC472E1-2901-4949-9538-CD297AA3BE47}" dt="2018-07-18T10:02:50.360" v="162" actId="20577"/>
        <pc:sldMkLst>
          <pc:docMk/>
          <pc:sldMk cId="2290435160" sldId="321"/>
        </pc:sldMkLst>
        <pc:spChg chg="mod">
          <ac:chgData name="Natasha Robertson" userId="40240c759480c2fe" providerId="LiveId" clId="{5AC472E1-2901-4949-9538-CD297AA3BE47}" dt="2018-07-18T10:02:50.360" v="162" actId="20577"/>
          <ac:spMkLst>
            <pc:docMk/>
            <pc:sldMk cId="2290435160" sldId="321"/>
            <ac:spMk id="21" creationId="{00000000-0000-0000-0000-000000000000}"/>
          </ac:spMkLst>
        </pc:spChg>
      </pc:sldChg>
      <pc:sldChg chg="modSp">
        <pc:chgData name="Natasha Robertson" userId="40240c759480c2fe" providerId="LiveId" clId="{5AC472E1-2901-4949-9538-CD297AA3BE47}" dt="2018-07-18T09:59:00.184" v="121" actId="20577"/>
        <pc:sldMkLst>
          <pc:docMk/>
          <pc:sldMk cId="946412977" sldId="325"/>
        </pc:sldMkLst>
        <pc:spChg chg="mod">
          <ac:chgData name="Natasha Robertson" userId="40240c759480c2fe" providerId="LiveId" clId="{5AC472E1-2901-4949-9538-CD297AA3BE47}" dt="2018-07-18T09:59:00.184" v="121" actId="20577"/>
          <ac:spMkLst>
            <pc:docMk/>
            <pc:sldMk cId="946412977" sldId="325"/>
            <ac:spMk id="23" creationId="{00000000-0000-0000-0000-000000000000}"/>
          </ac:spMkLst>
        </pc:spChg>
      </pc:sldChg>
      <pc:sldChg chg="modSp">
        <pc:chgData name="Natasha Robertson" userId="40240c759480c2fe" providerId="LiveId" clId="{5AC472E1-2901-4949-9538-CD297AA3BE47}" dt="2018-07-18T10:01:27.158" v="146" actId="120"/>
        <pc:sldMkLst>
          <pc:docMk/>
          <pc:sldMk cId="592903995" sldId="326"/>
        </pc:sldMkLst>
        <pc:spChg chg="mod">
          <ac:chgData name="Natasha Robertson" userId="40240c759480c2fe" providerId="LiveId" clId="{5AC472E1-2901-4949-9538-CD297AA3BE47}" dt="2018-07-18T10:01:23.721" v="145" actId="120"/>
          <ac:spMkLst>
            <pc:docMk/>
            <pc:sldMk cId="592903995" sldId="326"/>
            <ac:spMk id="17" creationId="{00000000-0000-0000-0000-000000000000}"/>
          </ac:spMkLst>
        </pc:spChg>
        <pc:spChg chg="mod">
          <ac:chgData name="Natasha Robertson" userId="40240c759480c2fe" providerId="LiveId" clId="{5AC472E1-2901-4949-9538-CD297AA3BE47}" dt="2018-07-18T10:01:23.721" v="145" actId="120"/>
          <ac:spMkLst>
            <pc:docMk/>
            <pc:sldMk cId="592903995" sldId="326"/>
            <ac:spMk id="18" creationId="{00000000-0000-0000-0000-000000000000}"/>
          </ac:spMkLst>
        </pc:spChg>
        <pc:spChg chg="mod">
          <ac:chgData name="Natasha Robertson" userId="40240c759480c2fe" providerId="LiveId" clId="{5AC472E1-2901-4949-9538-CD297AA3BE47}" dt="2018-07-18T10:01:23.721" v="145" actId="120"/>
          <ac:spMkLst>
            <pc:docMk/>
            <pc:sldMk cId="592903995" sldId="326"/>
            <ac:spMk id="19" creationId="{00000000-0000-0000-0000-000000000000}"/>
          </ac:spMkLst>
        </pc:spChg>
        <pc:spChg chg="mod">
          <ac:chgData name="Natasha Robertson" userId="40240c759480c2fe" providerId="LiveId" clId="{5AC472E1-2901-4949-9538-CD297AA3BE47}" dt="2018-07-18T10:01:27.158" v="146" actId="120"/>
          <ac:spMkLst>
            <pc:docMk/>
            <pc:sldMk cId="592903995" sldId="326"/>
            <ac:spMk id="23" creationId="{D0ECACC9-4F21-4552-A6A4-8D4371342C7C}"/>
          </ac:spMkLst>
        </pc:spChg>
        <pc:spChg chg="mod">
          <ac:chgData name="Natasha Robertson" userId="40240c759480c2fe" providerId="LiveId" clId="{5AC472E1-2901-4949-9538-CD297AA3BE47}" dt="2018-07-18T10:01:23.721" v="145" actId="120"/>
          <ac:spMkLst>
            <pc:docMk/>
            <pc:sldMk cId="592903995" sldId="326"/>
            <ac:spMk id="24" creationId="{00000000-0000-0000-0000-000000000000}"/>
          </ac:spMkLst>
        </pc:spChg>
        <pc:spChg chg="mod">
          <ac:chgData name="Natasha Robertson" userId="40240c759480c2fe" providerId="LiveId" clId="{5AC472E1-2901-4949-9538-CD297AA3BE47}" dt="2018-07-18T10:01:23.721" v="145" actId="120"/>
          <ac:spMkLst>
            <pc:docMk/>
            <pc:sldMk cId="592903995" sldId="326"/>
            <ac:spMk id="29" creationId="{00000000-0000-0000-0000-000000000000}"/>
          </ac:spMkLst>
        </pc:spChg>
        <pc:spChg chg="mod">
          <ac:chgData name="Natasha Robertson" userId="40240c759480c2fe" providerId="LiveId" clId="{5AC472E1-2901-4949-9538-CD297AA3BE47}" dt="2018-07-18T10:01:23.721" v="145" actId="120"/>
          <ac:spMkLst>
            <pc:docMk/>
            <pc:sldMk cId="592903995" sldId="326"/>
            <ac:spMk id="30" creationId="{00000000-0000-0000-0000-000000000000}"/>
          </ac:spMkLst>
        </pc:spChg>
        <pc:spChg chg="mod">
          <ac:chgData name="Natasha Robertson" userId="40240c759480c2fe" providerId="LiveId" clId="{5AC472E1-2901-4949-9538-CD297AA3BE47}" dt="2018-07-18T10:01:23.721" v="145" actId="120"/>
          <ac:spMkLst>
            <pc:docMk/>
            <pc:sldMk cId="592903995" sldId="326"/>
            <ac:spMk id="31" creationId="{00000000-0000-0000-0000-000000000000}"/>
          </ac:spMkLst>
        </pc:spChg>
      </pc:sldChg>
      <pc:sldChg chg="modSp">
        <pc:chgData name="Natasha Robertson" userId="40240c759480c2fe" providerId="LiveId" clId="{5AC472E1-2901-4949-9538-CD297AA3BE47}" dt="2018-07-18T09:56:53.299" v="117" actId="1076"/>
        <pc:sldMkLst>
          <pc:docMk/>
          <pc:sldMk cId="4279729079" sldId="334"/>
        </pc:sldMkLst>
        <pc:spChg chg="mod">
          <ac:chgData name="Natasha Robertson" userId="40240c759480c2fe" providerId="LiveId" clId="{5AC472E1-2901-4949-9538-CD297AA3BE47}" dt="2018-07-18T09:56:53.299" v="117" actId="1076"/>
          <ac:spMkLst>
            <pc:docMk/>
            <pc:sldMk cId="4279729079" sldId="334"/>
            <ac:spMk id="23" creationId="{00000000-0000-0000-0000-000000000000}"/>
          </ac:spMkLst>
        </pc:spChg>
      </pc:sldChg>
      <pc:sldChg chg="modSp">
        <pc:chgData name="Natasha Robertson" userId="40240c759480c2fe" providerId="LiveId" clId="{5AC472E1-2901-4949-9538-CD297AA3BE47}" dt="2018-07-18T10:01:53.267" v="161" actId="1036"/>
        <pc:sldMkLst>
          <pc:docMk/>
          <pc:sldMk cId="931893750" sldId="338"/>
        </pc:sldMkLst>
        <pc:spChg chg="mod">
          <ac:chgData name="Natasha Robertson" userId="40240c759480c2fe" providerId="LiveId" clId="{5AC472E1-2901-4949-9538-CD297AA3BE47}" dt="2018-07-18T10:01:53.267" v="161" actId="1036"/>
          <ac:spMkLst>
            <pc:docMk/>
            <pc:sldMk cId="931893750" sldId="338"/>
            <ac:spMk id="23" creationId="{00000000-0000-0000-0000-000000000000}"/>
          </ac:spMkLst>
        </pc:spChg>
      </pc:sldChg>
      <pc:sldChg chg="modSp">
        <pc:chgData name="Natasha Robertson" userId="40240c759480c2fe" providerId="LiveId" clId="{5AC472E1-2901-4949-9538-CD297AA3BE47}" dt="2018-07-18T10:05:17.761" v="164" actId="120"/>
        <pc:sldMkLst>
          <pc:docMk/>
          <pc:sldMk cId="2917762434" sldId="339"/>
        </pc:sldMkLst>
        <pc:graphicFrameChg chg="modGraphic">
          <ac:chgData name="Natasha Robertson" userId="40240c759480c2fe" providerId="LiveId" clId="{5AC472E1-2901-4949-9538-CD297AA3BE47}" dt="2018-07-18T10:05:17.761" v="164" actId="120"/>
          <ac:graphicFrameMkLst>
            <pc:docMk/>
            <pc:sldMk cId="2917762434" sldId="339"/>
            <ac:graphicFrameMk id="2" creationId="{00000000-0000-0000-0000-000000000000}"/>
          </ac:graphicFrameMkLst>
        </pc:graphicFrameChg>
      </pc:sldChg>
      <pc:sldChg chg="modSp">
        <pc:chgData name="Natasha Robertson" userId="40240c759480c2fe" providerId="LiveId" clId="{5AC472E1-2901-4949-9538-CD297AA3BE47}" dt="2018-07-18T09:46:42.106" v="29" actId="1076"/>
        <pc:sldMkLst>
          <pc:docMk/>
          <pc:sldMk cId="1931528344" sldId="341"/>
        </pc:sldMkLst>
        <pc:spChg chg="mod">
          <ac:chgData name="Natasha Robertson" userId="40240c759480c2fe" providerId="LiveId" clId="{5AC472E1-2901-4949-9538-CD297AA3BE47}" dt="2018-07-18T09:46:42.106" v="29" actId="1076"/>
          <ac:spMkLst>
            <pc:docMk/>
            <pc:sldMk cId="1931528344" sldId="341"/>
            <ac:spMk id="11" creationId="{BDB31ED2-D9DF-4AB2-9005-731B47BB02AF}"/>
          </ac:spMkLst>
        </pc:spChg>
      </pc:sldChg>
      <pc:sldChg chg="modSp">
        <pc:chgData name="Natasha Robertson" userId="40240c759480c2fe" providerId="LiveId" clId="{5AC472E1-2901-4949-9538-CD297AA3BE47}" dt="2018-07-18T09:51:57.389" v="102" actId="20577"/>
        <pc:sldMkLst>
          <pc:docMk/>
          <pc:sldMk cId="4143648919" sldId="343"/>
        </pc:sldMkLst>
        <pc:spChg chg="mod">
          <ac:chgData name="Natasha Robertson" userId="40240c759480c2fe" providerId="LiveId" clId="{5AC472E1-2901-4949-9538-CD297AA3BE47}" dt="2018-07-18T09:51:57.389" v="102" actId="20577"/>
          <ac:spMkLst>
            <pc:docMk/>
            <pc:sldMk cId="4143648919" sldId="343"/>
            <ac:spMk id="21" creationId="{00000000-0000-0000-0000-000000000000}"/>
          </ac:spMkLst>
        </pc:spChg>
      </pc:sldChg>
      <pc:sldChg chg="modSp">
        <pc:chgData name="Natasha Robertson" userId="40240c759480c2fe" providerId="LiveId" clId="{5AC472E1-2901-4949-9538-CD297AA3BE47}" dt="2018-07-18T10:00:20.023" v="136" actId="120"/>
        <pc:sldMkLst>
          <pc:docMk/>
          <pc:sldMk cId="2691816865" sldId="344"/>
        </pc:sldMkLst>
        <pc:graphicFrameChg chg="modGraphic">
          <ac:chgData name="Natasha Robertson" userId="40240c759480c2fe" providerId="LiveId" clId="{5AC472E1-2901-4949-9538-CD297AA3BE47}" dt="2018-07-18T10:00:20.023" v="136" actId="120"/>
          <ac:graphicFrameMkLst>
            <pc:docMk/>
            <pc:sldMk cId="2691816865" sldId="344"/>
            <ac:graphicFrameMk id="2" creationId="{00000000-0000-0000-0000-000000000000}"/>
          </ac:graphicFrameMkLst>
        </pc:graphicFrameChg>
      </pc:sldChg>
      <pc:sldChg chg="modSp">
        <pc:chgData name="Natasha Robertson" userId="40240c759480c2fe" providerId="LiveId" clId="{5AC472E1-2901-4949-9538-CD297AA3BE47}" dt="2018-07-18T09:49:15.510" v="98" actId="120"/>
        <pc:sldMkLst>
          <pc:docMk/>
          <pc:sldMk cId="3979194966" sldId="345"/>
        </pc:sldMkLst>
        <pc:spChg chg="mod">
          <ac:chgData name="Natasha Robertson" userId="40240c759480c2fe" providerId="LiveId" clId="{5AC472E1-2901-4949-9538-CD297AA3BE47}" dt="2018-07-18T09:49:15.510" v="98" actId="120"/>
          <ac:spMkLst>
            <pc:docMk/>
            <pc:sldMk cId="3979194966" sldId="345"/>
            <ac:spMk id="17" creationId="{00000000-0000-0000-0000-000000000000}"/>
          </ac:spMkLst>
        </pc:spChg>
        <pc:spChg chg="mod">
          <ac:chgData name="Natasha Robertson" userId="40240c759480c2fe" providerId="LiveId" clId="{5AC472E1-2901-4949-9538-CD297AA3BE47}" dt="2018-07-18T09:49:15.510" v="98" actId="120"/>
          <ac:spMkLst>
            <pc:docMk/>
            <pc:sldMk cId="3979194966" sldId="345"/>
            <ac:spMk id="18" creationId="{00000000-0000-0000-0000-000000000000}"/>
          </ac:spMkLst>
        </pc:spChg>
        <pc:spChg chg="mod">
          <ac:chgData name="Natasha Robertson" userId="40240c759480c2fe" providerId="LiveId" clId="{5AC472E1-2901-4949-9538-CD297AA3BE47}" dt="2018-07-18T09:49:15.510" v="98" actId="120"/>
          <ac:spMkLst>
            <pc:docMk/>
            <pc:sldMk cId="3979194966" sldId="345"/>
            <ac:spMk id="19" creationId="{00000000-0000-0000-0000-000000000000}"/>
          </ac:spMkLst>
        </pc:spChg>
        <pc:spChg chg="mod">
          <ac:chgData name="Natasha Robertson" userId="40240c759480c2fe" providerId="LiveId" clId="{5AC472E1-2901-4949-9538-CD297AA3BE47}" dt="2018-07-18T09:49:15.510" v="98" actId="120"/>
          <ac:spMkLst>
            <pc:docMk/>
            <pc:sldMk cId="3979194966" sldId="345"/>
            <ac:spMk id="20" creationId="{00000000-0000-0000-0000-000000000000}"/>
          </ac:spMkLst>
        </pc:spChg>
        <pc:spChg chg="mod">
          <ac:chgData name="Natasha Robertson" userId="40240c759480c2fe" providerId="LiveId" clId="{5AC472E1-2901-4949-9538-CD297AA3BE47}" dt="2018-07-18T09:49:15.510" v="98" actId="120"/>
          <ac:spMkLst>
            <pc:docMk/>
            <pc:sldMk cId="3979194966" sldId="345"/>
            <ac:spMk id="21" creationId="{00000000-0000-0000-0000-000000000000}"/>
          </ac:spMkLst>
        </pc:spChg>
        <pc:spChg chg="mod">
          <ac:chgData name="Natasha Robertson" userId="40240c759480c2fe" providerId="LiveId" clId="{5AC472E1-2901-4949-9538-CD297AA3BE47}" dt="2018-07-18T09:49:15.510" v="98" actId="120"/>
          <ac:spMkLst>
            <pc:docMk/>
            <pc:sldMk cId="3979194966" sldId="345"/>
            <ac:spMk id="22" creationId="{00000000-0000-0000-0000-000000000000}"/>
          </ac:spMkLst>
        </pc:spChg>
        <pc:spChg chg="mod">
          <ac:chgData name="Natasha Robertson" userId="40240c759480c2fe" providerId="LiveId" clId="{5AC472E1-2901-4949-9538-CD297AA3BE47}" dt="2018-07-18T09:49:15.510" v="98" actId="120"/>
          <ac:spMkLst>
            <pc:docMk/>
            <pc:sldMk cId="3979194966" sldId="345"/>
            <ac:spMk id="24" creationId="{00000000-0000-0000-0000-000000000000}"/>
          </ac:spMkLst>
        </pc:spChg>
      </pc:sldChg>
      <pc:sldChg chg="modSp">
        <pc:chgData name="Natasha Robertson" userId="40240c759480c2fe" providerId="LiveId" clId="{5AC472E1-2901-4949-9538-CD297AA3BE47}" dt="2018-07-18T09:57:54.145" v="118" actId="120"/>
        <pc:sldMkLst>
          <pc:docMk/>
          <pc:sldMk cId="34656891" sldId="346"/>
        </pc:sldMkLst>
        <pc:spChg chg="mod">
          <ac:chgData name="Natasha Robertson" userId="40240c759480c2fe" providerId="LiveId" clId="{5AC472E1-2901-4949-9538-CD297AA3BE47}" dt="2018-07-18T09:57:54.145" v="118" actId="120"/>
          <ac:spMkLst>
            <pc:docMk/>
            <pc:sldMk cId="34656891" sldId="346"/>
            <ac:spMk id="17" creationId="{00000000-0000-0000-0000-000000000000}"/>
          </ac:spMkLst>
        </pc:spChg>
        <pc:spChg chg="mod">
          <ac:chgData name="Natasha Robertson" userId="40240c759480c2fe" providerId="LiveId" clId="{5AC472E1-2901-4949-9538-CD297AA3BE47}" dt="2018-07-18T09:57:54.145" v="118" actId="120"/>
          <ac:spMkLst>
            <pc:docMk/>
            <pc:sldMk cId="34656891" sldId="346"/>
            <ac:spMk id="18" creationId="{00000000-0000-0000-0000-000000000000}"/>
          </ac:spMkLst>
        </pc:spChg>
        <pc:spChg chg="mod">
          <ac:chgData name="Natasha Robertson" userId="40240c759480c2fe" providerId="LiveId" clId="{5AC472E1-2901-4949-9538-CD297AA3BE47}" dt="2018-07-18T09:57:54.145" v="118" actId="120"/>
          <ac:spMkLst>
            <pc:docMk/>
            <pc:sldMk cId="34656891" sldId="346"/>
            <ac:spMk id="19" creationId="{00000000-0000-0000-0000-000000000000}"/>
          </ac:spMkLst>
        </pc:spChg>
        <pc:spChg chg="mod">
          <ac:chgData name="Natasha Robertson" userId="40240c759480c2fe" providerId="LiveId" clId="{5AC472E1-2901-4949-9538-CD297AA3BE47}" dt="2018-07-18T09:57:54.145" v="118" actId="120"/>
          <ac:spMkLst>
            <pc:docMk/>
            <pc:sldMk cId="34656891" sldId="346"/>
            <ac:spMk id="20" creationId="{00000000-0000-0000-0000-000000000000}"/>
          </ac:spMkLst>
        </pc:spChg>
        <pc:spChg chg="mod">
          <ac:chgData name="Natasha Robertson" userId="40240c759480c2fe" providerId="LiveId" clId="{5AC472E1-2901-4949-9538-CD297AA3BE47}" dt="2018-07-18T09:57:54.145" v="118" actId="120"/>
          <ac:spMkLst>
            <pc:docMk/>
            <pc:sldMk cId="34656891" sldId="346"/>
            <ac:spMk id="21" creationId="{00000000-0000-0000-0000-000000000000}"/>
          </ac:spMkLst>
        </pc:spChg>
        <pc:spChg chg="mod">
          <ac:chgData name="Natasha Robertson" userId="40240c759480c2fe" providerId="LiveId" clId="{5AC472E1-2901-4949-9538-CD297AA3BE47}" dt="2018-07-18T09:57:54.145" v="118" actId="120"/>
          <ac:spMkLst>
            <pc:docMk/>
            <pc:sldMk cId="34656891" sldId="346"/>
            <ac:spMk id="22" creationId="{00000000-0000-0000-0000-000000000000}"/>
          </ac:spMkLst>
        </pc:spChg>
        <pc:spChg chg="mod">
          <ac:chgData name="Natasha Robertson" userId="40240c759480c2fe" providerId="LiveId" clId="{5AC472E1-2901-4949-9538-CD297AA3BE47}" dt="2018-07-18T09:57:54.145" v="118" actId="120"/>
          <ac:spMkLst>
            <pc:docMk/>
            <pc:sldMk cId="34656891" sldId="346"/>
            <ac:spMk id="24" creationId="{00000000-0000-0000-0000-000000000000}"/>
          </ac:spMkLst>
        </pc:spChg>
      </pc:sldChg>
      <pc:sldChg chg="addSp modSp">
        <pc:chgData name="Natasha Robertson" userId="40240c759480c2fe" providerId="LiveId" clId="{5AC472E1-2901-4949-9538-CD297AA3BE47}" dt="2018-07-18T09:48:59.700" v="97" actId="1035"/>
        <pc:sldMkLst>
          <pc:docMk/>
          <pc:sldMk cId="3117555492" sldId="348"/>
        </pc:sldMkLst>
        <pc:spChg chg="add mod">
          <ac:chgData name="Natasha Robertson" userId="40240c759480c2fe" providerId="LiveId" clId="{5AC472E1-2901-4949-9538-CD297AA3BE47}" dt="2018-07-18T09:48:59.700" v="97" actId="1035"/>
          <ac:spMkLst>
            <pc:docMk/>
            <pc:sldMk cId="3117555492" sldId="348"/>
            <ac:spMk id="9" creationId="{451F7377-4D84-4ABB-910D-B36C7AFE5178}"/>
          </ac:spMkLst>
        </pc:spChg>
      </pc:sldChg>
      <pc:sldChg chg="modSp">
        <pc:chgData name="Natasha Robertson" userId="40240c759480c2fe" providerId="LiveId" clId="{5AC472E1-2901-4949-9538-CD297AA3BE47}" dt="2018-07-18T10:04:42.717" v="163" actId="20577"/>
        <pc:sldMkLst>
          <pc:docMk/>
          <pc:sldMk cId="117446709" sldId="364"/>
        </pc:sldMkLst>
        <pc:spChg chg="mod">
          <ac:chgData name="Natasha Robertson" userId="40240c759480c2fe" providerId="LiveId" clId="{5AC472E1-2901-4949-9538-CD297AA3BE47}" dt="2018-07-18T10:04:42.717" v="163" actId="20577"/>
          <ac:spMkLst>
            <pc:docMk/>
            <pc:sldMk cId="117446709" sldId="364"/>
            <ac:spMk id="2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B65928C-958F-4E65-B225-F12630F601C8}" type="datetimeFigureOut">
              <a:rPr lang="en-GB" smtClean="0"/>
              <a:t>20/08/2018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9A3DD2-05D9-482C-BEDE-24C0A7B22F07}" type="slidenum">
              <a:rPr lang="en-GB" smtClean="0"/>
              <a:t>‹#›</a:t>
            </a:fld>
            <a:endParaRPr lang="en-GB"/>
          </a:p>
        </p:txBody>
      </p:sp>
    </p:spTree>
    <p:extLst>
      <p:ext uri="{BB962C8B-B14F-4D97-AF65-F5344CB8AC3E}">
        <p14:creationId xmlns:p14="http://schemas.microsoft.com/office/powerpoint/2010/main" val="172210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B65928C-958F-4E65-B225-F12630F601C8}" type="datetimeFigureOut">
              <a:rPr lang="en-GB" smtClean="0"/>
              <a:t>20/08/2018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9A3DD2-05D9-482C-BEDE-24C0A7B22F07}" type="slidenum">
              <a:rPr lang="en-GB" smtClean="0"/>
              <a:t>‹#›</a:t>
            </a:fld>
            <a:endParaRPr lang="en-GB"/>
          </a:p>
        </p:txBody>
      </p:sp>
    </p:spTree>
    <p:extLst>
      <p:ext uri="{BB962C8B-B14F-4D97-AF65-F5344CB8AC3E}">
        <p14:creationId xmlns:p14="http://schemas.microsoft.com/office/powerpoint/2010/main" val="604043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B65928C-958F-4E65-B225-F12630F601C8}" type="datetimeFigureOut">
              <a:rPr lang="en-GB" smtClean="0"/>
              <a:t>20/08/2018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9A3DD2-05D9-482C-BEDE-24C0A7B22F07}" type="slidenum">
              <a:rPr lang="en-GB" smtClean="0"/>
              <a:t>‹#›</a:t>
            </a:fld>
            <a:endParaRPr lang="en-GB"/>
          </a:p>
        </p:txBody>
      </p:sp>
    </p:spTree>
    <p:extLst>
      <p:ext uri="{BB962C8B-B14F-4D97-AF65-F5344CB8AC3E}">
        <p14:creationId xmlns:p14="http://schemas.microsoft.com/office/powerpoint/2010/main" val="2603197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B65928C-958F-4E65-B225-F12630F601C8}" type="datetimeFigureOut">
              <a:rPr lang="en-GB" smtClean="0"/>
              <a:t>20/08/2018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9A3DD2-05D9-482C-BEDE-24C0A7B22F07}" type="slidenum">
              <a:rPr lang="en-GB" smtClean="0"/>
              <a:t>‹#›</a:t>
            </a:fld>
            <a:endParaRPr lang="en-GB"/>
          </a:p>
        </p:txBody>
      </p:sp>
    </p:spTree>
    <p:extLst>
      <p:ext uri="{BB962C8B-B14F-4D97-AF65-F5344CB8AC3E}">
        <p14:creationId xmlns:p14="http://schemas.microsoft.com/office/powerpoint/2010/main" val="2222774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65928C-958F-4E65-B225-F12630F601C8}" type="datetimeFigureOut">
              <a:rPr lang="en-GB" smtClean="0"/>
              <a:t>20/08/2018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9A3DD2-05D9-482C-BEDE-24C0A7B22F07}" type="slidenum">
              <a:rPr lang="en-GB" smtClean="0"/>
              <a:t>‹#›</a:t>
            </a:fld>
            <a:endParaRPr lang="en-GB"/>
          </a:p>
        </p:txBody>
      </p:sp>
    </p:spTree>
    <p:extLst>
      <p:ext uri="{BB962C8B-B14F-4D97-AF65-F5344CB8AC3E}">
        <p14:creationId xmlns:p14="http://schemas.microsoft.com/office/powerpoint/2010/main" val="103313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B65928C-958F-4E65-B225-F12630F601C8}" type="datetimeFigureOut">
              <a:rPr lang="en-GB" smtClean="0"/>
              <a:t>20/08/2018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9A3DD2-05D9-482C-BEDE-24C0A7B22F07}" type="slidenum">
              <a:rPr lang="en-GB" smtClean="0"/>
              <a:t>‹#›</a:t>
            </a:fld>
            <a:endParaRPr lang="en-GB"/>
          </a:p>
        </p:txBody>
      </p:sp>
    </p:spTree>
    <p:extLst>
      <p:ext uri="{BB962C8B-B14F-4D97-AF65-F5344CB8AC3E}">
        <p14:creationId xmlns:p14="http://schemas.microsoft.com/office/powerpoint/2010/main" val="832799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B65928C-958F-4E65-B225-F12630F601C8}" type="datetimeFigureOut">
              <a:rPr lang="en-GB" smtClean="0"/>
              <a:t>20/08/2018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39A3DD2-05D9-482C-BEDE-24C0A7B22F07}" type="slidenum">
              <a:rPr lang="en-GB" smtClean="0"/>
              <a:t>‹#›</a:t>
            </a:fld>
            <a:endParaRPr lang="en-GB"/>
          </a:p>
        </p:txBody>
      </p:sp>
    </p:spTree>
    <p:extLst>
      <p:ext uri="{BB962C8B-B14F-4D97-AF65-F5344CB8AC3E}">
        <p14:creationId xmlns:p14="http://schemas.microsoft.com/office/powerpoint/2010/main" val="3960434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B65928C-958F-4E65-B225-F12630F601C8}" type="datetimeFigureOut">
              <a:rPr lang="en-GB" smtClean="0"/>
              <a:t>20/08/2018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39A3DD2-05D9-482C-BEDE-24C0A7B22F07}" type="slidenum">
              <a:rPr lang="en-GB" smtClean="0"/>
              <a:t>‹#›</a:t>
            </a:fld>
            <a:endParaRPr lang="en-GB"/>
          </a:p>
        </p:txBody>
      </p:sp>
    </p:spTree>
    <p:extLst>
      <p:ext uri="{BB962C8B-B14F-4D97-AF65-F5344CB8AC3E}">
        <p14:creationId xmlns:p14="http://schemas.microsoft.com/office/powerpoint/2010/main" val="1533307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65928C-958F-4E65-B225-F12630F601C8}" type="datetimeFigureOut">
              <a:rPr lang="en-GB" smtClean="0"/>
              <a:t>20/08/2018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39A3DD2-05D9-482C-BEDE-24C0A7B22F07}" type="slidenum">
              <a:rPr lang="en-GB" smtClean="0"/>
              <a:t>‹#›</a:t>
            </a:fld>
            <a:endParaRPr lang="en-GB"/>
          </a:p>
        </p:txBody>
      </p:sp>
    </p:spTree>
    <p:extLst>
      <p:ext uri="{BB962C8B-B14F-4D97-AF65-F5344CB8AC3E}">
        <p14:creationId xmlns:p14="http://schemas.microsoft.com/office/powerpoint/2010/main" val="778837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B65928C-958F-4E65-B225-F12630F601C8}" type="datetimeFigureOut">
              <a:rPr lang="en-GB" smtClean="0"/>
              <a:t>20/08/2018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9A3DD2-05D9-482C-BEDE-24C0A7B22F07}" type="slidenum">
              <a:rPr lang="en-GB" smtClean="0"/>
              <a:t>‹#›</a:t>
            </a:fld>
            <a:endParaRPr lang="en-GB"/>
          </a:p>
        </p:txBody>
      </p:sp>
    </p:spTree>
    <p:extLst>
      <p:ext uri="{BB962C8B-B14F-4D97-AF65-F5344CB8AC3E}">
        <p14:creationId xmlns:p14="http://schemas.microsoft.com/office/powerpoint/2010/main" val="2748686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B65928C-958F-4E65-B225-F12630F601C8}" type="datetimeFigureOut">
              <a:rPr lang="en-GB" smtClean="0"/>
              <a:t>20/08/2018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9A3DD2-05D9-482C-BEDE-24C0A7B22F07}" type="slidenum">
              <a:rPr lang="en-GB" smtClean="0"/>
              <a:t>‹#›</a:t>
            </a:fld>
            <a:endParaRPr lang="en-GB"/>
          </a:p>
        </p:txBody>
      </p:sp>
    </p:spTree>
    <p:extLst>
      <p:ext uri="{BB962C8B-B14F-4D97-AF65-F5344CB8AC3E}">
        <p14:creationId xmlns:p14="http://schemas.microsoft.com/office/powerpoint/2010/main" val="3382614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65928C-958F-4E65-B225-F12630F601C8}" type="datetimeFigureOut">
              <a:rPr lang="en-GB" smtClean="0"/>
              <a:t>20/08/2018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9A3DD2-05D9-482C-BEDE-24C0A7B22F07}" type="slidenum">
              <a:rPr lang="en-GB" smtClean="0"/>
              <a:t>‹#›</a:t>
            </a:fld>
            <a:endParaRPr lang="en-GB"/>
          </a:p>
        </p:txBody>
      </p:sp>
    </p:spTree>
    <p:extLst>
      <p:ext uri="{BB962C8B-B14F-4D97-AF65-F5344CB8AC3E}">
        <p14:creationId xmlns:p14="http://schemas.microsoft.com/office/powerpoint/2010/main" val="19169167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0" y="3427110"/>
            <a:ext cx="6858000" cy="1121498"/>
          </a:xfrm>
        </p:spPr>
        <p:txBody>
          <a:bodyPr>
            <a:normAutofit fontScale="90000"/>
          </a:bodyPr>
          <a:lstStyle/>
          <a:p>
            <a:r>
              <a:rPr lang="en-GB" b="1" dirty="0">
                <a:solidFill>
                  <a:schemeClr val="accent2"/>
                </a:solidFill>
                <a:latin typeface="+mn-lt"/>
              </a:rPr>
              <a:t>38 weeks of 3 in 3</a:t>
            </a:r>
            <a:br>
              <a:rPr lang="en-GB" b="1" dirty="0">
                <a:solidFill>
                  <a:schemeClr val="accent2"/>
                </a:solidFill>
                <a:latin typeface="+mn-lt"/>
              </a:rPr>
            </a:br>
            <a:r>
              <a:rPr lang="en-GB" b="1" dirty="0">
                <a:solidFill>
                  <a:schemeClr val="accent2"/>
                </a:solidFill>
                <a:latin typeface="+mn-lt"/>
              </a:rPr>
              <a:t>GPS</a:t>
            </a:r>
            <a:br>
              <a:rPr lang="en-GB" b="1" dirty="0">
                <a:solidFill>
                  <a:schemeClr val="accent2"/>
                </a:solidFill>
                <a:latin typeface="+mn-lt"/>
              </a:rPr>
            </a:br>
            <a:r>
              <a:rPr lang="en-GB" b="1" dirty="0">
                <a:solidFill>
                  <a:schemeClr val="accent2"/>
                </a:solidFill>
                <a:latin typeface="+mn-lt"/>
              </a:rPr>
              <a:t>Year 3</a:t>
            </a:r>
            <a:endParaRPr lang="en-US" b="1" dirty="0">
              <a:latin typeface="+mn-lt"/>
            </a:endParaRPr>
          </a:p>
        </p:txBody>
      </p:sp>
      <p:sp>
        <p:nvSpPr>
          <p:cNvPr id="4" name="Text Box 4"/>
          <p:cNvSpPr txBox="1">
            <a:spLocks noChangeArrowheads="1"/>
          </p:cNvSpPr>
          <p:nvPr/>
        </p:nvSpPr>
        <p:spPr bwMode="auto">
          <a:xfrm>
            <a:off x="3724275" y="5195468"/>
            <a:ext cx="4743450" cy="1031712"/>
          </a:xfrm>
          <a:prstGeom prst="rect">
            <a:avLst/>
          </a:prstGeom>
          <a:solidFill>
            <a:srgbClr val="FFFFFF"/>
          </a:solidFill>
          <a:ln w="38100" cmpd="dbl">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68580" tIns="34290" rIns="68580" bIns="34290" numCol="1" anchor="t" anchorCtr="0" compatLnSpc="1">
            <a:prstTxWarp prst="textNoShape">
              <a:avLst/>
            </a:prstTxWarp>
          </a:bodyPr>
          <a:lstStyle/>
          <a:p>
            <a:pPr algn="ctr" fontAlgn="base"/>
            <a:r>
              <a:rPr lang="en-GB" sz="800" dirty="0">
                <a:solidFill>
                  <a:srgbClr val="000000"/>
                </a:solidFill>
                <a:latin typeface="Arial" charset="0"/>
                <a:ea typeface="Times New Roman" charset="0"/>
              </a:rPr>
              <a:t>This resource is strictly for the use of </a:t>
            </a:r>
            <a:r>
              <a:rPr lang="en-GB" sz="800" b="1" dirty="0">
                <a:solidFill>
                  <a:srgbClr val="000000"/>
                </a:solidFill>
                <a:latin typeface="Arial" charset="0"/>
                <a:ea typeface="Times New Roman" charset="0"/>
              </a:rPr>
              <a:t>member</a:t>
            </a:r>
            <a:r>
              <a:rPr lang="en-GB" sz="800" dirty="0">
                <a:solidFill>
                  <a:srgbClr val="000000"/>
                </a:solidFill>
                <a:latin typeface="Arial" charset="0"/>
                <a:ea typeface="Times New Roman" charset="0"/>
              </a:rPr>
              <a:t> schools for as long as they remain members of The </a:t>
            </a:r>
            <a:r>
              <a:rPr lang="en-GB" sz="800" dirty="0" err="1">
                <a:solidFill>
                  <a:srgbClr val="000000"/>
                </a:solidFill>
                <a:latin typeface="Arial" charset="0"/>
                <a:ea typeface="Times New Roman" charset="0"/>
              </a:rPr>
              <a:t>PiXL</a:t>
            </a:r>
            <a:r>
              <a:rPr lang="en-GB" sz="800" dirty="0">
                <a:solidFill>
                  <a:srgbClr val="000000"/>
                </a:solidFill>
                <a:latin typeface="Arial" charset="0"/>
                <a:ea typeface="Times New Roman" charset="0"/>
              </a:rPr>
              <a:t> Club. It may not be copied, sold nor transferred to a third party or used by the school after membership ceases. Until such time it may be freely used within the member school.</a:t>
            </a:r>
            <a:endParaRPr lang="en-US" sz="1050" dirty="0">
              <a:latin typeface="Times New Roman" charset="0"/>
              <a:ea typeface="Times New Roman" charset="0"/>
            </a:endParaRPr>
          </a:p>
          <a:p>
            <a:pPr algn="ctr" fontAlgn="base"/>
            <a:r>
              <a:rPr lang="en-GB" sz="800" dirty="0">
                <a:solidFill>
                  <a:srgbClr val="000000"/>
                </a:solidFill>
                <a:latin typeface="Arial" charset="0"/>
                <a:ea typeface="Times New Roman" charset="0"/>
              </a:rPr>
              <a:t>All opinions and contributions are those of the authors. The contents of this resource are not connected with nor endorsed by any other company, organisation or institution.</a:t>
            </a:r>
          </a:p>
          <a:p>
            <a:pPr algn="ctr" fontAlgn="base"/>
            <a:r>
              <a:rPr lang="en-GB" sz="800" dirty="0" err="1">
                <a:latin typeface="Arial" panose="020B0604020202020204" pitchFamily="34" charset="0"/>
                <a:cs typeface="Arial" panose="020B0604020202020204" pitchFamily="34" charset="0"/>
              </a:rPr>
              <a:t>PiXL</a:t>
            </a:r>
            <a:r>
              <a:rPr lang="en-GB" sz="800" dirty="0">
                <a:latin typeface="Arial" panose="020B0604020202020204" pitchFamily="34" charset="0"/>
                <a:cs typeface="Arial" panose="020B0604020202020204" pitchFamily="34" charset="0"/>
              </a:rPr>
              <a:t> Club Ltd endeavour to trace and contact copyright owners. If there are any inadvertent omissions or errors in the acknowledgements or usage, this is unintended and </a:t>
            </a:r>
            <a:r>
              <a:rPr lang="en-GB" sz="800" dirty="0" err="1">
                <a:latin typeface="Arial" panose="020B0604020202020204" pitchFamily="34" charset="0"/>
                <a:cs typeface="Arial" panose="020B0604020202020204" pitchFamily="34" charset="0"/>
              </a:rPr>
              <a:t>PiXL</a:t>
            </a:r>
            <a:r>
              <a:rPr lang="en-GB" sz="800" dirty="0">
                <a:latin typeface="Arial" panose="020B0604020202020204" pitchFamily="34" charset="0"/>
                <a:cs typeface="Arial" panose="020B0604020202020204" pitchFamily="34" charset="0"/>
              </a:rPr>
              <a:t> will remedy these on written notification.</a:t>
            </a:r>
          </a:p>
        </p:txBody>
      </p:sp>
      <p:sp>
        <p:nvSpPr>
          <p:cNvPr id="6" name="TextBox 5"/>
          <p:cNvSpPr txBox="1"/>
          <p:nvPr/>
        </p:nvSpPr>
        <p:spPr>
          <a:xfrm>
            <a:off x="4791635" y="4733803"/>
            <a:ext cx="2608730" cy="461665"/>
          </a:xfrm>
          <a:prstGeom prst="rect">
            <a:avLst/>
          </a:prstGeom>
          <a:noFill/>
        </p:spPr>
        <p:txBody>
          <a:bodyPr wrap="square" rtlCol="0">
            <a:spAutoFit/>
          </a:bodyPr>
          <a:lstStyle/>
          <a:p>
            <a:pPr algn="ctr"/>
            <a:r>
              <a:rPr lang="en-US" sz="1200" dirty="0"/>
              <a:t>Commissioned by The PiXL Club Ltd.</a:t>
            </a:r>
          </a:p>
          <a:p>
            <a:pPr algn="ctr"/>
            <a:r>
              <a:rPr lang="en-US" sz="1200" dirty="0"/>
              <a:t> June 2018</a:t>
            </a:r>
          </a:p>
        </p:txBody>
      </p:sp>
      <p:sp>
        <p:nvSpPr>
          <p:cNvPr id="7" name="TextBox 6"/>
          <p:cNvSpPr txBox="1"/>
          <p:nvPr/>
        </p:nvSpPr>
        <p:spPr>
          <a:xfrm>
            <a:off x="4677335" y="6311339"/>
            <a:ext cx="2837330" cy="276999"/>
          </a:xfrm>
          <a:prstGeom prst="rect">
            <a:avLst/>
          </a:prstGeom>
          <a:noFill/>
        </p:spPr>
        <p:txBody>
          <a:bodyPr wrap="square" rtlCol="0">
            <a:spAutoFit/>
          </a:bodyPr>
          <a:lstStyle/>
          <a:p>
            <a:r>
              <a:rPr lang="en-GB" sz="1200" dirty="0"/>
              <a:t>© Copyright The PiXL Club Limited, 2018</a:t>
            </a:r>
            <a:r>
              <a:rPr lang="en-US" sz="1200" dirty="0"/>
              <a:t> </a:t>
            </a: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8" name="Picture 7">
            <a:extLst>
              <a:ext uri="{FF2B5EF4-FFF2-40B4-BE49-F238E27FC236}">
                <a16:creationId xmlns:a16="http://schemas.microsoft.com/office/drawing/2014/main" id="{F4CACFB1-773B-DD40-B5C8-3D43C9CC7D8C}"/>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19448335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2914388" cy="507831"/>
          </a:xfrm>
          <a:prstGeom prst="rect">
            <a:avLst/>
          </a:prstGeom>
          <a:noFill/>
        </p:spPr>
        <p:txBody>
          <a:bodyPr wrap="none" rtlCol="0">
            <a:spAutoFit/>
          </a:bodyPr>
          <a:lstStyle/>
          <a:p>
            <a:r>
              <a:rPr lang="en-GB" sz="2700" b="1" dirty="0"/>
              <a:t>Week 3 - questions</a:t>
            </a:r>
          </a:p>
        </p:txBody>
      </p:sp>
      <p:sp>
        <p:nvSpPr>
          <p:cNvPr id="8" name="Rectangle 13"/>
          <p:cNvSpPr>
            <a:spLocks noChangeArrowheads="1"/>
          </p:cNvSpPr>
          <p:nvPr/>
        </p:nvSpPr>
        <p:spPr bwMode="auto">
          <a:xfrm>
            <a:off x="2711624" y="1387516"/>
            <a:ext cx="7047034"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sz="2200" b="1" dirty="0"/>
              <a:t>2. </a:t>
            </a:r>
            <a:r>
              <a:rPr lang="en-GB" sz="2200" dirty="0"/>
              <a:t>Write the missing </a:t>
            </a:r>
            <a:r>
              <a:rPr lang="en-GB" sz="2200" b="1" dirty="0"/>
              <a:t>punctuation mark</a:t>
            </a:r>
            <a:r>
              <a:rPr lang="en-GB" sz="2200" dirty="0"/>
              <a:t> to complete the sentence below.</a:t>
            </a:r>
          </a:p>
          <a:p>
            <a:endParaRPr lang="en-GB" sz="2200" dirty="0"/>
          </a:p>
        </p:txBody>
      </p:sp>
      <p:sp>
        <p:nvSpPr>
          <p:cNvPr id="37" name="Rectangle 13"/>
          <p:cNvSpPr>
            <a:spLocks noChangeArrowheads="1"/>
          </p:cNvSpPr>
          <p:nvPr/>
        </p:nvSpPr>
        <p:spPr bwMode="auto">
          <a:xfrm>
            <a:off x="1524000" y="6086604"/>
            <a:ext cx="9144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Which other punctuation marks can you use to end a sentence?</a:t>
            </a:r>
            <a:endParaRPr lang="en-GB" altLang="en-US" sz="2200" i="1" dirty="0"/>
          </a:p>
          <a:p>
            <a:pPr lvl="0"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lvl="0" eaLnBrk="0" fontAlgn="base" hangingPunct="0">
              <a:spcBef>
                <a:spcPct val="0"/>
              </a:spcBef>
              <a:spcAft>
                <a:spcPct val="0"/>
              </a:spcAft>
            </a:pPr>
            <a:endParaRPr lang="en-GB" altLang="en-US" sz="2200" i="1" dirty="0"/>
          </a:p>
        </p:txBody>
      </p:sp>
      <p:sp>
        <p:nvSpPr>
          <p:cNvPr id="20" name="Rectangle 19"/>
          <p:cNvSpPr/>
          <p:nvPr/>
        </p:nvSpPr>
        <p:spPr>
          <a:xfrm>
            <a:off x="8888514" y="5187979"/>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pic>
        <p:nvPicPr>
          <p:cNvPr id="10" name="Picture 9">
            <a:extLst>
              <a:ext uri="{FF2B5EF4-FFF2-40B4-BE49-F238E27FC236}">
                <a16:creationId xmlns:a16="http://schemas.microsoft.com/office/drawing/2014/main" id="{532D9C44-073F-43A6-851B-FA1E55598F4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3" name="Rectangle 2">
            <a:extLst>
              <a:ext uri="{FF2B5EF4-FFF2-40B4-BE49-F238E27FC236}">
                <a16:creationId xmlns:a16="http://schemas.microsoft.com/office/drawing/2014/main" id="{E4B0A7EC-E063-459D-A63E-366F3168AF8F}"/>
              </a:ext>
            </a:extLst>
          </p:cNvPr>
          <p:cNvSpPr/>
          <p:nvPr/>
        </p:nvSpPr>
        <p:spPr>
          <a:xfrm>
            <a:off x="3140704" y="3105834"/>
            <a:ext cx="4018985" cy="523220"/>
          </a:xfrm>
          <a:prstGeom prst="rect">
            <a:avLst/>
          </a:prstGeom>
        </p:spPr>
        <p:txBody>
          <a:bodyPr wrap="none">
            <a:spAutoFit/>
          </a:bodyPr>
          <a:lstStyle/>
          <a:p>
            <a:pPr>
              <a:spcAft>
                <a:spcPts val="0"/>
              </a:spcAft>
            </a:pPr>
            <a:r>
              <a:rPr lang="en-GB" sz="2800" dirty="0">
                <a:latin typeface="Calibri" panose="020F0502020204030204" pitchFamily="34" charset="0"/>
                <a:ea typeface="Times New Roman" panose="02020603050405020304" pitchFamily="18" charset="0"/>
                <a:cs typeface="Calibri" panose="020F0502020204030204" pitchFamily="34" charset="0"/>
              </a:rPr>
              <a:t>Can you stay a little longer</a:t>
            </a:r>
            <a:endParaRPr lang="en-GB" sz="2800" dirty="0">
              <a:effectLst/>
              <a:latin typeface="Calibri" panose="020F0502020204030204" pitchFamily="34" charset="0"/>
              <a:ea typeface="Times New Roman" panose="02020603050405020304" pitchFamily="18" charset="0"/>
              <a:cs typeface="Calibri" panose="020F0502020204030204" pitchFamily="34" charset="0"/>
            </a:endParaRPr>
          </a:p>
        </p:txBody>
      </p:sp>
      <p:pic>
        <p:nvPicPr>
          <p:cNvPr id="11" name="Picture 10">
            <a:extLst>
              <a:ext uri="{FF2B5EF4-FFF2-40B4-BE49-F238E27FC236}">
                <a16:creationId xmlns:a16="http://schemas.microsoft.com/office/drawing/2014/main" id="{FBB39F86-F010-BA46-A8D4-041FC56332F9}"/>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3683146940"/>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a:t>Week 33 </a:t>
            </a:r>
            <a:r>
              <a:rPr lang="en-GB" sz="2700" b="1" dirty="0"/>
              <a:t>- questions</a:t>
            </a:r>
          </a:p>
        </p:txBody>
      </p:sp>
      <p:sp>
        <p:nvSpPr>
          <p:cNvPr id="8" name="Rectangle 13"/>
          <p:cNvSpPr>
            <a:spLocks noChangeArrowheads="1"/>
          </p:cNvSpPr>
          <p:nvPr/>
        </p:nvSpPr>
        <p:spPr bwMode="auto">
          <a:xfrm>
            <a:off x="2629179" y="1667130"/>
            <a:ext cx="6933641" cy="1246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2.  </a:t>
            </a:r>
            <a:r>
              <a:rPr lang="en-GB" altLang="en-US" sz="2200" dirty="0">
                <a:ea typeface="Times New Roman" panose="02020603050405020304" pitchFamily="18" charset="0"/>
                <a:cs typeface="Calibri" panose="020F0502020204030204" pitchFamily="34" charset="0"/>
              </a:rPr>
              <a:t>Circle the </a:t>
            </a:r>
            <a:r>
              <a:rPr lang="en-GB" altLang="en-US" sz="2200" b="1" dirty="0">
                <a:ea typeface="Times New Roman" panose="02020603050405020304" pitchFamily="18" charset="0"/>
                <a:cs typeface="Calibri" panose="020F0502020204030204" pitchFamily="34" charset="0"/>
              </a:rPr>
              <a:t>adverb</a:t>
            </a:r>
            <a:r>
              <a:rPr lang="en-GB" altLang="en-US" sz="2200" dirty="0">
                <a:ea typeface="Times New Roman" panose="02020603050405020304" pitchFamily="18" charset="0"/>
                <a:cs typeface="Calibri" panose="020F0502020204030204" pitchFamily="34" charset="0"/>
              </a:rPr>
              <a:t> in the sentence below.  </a:t>
            </a:r>
          </a:p>
          <a:p>
            <a:pPr eaLnBrk="0" fontAlgn="base" hangingPunct="0">
              <a:spcBef>
                <a:spcPct val="0"/>
              </a:spcBef>
              <a:spcAft>
                <a:spcPct val="0"/>
              </a:spcAft>
            </a:pPr>
            <a:endParaRPr lang="en-GB" altLang="en-US" sz="900" dirty="0">
              <a:cs typeface="Calibri" panose="020F0502020204030204" pitchFamily="34" charset="0"/>
            </a:endParaRP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sp>
        <p:nvSpPr>
          <p:cNvPr id="21" name="Rectangle 14"/>
          <p:cNvSpPr>
            <a:spLocks noChangeArrowheads="1"/>
          </p:cNvSpPr>
          <p:nvPr/>
        </p:nvSpPr>
        <p:spPr bwMode="auto">
          <a:xfrm>
            <a:off x="2148372" y="2821292"/>
            <a:ext cx="8280454"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800" dirty="0">
                <a:ea typeface="Times New Roman" panose="02020603050405020304" pitchFamily="18" charset="0"/>
                <a:cs typeface="Calibri" panose="020F0502020204030204" pitchFamily="34" charset="0"/>
              </a:rPr>
              <a:t>Mo  carelessly  charged  through  the  classroom  and  knocked  over  the  stunning  display.</a:t>
            </a: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p:txBody>
      </p:sp>
      <p:sp>
        <p:nvSpPr>
          <p:cNvPr id="24" name="Rectangle 23"/>
          <p:cNvSpPr/>
          <p:nvPr/>
        </p:nvSpPr>
        <p:spPr>
          <a:xfrm>
            <a:off x="8472265" y="4790763"/>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662568" y="6196411"/>
            <a:ext cx="8784976"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Find a noun phrase in the sentence.</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381C3CF3-F4AB-4D9E-9BD8-55BF804487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1" name="Picture 10">
            <a:extLst>
              <a:ext uri="{FF2B5EF4-FFF2-40B4-BE49-F238E27FC236}">
                <a16:creationId xmlns:a16="http://schemas.microsoft.com/office/drawing/2014/main" id="{539730D0-B6DB-094F-A4FA-C9A33665702A}"/>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28618105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551442" y="297541"/>
            <a:ext cx="3089115" cy="507831"/>
          </a:xfrm>
          <a:prstGeom prst="rect">
            <a:avLst/>
          </a:prstGeom>
          <a:noFill/>
        </p:spPr>
        <p:txBody>
          <a:bodyPr wrap="none" rtlCol="0">
            <a:spAutoFit/>
          </a:bodyPr>
          <a:lstStyle/>
          <a:p>
            <a:r>
              <a:rPr lang="en-GB" sz="2700" b="1" dirty="0"/>
              <a:t>Week 33 - questions</a:t>
            </a:r>
          </a:p>
        </p:txBody>
      </p:sp>
      <p:sp>
        <p:nvSpPr>
          <p:cNvPr id="23" name="Rectangle 13"/>
          <p:cNvSpPr>
            <a:spLocks noChangeArrowheads="1"/>
          </p:cNvSpPr>
          <p:nvPr/>
        </p:nvSpPr>
        <p:spPr bwMode="auto">
          <a:xfrm>
            <a:off x="1463786" y="6368972"/>
            <a:ext cx="8784976"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Separate the contraction above into two words.</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381C3CF3-F4AB-4D9E-9BD8-55BF804487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11" name="Rectangle 13">
            <a:extLst>
              <a:ext uri="{FF2B5EF4-FFF2-40B4-BE49-F238E27FC236}">
                <a16:creationId xmlns:a16="http://schemas.microsoft.com/office/drawing/2014/main" id="{8133DFB4-1C4A-4981-A045-0396A90000A0}"/>
              </a:ext>
            </a:extLst>
          </p:cNvPr>
          <p:cNvSpPr>
            <a:spLocks noChangeArrowheads="1"/>
          </p:cNvSpPr>
          <p:nvPr/>
        </p:nvSpPr>
        <p:spPr bwMode="auto">
          <a:xfrm>
            <a:off x="2295061" y="1183264"/>
            <a:ext cx="6933641"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3.</a:t>
            </a:r>
            <a:r>
              <a:rPr lang="en-GB" altLang="en-US" sz="2200" dirty="0">
                <a:ea typeface="Times New Roman" panose="02020603050405020304" pitchFamily="18" charset="0"/>
                <a:cs typeface="Calibri" panose="020F0502020204030204" pitchFamily="34" charset="0"/>
              </a:rPr>
              <a:t> Tick the correct option to complete the sentence below.</a:t>
            </a:r>
          </a:p>
          <a:p>
            <a:pPr marL="457200" indent="-457200" eaLnBrk="0" fontAlgn="base" hangingPunct="0">
              <a:spcBef>
                <a:spcPct val="0"/>
              </a:spcBef>
              <a:spcAft>
                <a:spcPct val="0"/>
              </a:spcAft>
              <a:buAutoNum type="arabicPeriod" startAt="3"/>
            </a:pPr>
            <a:endParaRPr lang="en-GB" altLang="en-US" sz="2200" dirty="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__________ going to netball practice.</a:t>
            </a:r>
            <a:endParaRPr lang="en-GB" altLang="en-US" sz="22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grpSp>
        <p:nvGrpSpPr>
          <p:cNvPr id="12" name="Group 11">
            <a:extLst>
              <a:ext uri="{FF2B5EF4-FFF2-40B4-BE49-F238E27FC236}">
                <a16:creationId xmlns:a16="http://schemas.microsoft.com/office/drawing/2014/main" id="{84DFD3A3-F572-42B2-97DD-F9F919067C83}"/>
              </a:ext>
            </a:extLst>
          </p:cNvPr>
          <p:cNvGrpSpPr/>
          <p:nvPr/>
        </p:nvGrpSpPr>
        <p:grpSpPr>
          <a:xfrm>
            <a:off x="7535662" y="2370505"/>
            <a:ext cx="1143262" cy="3754663"/>
            <a:chOff x="7110309" y="2132856"/>
            <a:chExt cx="1143262" cy="3754663"/>
          </a:xfrm>
        </p:grpSpPr>
        <p:grpSp>
          <p:nvGrpSpPr>
            <p:cNvPr id="13" name="Group 12">
              <a:extLst>
                <a:ext uri="{FF2B5EF4-FFF2-40B4-BE49-F238E27FC236}">
                  <a16:creationId xmlns:a16="http://schemas.microsoft.com/office/drawing/2014/main" id="{4C417CAE-2245-4C08-A796-55902CA2E251}"/>
                </a:ext>
              </a:extLst>
            </p:cNvPr>
            <p:cNvGrpSpPr/>
            <p:nvPr/>
          </p:nvGrpSpPr>
          <p:grpSpPr>
            <a:xfrm>
              <a:off x="7110309" y="2132856"/>
              <a:ext cx="1143262" cy="2966718"/>
              <a:chOff x="7110309" y="2132856"/>
              <a:chExt cx="1143262" cy="2966718"/>
            </a:xfrm>
          </p:grpSpPr>
          <p:grpSp>
            <p:nvGrpSpPr>
              <p:cNvPr id="15" name="Group 14">
                <a:extLst>
                  <a:ext uri="{FF2B5EF4-FFF2-40B4-BE49-F238E27FC236}">
                    <a16:creationId xmlns:a16="http://schemas.microsoft.com/office/drawing/2014/main" id="{670A8914-0BA5-495F-84C9-035965DEA28B}"/>
                  </a:ext>
                </a:extLst>
              </p:cNvPr>
              <p:cNvGrpSpPr/>
              <p:nvPr/>
            </p:nvGrpSpPr>
            <p:grpSpPr>
              <a:xfrm>
                <a:off x="7455015" y="2703983"/>
                <a:ext cx="443007" cy="2395591"/>
                <a:chOff x="0" y="-69120"/>
                <a:chExt cx="219657" cy="1303797"/>
              </a:xfrm>
            </p:grpSpPr>
            <p:sp>
              <p:nvSpPr>
                <p:cNvPr id="17" name="Rectangle 16">
                  <a:extLst>
                    <a:ext uri="{FF2B5EF4-FFF2-40B4-BE49-F238E27FC236}">
                      <a16:creationId xmlns:a16="http://schemas.microsoft.com/office/drawing/2014/main" id="{08913F96-292B-446D-9935-FB57B3C03C4E}"/>
                    </a:ext>
                  </a:extLst>
                </p:cNvPr>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18" name="Rectangle 17">
                  <a:extLst>
                    <a:ext uri="{FF2B5EF4-FFF2-40B4-BE49-F238E27FC236}">
                      <a16:creationId xmlns:a16="http://schemas.microsoft.com/office/drawing/2014/main" id="{A48E17BA-F3F3-46F0-AE95-FB631F5BBD30}"/>
                    </a:ext>
                  </a:extLst>
                </p:cNvPr>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19" name="Rectangle 18">
                  <a:extLst>
                    <a:ext uri="{FF2B5EF4-FFF2-40B4-BE49-F238E27FC236}">
                      <a16:creationId xmlns:a16="http://schemas.microsoft.com/office/drawing/2014/main" id="{44D5CCD3-D7BF-4C0B-AB79-36CF111A393A}"/>
                    </a:ext>
                  </a:extLst>
                </p:cNvPr>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20" name="Rectangle 19">
                  <a:extLst>
                    <a:ext uri="{FF2B5EF4-FFF2-40B4-BE49-F238E27FC236}">
                      <a16:creationId xmlns:a16="http://schemas.microsoft.com/office/drawing/2014/main" id="{51A35CCB-72DC-491A-BC63-45B54803FE90}"/>
                    </a:ext>
                  </a:extLst>
                </p:cNvPr>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16" name="Rectangle 15">
                <a:extLst>
                  <a:ext uri="{FF2B5EF4-FFF2-40B4-BE49-F238E27FC236}">
                    <a16:creationId xmlns:a16="http://schemas.microsoft.com/office/drawing/2014/main" id="{49695E1B-EE03-4AB1-986E-868587F83572}"/>
                  </a:ext>
                </a:extLst>
              </p:cNvPr>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14" name="Rectangle 13">
              <a:extLst>
                <a:ext uri="{FF2B5EF4-FFF2-40B4-BE49-F238E27FC236}">
                  <a16:creationId xmlns:a16="http://schemas.microsoft.com/office/drawing/2014/main" id="{8F209D6E-278E-4815-9B70-965EA6F231D3}"/>
                </a:ext>
              </a:extLst>
            </p:cNvPr>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22" name="Rectangle 14">
            <a:extLst>
              <a:ext uri="{FF2B5EF4-FFF2-40B4-BE49-F238E27FC236}">
                <a16:creationId xmlns:a16="http://schemas.microsoft.com/office/drawing/2014/main" id="{D5049618-B63D-4B24-9049-6071B948977B}"/>
              </a:ext>
            </a:extLst>
          </p:cNvPr>
          <p:cNvSpPr>
            <a:spLocks noChangeArrowheads="1"/>
          </p:cNvSpPr>
          <p:nvPr/>
        </p:nvSpPr>
        <p:spPr bwMode="auto">
          <a:xfrm>
            <a:off x="5247021" y="2841283"/>
            <a:ext cx="872739"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Were’</a:t>
            </a: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err="1">
                <a:cs typeface="Calibri" panose="020F0502020204030204" pitchFamily="34" charset="0"/>
              </a:rPr>
              <a:t>W’ere</a:t>
            </a:r>
            <a:endParaRPr lang="en-GB" altLang="en-US" sz="2200" dirty="0">
              <a:cs typeface="Calibri" panose="020F0502020204030204" pitchFamily="34" charset="0"/>
            </a:endParaRPr>
          </a:p>
          <a:p>
            <a:pPr lvl="0"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err="1">
                <a:cs typeface="Calibri" panose="020F0502020204030204" pitchFamily="34" charset="0"/>
              </a:rPr>
              <a:t>Wer’e</a:t>
            </a:r>
            <a:endParaRPr lang="en-GB" altLang="en-US" sz="2200" dirty="0"/>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cs typeface="Calibri" panose="020F0502020204030204" pitchFamily="34" charset="0"/>
              </a:rPr>
              <a:t>We’re</a:t>
            </a:r>
            <a:endParaRPr lang="en-GB" altLang="en-US" sz="2200" dirty="0"/>
          </a:p>
        </p:txBody>
      </p:sp>
      <p:pic>
        <p:nvPicPr>
          <p:cNvPr id="21" name="Picture 20">
            <a:extLst>
              <a:ext uri="{FF2B5EF4-FFF2-40B4-BE49-F238E27FC236}">
                <a16:creationId xmlns:a16="http://schemas.microsoft.com/office/drawing/2014/main" id="{2D0B492D-3439-974B-B0FF-53E92D07CDE7}"/>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242062841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551442" y="324939"/>
            <a:ext cx="3089115" cy="507831"/>
          </a:xfrm>
          <a:prstGeom prst="rect">
            <a:avLst/>
          </a:prstGeom>
          <a:noFill/>
        </p:spPr>
        <p:txBody>
          <a:bodyPr wrap="none" rtlCol="0">
            <a:spAutoFit/>
          </a:bodyPr>
          <a:lstStyle/>
          <a:p>
            <a:r>
              <a:rPr lang="en-GB" sz="2700" b="1" dirty="0"/>
              <a:t>Week 34 - questions</a:t>
            </a:r>
          </a:p>
        </p:txBody>
      </p:sp>
      <p:sp>
        <p:nvSpPr>
          <p:cNvPr id="8" name="Rectangle 13"/>
          <p:cNvSpPr>
            <a:spLocks noChangeArrowheads="1"/>
          </p:cNvSpPr>
          <p:nvPr/>
        </p:nvSpPr>
        <p:spPr bwMode="auto">
          <a:xfrm>
            <a:off x="2268557" y="951806"/>
            <a:ext cx="6933641"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a:t>
            </a:r>
            <a:r>
              <a:rPr lang="en-GB" altLang="en-US" sz="2200" dirty="0">
                <a:ea typeface="Times New Roman" panose="02020603050405020304" pitchFamily="18" charset="0"/>
                <a:cs typeface="Calibri" panose="020F0502020204030204" pitchFamily="34" charset="0"/>
              </a:rPr>
              <a:t>  Look at the sentence below. Which </a:t>
            </a:r>
            <a:r>
              <a:rPr lang="en-GB" altLang="en-US" sz="2200" b="1" dirty="0">
                <a:ea typeface="Times New Roman" panose="02020603050405020304" pitchFamily="18" charset="0"/>
                <a:cs typeface="Calibri" panose="020F0502020204030204" pitchFamily="34" charset="0"/>
              </a:rPr>
              <a:t>punctuation mark</a:t>
            </a:r>
            <a:r>
              <a:rPr lang="en-GB" altLang="en-US" sz="2200" dirty="0">
                <a:ea typeface="Times New Roman" panose="02020603050405020304" pitchFamily="18" charset="0"/>
                <a:cs typeface="Calibri" panose="020F0502020204030204" pitchFamily="34" charset="0"/>
              </a:rPr>
              <a:t> is missing?</a:t>
            </a:r>
          </a:p>
          <a:p>
            <a:pPr marL="457200" indent="-457200" eaLnBrk="0" fontAlgn="base" hangingPunct="0">
              <a:spcBef>
                <a:spcPct val="0"/>
              </a:spcBef>
              <a:spcAft>
                <a:spcPct val="0"/>
              </a:spcAft>
              <a:buAutoNum type="arabicPeriod" startAt="3"/>
            </a:pPr>
            <a:endParaRPr lang="en-GB" altLang="en-US" sz="2200" dirty="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Jacobs father was a helper on the school trip.</a:t>
            </a:r>
            <a:endParaRPr lang="en-GB" altLang="en-US" sz="22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sp>
        <p:nvSpPr>
          <p:cNvPr id="23" name="Rectangle 13"/>
          <p:cNvSpPr>
            <a:spLocks noChangeArrowheads="1"/>
          </p:cNvSpPr>
          <p:nvPr/>
        </p:nvSpPr>
        <p:spPr bwMode="auto">
          <a:xfrm>
            <a:off x="1583055" y="6333955"/>
            <a:ext cx="8784976"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In this sentence, is </a:t>
            </a:r>
            <a:r>
              <a:rPr lang="en-GB" altLang="en-US" sz="2200" b="1" i="1" u="sng" dirty="0">
                <a:ea typeface="Times New Roman" panose="02020603050405020304" pitchFamily="18" charset="0"/>
                <a:cs typeface="Calibri" panose="020F0502020204030204" pitchFamily="34" charset="0"/>
              </a:rPr>
              <a:t>school</a:t>
            </a:r>
            <a:r>
              <a:rPr lang="en-GB" altLang="en-US" sz="2200" b="1" i="1" dirty="0">
                <a:ea typeface="Times New Roman" panose="02020603050405020304" pitchFamily="18" charset="0"/>
                <a:cs typeface="Calibri" panose="020F0502020204030204" pitchFamily="34" charset="0"/>
              </a:rPr>
              <a:t> a noun or an adjective? </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381C3CF3-F4AB-4D9E-9BD8-55BF804487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grpSp>
        <p:nvGrpSpPr>
          <p:cNvPr id="11" name="Group 10">
            <a:extLst>
              <a:ext uri="{FF2B5EF4-FFF2-40B4-BE49-F238E27FC236}">
                <a16:creationId xmlns:a16="http://schemas.microsoft.com/office/drawing/2014/main" id="{0CBDF6B4-0B03-4E83-BA4A-7B2BEA7460CD}"/>
              </a:ext>
            </a:extLst>
          </p:cNvPr>
          <p:cNvGrpSpPr/>
          <p:nvPr/>
        </p:nvGrpSpPr>
        <p:grpSpPr>
          <a:xfrm>
            <a:off x="7535662" y="2370505"/>
            <a:ext cx="1143262" cy="3754663"/>
            <a:chOff x="7110309" y="2132856"/>
            <a:chExt cx="1143262" cy="3754663"/>
          </a:xfrm>
        </p:grpSpPr>
        <p:grpSp>
          <p:nvGrpSpPr>
            <p:cNvPr id="12" name="Group 11">
              <a:extLst>
                <a:ext uri="{FF2B5EF4-FFF2-40B4-BE49-F238E27FC236}">
                  <a16:creationId xmlns:a16="http://schemas.microsoft.com/office/drawing/2014/main" id="{48FE2323-4FE6-497C-B51A-14C828E8392B}"/>
                </a:ext>
              </a:extLst>
            </p:cNvPr>
            <p:cNvGrpSpPr/>
            <p:nvPr/>
          </p:nvGrpSpPr>
          <p:grpSpPr>
            <a:xfrm>
              <a:off x="7110309" y="2132856"/>
              <a:ext cx="1143262" cy="2966718"/>
              <a:chOff x="7110309" y="2132856"/>
              <a:chExt cx="1143262" cy="2966718"/>
            </a:xfrm>
          </p:grpSpPr>
          <p:grpSp>
            <p:nvGrpSpPr>
              <p:cNvPr id="14" name="Group 13">
                <a:extLst>
                  <a:ext uri="{FF2B5EF4-FFF2-40B4-BE49-F238E27FC236}">
                    <a16:creationId xmlns:a16="http://schemas.microsoft.com/office/drawing/2014/main" id="{6E50CF43-4652-4BB1-865E-4251EA9AE892}"/>
                  </a:ext>
                </a:extLst>
              </p:cNvPr>
              <p:cNvGrpSpPr/>
              <p:nvPr/>
            </p:nvGrpSpPr>
            <p:grpSpPr>
              <a:xfrm>
                <a:off x="7455015" y="2703983"/>
                <a:ext cx="443007" cy="2395591"/>
                <a:chOff x="0" y="-69120"/>
                <a:chExt cx="219657" cy="1303797"/>
              </a:xfrm>
            </p:grpSpPr>
            <p:sp>
              <p:nvSpPr>
                <p:cNvPr id="16" name="Rectangle 15">
                  <a:extLst>
                    <a:ext uri="{FF2B5EF4-FFF2-40B4-BE49-F238E27FC236}">
                      <a16:creationId xmlns:a16="http://schemas.microsoft.com/office/drawing/2014/main" id="{E008CB2A-5508-4043-BA2B-BB4B7C45D1A7}"/>
                    </a:ext>
                  </a:extLst>
                </p:cNvPr>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17" name="Rectangle 16">
                  <a:extLst>
                    <a:ext uri="{FF2B5EF4-FFF2-40B4-BE49-F238E27FC236}">
                      <a16:creationId xmlns:a16="http://schemas.microsoft.com/office/drawing/2014/main" id="{CB0AFCFF-BDAE-4840-8736-6FD4E12C3787}"/>
                    </a:ext>
                  </a:extLst>
                </p:cNvPr>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18" name="Rectangle 17">
                  <a:extLst>
                    <a:ext uri="{FF2B5EF4-FFF2-40B4-BE49-F238E27FC236}">
                      <a16:creationId xmlns:a16="http://schemas.microsoft.com/office/drawing/2014/main" id="{4E9C9A02-33D1-4659-9C64-780ABF494E91}"/>
                    </a:ext>
                  </a:extLst>
                </p:cNvPr>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19" name="Rectangle 18">
                  <a:extLst>
                    <a:ext uri="{FF2B5EF4-FFF2-40B4-BE49-F238E27FC236}">
                      <a16:creationId xmlns:a16="http://schemas.microsoft.com/office/drawing/2014/main" id="{1D65EEC3-B410-440D-A7C8-AF2571117D9B}"/>
                    </a:ext>
                  </a:extLst>
                </p:cNvPr>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15" name="Rectangle 14">
                <a:extLst>
                  <a:ext uri="{FF2B5EF4-FFF2-40B4-BE49-F238E27FC236}">
                    <a16:creationId xmlns:a16="http://schemas.microsoft.com/office/drawing/2014/main" id="{351BFE82-FA85-4943-BE55-DB22FF388795}"/>
                  </a:ext>
                </a:extLst>
              </p:cNvPr>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13" name="Rectangle 12">
              <a:extLst>
                <a:ext uri="{FF2B5EF4-FFF2-40B4-BE49-F238E27FC236}">
                  <a16:creationId xmlns:a16="http://schemas.microsoft.com/office/drawing/2014/main" id="{6CF1F12E-71A7-474D-A285-46DA943F35EF}"/>
                </a:ext>
              </a:extLst>
            </p:cNvPr>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20" name="Rectangle 14">
            <a:extLst>
              <a:ext uri="{FF2B5EF4-FFF2-40B4-BE49-F238E27FC236}">
                <a16:creationId xmlns:a16="http://schemas.microsoft.com/office/drawing/2014/main" id="{6BB1F504-3F0E-405D-AB94-F01877CE1901}"/>
              </a:ext>
            </a:extLst>
          </p:cNvPr>
          <p:cNvSpPr>
            <a:spLocks noChangeArrowheads="1"/>
          </p:cNvSpPr>
          <p:nvPr/>
        </p:nvSpPr>
        <p:spPr bwMode="auto">
          <a:xfrm>
            <a:off x="5247021" y="2841283"/>
            <a:ext cx="2262927"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comma</a:t>
            </a: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cs typeface="Calibri" panose="020F0502020204030204" pitchFamily="34" charset="0"/>
              </a:rPr>
              <a:t>apostrophe</a:t>
            </a:r>
          </a:p>
          <a:p>
            <a:pPr lvl="0"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cs typeface="Calibri" panose="020F0502020204030204" pitchFamily="34" charset="0"/>
              </a:rPr>
              <a:t>question mark</a:t>
            </a:r>
            <a:endParaRPr lang="en-GB" altLang="en-US" sz="2200" dirty="0"/>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cs typeface="Calibri" panose="020F0502020204030204" pitchFamily="34" charset="0"/>
              </a:rPr>
              <a:t>exclamation mark</a:t>
            </a:r>
            <a:endParaRPr lang="en-GB" altLang="en-US" sz="2200" dirty="0"/>
          </a:p>
        </p:txBody>
      </p:sp>
      <p:pic>
        <p:nvPicPr>
          <p:cNvPr id="21" name="Picture 20">
            <a:extLst>
              <a:ext uri="{FF2B5EF4-FFF2-40B4-BE49-F238E27FC236}">
                <a16:creationId xmlns:a16="http://schemas.microsoft.com/office/drawing/2014/main" id="{40F20FBD-81CA-0D49-B219-824ABF2ECA39}"/>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214070885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34 - questions</a:t>
            </a:r>
          </a:p>
        </p:txBody>
      </p:sp>
      <p:sp>
        <p:nvSpPr>
          <p:cNvPr id="23" name="Rectangle 13"/>
          <p:cNvSpPr>
            <a:spLocks noChangeArrowheads="1"/>
          </p:cNvSpPr>
          <p:nvPr/>
        </p:nvSpPr>
        <p:spPr bwMode="auto">
          <a:xfrm>
            <a:off x="1658729" y="6364772"/>
            <a:ext cx="8784976"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List some irregular past tense verbs.</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381C3CF3-F4AB-4D9E-9BD8-55BF804487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11" name="Rectangle 13">
            <a:extLst>
              <a:ext uri="{FF2B5EF4-FFF2-40B4-BE49-F238E27FC236}">
                <a16:creationId xmlns:a16="http://schemas.microsoft.com/office/drawing/2014/main" id="{BF48D652-1A89-49EE-9B27-A3FB781D8863}"/>
              </a:ext>
            </a:extLst>
          </p:cNvPr>
          <p:cNvSpPr>
            <a:spLocks noChangeArrowheads="1"/>
          </p:cNvSpPr>
          <p:nvPr/>
        </p:nvSpPr>
        <p:spPr bwMode="auto">
          <a:xfrm>
            <a:off x="2588235" y="1500464"/>
            <a:ext cx="6933641"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2.  </a:t>
            </a:r>
            <a:r>
              <a:rPr lang="en-GB" altLang="en-US" sz="2200" dirty="0">
                <a:ea typeface="Times New Roman" panose="02020603050405020304" pitchFamily="18" charset="0"/>
                <a:cs typeface="Calibri" panose="020F0502020204030204" pitchFamily="34" charset="0"/>
              </a:rPr>
              <a:t>The verbs in the boxes are in the present tense. Write these verbs in the </a:t>
            </a:r>
            <a:r>
              <a:rPr lang="en-GB" altLang="en-US" sz="2200" b="1" dirty="0">
                <a:ea typeface="Times New Roman" panose="02020603050405020304" pitchFamily="18" charset="0"/>
                <a:cs typeface="Calibri" panose="020F0502020204030204" pitchFamily="34" charset="0"/>
              </a:rPr>
              <a:t>past tense</a:t>
            </a:r>
            <a:r>
              <a:rPr lang="en-GB" altLang="en-US" sz="2200" dirty="0">
                <a:ea typeface="Times New Roman" panose="02020603050405020304" pitchFamily="18" charset="0"/>
                <a:cs typeface="Calibri" panose="020F0502020204030204" pitchFamily="34" charset="0"/>
              </a:rPr>
              <a:t>.  </a:t>
            </a:r>
          </a:p>
          <a:p>
            <a:pPr eaLnBrk="0" fontAlgn="base" hangingPunct="0">
              <a:spcBef>
                <a:spcPct val="0"/>
              </a:spcBef>
              <a:spcAft>
                <a:spcPct val="0"/>
              </a:spcAft>
            </a:pPr>
            <a:endParaRPr lang="en-GB" altLang="en-US" sz="22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p:txBody>
      </p:sp>
      <p:sp>
        <p:nvSpPr>
          <p:cNvPr id="12" name="Rectangle 14">
            <a:extLst>
              <a:ext uri="{FF2B5EF4-FFF2-40B4-BE49-F238E27FC236}">
                <a16:creationId xmlns:a16="http://schemas.microsoft.com/office/drawing/2014/main" id="{1ED590FB-05C1-440A-B63B-9061C5B61501}"/>
              </a:ext>
            </a:extLst>
          </p:cNvPr>
          <p:cNvSpPr>
            <a:spLocks noChangeArrowheads="1"/>
          </p:cNvSpPr>
          <p:nvPr/>
        </p:nvSpPr>
        <p:spPr bwMode="auto">
          <a:xfrm>
            <a:off x="3729554" y="2518516"/>
            <a:ext cx="4953600"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I  _________________ to visit my friends.</a:t>
            </a:r>
          </a:p>
          <a:p>
            <a:pPr lvl="0"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My sister ________________ for fun.</a:t>
            </a:r>
          </a:p>
        </p:txBody>
      </p:sp>
      <p:sp>
        <p:nvSpPr>
          <p:cNvPr id="13" name="Rectangle 12">
            <a:extLst>
              <a:ext uri="{FF2B5EF4-FFF2-40B4-BE49-F238E27FC236}">
                <a16:creationId xmlns:a16="http://schemas.microsoft.com/office/drawing/2014/main" id="{E91CFB97-11B1-4DD4-A796-25DD42A0E3F7}"/>
              </a:ext>
            </a:extLst>
          </p:cNvPr>
          <p:cNvSpPr/>
          <p:nvPr/>
        </p:nvSpPr>
        <p:spPr>
          <a:xfrm>
            <a:off x="8616281" y="5157193"/>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nvGrpSpPr>
          <p:cNvPr id="14" name="Group 13">
            <a:extLst>
              <a:ext uri="{FF2B5EF4-FFF2-40B4-BE49-F238E27FC236}">
                <a16:creationId xmlns:a16="http://schemas.microsoft.com/office/drawing/2014/main" id="{D79A7116-25EC-4927-88B1-1F04F9A7DC90}"/>
              </a:ext>
            </a:extLst>
          </p:cNvPr>
          <p:cNvGrpSpPr/>
          <p:nvPr/>
        </p:nvGrpSpPr>
        <p:grpSpPr>
          <a:xfrm>
            <a:off x="4319973" y="3071527"/>
            <a:ext cx="2118340" cy="756054"/>
            <a:chOff x="-12451" y="158671"/>
            <a:chExt cx="1051560" cy="445211"/>
          </a:xfrm>
        </p:grpSpPr>
        <p:sp>
          <p:nvSpPr>
            <p:cNvPr id="15" name="Rectangle 14">
              <a:extLst>
                <a:ext uri="{FF2B5EF4-FFF2-40B4-BE49-F238E27FC236}">
                  <a16:creationId xmlns:a16="http://schemas.microsoft.com/office/drawing/2014/main" id="{E0F879F9-7003-4C91-A801-1C7FB1B6EEF6}"/>
                </a:ext>
              </a:extLst>
            </p:cNvPr>
            <p:cNvSpPr/>
            <p:nvPr/>
          </p:nvSpPr>
          <p:spPr>
            <a:xfrm>
              <a:off x="-12451" y="313711"/>
              <a:ext cx="1051560" cy="29017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100" b="1" dirty="0">
                  <a:ea typeface="Times New Roman" panose="02020603050405020304" pitchFamily="18" charset="0"/>
                  <a:cs typeface="Times New Roman" panose="02020603050405020304" pitchFamily="18" charset="0"/>
                </a:rPr>
                <a:t> </a:t>
              </a:r>
              <a:r>
                <a:rPr lang="en-GB" sz="2200" b="1" dirty="0">
                  <a:ea typeface="Times New Roman" panose="02020603050405020304" pitchFamily="18" charset="0"/>
                  <a:cs typeface="Times New Roman" panose="02020603050405020304" pitchFamily="18" charset="0"/>
                </a:rPr>
                <a:t>go</a:t>
              </a:r>
            </a:p>
          </p:txBody>
        </p:sp>
        <p:cxnSp>
          <p:nvCxnSpPr>
            <p:cNvPr id="16" name="Straight Arrow Connector 15">
              <a:extLst>
                <a:ext uri="{FF2B5EF4-FFF2-40B4-BE49-F238E27FC236}">
                  <a16:creationId xmlns:a16="http://schemas.microsoft.com/office/drawing/2014/main" id="{E0F706D9-E996-4B36-85E3-12E916FC483D}"/>
                </a:ext>
              </a:extLst>
            </p:cNvPr>
            <p:cNvCxnSpPr/>
            <p:nvPr/>
          </p:nvCxnSpPr>
          <p:spPr>
            <a:xfrm flipH="1" flipV="1">
              <a:off x="511424" y="158671"/>
              <a:ext cx="1905" cy="14874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7" name="Group 16">
            <a:extLst>
              <a:ext uri="{FF2B5EF4-FFF2-40B4-BE49-F238E27FC236}">
                <a16:creationId xmlns:a16="http://schemas.microsoft.com/office/drawing/2014/main" id="{6692B420-DCAB-46B1-BB89-9B2B423EB32E}"/>
              </a:ext>
            </a:extLst>
          </p:cNvPr>
          <p:cNvGrpSpPr/>
          <p:nvPr/>
        </p:nvGrpSpPr>
        <p:grpSpPr>
          <a:xfrm>
            <a:off x="4995885" y="4671443"/>
            <a:ext cx="2118340" cy="756054"/>
            <a:chOff x="-12451" y="158671"/>
            <a:chExt cx="1051560" cy="445211"/>
          </a:xfrm>
        </p:grpSpPr>
        <p:sp>
          <p:nvSpPr>
            <p:cNvPr id="18" name="Rectangle 17">
              <a:extLst>
                <a:ext uri="{FF2B5EF4-FFF2-40B4-BE49-F238E27FC236}">
                  <a16:creationId xmlns:a16="http://schemas.microsoft.com/office/drawing/2014/main" id="{0F615515-BF38-4A5E-82EB-4483CC6264EC}"/>
                </a:ext>
              </a:extLst>
            </p:cNvPr>
            <p:cNvSpPr/>
            <p:nvPr/>
          </p:nvSpPr>
          <p:spPr>
            <a:xfrm>
              <a:off x="-12451" y="313711"/>
              <a:ext cx="1051560" cy="29017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100" b="1" dirty="0">
                  <a:ea typeface="Times New Roman" panose="02020603050405020304" pitchFamily="18" charset="0"/>
                  <a:cs typeface="Times New Roman" panose="02020603050405020304" pitchFamily="18" charset="0"/>
                </a:rPr>
                <a:t> </a:t>
              </a:r>
              <a:r>
                <a:rPr lang="en-GB" sz="2200" b="1" dirty="0">
                  <a:ea typeface="Times New Roman" panose="02020603050405020304" pitchFamily="18" charset="0"/>
                  <a:cs typeface="Times New Roman" panose="02020603050405020304" pitchFamily="18" charset="0"/>
                </a:rPr>
                <a:t>dances</a:t>
              </a:r>
            </a:p>
          </p:txBody>
        </p:sp>
        <p:cxnSp>
          <p:nvCxnSpPr>
            <p:cNvPr id="19" name="Straight Arrow Connector 18">
              <a:extLst>
                <a:ext uri="{FF2B5EF4-FFF2-40B4-BE49-F238E27FC236}">
                  <a16:creationId xmlns:a16="http://schemas.microsoft.com/office/drawing/2014/main" id="{FF7D2A28-3B00-4601-9317-3A048AE4896B}"/>
                </a:ext>
              </a:extLst>
            </p:cNvPr>
            <p:cNvCxnSpPr/>
            <p:nvPr/>
          </p:nvCxnSpPr>
          <p:spPr>
            <a:xfrm flipH="1" flipV="1">
              <a:off x="511424" y="158671"/>
              <a:ext cx="1905" cy="14874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pic>
        <p:nvPicPr>
          <p:cNvPr id="20" name="Picture 19">
            <a:extLst>
              <a:ext uri="{FF2B5EF4-FFF2-40B4-BE49-F238E27FC236}">
                <a16:creationId xmlns:a16="http://schemas.microsoft.com/office/drawing/2014/main" id="{481B0832-C840-6B4C-9516-40F5CE5FDDAB}"/>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372555340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34 - questions</a:t>
            </a:r>
          </a:p>
        </p:txBody>
      </p:sp>
      <p:sp>
        <p:nvSpPr>
          <p:cNvPr id="8" name="Rectangle 13"/>
          <p:cNvSpPr>
            <a:spLocks noChangeArrowheads="1"/>
          </p:cNvSpPr>
          <p:nvPr/>
        </p:nvSpPr>
        <p:spPr bwMode="auto">
          <a:xfrm>
            <a:off x="2588235" y="1585099"/>
            <a:ext cx="6933641"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3.</a:t>
            </a:r>
            <a:r>
              <a:rPr lang="en-GB" altLang="en-US" sz="2200" dirty="0">
                <a:ea typeface="Times New Roman" panose="02020603050405020304" pitchFamily="18" charset="0"/>
                <a:cs typeface="Calibri" panose="020F0502020204030204" pitchFamily="34" charset="0"/>
              </a:rPr>
              <a:t>  Write </a:t>
            </a:r>
            <a:r>
              <a:rPr lang="en-GB" altLang="en-US" sz="2200" b="1" dirty="0">
                <a:ea typeface="Times New Roman" panose="02020603050405020304" pitchFamily="18" charset="0"/>
                <a:cs typeface="Calibri" panose="020F0502020204030204" pitchFamily="34" charset="0"/>
              </a:rPr>
              <a:t>s</a:t>
            </a:r>
            <a:r>
              <a:rPr lang="en-GB" altLang="en-US" sz="2200" dirty="0">
                <a:ea typeface="Times New Roman" panose="02020603050405020304" pitchFamily="18" charset="0"/>
                <a:cs typeface="Calibri" panose="020F0502020204030204" pitchFamily="34" charset="0"/>
              </a:rPr>
              <a:t> or </a:t>
            </a:r>
            <a:r>
              <a:rPr lang="en-GB" altLang="en-US" sz="2200" b="1" dirty="0">
                <a:ea typeface="Times New Roman" panose="02020603050405020304" pitchFamily="18" charset="0"/>
                <a:cs typeface="Calibri" panose="020F0502020204030204" pitchFamily="34" charset="0"/>
              </a:rPr>
              <a:t>es</a:t>
            </a:r>
            <a:r>
              <a:rPr lang="en-GB" altLang="en-US" sz="2200" dirty="0">
                <a:ea typeface="Times New Roman" panose="02020603050405020304" pitchFamily="18" charset="0"/>
                <a:cs typeface="Calibri" panose="020F0502020204030204" pitchFamily="34" charset="0"/>
              </a:rPr>
              <a:t> to make each word a </a:t>
            </a:r>
            <a:r>
              <a:rPr lang="en-GB" altLang="en-US" sz="2200" b="1" dirty="0">
                <a:ea typeface="Times New Roman" panose="02020603050405020304" pitchFamily="18" charset="0"/>
                <a:cs typeface="Calibri" panose="020F0502020204030204" pitchFamily="34" charset="0"/>
              </a:rPr>
              <a:t>plural</a:t>
            </a:r>
            <a:r>
              <a:rPr lang="en-GB" altLang="en-US" sz="2200" dirty="0">
                <a:ea typeface="Times New Roman" panose="02020603050405020304" pitchFamily="18" charset="0"/>
                <a:cs typeface="Calibri" panose="020F0502020204030204" pitchFamily="34" charset="0"/>
              </a:rPr>
              <a:t>.</a:t>
            </a: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sp>
        <p:nvSpPr>
          <p:cNvPr id="21" name="Rectangle 14"/>
          <p:cNvSpPr>
            <a:spLocks noChangeArrowheads="1"/>
          </p:cNvSpPr>
          <p:nvPr/>
        </p:nvSpPr>
        <p:spPr bwMode="auto">
          <a:xfrm>
            <a:off x="3488698" y="2436750"/>
            <a:ext cx="4344459"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witch ________________________</a:t>
            </a: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fox __________________________</a:t>
            </a:r>
          </a:p>
          <a:p>
            <a:pPr lvl="0"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building ______________________</a:t>
            </a:r>
          </a:p>
        </p:txBody>
      </p:sp>
      <p:sp>
        <p:nvSpPr>
          <p:cNvPr id="24" name="Rectangle 23"/>
          <p:cNvSpPr/>
          <p:nvPr/>
        </p:nvSpPr>
        <p:spPr>
          <a:xfrm>
            <a:off x="8472265" y="4790763"/>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662567" y="6066890"/>
            <a:ext cx="8784976"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How do you know when to add </a:t>
            </a:r>
            <a:r>
              <a:rPr lang="en-GB" altLang="en-US" sz="2200" b="1" i="1" u="sng" dirty="0">
                <a:ea typeface="Times New Roman" panose="02020603050405020304" pitchFamily="18" charset="0"/>
                <a:cs typeface="Calibri" panose="020F0502020204030204" pitchFamily="34" charset="0"/>
              </a:rPr>
              <a:t>es</a:t>
            </a:r>
            <a:r>
              <a:rPr lang="en-GB" altLang="en-US" sz="2200" b="1" i="1" dirty="0">
                <a:ea typeface="Times New Roman" panose="02020603050405020304" pitchFamily="18" charset="0"/>
                <a:cs typeface="Calibri" panose="020F0502020204030204" pitchFamily="34" charset="0"/>
              </a:rPr>
              <a:t> to make a plural? Write the spelling rule.</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381C3CF3-F4AB-4D9E-9BD8-55BF804487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1" name="Picture 10">
            <a:extLst>
              <a:ext uri="{FF2B5EF4-FFF2-40B4-BE49-F238E27FC236}">
                <a16:creationId xmlns:a16="http://schemas.microsoft.com/office/drawing/2014/main" id="{08A05194-8C74-3448-A76A-6A22E8C359E2}"/>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65155948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35 - questions</a:t>
            </a:r>
          </a:p>
        </p:txBody>
      </p:sp>
      <p:sp>
        <p:nvSpPr>
          <p:cNvPr id="8" name="Rectangle 13"/>
          <p:cNvSpPr>
            <a:spLocks noChangeArrowheads="1"/>
          </p:cNvSpPr>
          <p:nvPr/>
        </p:nvSpPr>
        <p:spPr bwMode="auto">
          <a:xfrm>
            <a:off x="2639617" y="1844824"/>
            <a:ext cx="6933641"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  </a:t>
            </a:r>
            <a:r>
              <a:rPr lang="en-GB" altLang="en-US" sz="2200" dirty="0">
                <a:ea typeface="Times New Roman" panose="02020603050405020304" pitchFamily="18" charset="0"/>
                <a:cs typeface="Calibri" panose="020F0502020204030204" pitchFamily="34" charset="0"/>
              </a:rPr>
              <a:t>Tick two boxes to show the </a:t>
            </a:r>
            <a:r>
              <a:rPr lang="en-GB" altLang="en-US" sz="2200" b="1" dirty="0">
                <a:ea typeface="Times New Roman" panose="02020603050405020304" pitchFamily="18" charset="0"/>
                <a:cs typeface="Calibri" panose="020F0502020204030204" pitchFamily="34" charset="0"/>
              </a:rPr>
              <a:t>verbs</a:t>
            </a:r>
            <a:r>
              <a:rPr lang="en-GB" altLang="en-US" sz="2200" dirty="0">
                <a:ea typeface="Times New Roman" panose="02020603050405020304" pitchFamily="18" charset="0"/>
                <a:cs typeface="Calibri" panose="020F0502020204030204" pitchFamily="34" charset="0"/>
              </a:rPr>
              <a:t> in the sentence below.</a:t>
            </a:r>
            <a:endParaRPr lang="en-GB" altLang="en-US" sz="900" dirty="0">
              <a:cs typeface="Calibri" panose="020F0502020204030204" pitchFamily="34" charset="0"/>
            </a:endParaRPr>
          </a:p>
          <a:p>
            <a:pPr eaLnBrk="0" fontAlgn="base" hangingPunct="0">
              <a:spcBef>
                <a:spcPct val="0"/>
              </a:spcBef>
              <a:spcAft>
                <a:spcPct val="0"/>
              </a:spcAft>
            </a:pPr>
            <a:endParaRPr lang="en-GB" altLang="en-US" sz="22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sp>
        <p:nvSpPr>
          <p:cNvPr id="21" name="Rectangle 14"/>
          <p:cNvSpPr>
            <a:spLocks noChangeArrowheads="1"/>
          </p:cNvSpPr>
          <p:nvPr/>
        </p:nvSpPr>
        <p:spPr bwMode="auto">
          <a:xfrm>
            <a:off x="2217260" y="3394738"/>
            <a:ext cx="8142678"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Salma brushed her teeth and then slipped on the wet bathroom floor.</a:t>
            </a:r>
          </a:p>
        </p:txBody>
      </p:sp>
      <p:sp>
        <p:nvSpPr>
          <p:cNvPr id="24" name="Rectangle 23"/>
          <p:cNvSpPr/>
          <p:nvPr/>
        </p:nvSpPr>
        <p:spPr>
          <a:xfrm>
            <a:off x="8472265" y="4790763"/>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662568" y="6196411"/>
            <a:ext cx="8784976"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Add two adverbs to the sentence above.</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381C3CF3-F4AB-4D9E-9BD8-55BF804487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grpSp>
        <p:nvGrpSpPr>
          <p:cNvPr id="11" name="Group 10">
            <a:extLst>
              <a:ext uri="{FF2B5EF4-FFF2-40B4-BE49-F238E27FC236}">
                <a16:creationId xmlns:a16="http://schemas.microsoft.com/office/drawing/2014/main" id="{7526A803-4765-4F4D-85DA-2059E9543280}"/>
              </a:ext>
            </a:extLst>
          </p:cNvPr>
          <p:cNvGrpSpPr/>
          <p:nvPr/>
        </p:nvGrpSpPr>
        <p:grpSpPr>
          <a:xfrm>
            <a:off x="3255388" y="3825625"/>
            <a:ext cx="410051" cy="724679"/>
            <a:chOff x="0" y="0"/>
            <a:chExt cx="213360" cy="403860"/>
          </a:xfrm>
        </p:grpSpPr>
        <p:sp>
          <p:nvSpPr>
            <p:cNvPr id="12" name="Rectangle 11">
              <a:extLst>
                <a:ext uri="{FF2B5EF4-FFF2-40B4-BE49-F238E27FC236}">
                  <a16:creationId xmlns:a16="http://schemas.microsoft.com/office/drawing/2014/main" id="{E49A5063-5414-4200-B46C-BCF9FAD31E15}"/>
                </a:ext>
              </a:extLst>
            </p:cNvPr>
            <p:cNvSpPr/>
            <p:nvPr/>
          </p:nvSpPr>
          <p:spPr>
            <a:xfrm>
              <a:off x="0" y="19050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a</a:t>
              </a:r>
            </a:p>
          </p:txBody>
        </p:sp>
        <p:cxnSp>
          <p:nvCxnSpPr>
            <p:cNvPr id="13" name="Straight Arrow Connector 12">
              <a:extLst>
                <a:ext uri="{FF2B5EF4-FFF2-40B4-BE49-F238E27FC236}">
                  <a16:creationId xmlns:a16="http://schemas.microsoft.com/office/drawing/2014/main" id="{94A87B72-D7CF-4BD2-9065-D79B9170B6C7}"/>
                </a:ext>
              </a:extLst>
            </p:cNvPr>
            <p:cNvCxnSpPr/>
            <p:nvPr/>
          </p:nvCxnSpPr>
          <p:spPr>
            <a:xfrm flipV="1">
              <a:off x="99060" y="0"/>
              <a:ext cx="0" cy="1905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4" name="Group 13">
            <a:extLst>
              <a:ext uri="{FF2B5EF4-FFF2-40B4-BE49-F238E27FC236}">
                <a16:creationId xmlns:a16="http://schemas.microsoft.com/office/drawing/2014/main" id="{9F0B3393-3741-4B19-8383-27D51C03EFC4}"/>
              </a:ext>
            </a:extLst>
          </p:cNvPr>
          <p:cNvGrpSpPr/>
          <p:nvPr/>
        </p:nvGrpSpPr>
        <p:grpSpPr>
          <a:xfrm>
            <a:off x="4629773" y="3854278"/>
            <a:ext cx="410051" cy="724679"/>
            <a:chOff x="0" y="0"/>
            <a:chExt cx="213360" cy="403860"/>
          </a:xfrm>
        </p:grpSpPr>
        <p:sp>
          <p:nvSpPr>
            <p:cNvPr id="15" name="Rectangle 14">
              <a:extLst>
                <a:ext uri="{FF2B5EF4-FFF2-40B4-BE49-F238E27FC236}">
                  <a16:creationId xmlns:a16="http://schemas.microsoft.com/office/drawing/2014/main" id="{B3BDF715-E2C8-4220-B2B9-7E0FAFAFC192}"/>
                </a:ext>
              </a:extLst>
            </p:cNvPr>
            <p:cNvSpPr/>
            <p:nvPr/>
          </p:nvSpPr>
          <p:spPr>
            <a:xfrm>
              <a:off x="0" y="19050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b</a:t>
              </a:r>
            </a:p>
          </p:txBody>
        </p:sp>
        <p:cxnSp>
          <p:nvCxnSpPr>
            <p:cNvPr id="16" name="Straight Arrow Connector 15">
              <a:extLst>
                <a:ext uri="{FF2B5EF4-FFF2-40B4-BE49-F238E27FC236}">
                  <a16:creationId xmlns:a16="http://schemas.microsoft.com/office/drawing/2014/main" id="{6AE4320A-543A-4260-BF5F-5B448BAB8747}"/>
                </a:ext>
              </a:extLst>
            </p:cNvPr>
            <p:cNvCxnSpPr/>
            <p:nvPr/>
          </p:nvCxnSpPr>
          <p:spPr>
            <a:xfrm flipV="1">
              <a:off x="99060" y="0"/>
              <a:ext cx="0" cy="1905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7" name="Group 16">
            <a:extLst>
              <a:ext uri="{FF2B5EF4-FFF2-40B4-BE49-F238E27FC236}">
                <a16:creationId xmlns:a16="http://schemas.microsoft.com/office/drawing/2014/main" id="{4C9111DF-9ACE-477F-BDC5-AE9EA437BC90}"/>
              </a:ext>
            </a:extLst>
          </p:cNvPr>
          <p:cNvGrpSpPr/>
          <p:nvPr/>
        </p:nvGrpSpPr>
        <p:grpSpPr>
          <a:xfrm>
            <a:off x="6443499" y="3854278"/>
            <a:ext cx="410051" cy="724679"/>
            <a:chOff x="0" y="0"/>
            <a:chExt cx="213360" cy="403860"/>
          </a:xfrm>
        </p:grpSpPr>
        <p:sp>
          <p:nvSpPr>
            <p:cNvPr id="18" name="Rectangle 17">
              <a:extLst>
                <a:ext uri="{FF2B5EF4-FFF2-40B4-BE49-F238E27FC236}">
                  <a16:creationId xmlns:a16="http://schemas.microsoft.com/office/drawing/2014/main" id="{7B39B619-F290-4601-BF74-1B51DE3E5860}"/>
                </a:ext>
              </a:extLst>
            </p:cNvPr>
            <p:cNvSpPr/>
            <p:nvPr/>
          </p:nvSpPr>
          <p:spPr>
            <a:xfrm>
              <a:off x="0" y="19050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c</a:t>
              </a:r>
            </a:p>
          </p:txBody>
        </p:sp>
        <p:cxnSp>
          <p:nvCxnSpPr>
            <p:cNvPr id="19" name="Straight Arrow Connector 18">
              <a:extLst>
                <a:ext uri="{FF2B5EF4-FFF2-40B4-BE49-F238E27FC236}">
                  <a16:creationId xmlns:a16="http://schemas.microsoft.com/office/drawing/2014/main" id="{27190057-A1D1-445C-B46E-DF8EAF304836}"/>
                </a:ext>
              </a:extLst>
            </p:cNvPr>
            <p:cNvCxnSpPr/>
            <p:nvPr/>
          </p:nvCxnSpPr>
          <p:spPr>
            <a:xfrm flipV="1">
              <a:off x="99060" y="0"/>
              <a:ext cx="0" cy="1905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0" name="Group 19">
            <a:extLst>
              <a:ext uri="{FF2B5EF4-FFF2-40B4-BE49-F238E27FC236}">
                <a16:creationId xmlns:a16="http://schemas.microsoft.com/office/drawing/2014/main" id="{8692F38B-3EE6-4285-A99A-76B42C366D6F}"/>
              </a:ext>
            </a:extLst>
          </p:cNvPr>
          <p:cNvGrpSpPr/>
          <p:nvPr/>
        </p:nvGrpSpPr>
        <p:grpSpPr>
          <a:xfrm>
            <a:off x="8809605" y="3854278"/>
            <a:ext cx="410051" cy="724679"/>
            <a:chOff x="0" y="0"/>
            <a:chExt cx="213360" cy="403860"/>
          </a:xfrm>
        </p:grpSpPr>
        <p:sp>
          <p:nvSpPr>
            <p:cNvPr id="22" name="Rectangle 21">
              <a:extLst>
                <a:ext uri="{FF2B5EF4-FFF2-40B4-BE49-F238E27FC236}">
                  <a16:creationId xmlns:a16="http://schemas.microsoft.com/office/drawing/2014/main" id="{0B02067F-AB4F-49A7-AE9E-E9720C9A37BC}"/>
                </a:ext>
              </a:extLst>
            </p:cNvPr>
            <p:cNvSpPr/>
            <p:nvPr/>
          </p:nvSpPr>
          <p:spPr>
            <a:xfrm>
              <a:off x="0" y="19050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d</a:t>
              </a:r>
            </a:p>
          </p:txBody>
        </p:sp>
        <p:cxnSp>
          <p:nvCxnSpPr>
            <p:cNvPr id="25" name="Straight Arrow Connector 24">
              <a:extLst>
                <a:ext uri="{FF2B5EF4-FFF2-40B4-BE49-F238E27FC236}">
                  <a16:creationId xmlns:a16="http://schemas.microsoft.com/office/drawing/2014/main" id="{4AC56854-461A-4D51-9D3F-92300E14200F}"/>
                </a:ext>
              </a:extLst>
            </p:cNvPr>
            <p:cNvCxnSpPr/>
            <p:nvPr/>
          </p:nvCxnSpPr>
          <p:spPr>
            <a:xfrm flipV="1">
              <a:off x="99060" y="0"/>
              <a:ext cx="0" cy="1905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pic>
        <p:nvPicPr>
          <p:cNvPr id="26" name="Picture 25">
            <a:extLst>
              <a:ext uri="{FF2B5EF4-FFF2-40B4-BE49-F238E27FC236}">
                <a16:creationId xmlns:a16="http://schemas.microsoft.com/office/drawing/2014/main" id="{86EBB3B7-9592-C347-B1FE-FBDA345E4E4F}"/>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159458684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35 - questions</a:t>
            </a:r>
          </a:p>
        </p:txBody>
      </p:sp>
      <p:sp>
        <p:nvSpPr>
          <p:cNvPr id="8" name="Rectangle 13"/>
          <p:cNvSpPr>
            <a:spLocks noChangeArrowheads="1"/>
          </p:cNvSpPr>
          <p:nvPr/>
        </p:nvSpPr>
        <p:spPr bwMode="auto">
          <a:xfrm>
            <a:off x="2629179" y="1492617"/>
            <a:ext cx="6933641" cy="1585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2.  </a:t>
            </a:r>
            <a:r>
              <a:rPr lang="en-GB" altLang="en-US" sz="2200" dirty="0">
                <a:ea typeface="Times New Roman" panose="02020603050405020304" pitchFamily="18" charset="0"/>
                <a:cs typeface="Calibri" panose="020F0502020204030204" pitchFamily="34" charset="0"/>
              </a:rPr>
              <a:t>Are all sentences that end in an </a:t>
            </a:r>
            <a:r>
              <a:rPr lang="en-GB" altLang="en-US" sz="2200" b="1" dirty="0">
                <a:ea typeface="Times New Roman" panose="02020603050405020304" pitchFamily="18" charset="0"/>
                <a:cs typeface="Calibri" panose="020F0502020204030204" pitchFamily="34" charset="0"/>
              </a:rPr>
              <a:t>exclamation mark </a:t>
            </a:r>
            <a:r>
              <a:rPr lang="en-GB" altLang="en-US" sz="2200" dirty="0">
                <a:ea typeface="Times New Roman" panose="02020603050405020304" pitchFamily="18" charset="0"/>
                <a:cs typeface="Calibri" panose="020F0502020204030204" pitchFamily="34" charset="0"/>
              </a:rPr>
              <a:t>an exclamation sentence?  Explain your answer.</a:t>
            </a:r>
          </a:p>
          <a:p>
            <a:pPr eaLnBrk="0" fontAlgn="base" hangingPunct="0">
              <a:spcBef>
                <a:spcPct val="0"/>
              </a:spcBef>
              <a:spcAft>
                <a:spcPct val="0"/>
              </a:spcAft>
            </a:pPr>
            <a:endParaRPr lang="en-GB" altLang="en-US" sz="900" dirty="0">
              <a:cs typeface="Calibri" panose="020F0502020204030204" pitchFamily="34" charset="0"/>
            </a:endParaRP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sp>
        <p:nvSpPr>
          <p:cNvPr id="21" name="Rectangle 14"/>
          <p:cNvSpPr>
            <a:spLocks noChangeArrowheads="1"/>
          </p:cNvSpPr>
          <p:nvPr/>
        </p:nvSpPr>
        <p:spPr bwMode="auto">
          <a:xfrm>
            <a:off x="2629179" y="2477203"/>
            <a:ext cx="6944593"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________________________________________________</a:t>
            </a: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________________________________________________</a:t>
            </a:r>
          </a:p>
          <a:p>
            <a:pPr lvl="0"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________________________________________________</a:t>
            </a:r>
          </a:p>
        </p:txBody>
      </p:sp>
      <p:sp>
        <p:nvSpPr>
          <p:cNvPr id="24" name="Rectangle 23"/>
          <p:cNvSpPr/>
          <p:nvPr/>
        </p:nvSpPr>
        <p:spPr>
          <a:xfrm>
            <a:off x="8472265" y="4790763"/>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662568" y="6196411"/>
            <a:ext cx="8784976"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Write example sentences to support your answer.</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381C3CF3-F4AB-4D9E-9BD8-55BF804487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1" name="Picture 10">
            <a:extLst>
              <a:ext uri="{FF2B5EF4-FFF2-40B4-BE49-F238E27FC236}">
                <a16:creationId xmlns:a16="http://schemas.microsoft.com/office/drawing/2014/main" id="{C60A7E02-B9A8-5348-B5A5-E1E9EE425AEE}"/>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2737560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35 - questions</a:t>
            </a:r>
          </a:p>
        </p:txBody>
      </p:sp>
      <p:sp>
        <p:nvSpPr>
          <p:cNvPr id="23" name="Rectangle 13"/>
          <p:cNvSpPr>
            <a:spLocks noChangeArrowheads="1"/>
          </p:cNvSpPr>
          <p:nvPr/>
        </p:nvSpPr>
        <p:spPr bwMode="auto">
          <a:xfrm>
            <a:off x="1662568" y="6027134"/>
            <a:ext cx="8784976"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Rewrite the sentence using the conjunction </a:t>
            </a:r>
            <a:r>
              <a:rPr lang="en-GB" altLang="en-US" sz="2200" b="1" i="1" u="sng" dirty="0">
                <a:ea typeface="Times New Roman" panose="02020603050405020304" pitchFamily="18" charset="0"/>
                <a:cs typeface="Calibri" panose="020F0502020204030204" pitchFamily="34" charset="0"/>
              </a:rPr>
              <a:t>although</a:t>
            </a:r>
            <a:r>
              <a:rPr lang="en-GB" altLang="en-US" sz="2200" b="1" i="1" dirty="0">
                <a:ea typeface="Times New Roman" panose="02020603050405020304" pitchFamily="18" charset="0"/>
                <a:cs typeface="Calibri" panose="020F0502020204030204" pitchFamily="34" charset="0"/>
              </a:rPr>
              <a:t>. </a:t>
            </a:r>
          </a:p>
          <a:p>
            <a:pPr algn="ctr" eaLnBrk="0" fontAlgn="base" hangingPunct="0">
              <a:spcBef>
                <a:spcPct val="0"/>
              </a:spcBef>
              <a:spcAft>
                <a:spcPct val="0"/>
              </a:spcAft>
            </a:pPr>
            <a:r>
              <a:rPr lang="en-GB" altLang="en-US" sz="2200" b="1" i="1" dirty="0">
                <a:ea typeface="Times New Roman" panose="02020603050405020304" pitchFamily="18" charset="0"/>
                <a:cs typeface="Calibri" panose="020F0502020204030204" pitchFamily="34" charset="0"/>
              </a:rPr>
              <a:t>The order of the words will need to change.</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381C3CF3-F4AB-4D9E-9BD8-55BF804487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11" name="Rectangle 13">
            <a:extLst>
              <a:ext uri="{FF2B5EF4-FFF2-40B4-BE49-F238E27FC236}">
                <a16:creationId xmlns:a16="http://schemas.microsoft.com/office/drawing/2014/main" id="{AD5123C5-3CB2-4026-B321-8066A4F2FB4D}"/>
              </a:ext>
            </a:extLst>
          </p:cNvPr>
          <p:cNvSpPr>
            <a:spLocks noChangeArrowheads="1"/>
          </p:cNvSpPr>
          <p:nvPr/>
        </p:nvSpPr>
        <p:spPr bwMode="auto">
          <a:xfrm>
            <a:off x="2360709" y="1369805"/>
            <a:ext cx="6933641"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3. </a:t>
            </a:r>
            <a:r>
              <a:rPr lang="en-GB" altLang="en-US" sz="2200" dirty="0">
                <a:ea typeface="Times New Roman" panose="02020603050405020304" pitchFamily="18" charset="0"/>
                <a:cs typeface="Calibri" panose="020F0502020204030204" pitchFamily="34" charset="0"/>
              </a:rPr>
              <a:t> Tick the correct word to complete the sentence below.</a:t>
            </a:r>
          </a:p>
          <a:p>
            <a:pPr eaLnBrk="0" fontAlgn="base" hangingPunct="0">
              <a:spcBef>
                <a:spcPct val="0"/>
              </a:spcBef>
              <a:spcAft>
                <a:spcPct val="0"/>
              </a:spcAft>
            </a:pPr>
            <a:endParaRPr lang="en-GB" altLang="en-US" sz="2200" dirty="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It was very windy _____ we carried on playing.</a:t>
            </a:r>
            <a:endParaRPr lang="en-GB" altLang="en-US" sz="22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grpSp>
        <p:nvGrpSpPr>
          <p:cNvPr id="12" name="Group 11">
            <a:extLst>
              <a:ext uri="{FF2B5EF4-FFF2-40B4-BE49-F238E27FC236}">
                <a16:creationId xmlns:a16="http://schemas.microsoft.com/office/drawing/2014/main" id="{DB6DD410-3CBF-4727-B609-251FF58DC201}"/>
              </a:ext>
            </a:extLst>
          </p:cNvPr>
          <p:cNvGrpSpPr/>
          <p:nvPr/>
        </p:nvGrpSpPr>
        <p:grpSpPr>
          <a:xfrm>
            <a:off x="7261526" y="2393399"/>
            <a:ext cx="1143262" cy="3754663"/>
            <a:chOff x="7110309" y="2132856"/>
            <a:chExt cx="1143262" cy="3754663"/>
          </a:xfrm>
        </p:grpSpPr>
        <p:grpSp>
          <p:nvGrpSpPr>
            <p:cNvPr id="13" name="Group 12">
              <a:extLst>
                <a:ext uri="{FF2B5EF4-FFF2-40B4-BE49-F238E27FC236}">
                  <a16:creationId xmlns:a16="http://schemas.microsoft.com/office/drawing/2014/main" id="{C2A95B9C-E64C-41E7-9886-51B66222B523}"/>
                </a:ext>
              </a:extLst>
            </p:cNvPr>
            <p:cNvGrpSpPr/>
            <p:nvPr/>
          </p:nvGrpSpPr>
          <p:grpSpPr>
            <a:xfrm>
              <a:off x="7110309" y="2132856"/>
              <a:ext cx="1143262" cy="2966718"/>
              <a:chOff x="7110309" y="2132856"/>
              <a:chExt cx="1143262" cy="2966718"/>
            </a:xfrm>
          </p:grpSpPr>
          <p:grpSp>
            <p:nvGrpSpPr>
              <p:cNvPr id="15" name="Group 14">
                <a:extLst>
                  <a:ext uri="{FF2B5EF4-FFF2-40B4-BE49-F238E27FC236}">
                    <a16:creationId xmlns:a16="http://schemas.microsoft.com/office/drawing/2014/main" id="{991DA173-254E-4DD8-BD22-4FEA6F77A74D}"/>
                  </a:ext>
                </a:extLst>
              </p:cNvPr>
              <p:cNvGrpSpPr/>
              <p:nvPr/>
            </p:nvGrpSpPr>
            <p:grpSpPr>
              <a:xfrm>
                <a:off x="7455015" y="2703983"/>
                <a:ext cx="443007" cy="2395591"/>
                <a:chOff x="0" y="-69120"/>
                <a:chExt cx="219657" cy="1303797"/>
              </a:xfrm>
            </p:grpSpPr>
            <p:sp>
              <p:nvSpPr>
                <p:cNvPr id="17" name="Rectangle 16">
                  <a:extLst>
                    <a:ext uri="{FF2B5EF4-FFF2-40B4-BE49-F238E27FC236}">
                      <a16:creationId xmlns:a16="http://schemas.microsoft.com/office/drawing/2014/main" id="{308D27AA-C0EF-4F24-8504-BF32F0860F9B}"/>
                    </a:ext>
                  </a:extLst>
                </p:cNvPr>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18" name="Rectangle 17">
                  <a:extLst>
                    <a:ext uri="{FF2B5EF4-FFF2-40B4-BE49-F238E27FC236}">
                      <a16:creationId xmlns:a16="http://schemas.microsoft.com/office/drawing/2014/main" id="{06909252-BE41-462A-A130-7F9BE5C5EECF}"/>
                    </a:ext>
                  </a:extLst>
                </p:cNvPr>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19" name="Rectangle 18">
                  <a:extLst>
                    <a:ext uri="{FF2B5EF4-FFF2-40B4-BE49-F238E27FC236}">
                      <a16:creationId xmlns:a16="http://schemas.microsoft.com/office/drawing/2014/main" id="{2DA35D0D-2B8C-476F-A4F3-5673A6FC73B8}"/>
                    </a:ext>
                  </a:extLst>
                </p:cNvPr>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20" name="Rectangle 19">
                  <a:extLst>
                    <a:ext uri="{FF2B5EF4-FFF2-40B4-BE49-F238E27FC236}">
                      <a16:creationId xmlns:a16="http://schemas.microsoft.com/office/drawing/2014/main" id="{3E1541E9-4787-4E39-9A53-F367201DF805}"/>
                    </a:ext>
                  </a:extLst>
                </p:cNvPr>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16" name="Rectangle 15">
                <a:extLst>
                  <a:ext uri="{FF2B5EF4-FFF2-40B4-BE49-F238E27FC236}">
                    <a16:creationId xmlns:a16="http://schemas.microsoft.com/office/drawing/2014/main" id="{7A8744FA-FCB6-42AF-B5EC-D6E8FFA1C9FA}"/>
                  </a:ext>
                </a:extLst>
              </p:cNvPr>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14" name="Rectangle 13">
              <a:extLst>
                <a:ext uri="{FF2B5EF4-FFF2-40B4-BE49-F238E27FC236}">
                  <a16:creationId xmlns:a16="http://schemas.microsoft.com/office/drawing/2014/main" id="{E61CDB40-819F-4A71-8D58-A7814FF464ED}"/>
                </a:ext>
              </a:extLst>
            </p:cNvPr>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22" name="Rectangle 14">
            <a:extLst>
              <a:ext uri="{FF2B5EF4-FFF2-40B4-BE49-F238E27FC236}">
                <a16:creationId xmlns:a16="http://schemas.microsoft.com/office/drawing/2014/main" id="{FC6CEABD-A944-48BA-BDBE-EC1F599C62DF}"/>
              </a:ext>
            </a:extLst>
          </p:cNvPr>
          <p:cNvSpPr>
            <a:spLocks noChangeArrowheads="1"/>
          </p:cNvSpPr>
          <p:nvPr/>
        </p:nvSpPr>
        <p:spPr bwMode="auto">
          <a:xfrm>
            <a:off x="4142652" y="2924339"/>
            <a:ext cx="2987304"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or</a:t>
            </a: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cs typeface="Calibri" panose="020F0502020204030204" pitchFamily="34" charset="0"/>
              </a:rPr>
              <a:t>that</a:t>
            </a:r>
          </a:p>
          <a:p>
            <a:pPr lvl="0"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cs typeface="Calibri" panose="020F0502020204030204" pitchFamily="34" charset="0"/>
              </a:rPr>
              <a:t>but</a:t>
            </a:r>
            <a:endParaRPr lang="en-GB" altLang="en-US" sz="2200" dirty="0"/>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cs typeface="Calibri" panose="020F0502020204030204" pitchFamily="34" charset="0"/>
              </a:rPr>
              <a:t>if</a:t>
            </a:r>
            <a:endParaRPr lang="en-GB" altLang="en-US" sz="2200" dirty="0"/>
          </a:p>
        </p:txBody>
      </p:sp>
      <p:pic>
        <p:nvPicPr>
          <p:cNvPr id="21" name="Picture 20">
            <a:extLst>
              <a:ext uri="{FF2B5EF4-FFF2-40B4-BE49-F238E27FC236}">
                <a16:creationId xmlns:a16="http://schemas.microsoft.com/office/drawing/2014/main" id="{372E06B7-698F-E84F-AF5A-9AA2526E8C0A}"/>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11744670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36 - questions</a:t>
            </a:r>
          </a:p>
        </p:txBody>
      </p:sp>
      <p:sp>
        <p:nvSpPr>
          <p:cNvPr id="23" name="Rectangle 13"/>
          <p:cNvSpPr>
            <a:spLocks noChangeArrowheads="1"/>
          </p:cNvSpPr>
          <p:nvPr/>
        </p:nvSpPr>
        <p:spPr bwMode="auto">
          <a:xfrm>
            <a:off x="1662568" y="6196411"/>
            <a:ext cx="8784976"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How many nouns can you find in the sentence above?</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381C3CF3-F4AB-4D9E-9BD8-55BF804487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11" name="Rectangle 13">
            <a:extLst>
              <a:ext uri="{FF2B5EF4-FFF2-40B4-BE49-F238E27FC236}">
                <a16:creationId xmlns:a16="http://schemas.microsoft.com/office/drawing/2014/main" id="{766533F4-3244-441C-9330-FB2956FEC936}"/>
              </a:ext>
            </a:extLst>
          </p:cNvPr>
          <p:cNvSpPr>
            <a:spLocks noChangeArrowheads="1"/>
          </p:cNvSpPr>
          <p:nvPr/>
        </p:nvSpPr>
        <p:spPr bwMode="auto">
          <a:xfrm>
            <a:off x="2495600" y="1737435"/>
            <a:ext cx="72008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  </a:t>
            </a:r>
            <a:r>
              <a:rPr lang="en-GB" altLang="en-US" sz="2200" dirty="0">
                <a:ea typeface="Times New Roman" panose="02020603050405020304" pitchFamily="18" charset="0"/>
                <a:cs typeface="Calibri" panose="020F0502020204030204" pitchFamily="34" charset="0"/>
              </a:rPr>
              <a:t>Insert the missing </a:t>
            </a:r>
            <a:r>
              <a:rPr lang="en-GB" altLang="en-US" sz="2200" b="1" dirty="0">
                <a:ea typeface="Times New Roman" panose="02020603050405020304" pitchFamily="18" charset="0"/>
                <a:cs typeface="Calibri" panose="020F0502020204030204" pitchFamily="34" charset="0"/>
              </a:rPr>
              <a:t>full stops </a:t>
            </a:r>
            <a:r>
              <a:rPr lang="en-GB" altLang="en-US" sz="2200" dirty="0">
                <a:ea typeface="Times New Roman" panose="02020603050405020304" pitchFamily="18" charset="0"/>
                <a:cs typeface="Calibri" panose="020F0502020204030204" pitchFamily="34" charset="0"/>
              </a:rPr>
              <a:t>and </a:t>
            </a:r>
            <a:r>
              <a:rPr lang="en-GB" altLang="en-US" sz="2200" b="1" dirty="0">
                <a:ea typeface="Times New Roman" panose="02020603050405020304" pitchFamily="18" charset="0"/>
                <a:cs typeface="Calibri" panose="020F0502020204030204" pitchFamily="34" charset="0"/>
              </a:rPr>
              <a:t>capital letters </a:t>
            </a:r>
            <a:r>
              <a:rPr lang="en-GB" altLang="en-US" sz="2200" dirty="0">
                <a:ea typeface="Times New Roman" panose="02020603050405020304" pitchFamily="18" charset="0"/>
                <a:cs typeface="Calibri" panose="020F0502020204030204" pitchFamily="34" charset="0"/>
              </a:rPr>
              <a:t>into the passage below to make two correctly punctuated sentences.</a:t>
            </a:r>
            <a:endParaRPr lang="en-GB" altLang="en-US" sz="2200" dirty="0"/>
          </a:p>
          <a:p>
            <a:pPr eaLnBrk="0" fontAlgn="base" hangingPunct="0">
              <a:spcBef>
                <a:spcPct val="0"/>
              </a:spcBef>
              <a:spcAft>
                <a:spcPct val="0"/>
              </a:spcAft>
            </a:pPr>
            <a:endParaRPr lang="en-GB" altLang="en-US" sz="2200" dirty="0"/>
          </a:p>
        </p:txBody>
      </p:sp>
      <p:sp>
        <p:nvSpPr>
          <p:cNvPr id="12" name="Rectangle 14">
            <a:extLst>
              <a:ext uri="{FF2B5EF4-FFF2-40B4-BE49-F238E27FC236}">
                <a16:creationId xmlns:a16="http://schemas.microsoft.com/office/drawing/2014/main" id="{A23D783C-5B86-48F4-A5A4-AA27B972647B}"/>
              </a:ext>
            </a:extLst>
          </p:cNvPr>
          <p:cNvSpPr>
            <a:spLocks noChangeArrowheads="1"/>
          </p:cNvSpPr>
          <p:nvPr/>
        </p:nvSpPr>
        <p:spPr bwMode="auto">
          <a:xfrm>
            <a:off x="2849787" y="3228113"/>
            <a:ext cx="6264696"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800" dirty="0" err="1">
                <a:ea typeface="Times New Roman" panose="02020603050405020304" pitchFamily="18" charset="0"/>
                <a:cs typeface="Calibri" panose="020F0502020204030204" pitchFamily="34" charset="0"/>
              </a:rPr>
              <a:t>mr</a:t>
            </a:r>
            <a:r>
              <a:rPr lang="en-GB" altLang="en-US" sz="2800" dirty="0">
                <a:ea typeface="Times New Roman" panose="02020603050405020304" pitchFamily="18" charset="0"/>
                <a:cs typeface="Calibri" panose="020F0502020204030204" pitchFamily="34" charset="0"/>
              </a:rPr>
              <a:t>  </a:t>
            </a:r>
            <a:r>
              <a:rPr lang="en-GB" altLang="en-US" sz="2800" dirty="0" err="1">
                <a:ea typeface="Times New Roman" panose="02020603050405020304" pitchFamily="18" charset="0"/>
                <a:cs typeface="Calibri" panose="020F0502020204030204" pitchFamily="34" charset="0"/>
              </a:rPr>
              <a:t>davies</a:t>
            </a:r>
            <a:r>
              <a:rPr lang="en-GB" altLang="en-US" sz="2800" dirty="0">
                <a:ea typeface="Times New Roman" panose="02020603050405020304" pitchFamily="18" charset="0"/>
                <a:cs typeface="Calibri" panose="020F0502020204030204" pitchFamily="34" charset="0"/>
              </a:rPr>
              <a:t>  won  an  award  for  his  book  it  was  about  a  flea </a:t>
            </a:r>
            <a:endParaRPr lang="en-GB" altLang="en-US" sz="2800" dirty="0"/>
          </a:p>
        </p:txBody>
      </p:sp>
      <p:sp>
        <p:nvSpPr>
          <p:cNvPr id="13" name="Rectangle 12">
            <a:extLst>
              <a:ext uri="{FF2B5EF4-FFF2-40B4-BE49-F238E27FC236}">
                <a16:creationId xmlns:a16="http://schemas.microsoft.com/office/drawing/2014/main" id="{80906DAC-795A-402E-98BD-3E855B288244}"/>
              </a:ext>
            </a:extLst>
          </p:cNvPr>
          <p:cNvSpPr/>
          <p:nvPr/>
        </p:nvSpPr>
        <p:spPr>
          <a:xfrm>
            <a:off x="8288755" y="4567234"/>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pic>
        <p:nvPicPr>
          <p:cNvPr id="14" name="Picture 13">
            <a:extLst>
              <a:ext uri="{FF2B5EF4-FFF2-40B4-BE49-F238E27FC236}">
                <a16:creationId xmlns:a16="http://schemas.microsoft.com/office/drawing/2014/main" id="{2FB39C22-C0FA-764B-811F-6CAF30539B42}"/>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2364929408"/>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36 - questions</a:t>
            </a:r>
          </a:p>
        </p:txBody>
      </p:sp>
      <p:sp>
        <p:nvSpPr>
          <p:cNvPr id="8" name="Rectangle 13"/>
          <p:cNvSpPr>
            <a:spLocks noChangeArrowheads="1"/>
          </p:cNvSpPr>
          <p:nvPr/>
        </p:nvSpPr>
        <p:spPr bwMode="auto">
          <a:xfrm>
            <a:off x="2588235" y="1741644"/>
            <a:ext cx="6933641" cy="1585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2.  </a:t>
            </a:r>
            <a:r>
              <a:rPr lang="en-GB" altLang="en-US" sz="2200" dirty="0">
                <a:ea typeface="Times New Roman" panose="02020603050405020304" pitchFamily="18" charset="0"/>
                <a:cs typeface="Calibri" panose="020F0502020204030204" pitchFamily="34" charset="0"/>
              </a:rPr>
              <a:t>Write one word on the line below to complete the sentence in the </a:t>
            </a:r>
            <a:r>
              <a:rPr lang="en-GB" altLang="en-US" sz="2200" b="1" dirty="0">
                <a:ea typeface="Times New Roman" panose="02020603050405020304" pitchFamily="18" charset="0"/>
                <a:cs typeface="Calibri" panose="020F0502020204030204" pitchFamily="34" charset="0"/>
              </a:rPr>
              <a:t>past tense.</a:t>
            </a:r>
            <a:r>
              <a:rPr lang="en-GB" altLang="en-US" sz="2200" dirty="0">
                <a:ea typeface="Times New Roman" panose="02020603050405020304" pitchFamily="18" charset="0"/>
                <a:cs typeface="Calibri" panose="020F0502020204030204" pitchFamily="34" charset="0"/>
              </a:rPr>
              <a:t>  </a:t>
            </a:r>
          </a:p>
          <a:p>
            <a:pPr eaLnBrk="0" fontAlgn="base" hangingPunct="0">
              <a:spcBef>
                <a:spcPct val="0"/>
              </a:spcBef>
              <a:spcAft>
                <a:spcPct val="0"/>
              </a:spcAft>
            </a:pPr>
            <a:endParaRPr lang="en-GB" altLang="en-US" sz="900" dirty="0">
              <a:cs typeface="Calibri" panose="020F0502020204030204" pitchFamily="34" charset="0"/>
            </a:endParaRP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sp>
        <p:nvSpPr>
          <p:cNvPr id="21" name="Rectangle 14"/>
          <p:cNvSpPr>
            <a:spLocks noChangeArrowheads="1"/>
          </p:cNvSpPr>
          <p:nvPr/>
        </p:nvSpPr>
        <p:spPr bwMode="auto">
          <a:xfrm>
            <a:off x="3469183" y="3326693"/>
            <a:ext cx="449353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3600" dirty="0">
                <a:ea typeface="Times New Roman" panose="02020603050405020304" pitchFamily="18" charset="0"/>
                <a:cs typeface="Calibri" panose="020F0502020204030204" pitchFamily="34" charset="0"/>
              </a:rPr>
              <a:t>He _________ the ball.</a:t>
            </a:r>
          </a:p>
        </p:txBody>
      </p:sp>
      <p:sp>
        <p:nvSpPr>
          <p:cNvPr id="24" name="Rectangle 23"/>
          <p:cNvSpPr/>
          <p:nvPr/>
        </p:nvSpPr>
        <p:spPr>
          <a:xfrm>
            <a:off x="8472265" y="4790763"/>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662568" y="6196411"/>
            <a:ext cx="8784976"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List three different verbs that could complete the sentence.  </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381C3CF3-F4AB-4D9E-9BD8-55BF804487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1" name="Picture 10">
            <a:extLst>
              <a:ext uri="{FF2B5EF4-FFF2-40B4-BE49-F238E27FC236}">
                <a16:creationId xmlns:a16="http://schemas.microsoft.com/office/drawing/2014/main" id="{A3544193-46CE-9740-B560-347FD194B7E3}"/>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3314290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2914388" cy="507831"/>
          </a:xfrm>
          <a:prstGeom prst="rect">
            <a:avLst/>
          </a:prstGeom>
          <a:noFill/>
        </p:spPr>
        <p:txBody>
          <a:bodyPr wrap="none" rtlCol="0">
            <a:spAutoFit/>
          </a:bodyPr>
          <a:lstStyle/>
          <a:p>
            <a:r>
              <a:rPr lang="en-GB" sz="2700" b="1" dirty="0"/>
              <a:t>Week 3 - questions</a:t>
            </a:r>
          </a:p>
        </p:txBody>
      </p:sp>
      <p:sp>
        <p:nvSpPr>
          <p:cNvPr id="8" name="Rectangle 13"/>
          <p:cNvSpPr>
            <a:spLocks noChangeArrowheads="1"/>
          </p:cNvSpPr>
          <p:nvPr/>
        </p:nvSpPr>
        <p:spPr bwMode="auto">
          <a:xfrm>
            <a:off x="2762760" y="1772817"/>
            <a:ext cx="6933641"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3.  </a:t>
            </a:r>
            <a:r>
              <a:rPr lang="en-GB" altLang="en-US" sz="2200" dirty="0">
                <a:ea typeface="Times New Roman" panose="02020603050405020304" pitchFamily="18" charset="0"/>
                <a:cs typeface="Calibri" panose="020F0502020204030204" pitchFamily="34" charset="0"/>
              </a:rPr>
              <a:t>Write one </a:t>
            </a:r>
            <a:r>
              <a:rPr lang="en-GB" altLang="en-US" sz="2200" b="1" dirty="0">
                <a:ea typeface="Times New Roman" panose="02020603050405020304" pitchFamily="18" charset="0"/>
                <a:cs typeface="Calibri" panose="020F0502020204030204" pitchFamily="34" charset="0"/>
              </a:rPr>
              <a:t>adverb </a:t>
            </a:r>
            <a:r>
              <a:rPr lang="en-GB" altLang="en-US" sz="2200" dirty="0">
                <a:ea typeface="Times New Roman" panose="02020603050405020304" pitchFamily="18" charset="0"/>
                <a:cs typeface="Calibri" panose="020F0502020204030204" pitchFamily="34" charset="0"/>
              </a:rPr>
              <a:t>to complete the sentence below.</a:t>
            </a:r>
            <a:endParaRPr lang="en-GB" altLang="en-US" sz="2200" dirty="0"/>
          </a:p>
          <a:p>
            <a:pPr eaLnBrk="0" fontAlgn="base" hangingPunct="0">
              <a:spcBef>
                <a:spcPct val="0"/>
              </a:spcBef>
              <a:spcAft>
                <a:spcPct val="0"/>
              </a:spcAft>
            </a:pPr>
            <a:endParaRPr lang="en-GB" altLang="en-US" sz="2200" dirty="0"/>
          </a:p>
        </p:txBody>
      </p:sp>
      <p:sp>
        <p:nvSpPr>
          <p:cNvPr id="21" name="Rectangle 14"/>
          <p:cNvSpPr>
            <a:spLocks noChangeArrowheads="1"/>
          </p:cNvSpPr>
          <p:nvPr/>
        </p:nvSpPr>
        <p:spPr bwMode="auto">
          <a:xfrm>
            <a:off x="3143672" y="3206235"/>
            <a:ext cx="662473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800" dirty="0">
                <a:cs typeface="Calibri" panose="020F0502020204030204" pitchFamily="34" charset="0"/>
              </a:rPr>
              <a:t>I fell over _______________ .</a:t>
            </a:r>
            <a:endParaRPr lang="en-GB" altLang="en-US" sz="2800" dirty="0"/>
          </a:p>
        </p:txBody>
      </p:sp>
      <p:sp>
        <p:nvSpPr>
          <p:cNvPr id="24" name="Rectangle 23"/>
          <p:cNvSpPr/>
          <p:nvPr/>
        </p:nvSpPr>
        <p:spPr>
          <a:xfrm>
            <a:off x="8407724" y="4437113"/>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847528" y="5890031"/>
            <a:ext cx="853244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List as many adverbs as you can that would complete the sentence: I am walking ___________ .</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E8D3D992-F22D-40EE-B98D-231ED96FE72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1" name="Picture 10">
            <a:extLst>
              <a:ext uri="{FF2B5EF4-FFF2-40B4-BE49-F238E27FC236}">
                <a16:creationId xmlns:a16="http://schemas.microsoft.com/office/drawing/2014/main" id="{143431C0-28BC-C24D-9654-AB16965ABFD4}"/>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141838433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36 - questions</a:t>
            </a:r>
          </a:p>
        </p:txBody>
      </p:sp>
      <p:sp>
        <p:nvSpPr>
          <p:cNvPr id="23" name="Rectangle 13"/>
          <p:cNvSpPr>
            <a:spLocks noChangeArrowheads="1"/>
          </p:cNvSpPr>
          <p:nvPr/>
        </p:nvSpPr>
        <p:spPr bwMode="auto">
          <a:xfrm>
            <a:off x="1685222" y="6374913"/>
            <a:ext cx="8784976"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How does the prefix </a:t>
            </a:r>
            <a:r>
              <a:rPr lang="en-GB" altLang="en-US" sz="2200" b="1" i="1" u="sng" dirty="0">
                <a:ea typeface="Times New Roman" panose="02020603050405020304" pitchFamily="18" charset="0"/>
                <a:cs typeface="Calibri" panose="020F0502020204030204" pitchFamily="34" charset="0"/>
              </a:rPr>
              <a:t>un</a:t>
            </a:r>
            <a:r>
              <a:rPr lang="en-GB" altLang="en-US" sz="2200" b="1" i="1" dirty="0">
                <a:ea typeface="Times New Roman" panose="02020603050405020304" pitchFamily="18" charset="0"/>
                <a:cs typeface="Calibri" panose="020F0502020204030204" pitchFamily="34" charset="0"/>
              </a:rPr>
              <a:t> change the meaning of a root word?</a:t>
            </a:r>
            <a:endParaRPr lang="en-GB" altLang="en-US" sz="2200" i="1" dirty="0"/>
          </a:p>
          <a:p>
            <a:pPr algn="ct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381C3CF3-F4AB-4D9E-9BD8-55BF804487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11" name="Rectangle 13">
            <a:extLst>
              <a:ext uri="{FF2B5EF4-FFF2-40B4-BE49-F238E27FC236}">
                <a16:creationId xmlns:a16="http://schemas.microsoft.com/office/drawing/2014/main" id="{3A6F0035-01E5-4713-8890-006F0601E527}"/>
              </a:ext>
            </a:extLst>
          </p:cNvPr>
          <p:cNvSpPr>
            <a:spLocks noChangeArrowheads="1"/>
          </p:cNvSpPr>
          <p:nvPr/>
        </p:nvSpPr>
        <p:spPr bwMode="auto">
          <a:xfrm>
            <a:off x="2834768" y="1744940"/>
            <a:ext cx="6933641"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3.  </a:t>
            </a:r>
            <a:r>
              <a:rPr lang="en-GB" altLang="en-US" sz="2200" dirty="0">
                <a:ea typeface="Times New Roman" panose="02020603050405020304" pitchFamily="18" charset="0"/>
                <a:cs typeface="Calibri" panose="020F0502020204030204" pitchFamily="34" charset="0"/>
              </a:rPr>
              <a:t>Circle two </a:t>
            </a:r>
            <a:r>
              <a:rPr lang="en-GB" altLang="en-US" sz="2200" b="1" dirty="0">
                <a:ea typeface="Times New Roman" panose="02020603050405020304" pitchFamily="18" charset="0"/>
                <a:cs typeface="Calibri" panose="020F0502020204030204" pitchFamily="34" charset="0"/>
              </a:rPr>
              <a:t>suffixes</a:t>
            </a:r>
            <a:r>
              <a:rPr lang="en-GB" altLang="en-US" sz="2200" dirty="0">
                <a:ea typeface="Times New Roman" panose="02020603050405020304" pitchFamily="18" charset="0"/>
                <a:cs typeface="Calibri" panose="020F0502020204030204" pitchFamily="34" charset="0"/>
              </a:rPr>
              <a:t> which could be added to the word below to create two new words.</a:t>
            </a:r>
            <a:endParaRPr lang="en-GB" altLang="en-US" sz="2200" dirty="0"/>
          </a:p>
          <a:p>
            <a:pPr eaLnBrk="0" fontAlgn="base" hangingPunct="0">
              <a:spcBef>
                <a:spcPct val="0"/>
              </a:spcBef>
              <a:spcAft>
                <a:spcPct val="0"/>
              </a:spcAft>
            </a:pPr>
            <a:endParaRPr lang="en-GB" altLang="en-US" sz="2200" dirty="0"/>
          </a:p>
        </p:txBody>
      </p:sp>
      <p:sp>
        <p:nvSpPr>
          <p:cNvPr id="13" name="Rectangle 12">
            <a:extLst>
              <a:ext uri="{FF2B5EF4-FFF2-40B4-BE49-F238E27FC236}">
                <a16:creationId xmlns:a16="http://schemas.microsoft.com/office/drawing/2014/main" id="{19DC7F00-734E-4345-902D-D0A901E520A0}"/>
              </a:ext>
            </a:extLst>
          </p:cNvPr>
          <p:cNvSpPr/>
          <p:nvPr/>
        </p:nvSpPr>
        <p:spPr>
          <a:xfrm>
            <a:off x="9927832" y="5063837"/>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14" name="Rectangle 14">
            <a:extLst>
              <a:ext uri="{FF2B5EF4-FFF2-40B4-BE49-F238E27FC236}">
                <a16:creationId xmlns:a16="http://schemas.microsoft.com/office/drawing/2014/main" id="{DCAA542C-EB01-4CBC-BB32-4447C028B9B7}"/>
              </a:ext>
            </a:extLst>
          </p:cNvPr>
          <p:cNvSpPr>
            <a:spLocks noChangeArrowheads="1"/>
          </p:cNvSpPr>
          <p:nvPr/>
        </p:nvSpPr>
        <p:spPr bwMode="auto">
          <a:xfrm>
            <a:off x="3152055" y="3221360"/>
            <a:ext cx="7125005"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cs typeface="Calibri" panose="020F0502020204030204" pitchFamily="34" charset="0"/>
              </a:rPr>
              <a:t>thank</a:t>
            </a:r>
          </a:p>
          <a:p>
            <a:pPr eaLnBrk="0" fontAlgn="base" hangingPunct="0">
              <a:spcBef>
                <a:spcPct val="0"/>
              </a:spcBef>
              <a:spcAft>
                <a:spcPct val="0"/>
              </a:spcAft>
            </a:pPr>
            <a:endParaRPr lang="en-GB" altLang="en-US" sz="2200" dirty="0">
              <a:cs typeface="Calibri" panose="020F0502020204030204" pitchFamily="34" charset="0"/>
            </a:endParaRPr>
          </a:p>
          <a:p>
            <a:pPr eaLnBrk="0" fontAlgn="base" hangingPunct="0">
              <a:spcBef>
                <a:spcPct val="0"/>
              </a:spcBef>
              <a:spcAft>
                <a:spcPct val="0"/>
              </a:spcAft>
            </a:pPr>
            <a:endParaRPr lang="en-GB" altLang="en-US" sz="2200" dirty="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less                  </a:t>
            </a:r>
            <a:r>
              <a:rPr lang="en-GB" altLang="en-US" sz="2200" dirty="0" err="1">
                <a:cs typeface="Calibri" panose="020F0502020204030204" pitchFamily="34" charset="0"/>
              </a:rPr>
              <a:t>ly</a:t>
            </a:r>
            <a:r>
              <a:rPr lang="en-GB" altLang="en-US" sz="2200" dirty="0">
                <a:cs typeface="Calibri" panose="020F0502020204030204" pitchFamily="34" charset="0"/>
              </a:rPr>
              <a:t>                  </a:t>
            </a:r>
            <a:r>
              <a:rPr lang="en-GB" altLang="en-US" sz="2200" dirty="0" err="1">
                <a:cs typeface="Calibri" panose="020F0502020204030204" pitchFamily="34" charset="0"/>
              </a:rPr>
              <a:t>ful</a:t>
            </a:r>
            <a:r>
              <a:rPr lang="en-GB" altLang="en-US" sz="2200" dirty="0">
                <a:cs typeface="Calibri" panose="020F0502020204030204" pitchFamily="34" charset="0"/>
              </a:rPr>
              <a:t>                  </a:t>
            </a:r>
            <a:r>
              <a:rPr lang="en-GB" altLang="en-US" sz="2200" dirty="0" err="1">
                <a:cs typeface="Calibri" panose="020F0502020204030204" pitchFamily="34" charset="0"/>
              </a:rPr>
              <a:t>ment</a:t>
            </a:r>
            <a:r>
              <a:rPr lang="en-GB" altLang="en-US" sz="2200" dirty="0">
                <a:cs typeface="Calibri" panose="020F0502020204030204" pitchFamily="34" charset="0"/>
              </a:rPr>
              <a:t>                 ness</a:t>
            </a:r>
          </a:p>
        </p:txBody>
      </p:sp>
      <p:pic>
        <p:nvPicPr>
          <p:cNvPr id="12" name="Picture 11">
            <a:extLst>
              <a:ext uri="{FF2B5EF4-FFF2-40B4-BE49-F238E27FC236}">
                <a16:creationId xmlns:a16="http://schemas.microsoft.com/office/drawing/2014/main" id="{36F47E4C-9E4C-F24D-A1AA-0BA6E7E681F4}"/>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65068127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37 - questions</a:t>
            </a:r>
          </a:p>
        </p:txBody>
      </p:sp>
      <p:sp>
        <p:nvSpPr>
          <p:cNvPr id="23" name="Rectangle 13"/>
          <p:cNvSpPr>
            <a:spLocks noChangeArrowheads="1"/>
          </p:cNvSpPr>
          <p:nvPr/>
        </p:nvSpPr>
        <p:spPr bwMode="auto">
          <a:xfrm>
            <a:off x="1662568" y="6196411"/>
            <a:ext cx="8784976"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Which word class can both new words created belong to?</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381C3CF3-F4AB-4D9E-9BD8-55BF804487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11" name="Rectangle 13">
            <a:extLst>
              <a:ext uri="{FF2B5EF4-FFF2-40B4-BE49-F238E27FC236}">
                <a16:creationId xmlns:a16="http://schemas.microsoft.com/office/drawing/2014/main" id="{A69AFB2A-E70D-43B4-9D3C-C03CA62F5C8A}"/>
              </a:ext>
            </a:extLst>
          </p:cNvPr>
          <p:cNvSpPr>
            <a:spLocks noChangeArrowheads="1"/>
          </p:cNvSpPr>
          <p:nvPr/>
        </p:nvSpPr>
        <p:spPr bwMode="auto">
          <a:xfrm>
            <a:off x="2291657" y="1324211"/>
            <a:ext cx="7200800"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r>
              <a:rPr lang="en-GB" sz="2200" b="1" dirty="0"/>
              <a:t>1.</a:t>
            </a:r>
            <a:r>
              <a:rPr lang="en-GB" sz="2200" dirty="0"/>
              <a:t>  Draw a line to match each word to the correct </a:t>
            </a:r>
            <a:r>
              <a:rPr lang="en-GB" sz="2200" b="1" dirty="0"/>
              <a:t>suffix </a:t>
            </a:r>
            <a:r>
              <a:rPr lang="en-GB" sz="2200" dirty="0"/>
              <a:t>to create two new words.</a:t>
            </a:r>
          </a:p>
          <a:p>
            <a:pPr marL="457200" lvl="0" indent="-457200">
              <a:buAutoNum type="arabicPeriod"/>
            </a:pPr>
            <a:endParaRPr lang="en-GB" sz="2200" dirty="0"/>
          </a:p>
          <a:p>
            <a:pPr lvl="0" algn="ctr"/>
            <a:r>
              <a:rPr lang="en-GB" sz="2200" b="1" dirty="0"/>
              <a:t>                        Word                                        Suffix</a:t>
            </a:r>
          </a:p>
          <a:p>
            <a:pPr eaLnBrk="0" fontAlgn="base" hangingPunct="0">
              <a:spcBef>
                <a:spcPct val="0"/>
              </a:spcBef>
              <a:spcAft>
                <a:spcPct val="0"/>
              </a:spcAft>
            </a:pPr>
            <a:endParaRPr lang="en-GB" altLang="en-US" sz="2200" dirty="0"/>
          </a:p>
        </p:txBody>
      </p:sp>
      <p:sp>
        <p:nvSpPr>
          <p:cNvPr id="12" name="TextBox 11">
            <a:extLst>
              <a:ext uri="{FF2B5EF4-FFF2-40B4-BE49-F238E27FC236}">
                <a16:creationId xmlns:a16="http://schemas.microsoft.com/office/drawing/2014/main" id="{8C7C0F1E-6227-4154-AC6B-FAC1F47EA4F3}"/>
              </a:ext>
            </a:extLst>
          </p:cNvPr>
          <p:cNvSpPr txBox="1"/>
          <p:nvPr/>
        </p:nvSpPr>
        <p:spPr>
          <a:xfrm>
            <a:off x="4744041" y="3213556"/>
            <a:ext cx="1082348" cy="430887"/>
          </a:xfrm>
          <a:prstGeom prst="rect">
            <a:avLst/>
          </a:prstGeom>
          <a:noFill/>
          <a:ln>
            <a:solidFill>
              <a:schemeClr val="tx1"/>
            </a:solidFill>
          </a:ln>
        </p:spPr>
        <p:txBody>
          <a:bodyPr wrap="none" rtlCol="0">
            <a:spAutoFit/>
          </a:bodyPr>
          <a:lstStyle/>
          <a:p>
            <a:r>
              <a:rPr lang="en-GB" sz="2200" dirty="0"/>
              <a:t>1) place</a:t>
            </a:r>
          </a:p>
        </p:txBody>
      </p:sp>
      <p:sp>
        <p:nvSpPr>
          <p:cNvPr id="13" name="TextBox 12">
            <a:extLst>
              <a:ext uri="{FF2B5EF4-FFF2-40B4-BE49-F238E27FC236}">
                <a16:creationId xmlns:a16="http://schemas.microsoft.com/office/drawing/2014/main" id="{C392A2B3-5CD3-4710-BED0-0D9FBA3A8455}"/>
              </a:ext>
            </a:extLst>
          </p:cNvPr>
          <p:cNvSpPr txBox="1"/>
          <p:nvPr/>
        </p:nvSpPr>
        <p:spPr>
          <a:xfrm>
            <a:off x="4744042" y="4549261"/>
            <a:ext cx="1082347" cy="430887"/>
          </a:xfrm>
          <a:prstGeom prst="rect">
            <a:avLst/>
          </a:prstGeom>
          <a:noFill/>
          <a:ln>
            <a:solidFill>
              <a:schemeClr val="tx1"/>
            </a:solidFill>
          </a:ln>
        </p:spPr>
        <p:txBody>
          <a:bodyPr wrap="square" rtlCol="0">
            <a:spAutoFit/>
          </a:bodyPr>
          <a:lstStyle/>
          <a:p>
            <a:r>
              <a:rPr lang="en-GB" sz="2200" dirty="0"/>
              <a:t>2) fresh</a:t>
            </a:r>
          </a:p>
        </p:txBody>
      </p:sp>
      <p:sp>
        <p:nvSpPr>
          <p:cNvPr id="14" name="TextBox 13">
            <a:extLst>
              <a:ext uri="{FF2B5EF4-FFF2-40B4-BE49-F238E27FC236}">
                <a16:creationId xmlns:a16="http://schemas.microsoft.com/office/drawing/2014/main" id="{65DA7DF4-E5FF-41D5-9E69-A7611F2B34C8}"/>
              </a:ext>
            </a:extLst>
          </p:cNvPr>
          <p:cNvSpPr txBox="1"/>
          <p:nvPr/>
        </p:nvSpPr>
        <p:spPr>
          <a:xfrm>
            <a:off x="7982016" y="2890965"/>
            <a:ext cx="1273496" cy="430887"/>
          </a:xfrm>
          <a:prstGeom prst="rect">
            <a:avLst/>
          </a:prstGeom>
          <a:noFill/>
          <a:ln>
            <a:solidFill>
              <a:schemeClr val="tx1"/>
            </a:solidFill>
          </a:ln>
        </p:spPr>
        <p:txBody>
          <a:bodyPr wrap="square" rtlCol="0">
            <a:spAutoFit/>
          </a:bodyPr>
          <a:lstStyle/>
          <a:p>
            <a:r>
              <a:rPr lang="en-GB" sz="2200" dirty="0"/>
              <a:t>a) ness</a:t>
            </a:r>
          </a:p>
        </p:txBody>
      </p:sp>
      <p:sp>
        <p:nvSpPr>
          <p:cNvPr id="15" name="TextBox 14">
            <a:extLst>
              <a:ext uri="{FF2B5EF4-FFF2-40B4-BE49-F238E27FC236}">
                <a16:creationId xmlns:a16="http://schemas.microsoft.com/office/drawing/2014/main" id="{7E64683B-0631-4774-87A2-93C578549D40}"/>
              </a:ext>
            </a:extLst>
          </p:cNvPr>
          <p:cNvSpPr txBox="1"/>
          <p:nvPr/>
        </p:nvSpPr>
        <p:spPr>
          <a:xfrm>
            <a:off x="7982016" y="3503883"/>
            <a:ext cx="1273496" cy="430887"/>
          </a:xfrm>
          <a:prstGeom prst="rect">
            <a:avLst/>
          </a:prstGeom>
          <a:noFill/>
          <a:ln>
            <a:solidFill>
              <a:schemeClr val="tx1"/>
            </a:solidFill>
          </a:ln>
        </p:spPr>
        <p:txBody>
          <a:bodyPr wrap="square" rtlCol="0">
            <a:spAutoFit/>
          </a:bodyPr>
          <a:lstStyle/>
          <a:p>
            <a:r>
              <a:rPr lang="en-GB" sz="2200" dirty="0"/>
              <a:t>b) </a:t>
            </a:r>
            <a:r>
              <a:rPr lang="en-GB" sz="2200" dirty="0" err="1"/>
              <a:t>ment</a:t>
            </a:r>
            <a:endParaRPr lang="en-GB" sz="2200" dirty="0"/>
          </a:p>
        </p:txBody>
      </p:sp>
      <p:sp>
        <p:nvSpPr>
          <p:cNvPr id="16" name="TextBox 15">
            <a:extLst>
              <a:ext uri="{FF2B5EF4-FFF2-40B4-BE49-F238E27FC236}">
                <a16:creationId xmlns:a16="http://schemas.microsoft.com/office/drawing/2014/main" id="{1A4155AB-BAD8-4443-9825-E70F8FF2AFC0}"/>
              </a:ext>
            </a:extLst>
          </p:cNvPr>
          <p:cNvSpPr txBox="1"/>
          <p:nvPr/>
        </p:nvSpPr>
        <p:spPr>
          <a:xfrm>
            <a:off x="7990030" y="4273324"/>
            <a:ext cx="1265482" cy="430887"/>
          </a:xfrm>
          <a:prstGeom prst="rect">
            <a:avLst/>
          </a:prstGeom>
          <a:noFill/>
          <a:ln>
            <a:solidFill>
              <a:schemeClr val="tx1"/>
            </a:solidFill>
          </a:ln>
        </p:spPr>
        <p:txBody>
          <a:bodyPr wrap="square" rtlCol="0">
            <a:spAutoFit/>
          </a:bodyPr>
          <a:lstStyle/>
          <a:p>
            <a:r>
              <a:rPr lang="en-GB" sz="2200" dirty="0"/>
              <a:t>a) ness</a:t>
            </a:r>
          </a:p>
        </p:txBody>
      </p:sp>
      <p:sp>
        <p:nvSpPr>
          <p:cNvPr id="17" name="TextBox 16">
            <a:extLst>
              <a:ext uri="{FF2B5EF4-FFF2-40B4-BE49-F238E27FC236}">
                <a16:creationId xmlns:a16="http://schemas.microsoft.com/office/drawing/2014/main" id="{75A03EC0-4ABC-43AE-A38E-7982232905D5}"/>
              </a:ext>
            </a:extLst>
          </p:cNvPr>
          <p:cNvSpPr txBox="1"/>
          <p:nvPr/>
        </p:nvSpPr>
        <p:spPr>
          <a:xfrm>
            <a:off x="7990030" y="4886242"/>
            <a:ext cx="1265482" cy="430887"/>
          </a:xfrm>
          <a:prstGeom prst="rect">
            <a:avLst/>
          </a:prstGeom>
          <a:noFill/>
          <a:ln>
            <a:solidFill>
              <a:schemeClr val="tx1"/>
            </a:solidFill>
          </a:ln>
        </p:spPr>
        <p:txBody>
          <a:bodyPr wrap="square" rtlCol="0">
            <a:spAutoFit/>
          </a:bodyPr>
          <a:lstStyle/>
          <a:p>
            <a:r>
              <a:rPr lang="en-GB" sz="2200" dirty="0"/>
              <a:t>b) </a:t>
            </a:r>
            <a:r>
              <a:rPr lang="en-GB" sz="2200" dirty="0" err="1"/>
              <a:t>ment</a:t>
            </a:r>
            <a:endParaRPr lang="en-GB" sz="2200" dirty="0"/>
          </a:p>
        </p:txBody>
      </p:sp>
      <p:pic>
        <p:nvPicPr>
          <p:cNvPr id="18" name="Picture 17">
            <a:extLst>
              <a:ext uri="{FF2B5EF4-FFF2-40B4-BE49-F238E27FC236}">
                <a16:creationId xmlns:a16="http://schemas.microsoft.com/office/drawing/2014/main" id="{92C881CF-BF6D-C64D-96AC-D17743B2DFFD}"/>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96100818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37 - questions</a:t>
            </a:r>
          </a:p>
        </p:txBody>
      </p:sp>
      <p:sp>
        <p:nvSpPr>
          <p:cNvPr id="8" name="Rectangle 13"/>
          <p:cNvSpPr>
            <a:spLocks noChangeArrowheads="1"/>
          </p:cNvSpPr>
          <p:nvPr/>
        </p:nvSpPr>
        <p:spPr bwMode="auto">
          <a:xfrm>
            <a:off x="2454086" y="1744025"/>
            <a:ext cx="6933641" cy="1246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2.  </a:t>
            </a:r>
            <a:r>
              <a:rPr lang="en-GB" altLang="en-US" sz="2200" dirty="0">
                <a:ea typeface="Times New Roman" panose="02020603050405020304" pitchFamily="18" charset="0"/>
                <a:cs typeface="Calibri" panose="020F0502020204030204" pitchFamily="34" charset="0"/>
              </a:rPr>
              <a:t>Rewrite the sentence below in the </a:t>
            </a:r>
            <a:r>
              <a:rPr lang="en-GB" altLang="en-US" sz="2200" b="1" dirty="0">
                <a:ea typeface="Times New Roman" panose="02020603050405020304" pitchFamily="18" charset="0"/>
                <a:cs typeface="Calibri" panose="020F0502020204030204" pitchFamily="34" charset="0"/>
              </a:rPr>
              <a:t>simple past tense</a:t>
            </a:r>
            <a:r>
              <a:rPr lang="en-GB" altLang="en-US" sz="2200" dirty="0">
                <a:ea typeface="Times New Roman" panose="02020603050405020304" pitchFamily="18" charset="0"/>
                <a:cs typeface="Calibri" panose="020F0502020204030204" pitchFamily="34" charset="0"/>
              </a:rPr>
              <a:t>.  </a:t>
            </a:r>
          </a:p>
          <a:p>
            <a:pPr eaLnBrk="0" fontAlgn="base" hangingPunct="0">
              <a:spcBef>
                <a:spcPct val="0"/>
              </a:spcBef>
              <a:spcAft>
                <a:spcPct val="0"/>
              </a:spcAft>
            </a:pPr>
            <a:endParaRPr lang="en-GB" altLang="en-US" sz="900" dirty="0">
              <a:cs typeface="Calibri" panose="020F0502020204030204" pitchFamily="34" charset="0"/>
            </a:endParaRP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sp>
        <p:nvSpPr>
          <p:cNvPr id="21" name="Rectangle 14"/>
          <p:cNvSpPr>
            <a:spLocks noChangeArrowheads="1"/>
          </p:cNvSpPr>
          <p:nvPr/>
        </p:nvSpPr>
        <p:spPr bwMode="auto">
          <a:xfrm>
            <a:off x="3607850" y="3015097"/>
            <a:ext cx="391254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800" dirty="0">
                <a:ea typeface="Times New Roman" panose="02020603050405020304" pitchFamily="18" charset="0"/>
                <a:cs typeface="Calibri" panose="020F0502020204030204" pitchFamily="34" charset="0"/>
              </a:rPr>
              <a:t>Kala dribbles the football.</a:t>
            </a:r>
          </a:p>
        </p:txBody>
      </p:sp>
      <p:sp>
        <p:nvSpPr>
          <p:cNvPr id="24" name="Rectangle 23"/>
          <p:cNvSpPr/>
          <p:nvPr/>
        </p:nvSpPr>
        <p:spPr>
          <a:xfrm>
            <a:off x="8472265" y="4790763"/>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662568" y="6196411"/>
            <a:ext cx="8784976"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Write the sentence in the present progressive tense.</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381C3CF3-F4AB-4D9E-9BD8-55BF804487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1" name="Picture 10">
            <a:extLst>
              <a:ext uri="{FF2B5EF4-FFF2-40B4-BE49-F238E27FC236}">
                <a16:creationId xmlns:a16="http://schemas.microsoft.com/office/drawing/2014/main" id="{C0F7D2EB-5B76-CB4C-A8CF-419136E1F055}"/>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2640728914"/>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37 - questions</a:t>
            </a:r>
          </a:p>
        </p:txBody>
      </p:sp>
      <p:sp>
        <p:nvSpPr>
          <p:cNvPr id="8" name="Rectangle 13"/>
          <p:cNvSpPr>
            <a:spLocks noChangeArrowheads="1"/>
          </p:cNvSpPr>
          <p:nvPr/>
        </p:nvSpPr>
        <p:spPr bwMode="auto">
          <a:xfrm>
            <a:off x="2588235" y="1294322"/>
            <a:ext cx="6933641"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3.  </a:t>
            </a:r>
            <a:r>
              <a:rPr lang="en-GB" altLang="en-US" sz="2200" dirty="0">
                <a:ea typeface="Times New Roman" panose="02020603050405020304" pitchFamily="18" charset="0"/>
                <a:cs typeface="Calibri" panose="020F0502020204030204" pitchFamily="34" charset="0"/>
              </a:rPr>
              <a:t>Look at the picture below. Write one </a:t>
            </a:r>
            <a:r>
              <a:rPr lang="en-GB" altLang="en-US" sz="2200" b="1" dirty="0">
                <a:ea typeface="Times New Roman" panose="02020603050405020304" pitchFamily="18" charset="0"/>
                <a:cs typeface="Calibri" panose="020F0502020204030204" pitchFamily="34" charset="0"/>
              </a:rPr>
              <a:t>question</a:t>
            </a:r>
            <a:r>
              <a:rPr lang="en-GB" altLang="en-US" sz="2200" dirty="0">
                <a:ea typeface="Times New Roman" panose="02020603050405020304" pitchFamily="18" charset="0"/>
                <a:cs typeface="Calibri" panose="020F0502020204030204" pitchFamily="34" charset="0"/>
              </a:rPr>
              <a:t> sentence and one</a:t>
            </a:r>
            <a:r>
              <a:rPr lang="en-GB" altLang="en-US" sz="2200" b="1" dirty="0">
                <a:ea typeface="Times New Roman" panose="02020603050405020304" pitchFamily="18" charset="0"/>
                <a:cs typeface="Calibri" panose="020F0502020204030204" pitchFamily="34" charset="0"/>
              </a:rPr>
              <a:t> statement </a:t>
            </a:r>
            <a:r>
              <a:rPr lang="en-GB" altLang="en-US" sz="2200" dirty="0">
                <a:ea typeface="Times New Roman" panose="02020603050405020304" pitchFamily="18" charset="0"/>
                <a:cs typeface="Calibri" panose="020F0502020204030204" pitchFamily="34" charset="0"/>
              </a:rPr>
              <a:t>about it.                                                                                 </a:t>
            </a:r>
            <a:endParaRPr lang="en-GB" altLang="en-US" sz="2200" dirty="0"/>
          </a:p>
          <a:p>
            <a:pPr eaLnBrk="0" fontAlgn="base" hangingPunct="0">
              <a:spcBef>
                <a:spcPct val="0"/>
              </a:spcBef>
              <a:spcAft>
                <a:spcPct val="0"/>
              </a:spcAft>
            </a:pPr>
            <a:endParaRPr lang="en-GB" altLang="en-US" sz="2200" dirty="0"/>
          </a:p>
        </p:txBody>
      </p:sp>
      <p:sp>
        <p:nvSpPr>
          <p:cNvPr id="21" name="Rectangle 14"/>
          <p:cNvSpPr>
            <a:spLocks noChangeArrowheads="1"/>
          </p:cNvSpPr>
          <p:nvPr/>
        </p:nvSpPr>
        <p:spPr bwMode="auto">
          <a:xfrm>
            <a:off x="2588235" y="3708483"/>
            <a:ext cx="695575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________________________________________________</a:t>
            </a:r>
          </a:p>
          <a:p>
            <a:pPr lvl="0"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________________________________________________</a:t>
            </a:r>
          </a:p>
        </p:txBody>
      </p:sp>
      <p:sp>
        <p:nvSpPr>
          <p:cNvPr id="24" name="Rectangle 23"/>
          <p:cNvSpPr/>
          <p:nvPr/>
        </p:nvSpPr>
        <p:spPr>
          <a:xfrm>
            <a:off x="10089031" y="5155033"/>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662568" y="6196411"/>
            <a:ext cx="8784976"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Write a command linked to the picture.</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381C3CF3-F4AB-4D9E-9BD8-55BF804487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3" name="Picture 2" descr="A picture containing text&#10;&#10;Description generated with high confidence">
            <a:extLst>
              <a:ext uri="{FF2B5EF4-FFF2-40B4-BE49-F238E27FC236}">
                <a16:creationId xmlns:a16="http://schemas.microsoft.com/office/drawing/2014/main" id="{499FC231-2298-4275-809A-ED743E7269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37262" y="2255049"/>
            <a:ext cx="3595895" cy="1600704"/>
          </a:xfrm>
          <a:prstGeom prst="rect">
            <a:avLst/>
          </a:prstGeom>
        </p:spPr>
      </p:pic>
      <p:pic>
        <p:nvPicPr>
          <p:cNvPr id="11" name="Picture 10">
            <a:extLst>
              <a:ext uri="{FF2B5EF4-FFF2-40B4-BE49-F238E27FC236}">
                <a16:creationId xmlns:a16="http://schemas.microsoft.com/office/drawing/2014/main" id="{18C2B89C-72E5-354B-918B-A911D374ACEA}"/>
              </a:ext>
            </a:extLst>
          </p:cNvPr>
          <p:cNvPicPr>
            <a:picLocks noChangeAspect="1"/>
          </p:cNvPicPr>
          <p:nvPr/>
        </p:nvPicPr>
        <p:blipFill>
          <a:blip r:embed="rId4"/>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655506473"/>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38 - questions</a:t>
            </a:r>
          </a:p>
        </p:txBody>
      </p:sp>
      <p:sp>
        <p:nvSpPr>
          <p:cNvPr id="8" name="Rectangle 13"/>
          <p:cNvSpPr>
            <a:spLocks noChangeArrowheads="1"/>
          </p:cNvSpPr>
          <p:nvPr/>
        </p:nvSpPr>
        <p:spPr bwMode="auto">
          <a:xfrm>
            <a:off x="2639617" y="1606298"/>
            <a:ext cx="6933641" cy="1923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  </a:t>
            </a:r>
            <a:r>
              <a:rPr lang="en-GB" altLang="en-US" sz="2200" dirty="0">
                <a:ea typeface="Times New Roman" panose="02020603050405020304" pitchFamily="18" charset="0"/>
                <a:cs typeface="Calibri" panose="020F0502020204030204" pitchFamily="34" charset="0"/>
              </a:rPr>
              <a:t>Write the </a:t>
            </a:r>
            <a:r>
              <a:rPr lang="en-GB" altLang="en-US" sz="2200" b="1" dirty="0">
                <a:ea typeface="Times New Roman" panose="02020603050405020304" pitchFamily="18" charset="0"/>
                <a:cs typeface="Calibri" panose="020F0502020204030204" pitchFamily="34" charset="0"/>
              </a:rPr>
              <a:t>contraction </a:t>
            </a:r>
            <a:r>
              <a:rPr lang="en-GB" altLang="en-US" sz="2200" dirty="0">
                <a:ea typeface="Times New Roman" panose="02020603050405020304" pitchFamily="18" charset="0"/>
                <a:cs typeface="Calibri" panose="020F0502020204030204" pitchFamily="34" charset="0"/>
              </a:rPr>
              <a:t>for the words </a:t>
            </a:r>
            <a:r>
              <a:rPr lang="en-GB" altLang="en-US" sz="2200" b="1" dirty="0">
                <a:ea typeface="Times New Roman" panose="02020603050405020304" pitchFamily="18" charset="0"/>
                <a:cs typeface="Calibri" panose="020F0502020204030204" pitchFamily="34" charset="0"/>
              </a:rPr>
              <a:t>would not</a:t>
            </a:r>
            <a:r>
              <a:rPr lang="en-GB" altLang="en-US" sz="2200" dirty="0">
                <a:ea typeface="Times New Roman" panose="02020603050405020304" pitchFamily="18" charset="0"/>
                <a:cs typeface="Calibri" panose="020F0502020204030204" pitchFamily="34" charset="0"/>
              </a:rPr>
              <a:t> using an apostrophe.  </a:t>
            </a:r>
          </a:p>
          <a:p>
            <a:pPr eaLnBrk="0" fontAlgn="base" hangingPunct="0">
              <a:spcBef>
                <a:spcPct val="0"/>
              </a:spcBef>
              <a:spcAft>
                <a:spcPct val="0"/>
              </a:spcAft>
            </a:pPr>
            <a:endParaRPr lang="en-GB" altLang="en-US" sz="900" dirty="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The referee would not change his ruling.</a:t>
            </a:r>
            <a:endParaRPr lang="en-GB" altLang="en-US" sz="22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sp>
        <p:nvSpPr>
          <p:cNvPr id="24" name="Rectangle 23"/>
          <p:cNvSpPr/>
          <p:nvPr/>
        </p:nvSpPr>
        <p:spPr>
          <a:xfrm>
            <a:off x="8472265" y="4790763"/>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662568" y="6196411"/>
            <a:ext cx="8784976"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Use the word </a:t>
            </a:r>
            <a:r>
              <a:rPr lang="en-GB" altLang="en-US" sz="2200" b="1" i="1" u="sng" dirty="0">
                <a:ea typeface="Times New Roman" panose="02020603050405020304" pitchFamily="18" charset="0"/>
                <a:cs typeface="Calibri" panose="020F0502020204030204" pitchFamily="34" charset="0"/>
              </a:rPr>
              <a:t>ruling</a:t>
            </a:r>
            <a:r>
              <a:rPr lang="en-GB" altLang="en-US" sz="2200" b="1" i="1" dirty="0">
                <a:ea typeface="Times New Roman" panose="02020603050405020304" pitchFamily="18" charset="0"/>
                <a:cs typeface="Calibri" panose="020F0502020204030204" pitchFamily="34" charset="0"/>
              </a:rPr>
              <a:t> as a verb in a sentence.</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381C3CF3-F4AB-4D9E-9BD8-55BF804487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1" name="Picture 10">
            <a:extLst>
              <a:ext uri="{FF2B5EF4-FFF2-40B4-BE49-F238E27FC236}">
                <a16:creationId xmlns:a16="http://schemas.microsoft.com/office/drawing/2014/main" id="{676B7397-6195-274A-AAB3-B065B0D7FB2B}"/>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53784629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38 - questions</a:t>
            </a:r>
          </a:p>
        </p:txBody>
      </p:sp>
      <p:sp>
        <p:nvSpPr>
          <p:cNvPr id="8" name="Rectangle 13"/>
          <p:cNvSpPr>
            <a:spLocks noChangeArrowheads="1"/>
          </p:cNvSpPr>
          <p:nvPr/>
        </p:nvSpPr>
        <p:spPr bwMode="auto">
          <a:xfrm>
            <a:off x="2588235" y="1569094"/>
            <a:ext cx="6933641"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2.  </a:t>
            </a:r>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two</a:t>
            </a:r>
            <a:r>
              <a:rPr lang="en-GB" altLang="en-US" sz="2200" dirty="0">
                <a:ea typeface="Times New Roman" panose="02020603050405020304" pitchFamily="18" charset="0"/>
                <a:cs typeface="Calibri" panose="020F0502020204030204" pitchFamily="34" charset="0"/>
              </a:rPr>
              <a:t> boxes to show the </a:t>
            </a:r>
            <a:r>
              <a:rPr lang="en-GB" altLang="en-US" sz="2200" b="1" dirty="0">
                <a:ea typeface="Times New Roman" panose="02020603050405020304" pitchFamily="18" charset="0"/>
                <a:cs typeface="Calibri" panose="020F0502020204030204" pitchFamily="34" charset="0"/>
              </a:rPr>
              <a:t>nouns</a:t>
            </a:r>
            <a:r>
              <a:rPr lang="en-GB" altLang="en-US" sz="2200" dirty="0">
                <a:ea typeface="Times New Roman" panose="02020603050405020304" pitchFamily="18" charset="0"/>
                <a:cs typeface="Calibri" panose="020F0502020204030204" pitchFamily="34" charset="0"/>
              </a:rPr>
              <a:t> in the sentence below.</a:t>
            </a:r>
            <a:endParaRPr lang="en-GB" altLang="en-US" sz="22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sp>
        <p:nvSpPr>
          <p:cNvPr id="21" name="Rectangle 14"/>
          <p:cNvSpPr>
            <a:spLocks noChangeArrowheads="1"/>
          </p:cNvSpPr>
          <p:nvPr/>
        </p:nvSpPr>
        <p:spPr bwMode="auto">
          <a:xfrm>
            <a:off x="2488747" y="3094390"/>
            <a:ext cx="5665205"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There’s a wonky, metal chair in the back garden.</a:t>
            </a: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p:txBody>
      </p:sp>
      <p:sp>
        <p:nvSpPr>
          <p:cNvPr id="24" name="Rectangle 23"/>
          <p:cNvSpPr/>
          <p:nvPr/>
        </p:nvSpPr>
        <p:spPr>
          <a:xfrm>
            <a:off x="8472265" y="4790763"/>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662568" y="6027134"/>
            <a:ext cx="8784976"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Give an example of a word that can be both an adjective and a noun.</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381C3CF3-F4AB-4D9E-9BD8-55BF804487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grpSp>
        <p:nvGrpSpPr>
          <p:cNvPr id="11" name="Group 10">
            <a:extLst>
              <a:ext uri="{FF2B5EF4-FFF2-40B4-BE49-F238E27FC236}">
                <a16:creationId xmlns:a16="http://schemas.microsoft.com/office/drawing/2014/main" id="{9A1B5649-BD6C-4A54-99C0-FB34157AA7AC}"/>
              </a:ext>
            </a:extLst>
          </p:cNvPr>
          <p:cNvGrpSpPr/>
          <p:nvPr/>
        </p:nvGrpSpPr>
        <p:grpSpPr>
          <a:xfrm>
            <a:off x="3783661" y="3508792"/>
            <a:ext cx="410051" cy="724679"/>
            <a:chOff x="0" y="0"/>
            <a:chExt cx="213360" cy="403860"/>
          </a:xfrm>
        </p:grpSpPr>
        <p:sp>
          <p:nvSpPr>
            <p:cNvPr id="12" name="Rectangle 11">
              <a:extLst>
                <a:ext uri="{FF2B5EF4-FFF2-40B4-BE49-F238E27FC236}">
                  <a16:creationId xmlns:a16="http://schemas.microsoft.com/office/drawing/2014/main" id="{F5C9B39A-E925-4A52-ABE2-1406F3CF17CE}"/>
                </a:ext>
              </a:extLst>
            </p:cNvPr>
            <p:cNvSpPr/>
            <p:nvPr/>
          </p:nvSpPr>
          <p:spPr>
            <a:xfrm>
              <a:off x="0" y="19050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a</a:t>
              </a:r>
            </a:p>
          </p:txBody>
        </p:sp>
        <p:cxnSp>
          <p:nvCxnSpPr>
            <p:cNvPr id="13" name="Straight Arrow Connector 12">
              <a:extLst>
                <a:ext uri="{FF2B5EF4-FFF2-40B4-BE49-F238E27FC236}">
                  <a16:creationId xmlns:a16="http://schemas.microsoft.com/office/drawing/2014/main" id="{978C249F-98E9-4AC2-B253-93771BD70276}"/>
                </a:ext>
              </a:extLst>
            </p:cNvPr>
            <p:cNvCxnSpPr/>
            <p:nvPr/>
          </p:nvCxnSpPr>
          <p:spPr>
            <a:xfrm flipV="1">
              <a:off x="99060" y="0"/>
              <a:ext cx="0" cy="1905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4" name="Group 13">
            <a:extLst>
              <a:ext uri="{FF2B5EF4-FFF2-40B4-BE49-F238E27FC236}">
                <a16:creationId xmlns:a16="http://schemas.microsoft.com/office/drawing/2014/main" id="{2020F02A-D8F8-4B40-8A6D-78A49ECE3975}"/>
              </a:ext>
            </a:extLst>
          </p:cNvPr>
          <p:cNvGrpSpPr/>
          <p:nvPr/>
        </p:nvGrpSpPr>
        <p:grpSpPr>
          <a:xfrm>
            <a:off x="4608711" y="3508792"/>
            <a:ext cx="410051" cy="724679"/>
            <a:chOff x="0" y="0"/>
            <a:chExt cx="213360" cy="403860"/>
          </a:xfrm>
        </p:grpSpPr>
        <p:sp>
          <p:nvSpPr>
            <p:cNvPr id="15" name="Rectangle 14">
              <a:extLst>
                <a:ext uri="{FF2B5EF4-FFF2-40B4-BE49-F238E27FC236}">
                  <a16:creationId xmlns:a16="http://schemas.microsoft.com/office/drawing/2014/main" id="{DDDB19E8-0699-4156-A1C7-4DA2CF8DD5DC}"/>
                </a:ext>
              </a:extLst>
            </p:cNvPr>
            <p:cNvSpPr/>
            <p:nvPr/>
          </p:nvSpPr>
          <p:spPr>
            <a:xfrm>
              <a:off x="0" y="19050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b</a:t>
              </a:r>
            </a:p>
          </p:txBody>
        </p:sp>
        <p:cxnSp>
          <p:nvCxnSpPr>
            <p:cNvPr id="16" name="Straight Arrow Connector 15">
              <a:extLst>
                <a:ext uri="{FF2B5EF4-FFF2-40B4-BE49-F238E27FC236}">
                  <a16:creationId xmlns:a16="http://schemas.microsoft.com/office/drawing/2014/main" id="{ED65CB40-5E63-4963-A066-394FF6A350A1}"/>
                </a:ext>
              </a:extLst>
            </p:cNvPr>
            <p:cNvCxnSpPr/>
            <p:nvPr/>
          </p:nvCxnSpPr>
          <p:spPr>
            <a:xfrm flipV="1">
              <a:off x="99060" y="0"/>
              <a:ext cx="0" cy="1905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7" name="Group 16">
            <a:extLst>
              <a:ext uri="{FF2B5EF4-FFF2-40B4-BE49-F238E27FC236}">
                <a16:creationId xmlns:a16="http://schemas.microsoft.com/office/drawing/2014/main" id="{3EAB8FF3-334A-4C49-B513-97CEBD761CF6}"/>
              </a:ext>
            </a:extLst>
          </p:cNvPr>
          <p:cNvGrpSpPr/>
          <p:nvPr/>
        </p:nvGrpSpPr>
        <p:grpSpPr>
          <a:xfrm>
            <a:off x="5268956" y="3516015"/>
            <a:ext cx="410051" cy="724679"/>
            <a:chOff x="0" y="0"/>
            <a:chExt cx="213360" cy="403860"/>
          </a:xfrm>
        </p:grpSpPr>
        <p:sp>
          <p:nvSpPr>
            <p:cNvPr id="18" name="Rectangle 17">
              <a:extLst>
                <a:ext uri="{FF2B5EF4-FFF2-40B4-BE49-F238E27FC236}">
                  <a16:creationId xmlns:a16="http://schemas.microsoft.com/office/drawing/2014/main" id="{8F6D9FEA-839B-4C02-B1B3-28D8F73382B7}"/>
                </a:ext>
              </a:extLst>
            </p:cNvPr>
            <p:cNvSpPr/>
            <p:nvPr/>
          </p:nvSpPr>
          <p:spPr>
            <a:xfrm>
              <a:off x="0" y="19050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c</a:t>
              </a:r>
            </a:p>
          </p:txBody>
        </p:sp>
        <p:cxnSp>
          <p:nvCxnSpPr>
            <p:cNvPr id="19" name="Straight Arrow Connector 18">
              <a:extLst>
                <a:ext uri="{FF2B5EF4-FFF2-40B4-BE49-F238E27FC236}">
                  <a16:creationId xmlns:a16="http://schemas.microsoft.com/office/drawing/2014/main" id="{F5798B25-7313-4971-878D-5C3FA3A37FD8}"/>
                </a:ext>
              </a:extLst>
            </p:cNvPr>
            <p:cNvCxnSpPr/>
            <p:nvPr/>
          </p:nvCxnSpPr>
          <p:spPr>
            <a:xfrm flipV="1">
              <a:off x="99060" y="0"/>
              <a:ext cx="0" cy="1905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0" name="Group 19">
            <a:extLst>
              <a:ext uri="{FF2B5EF4-FFF2-40B4-BE49-F238E27FC236}">
                <a16:creationId xmlns:a16="http://schemas.microsoft.com/office/drawing/2014/main" id="{7B96C776-EF98-4370-A986-84EF34C0B748}"/>
              </a:ext>
            </a:extLst>
          </p:cNvPr>
          <p:cNvGrpSpPr/>
          <p:nvPr/>
        </p:nvGrpSpPr>
        <p:grpSpPr>
          <a:xfrm>
            <a:off x="7347886" y="3501491"/>
            <a:ext cx="410051" cy="724679"/>
            <a:chOff x="0" y="0"/>
            <a:chExt cx="213360" cy="403860"/>
          </a:xfrm>
        </p:grpSpPr>
        <p:sp>
          <p:nvSpPr>
            <p:cNvPr id="22" name="Rectangle 21">
              <a:extLst>
                <a:ext uri="{FF2B5EF4-FFF2-40B4-BE49-F238E27FC236}">
                  <a16:creationId xmlns:a16="http://schemas.microsoft.com/office/drawing/2014/main" id="{D912AEA7-74F1-4B80-AF7E-855B00EE1BF8}"/>
                </a:ext>
              </a:extLst>
            </p:cNvPr>
            <p:cNvSpPr/>
            <p:nvPr/>
          </p:nvSpPr>
          <p:spPr>
            <a:xfrm>
              <a:off x="0" y="19050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d</a:t>
              </a:r>
            </a:p>
          </p:txBody>
        </p:sp>
        <p:cxnSp>
          <p:nvCxnSpPr>
            <p:cNvPr id="25" name="Straight Arrow Connector 24">
              <a:extLst>
                <a:ext uri="{FF2B5EF4-FFF2-40B4-BE49-F238E27FC236}">
                  <a16:creationId xmlns:a16="http://schemas.microsoft.com/office/drawing/2014/main" id="{89B6D8BB-9389-4051-8EF0-6EEFB5797DCD}"/>
                </a:ext>
              </a:extLst>
            </p:cNvPr>
            <p:cNvCxnSpPr/>
            <p:nvPr/>
          </p:nvCxnSpPr>
          <p:spPr>
            <a:xfrm flipV="1">
              <a:off x="99060" y="0"/>
              <a:ext cx="0" cy="1905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pic>
        <p:nvPicPr>
          <p:cNvPr id="26" name="Picture 25">
            <a:extLst>
              <a:ext uri="{FF2B5EF4-FFF2-40B4-BE49-F238E27FC236}">
                <a16:creationId xmlns:a16="http://schemas.microsoft.com/office/drawing/2014/main" id="{2C583567-B723-494F-AABB-F7405F79EA0F}"/>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254723189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691033" y="260647"/>
            <a:ext cx="3089115" cy="507831"/>
          </a:xfrm>
          <a:prstGeom prst="rect">
            <a:avLst/>
          </a:prstGeom>
          <a:noFill/>
        </p:spPr>
        <p:txBody>
          <a:bodyPr wrap="none" rtlCol="0">
            <a:spAutoFit/>
          </a:bodyPr>
          <a:lstStyle/>
          <a:p>
            <a:r>
              <a:rPr lang="en-GB" sz="2700" b="1" dirty="0"/>
              <a:t>Week 38 - questions</a:t>
            </a:r>
          </a:p>
        </p:txBody>
      </p:sp>
      <p:sp>
        <p:nvSpPr>
          <p:cNvPr id="8" name="Rectangle 13"/>
          <p:cNvSpPr>
            <a:spLocks noChangeArrowheads="1"/>
          </p:cNvSpPr>
          <p:nvPr/>
        </p:nvSpPr>
        <p:spPr bwMode="auto">
          <a:xfrm>
            <a:off x="2585996" y="1077581"/>
            <a:ext cx="6933641"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3.</a:t>
            </a:r>
            <a:r>
              <a:rPr lang="en-GB" altLang="en-US" sz="2200" dirty="0">
                <a:ea typeface="Times New Roman" panose="02020603050405020304" pitchFamily="18" charset="0"/>
                <a:cs typeface="Calibri" panose="020F0502020204030204" pitchFamily="34" charset="0"/>
              </a:rPr>
              <a:t>  Which </a:t>
            </a:r>
            <a:r>
              <a:rPr lang="en-GB" altLang="en-US" sz="2200" b="1" dirty="0">
                <a:ea typeface="Times New Roman" panose="02020603050405020304" pitchFamily="18" charset="0"/>
                <a:cs typeface="Calibri" panose="020F0502020204030204" pitchFamily="34" charset="0"/>
              </a:rPr>
              <a:t>punctuation mark </a:t>
            </a:r>
            <a:r>
              <a:rPr lang="en-GB" altLang="en-US" sz="2200" dirty="0">
                <a:ea typeface="Times New Roman" panose="02020603050405020304" pitchFamily="18" charset="0"/>
                <a:cs typeface="Calibri" panose="020F0502020204030204" pitchFamily="34" charset="0"/>
              </a:rPr>
              <a:t>completes the sentence below?</a:t>
            </a:r>
          </a:p>
          <a:p>
            <a:pPr marL="457200" indent="-457200" eaLnBrk="0" fontAlgn="base" hangingPunct="0">
              <a:spcBef>
                <a:spcPct val="0"/>
              </a:spcBef>
              <a:spcAft>
                <a:spcPct val="0"/>
              </a:spcAft>
              <a:buAutoNum type="arabicPeriod" startAt="3"/>
            </a:pPr>
            <a:endParaRPr lang="en-GB" altLang="en-US" sz="2200" dirty="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What a wonderful surprise you gave me</a:t>
            </a:r>
            <a:endParaRPr lang="en-GB" altLang="en-US" sz="22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sp>
        <p:nvSpPr>
          <p:cNvPr id="23" name="Rectangle 13"/>
          <p:cNvSpPr>
            <a:spLocks noChangeArrowheads="1"/>
          </p:cNvSpPr>
          <p:nvPr/>
        </p:nvSpPr>
        <p:spPr bwMode="auto">
          <a:xfrm>
            <a:off x="1660328" y="6064407"/>
            <a:ext cx="8784976"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Add different suffixes to the root word of </a:t>
            </a:r>
            <a:r>
              <a:rPr lang="en-GB" altLang="en-US" sz="2200" b="1" i="1" u="sng" dirty="0">
                <a:ea typeface="Times New Roman" panose="02020603050405020304" pitchFamily="18" charset="0"/>
                <a:cs typeface="Calibri" panose="020F0502020204030204" pitchFamily="34" charset="0"/>
              </a:rPr>
              <a:t>wonder</a:t>
            </a:r>
            <a:r>
              <a:rPr lang="en-GB" altLang="en-US" sz="2200" b="1" i="1" dirty="0">
                <a:ea typeface="Times New Roman" panose="02020603050405020304" pitchFamily="18" charset="0"/>
                <a:cs typeface="Calibri" panose="020F0502020204030204" pitchFamily="34" charset="0"/>
              </a:rPr>
              <a:t> to create two new words.</a:t>
            </a:r>
            <a:endParaRPr lang="en-GB" altLang="en-US" sz="2200" i="1" dirty="0"/>
          </a:p>
        </p:txBody>
      </p:sp>
      <p:pic>
        <p:nvPicPr>
          <p:cNvPr id="10" name="Picture 9">
            <a:extLst>
              <a:ext uri="{FF2B5EF4-FFF2-40B4-BE49-F238E27FC236}">
                <a16:creationId xmlns:a16="http://schemas.microsoft.com/office/drawing/2014/main" id="{381C3CF3-F4AB-4D9E-9BD8-55BF804487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grpSp>
        <p:nvGrpSpPr>
          <p:cNvPr id="11" name="Group 10">
            <a:extLst>
              <a:ext uri="{FF2B5EF4-FFF2-40B4-BE49-F238E27FC236}">
                <a16:creationId xmlns:a16="http://schemas.microsoft.com/office/drawing/2014/main" id="{315546CC-0D2A-4A10-8E04-9F4AAC809E38}"/>
              </a:ext>
            </a:extLst>
          </p:cNvPr>
          <p:cNvGrpSpPr/>
          <p:nvPr/>
        </p:nvGrpSpPr>
        <p:grpSpPr>
          <a:xfrm>
            <a:off x="7535662" y="2370505"/>
            <a:ext cx="1143262" cy="3754663"/>
            <a:chOff x="7110309" y="2132856"/>
            <a:chExt cx="1143262" cy="3754663"/>
          </a:xfrm>
        </p:grpSpPr>
        <p:grpSp>
          <p:nvGrpSpPr>
            <p:cNvPr id="12" name="Group 11">
              <a:extLst>
                <a:ext uri="{FF2B5EF4-FFF2-40B4-BE49-F238E27FC236}">
                  <a16:creationId xmlns:a16="http://schemas.microsoft.com/office/drawing/2014/main" id="{A348833A-DC73-41ED-912F-4B9A9E356790}"/>
                </a:ext>
              </a:extLst>
            </p:cNvPr>
            <p:cNvGrpSpPr/>
            <p:nvPr/>
          </p:nvGrpSpPr>
          <p:grpSpPr>
            <a:xfrm>
              <a:off x="7110309" y="2132856"/>
              <a:ext cx="1143262" cy="2966718"/>
              <a:chOff x="7110309" y="2132856"/>
              <a:chExt cx="1143262" cy="2966718"/>
            </a:xfrm>
          </p:grpSpPr>
          <p:grpSp>
            <p:nvGrpSpPr>
              <p:cNvPr id="14" name="Group 13">
                <a:extLst>
                  <a:ext uri="{FF2B5EF4-FFF2-40B4-BE49-F238E27FC236}">
                    <a16:creationId xmlns:a16="http://schemas.microsoft.com/office/drawing/2014/main" id="{92FFAD61-F83E-4B3F-847E-1E76D337632B}"/>
                  </a:ext>
                </a:extLst>
              </p:cNvPr>
              <p:cNvGrpSpPr/>
              <p:nvPr/>
            </p:nvGrpSpPr>
            <p:grpSpPr>
              <a:xfrm>
                <a:off x="7455015" y="2703983"/>
                <a:ext cx="443007" cy="2395591"/>
                <a:chOff x="0" y="-69120"/>
                <a:chExt cx="219657" cy="1303797"/>
              </a:xfrm>
            </p:grpSpPr>
            <p:sp>
              <p:nvSpPr>
                <p:cNvPr id="16" name="Rectangle 15">
                  <a:extLst>
                    <a:ext uri="{FF2B5EF4-FFF2-40B4-BE49-F238E27FC236}">
                      <a16:creationId xmlns:a16="http://schemas.microsoft.com/office/drawing/2014/main" id="{C9E5A429-9C27-4E4A-92DB-1811A50BA501}"/>
                    </a:ext>
                  </a:extLst>
                </p:cNvPr>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17" name="Rectangle 16">
                  <a:extLst>
                    <a:ext uri="{FF2B5EF4-FFF2-40B4-BE49-F238E27FC236}">
                      <a16:creationId xmlns:a16="http://schemas.microsoft.com/office/drawing/2014/main" id="{C1BFE85F-B112-446A-86B3-221837E981E5}"/>
                    </a:ext>
                  </a:extLst>
                </p:cNvPr>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18" name="Rectangle 17">
                  <a:extLst>
                    <a:ext uri="{FF2B5EF4-FFF2-40B4-BE49-F238E27FC236}">
                      <a16:creationId xmlns:a16="http://schemas.microsoft.com/office/drawing/2014/main" id="{51449E46-492D-45EE-9BC9-2952AD648B5F}"/>
                    </a:ext>
                  </a:extLst>
                </p:cNvPr>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19" name="Rectangle 18">
                  <a:extLst>
                    <a:ext uri="{FF2B5EF4-FFF2-40B4-BE49-F238E27FC236}">
                      <a16:creationId xmlns:a16="http://schemas.microsoft.com/office/drawing/2014/main" id="{5A5B2FA5-D473-428C-8A7B-CC8B7F3A48D0}"/>
                    </a:ext>
                  </a:extLst>
                </p:cNvPr>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15" name="Rectangle 14">
                <a:extLst>
                  <a:ext uri="{FF2B5EF4-FFF2-40B4-BE49-F238E27FC236}">
                    <a16:creationId xmlns:a16="http://schemas.microsoft.com/office/drawing/2014/main" id="{DF0497DF-65BB-4099-B0EF-21026D1F0BBE}"/>
                  </a:ext>
                </a:extLst>
              </p:cNvPr>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13" name="Rectangle 12">
              <a:extLst>
                <a:ext uri="{FF2B5EF4-FFF2-40B4-BE49-F238E27FC236}">
                  <a16:creationId xmlns:a16="http://schemas.microsoft.com/office/drawing/2014/main" id="{95DB456A-8AE1-4E3B-B09F-E9646E4DBF0B}"/>
                </a:ext>
              </a:extLst>
            </p:cNvPr>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20" name="Rectangle 14">
            <a:extLst>
              <a:ext uri="{FF2B5EF4-FFF2-40B4-BE49-F238E27FC236}">
                <a16:creationId xmlns:a16="http://schemas.microsoft.com/office/drawing/2014/main" id="{1992E45E-2C4E-4FA2-AEAB-5325F7F9AB1D}"/>
              </a:ext>
            </a:extLst>
          </p:cNvPr>
          <p:cNvSpPr>
            <a:spLocks noChangeArrowheads="1"/>
          </p:cNvSpPr>
          <p:nvPr/>
        </p:nvSpPr>
        <p:spPr bwMode="auto">
          <a:xfrm>
            <a:off x="4479235" y="2841283"/>
            <a:ext cx="2987304"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full stop</a:t>
            </a: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cs typeface="Calibri" panose="020F0502020204030204" pitchFamily="34" charset="0"/>
              </a:rPr>
              <a:t>question mark</a:t>
            </a:r>
          </a:p>
          <a:p>
            <a:pPr lvl="0"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cs typeface="Calibri" panose="020F0502020204030204" pitchFamily="34" charset="0"/>
              </a:rPr>
              <a:t>exclamation mark</a:t>
            </a:r>
            <a:endParaRPr lang="en-GB" altLang="en-US" sz="2200" dirty="0"/>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cs typeface="Calibri" panose="020F0502020204030204" pitchFamily="34" charset="0"/>
              </a:rPr>
              <a:t>comma</a:t>
            </a:r>
            <a:endParaRPr lang="en-GB" altLang="en-US" sz="2200" dirty="0"/>
          </a:p>
        </p:txBody>
      </p:sp>
      <p:pic>
        <p:nvPicPr>
          <p:cNvPr id="21" name="Picture 20">
            <a:extLst>
              <a:ext uri="{FF2B5EF4-FFF2-40B4-BE49-F238E27FC236}">
                <a16:creationId xmlns:a16="http://schemas.microsoft.com/office/drawing/2014/main" id="{A875B12D-A5DD-A745-B84E-E1FDB8E2E5AB}"/>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609149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2914388" cy="507831"/>
          </a:xfrm>
          <a:prstGeom prst="rect">
            <a:avLst/>
          </a:prstGeom>
          <a:noFill/>
        </p:spPr>
        <p:txBody>
          <a:bodyPr wrap="none" rtlCol="0">
            <a:spAutoFit/>
          </a:bodyPr>
          <a:lstStyle/>
          <a:p>
            <a:r>
              <a:rPr lang="en-GB" sz="2700" b="1" dirty="0"/>
              <a:t>Week 4 - questions</a:t>
            </a:r>
          </a:p>
        </p:txBody>
      </p:sp>
      <p:sp>
        <p:nvSpPr>
          <p:cNvPr id="8" name="Rectangle 13"/>
          <p:cNvSpPr>
            <a:spLocks noChangeArrowheads="1"/>
          </p:cNvSpPr>
          <p:nvPr/>
        </p:nvSpPr>
        <p:spPr bwMode="auto">
          <a:xfrm>
            <a:off x="2855641" y="1218238"/>
            <a:ext cx="6933641"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457200" indent="-457200" eaLnBrk="0" fontAlgn="base" hangingPunct="0">
              <a:spcBef>
                <a:spcPct val="0"/>
              </a:spcBef>
              <a:spcAft>
                <a:spcPct val="0"/>
              </a:spcAft>
              <a:buAutoNum type="arabicPeriod"/>
            </a:pPr>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r>
              <a:rPr lang="en-GB" altLang="en-US" sz="2200" dirty="0">
                <a:ea typeface="Times New Roman" panose="02020603050405020304" pitchFamily="18" charset="0"/>
                <a:cs typeface="Calibri" panose="020F0502020204030204" pitchFamily="34" charset="0"/>
              </a:rPr>
              <a:t> word to complete the sentence below.</a:t>
            </a:r>
          </a:p>
          <a:p>
            <a:pPr marL="457200" indent="-457200" eaLnBrk="0" fontAlgn="base" hangingPunct="0">
              <a:spcBef>
                <a:spcPct val="0"/>
              </a:spcBef>
              <a:spcAft>
                <a:spcPct val="0"/>
              </a:spcAft>
              <a:buAutoNum type="arabicPeriod"/>
            </a:pPr>
            <a:endParaRPr lang="en-GB" altLang="en-US" sz="2200" dirty="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Karl wanted to play outside ______ it was raining.</a:t>
            </a:r>
            <a:endParaRPr lang="en-GB" altLang="en-US" sz="22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sp>
        <p:nvSpPr>
          <p:cNvPr id="37" name="Rectangle 13"/>
          <p:cNvSpPr>
            <a:spLocks noChangeArrowheads="1"/>
          </p:cNvSpPr>
          <p:nvPr/>
        </p:nvSpPr>
        <p:spPr bwMode="auto">
          <a:xfrm>
            <a:off x="1298713" y="6172563"/>
            <a:ext cx="9144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List three subordinating conjunctions.</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grpSp>
        <p:nvGrpSpPr>
          <p:cNvPr id="20" name="Group 19"/>
          <p:cNvGrpSpPr/>
          <p:nvPr/>
        </p:nvGrpSpPr>
        <p:grpSpPr>
          <a:xfrm>
            <a:off x="7231905" y="2291773"/>
            <a:ext cx="1143262" cy="3754663"/>
            <a:chOff x="7110309" y="2132856"/>
            <a:chExt cx="1143262" cy="3754663"/>
          </a:xfrm>
        </p:grpSpPr>
        <p:grpSp>
          <p:nvGrpSpPr>
            <p:cNvPr id="21" name="Group 20"/>
            <p:cNvGrpSpPr/>
            <p:nvPr/>
          </p:nvGrpSpPr>
          <p:grpSpPr>
            <a:xfrm>
              <a:off x="7110309" y="2132856"/>
              <a:ext cx="1143262" cy="2966718"/>
              <a:chOff x="7110309" y="2132856"/>
              <a:chExt cx="1143262" cy="2966718"/>
            </a:xfrm>
          </p:grpSpPr>
          <p:grpSp>
            <p:nvGrpSpPr>
              <p:cNvPr id="23" name="Group 22"/>
              <p:cNvGrpSpPr/>
              <p:nvPr/>
            </p:nvGrpSpPr>
            <p:grpSpPr>
              <a:xfrm>
                <a:off x="7455015" y="2703983"/>
                <a:ext cx="443007" cy="2395591"/>
                <a:chOff x="0" y="-69120"/>
                <a:chExt cx="219657" cy="1303797"/>
              </a:xfrm>
            </p:grpSpPr>
            <p:sp>
              <p:nvSpPr>
                <p:cNvPr id="26" name="Rectangle 25"/>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28" name="Rectangle 27"/>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32" name="Rectangle 31"/>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33" name="Rectangle 32"/>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25" name="Rectangle 24"/>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22" name="Rectangle 21"/>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34" name="Rectangle 14"/>
          <p:cNvSpPr>
            <a:spLocks noChangeArrowheads="1"/>
          </p:cNvSpPr>
          <p:nvPr/>
        </p:nvSpPr>
        <p:spPr bwMode="auto">
          <a:xfrm>
            <a:off x="4090722" y="2811567"/>
            <a:ext cx="653320"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and</a:t>
            </a:r>
            <a:endParaRPr lang="en-GB" altLang="en-US" sz="2200" dirty="0"/>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but</a:t>
            </a: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or</a:t>
            </a:r>
            <a:endParaRPr lang="en-GB" altLang="en-US" sz="2200" dirty="0"/>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that</a:t>
            </a:r>
            <a:endParaRPr lang="en-GB" altLang="en-US" sz="2200" dirty="0"/>
          </a:p>
        </p:txBody>
      </p:sp>
      <p:pic>
        <p:nvPicPr>
          <p:cNvPr id="18" name="Picture 17">
            <a:extLst>
              <a:ext uri="{FF2B5EF4-FFF2-40B4-BE49-F238E27FC236}">
                <a16:creationId xmlns:a16="http://schemas.microsoft.com/office/drawing/2014/main" id="{45005089-8C5C-452D-8465-4FFF41A205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9" name="Picture 18">
            <a:extLst>
              <a:ext uri="{FF2B5EF4-FFF2-40B4-BE49-F238E27FC236}">
                <a16:creationId xmlns:a16="http://schemas.microsoft.com/office/drawing/2014/main" id="{366830F9-1C2E-704C-8CF6-86058F6AED2F}"/>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787516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567608" y="3048362"/>
            <a:ext cx="7432702" cy="1446550"/>
          </a:xfrm>
          <a:prstGeom prst="rect">
            <a:avLst/>
          </a:prstGeom>
        </p:spPr>
        <p:txBody>
          <a:bodyPr wrap="square">
            <a:spAutoFit/>
          </a:bodyPr>
          <a:lstStyle/>
          <a:p>
            <a:r>
              <a:rPr lang="en-GB" sz="2200" dirty="0">
                <a:latin typeface="Calibri" panose="020F0502020204030204" pitchFamily="34" charset="0"/>
                <a:ea typeface="Times New Roman" panose="02020603050405020304" pitchFamily="18" charset="0"/>
              </a:rPr>
              <a:t>I  saw  some  pink  purple  and  silver  balls  on  the  mat.  </a:t>
            </a:r>
          </a:p>
          <a:p>
            <a:endParaRPr lang="en-GB" sz="2200" dirty="0">
              <a:latin typeface="Calibri" panose="020F0502020204030204" pitchFamily="34" charset="0"/>
              <a:ea typeface="Times New Roman" panose="02020603050405020304" pitchFamily="18" charset="0"/>
            </a:endParaRPr>
          </a:p>
          <a:p>
            <a:endParaRPr lang="en-GB" sz="2200" dirty="0">
              <a:latin typeface="Calibri" panose="020F0502020204030204" pitchFamily="34" charset="0"/>
              <a:ea typeface="Times New Roman" panose="02020603050405020304" pitchFamily="18" charset="0"/>
            </a:endParaRPr>
          </a:p>
          <a:p>
            <a:endParaRPr lang="en-GB" sz="2200" dirty="0">
              <a:latin typeface="Calibri" panose="020F0502020204030204" pitchFamily="34" charset="0"/>
              <a:ea typeface="Times New Roman" panose="02020603050405020304" pitchFamily="18" charset="0"/>
            </a:endParaRPr>
          </a:p>
        </p:txBody>
      </p:sp>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2914388" cy="507831"/>
          </a:xfrm>
          <a:prstGeom prst="rect">
            <a:avLst/>
          </a:prstGeom>
          <a:noFill/>
        </p:spPr>
        <p:txBody>
          <a:bodyPr wrap="none" rtlCol="0">
            <a:spAutoFit/>
          </a:bodyPr>
          <a:lstStyle/>
          <a:p>
            <a:r>
              <a:rPr lang="en-GB" sz="2700" b="1" dirty="0"/>
              <a:t>Week 4 - questions</a:t>
            </a:r>
          </a:p>
        </p:txBody>
      </p:sp>
      <p:sp>
        <p:nvSpPr>
          <p:cNvPr id="8" name="Rectangle 13"/>
          <p:cNvSpPr>
            <a:spLocks noChangeArrowheads="1"/>
          </p:cNvSpPr>
          <p:nvPr/>
        </p:nvSpPr>
        <p:spPr bwMode="auto">
          <a:xfrm>
            <a:off x="2639616" y="1837299"/>
            <a:ext cx="720080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2.  </a:t>
            </a:r>
            <a:r>
              <a:rPr lang="en-GB" altLang="en-US" sz="2200" dirty="0">
                <a:latin typeface="Calibri" panose="020F0502020204030204" pitchFamily="34" charset="0"/>
                <a:ea typeface="Times New Roman" panose="02020603050405020304" pitchFamily="18" charset="0"/>
                <a:cs typeface="Calibri" panose="020F0502020204030204" pitchFamily="34" charset="0"/>
              </a:rPr>
              <a:t>Tick </a:t>
            </a:r>
            <a:r>
              <a:rPr lang="en-GB" altLang="en-US" sz="2200" b="1" dirty="0">
                <a:latin typeface="Calibri" panose="020F0502020204030204" pitchFamily="34" charset="0"/>
                <a:ea typeface="Times New Roman" panose="02020603050405020304" pitchFamily="18" charset="0"/>
                <a:cs typeface="Calibri" panose="020F0502020204030204" pitchFamily="34" charset="0"/>
              </a:rPr>
              <a:t>one </a:t>
            </a:r>
            <a:r>
              <a:rPr lang="en-GB" altLang="en-US" sz="2200" dirty="0">
                <a:latin typeface="Calibri" panose="020F0502020204030204" pitchFamily="34" charset="0"/>
                <a:ea typeface="Times New Roman" panose="02020603050405020304" pitchFamily="18" charset="0"/>
                <a:cs typeface="Calibri" panose="020F0502020204030204" pitchFamily="34" charset="0"/>
              </a:rPr>
              <a:t>box to show where a </a:t>
            </a:r>
            <a:r>
              <a:rPr lang="en-GB" altLang="en-US" sz="2200" b="1" dirty="0">
                <a:latin typeface="Calibri" panose="020F0502020204030204" pitchFamily="34" charset="0"/>
                <a:ea typeface="Times New Roman" panose="02020603050405020304" pitchFamily="18" charset="0"/>
                <a:cs typeface="Calibri" panose="020F0502020204030204" pitchFamily="34" charset="0"/>
              </a:rPr>
              <a:t>comma </a:t>
            </a:r>
            <a:r>
              <a:rPr lang="en-GB" altLang="en-US" sz="2200" dirty="0">
                <a:latin typeface="Calibri" panose="020F0502020204030204" pitchFamily="34" charset="0"/>
                <a:ea typeface="Times New Roman" panose="02020603050405020304" pitchFamily="18" charset="0"/>
                <a:cs typeface="Calibri" panose="020F0502020204030204" pitchFamily="34" charset="0"/>
              </a:rPr>
              <a:t>should go in the sentence below.</a:t>
            </a:r>
            <a:endParaRPr lang="en-GB" altLang="en-US" sz="2200" dirty="0"/>
          </a:p>
          <a:p>
            <a:pPr lvl="0" eaLnBrk="0" fontAlgn="base" hangingPunct="0">
              <a:spcBef>
                <a:spcPct val="0"/>
              </a:spcBef>
              <a:spcAft>
                <a:spcPct val="0"/>
              </a:spcAft>
            </a:pPr>
            <a:endParaRPr lang="en-GB" altLang="en-US" sz="2200" dirty="0">
              <a:latin typeface="Arial" panose="020B0604020202020204" pitchFamily="34" charset="0"/>
            </a:endParaRPr>
          </a:p>
          <a:p>
            <a:pPr eaLnBrk="0" fontAlgn="base" hangingPunct="0">
              <a:spcBef>
                <a:spcPct val="0"/>
              </a:spcBef>
              <a:spcAft>
                <a:spcPct val="0"/>
              </a:spcAft>
            </a:pPr>
            <a:endParaRPr lang="en-GB" altLang="en-US" sz="2200" dirty="0"/>
          </a:p>
        </p:txBody>
      </p:sp>
      <p:sp>
        <p:nvSpPr>
          <p:cNvPr id="24" name="Rectangle 23"/>
          <p:cNvSpPr/>
          <p:nvPr/>
        </p:nvSpPr>
        <p:spPr>
          <a:xfrm>
            <a:off x="8595002" y="4862771"/>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2031854" y="5860679"/>
            <a:ext cx="7968456"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List three things to complete this sentence:</a:t>
            </a:r>
          </a:p>
          <a:p>
            <a:pPr algn="ctr" eaLnBrk="0" fontAlgn="base" hangingPunct="0">
              <a:spcBef>
                <a:spcPct val="0"/>
              </a:spcBef>
              <a:spcAft>
                <a:spcPct val="0"/>
              </a:spcAft>
            </a:pPr>
            <a:r>
              <a:rPr lang="en-GB" altLang="en-US" sz="2200" b="1" i="1" dirty="0">
                <a:cs typeface="Calibri" panose="020F0502020204030204" pitchFamily="34" charset="0"/>
              </a:rPr>
              <a:t>Yesterday, I ate _________________________ .</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grpSp>
        <p:nvGrpSpPr>
          <p:cNvPr id="26" name="Group 25"/>
          <p:cNvGrpSpPr/>
          <p:nvPr/>
        </p:nvGrpSpPr>
        <p:grpSpPr>
          <a:xfrm>
            <a:off x="3154305" y="3425195"/>
            <a:ext cx="410051" cy="724679"/>
            <a:chOff x="0" y="0"/>
            <a:chExt cx="213360" cy="403860"/>
          </a:xfrm>
        </p:grpSpPr>
        <p:sp>
          <p:nvSpPr>
            <p:cNvPr id="27" name="Rectangle 26"/>
            <p:cNvSpPr/>
            <p:nvPr/>
          </p:nvSpPr>
          <p:spPr>
            <a:xfrm>
              <a:off x="0" y="19050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a</a:t>
              </a:r>
            </a:p>
          </p:txBody>
        </p:sp>
        <p:cxnSp>
          <p:nvCxnSpPr>
            <p:cNvPr id="28" name="Straight Arrow Connector 27"/>
            <p:cNvCxnSpPr/>
            <p:nvPr/>
          </p:nvCxnSpPr>
          <p:spPr>
            <a:xfrm flipV="1">
              <a:off x="99060" y="0"/>
              <a:ext cx="0" cy="1905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8" name="Group 37"/>
          <p:cNvGrpSpPr/>
          <p:nvPr/>
        </p:nvGrpSpPr>
        <p:grpSpPr>
          <a:xfrm>
            <a:off x="4539016" y="3425195"/>
            <a:ext cx="410051" cy="724679"/>
            <a:chOff x="0" y="0"/>
            <a:chExt cx="213360" cy="403860"/>
          </a:xfrm>
        </p:grpSpPr>
        <p:sp>
          <p:nvSpPr>
            <p:cNvPr id="39" name="Rectangle 38"/>
            <p:cNvSpPr/>
            <p:nvPr/>
          </p:nvSpPr>
          <p:spPr>
            <a:xfrm>
              <a:off x="0" y="19050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b</a:t>
              </a:r>
            </a:p>
          </p:txBody>
        </p:sp>
        <p:cxnSp>
          <p:nvCxnSpPr>
            <p:cNvPr id="40" name="Straight Arrow Connector 39"/>
            <p:cNvCxnSpPr/>
            <p:nvPr/>
          </p:nvCxnSpPr>
          <p:spPr>
            <a:xfrm flipV="1">
              <a:off x="99060" y="0"/>
              <a:ext cx="0" cy="1905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41" name="Group 40"/>
          <p:cNvGrpSpPr/>
          <p:nvPr/>
        </p:nvGrpSpPr>
        <p:grpSpPr>
          <a:xfrm>
            <a:off x="5994786" y="3425195"/>
            <a:ext cx="410051" cy="724679"/>
            <a:chOff x="0" y="0"/>
            <a:chExt cx="213360" cy="403860"/>
          </a:xfrm>
        </p:grpSpPr>
        <p:sp>
          <p:nvSpPr>
            <p:cNvPr id="42" name="Rectangle 41"/>
            <p:cNvSpPr/>
            <p:nvPr/>
          </p:nvSpPr>
          <p:spPr>
            <a:xfrm>
              <a:off x="0" y="19050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c</a:t>
              </a:r>
            </a:p>
          </p:txBody>
        </p:sp>
        <p:cxnSp>
          <p:nvCxnSpPr>
            <p:cNvPr id="43" name="Straight Arrow Connector 42"/>
            <p:cNvCxnSpPr/>
            <p:nvPr/>
          </p:nvCxnSpPr>
          <p:spPr>
            <a:xfrm flipV="1">
              <a:off x="99060" y="0"/>
              <a:ext cx="0" cy="1905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1" name="Group 30"/>
          <p:cNvGrpSpPr/>
          <p:nvPr/>
        </p:nvGrpSpPr>
        <p:grpSpPr>
          <a:xfrm>
            <a:off x="7248379" y="3425243"/>
            <a:ext cx="410051" cy="724679"/>
            <a:chOff x="0" y="0"/>
            <a:chExt cx="213360" cy="403860"/>
          </a:xfrm>
        </p:grpSpPr>
        <p:sp>
          <p:nvSpPr>
            <p:cNvPr id="32" name="Rectangle 31"/>
            <p:cNvSpPr/>
            <p:nvPr/>
          </p:nvSpPr>
          <p:spPr>
            <a:xfrm>
              <a:off x="0" y="19050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d</a:t>
              </a:r>
            </a:p>
          </p:txBody>
        </p:sp>
        <p:cxnSp>
          <p:nvCxnSpPr>
            <p:cNvPr id="33" name="Straight Arrow Connector 32"/>
            <p:cNvCxnSpPr/>
            <p:nvPr/>
          </p:nvCxnSpPr>
          <p:spPr>
            <a:xfrm flipV="1">
              <a:off x="99060" y="0"/>
              <a:ext cx="0" cy="1905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pic>
        <p:nvPicPr>
          <p:cNvPr id="29" name="Picture 28">
            <a:extLst>
              <a:ext uri="{FF2B5EF4-FFF2-40B4-BE49-F238E27FC236}">
                <a16:creationId xmlns:a16="http://schemas.microsoft.com/office/drawing/2014/main" id="{A0965460-BC88-4EEF-95F6-B4B5563C1EB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21" name="Picture 20">
            <a:extLst>
              <a:ext uri="{FF2B5EF4-FFF2-40B4-BE49-F238E27FC236}">
                <a16:creationId xmlns:a16="http://schemas.microsoft.com/office/drawing/2014/main" id="{D322695F-ED04-F549-92A5-E369CEF78831}"/>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1737729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327028"/>
            <a:ext cx="2914388" cy="507831"/>
          </a:xfrm>
          <a:prstGeom prst="rect">
            <a:avLst/>
          </a:prstGeom>
          <a:noFill/>
        </p:spPr>
        <p:txBody>
          <a:bodyPr wrap="none" rtlCol="0">
            <a:spAutoFit/>
          </a:bodyPr>
          <a:lstStyle/>
          <a:p>
            <a:r>
              <a:rPr lang="en-GB" sz="2700" b="1" dirty="0"/>
              <a:t>Week 4 - questions</a:t>
            </a:r>
          </a:p>
        </p:txBody>
      </p:sp>
      <p:sp>
        <p:nvSpPr>
          <p:cNvPr id="23" name="Rectangle 13"/>
          <p:cNvSpPr>
            <a:spLocks noChangeArrowheads="1"/>
          </p:cNvSpPr>
          <p:nvPr/>
        </p:nvSpPr>
        <p:spPr bwMode="auto">
          <a:xfrm>
            <a:off x="1703511" y="6233602"/>
            <a:ext cx="8748464"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Can you give an example of the three terms you did not tick?</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257A3D3C-6F28-4C8D-BE44-CDC517B6F22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11" name="Rectangle 13">
            <a:extLst>
              <a:ext uri="{FF2B5EF4-FFF2-40B4-BE49-F238E27FC236}">
                <a16:creationId xmlns:a16="http://schemas.microsoft.com/office/drawing/2014/main" id="{3A585456-C9CE-46A9-A96F-A4F1ECE18426}"/>
              </a:ext>
            </a:extLst>
          </p:cNvPr>
          <p:cNvSpPr>
            <a:spLocks noChangeArrowheads="1"/>
          </p:cNvSpPr>
          <p:nvPr/>
        </p:nvSpPr>
        <p:spPr bwMode="auto">
          <a:xfrm>
            <a:off x="2629179" y="997490"/>
            <a:ext cx="6933641"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3.  </a:t>
            </a:r>
            <a:r>
              <a:rPr lang="en-GB" altLang="en-US" sz="2200" dirty="0">
                <a:ea typeface="Times New Roman" panose="02020603050405020304" pitchFamily="18" charset="0"/>
                <a:cs typeface="Calibri" panose="020F0502020204030204" pitchFamily="34" charset="0"/>
              </a:rPr>
              <a:t>Look at the parts of the words in </a:t>
            </a:r>
            <a:r>
              <a:rPr lang="en-GB" altLang="en-US" sz="2200" b="1" dirty="0">
                <a:ea typeface="Times New Roman" panose="02020603050405020304" pitchFamily="18" charset="0"/>
                <a:cs typeface="Calibri" panose="020F0502020204030204" pitchFamily="34" charset="0"/>
              </a:rPr>
              <a:t>bold</a:t>
            </a:r>
            <a:r>
              <a:rPr lang="en-GB" altLang="en-US" sz="2200" dirty="0">
                <a:ea typeface="Times New Roman" panose="02020603050405020304" pitchFamily="18" charset="0"/>
                <a:cs typeface="Calibri" panose="020F0502020204030204" pitchFamily="34" charset="0"/>
              </a:rPr>
              <a:t>. </a:t>
            </a: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care</a:t>
            </a:r>
            <a:r>
              <a:rPr lang="en-GB" altLang="en-US" sz="2200" b="1" dirty="0">
                <a:ea typeface="Times New Roman" panose="02020603050405020304" pitchFamily="18" charset="0"/>
                <a:cs typeface="Calibri" panose="020F0502020204030204" pitchFamily="34" charset="0"/>
              </a:rPr>
              <a:t>less</a:t>
            </a:r>
            <a:r>
              <a:rPr lang="en-GB" altLang="en-US" sz="2200" dirty="0">
                <a:ea typeface="Times New Roman" panose="02020603050405020304" pitchFamily="18" charset="0"/>
                <a:cs typeface="Calibri" panose="020F0502020204030204" pitchFamily="34" charset="0"/>
              </a:rPr>
              <a:t>        wonder</a:t>
            </a:r>
            <a:r>
              <a:rPr lang="en-GB" altLang="en-US" sz="2200" b="1" dirty="0">
                <a:ea typeface="Times New Roman" panose="02020603050405020304" pitchFamily="18" charset="0"/>
                <a:cs typeface="Calibri" panose="020F0502020204030204" pitchFamily="34" charset="0"/>
              </a:rPr>
              <a:t>ful</a:t>
            </a:r>
            <a:r>
              <a:rPr lang="en-GB" altLang="en-US" sz="2200" dirty="0">
                <a:ea typeface="Times New Roman" panose="02020603050405020304" pitchFamily="18" charset="0"/>
                <a:cs typeface="Calibri" panose="020F0502020204030204" pitchFamily="34" charset="0"/>
              </a:rPr>
              <a:t>       pleas</a:t>
            </a:r>
            <a:r>
              <a:rPr lang="en-GB" altLang="en-US" sz="2200" b="1" dirty="0">
                <a:ea typeface="Times New Roman" panose="02020603050405020304" pitchFamily="18" charset="0"/>
                <a:cs typeface="Calibri" panose="020F0502020204030204" pitchFamily="34" charset="0"/>
              </a:rPr>
              <a:t>ed</a:t>
            </a:r>
            <a:r>
              <a:rPr lang="en-GB" altLang="en-US" sz="2200" dirty="0">
                <a:ea typeface="Times New Roman" panose="02020603050405020304" pitchFamily="18" charset="0"/>
                <a:cs typeface="Calibri" panose="020F0502020204030204" pitchFamily="34" charset="0"/>
              </a:rPr>
              <a:t>       larg</a:t>
            </a:r>
            <a:r>
              <a:rPr lang="en-GB" altLang="en-US" sz="2200" b="1" dirty="0">
                <a:ea typeface="Times New Roman" panose="02020603050405020304" pitchFamily="18" charset="0"/>
                <a:cs typeface="Calibri" panose="020F0502020204030204" pitchFamily="34" charset="0"/>
              </a:rPr>
              <a:t>est</a:t>
            </a: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What is the grammatical term for this part of the word?                                                                          </a:t>
            </a:r>
            <a:endParaRPr lang="en-GB" altLang="en-US" sz="2200" dirty="0"/>
          </a:p>
          <a:p>
            <a:pPr eaLnBrk="0" fontAlgn="base" hangingPunct="0">
              <a:spcBef>
                <a:spcPct val="0"/>
              </a:spcBef>
              <a:spcAft>
                <a:spcPct val="0"/>
              </a:spcAft>
            </a:pPr>
            <a:endParaRPr lang="en-GB" altLang="en-US" sz="2200" dirty="0"/>
          </a:p>
        </p:txBody>
      </p:sp>
      <p:grpSp>
        <p:nvGrpSpPr>
          <p:cNvPr id="12" name="Group 11">
            <a:extLst>
              <a:ext uri="{FF2B5EF4-FFF2-40B4-BE49-F238E27FC236}">
                <a16:creationId xmlns:a16="http://schemas.microsoft.com/office/drawing/2014/main" id="{46234DF3-A010-417D-97D8-63CD03F7E66E}"/>
              </a:ext>
            </a:extLst>
          </p:cNvPr>
          <p:cNvGrpSpPr/>
          <p:nvPr/>
        </p:nvGrpSpPr>
        <p:grpSpPr>
          <a:xfrm>
            <a:off x="5819207" y="2851466"/>
            <a:ext cx="2981740" cy="3164654"/>
            <a:chOff x="7110309" y="2132856"/>
            <a:chExt cx="2981740" cy="3164654"/>
          </a:xfrm>
        </p:grpSpPr>
        <p:grpSp>
          <p:nvGrpSpPr>
            <p:cNvPr id="13" name="Group 12">
              <a:extLst>
                <a:ext uri="{FF2B5EF4-FFF2-40B4-BE49-F238E27FC236}">
                  <a16:creationId xmlns:a16="http://schemas.microsoft.com/office/drawing/2014/main" id="{92954480-C6A0-475E-A323-EBC8AA72BE8E}"/>
                </a:ext>
              </a:extLst>
            </p:cNvPr>
            <p:cNvGrpSpPr/>
            <p:nvPr/>
          </p:nvGrpSpPr>
          <p:grpSpPr>
            <a:xfrm>
              <a:off x="7110309" y="2132856"/>
              <a:ext cx="1143262" cy="2966718"/>
              <a:chOff x="7110309" y="2132856"/>
              <a:chExt cx="1143262" cy="2966718"/>
            </a:xfrm>
          </p:grpSpPr>
          <p:grpSp>
            <p:nvGrpSpPr>
              <p:cNvPr id="15" name="Group 14">
                <a:extLst>
                  <a:ext uri="{FF2B5EF4-FFF2-40B4-BE49-F238E27FC236}">
                    <a16:creationId xmlns:a16="http://schemas.microsoft.com/office/drawing/2014/main" id="{C4E48960-CC34-4F20-92C5-4379D83F6786}"/>
                  </a:ext>
                </a:extLst>
              </p:cNvPr>
              <p:cNvGrpSpPr/>
              <p:nvPr/>
            </p:nvGrpSpPr>
            <p:grpSpPr>
              <a:xfrm>
                <a:off x="7455015" y="2703983"/>
                <a:ext cx="443007" cy="2395591"/>
                <a:chOff x="0" y="-69120"/>
                <a:chExt cx="219657" cy="1303797"/>
              </a:xfrm>
            </p:grpSpPr>
            <p:sp>
              <p:nvSpPr>
                <p:cNvPr id="17" name="Rectangle 16">
                  <a:extLst>
                    <a:ext uri="{FF2B5EF4-FFF2-40B4-BE49-F238E27FC236}">
                      <a16:creationId xmlns:a16="http://schemas.microsoft.com/office/drawing/2014/main" id="{C2C16709-316B-4078-9DEF-08FEF857AEB5}"/>
                    </a:ext>
                  </a:extLst>
                </p:cNvPr>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18" name="Rectangle 17">
                  <a:extLst>
                    <a:ext uri="{FF2B5EF4-FFF2-40B4-BE49-F238E27FC236}">
                      <a16:creationId xmlns:a16="http://schemas.microsoft.com/office/drawing/2014/main" id="{D4748B6D-585A-4826-B0C1-68DFBD12ADC9}"/>
                    </a:ext>
                  </a:extLst>
                </p:cNvPr>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19" name="Rectangle 18">
                  <a:extLst>
                    <a:ext uri="{FF2B5EF4-FFF2-40B4-BE49-F238E27FC236}">
                      <a16:creationId xmlns:a16="http://schemas.microsoft.com/office/drawing/2014/main" id="{1960D8A1-0E78-4C3C-B87F-890008F8A4CA}"/>
                    </a:ext>
                  </a:extLst>
                </p:cNvPr>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20" name="Rectangle 19">
                  <a:extLst>
                    <a:ext uri="{FF2B5EF4-FFF2-40B4-BE49-F238E27FC236}">
                      <a16:creationId xmlns:a16="http://schemas.microsoft.com/office/drawing/2014/main" id="{F46839C5-6FB3-4BF5-B23C-0042C418EDC8}"/>
                    </a:ext>
                  </a:extLst>
                </p:cNvPr>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16" name="Rectangle 15">
                <a:extLst>
                  <a:ext uri="{FF2B5EF4-FFF2-40B4-BE49-F238E27FC236}">
                    <a16:creationId xmlns:a16="http://schemas.microsoft.com/office/drawing/2014/main" id="{D3BBC162-A7CB-4342-AF41-7CBA9263131A}"/>
                  </a:ext>
                </a:extLst>
              </p:cNvPr>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14" name="Rectangle 13">
              <a:extLst>
                <a:ext uri="{FF2B5EF4-FFF2-40B4-BE49-F238E27FC236}">
                  <a16:creationId xmlns:a16="http://schemas.microsoft.com/office/drawing/2014/main" id="{70388D96-92B1-4796-AD5C-03DFBDE3A611}"/>
                </a:ext>
              </a:extLst>
            </p:cNvPr>
            <p:cNvSpPr/>
            <p:nvPr/>
          </p:nvSpPr>
          <p:spPr>
            <a:xfrm>
              <a:off x="9007316" y="4528069"/>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22" name="Rectangle 14">
            <a:extLst>
              <a:ext uri="{FF2B5EF4-FFF2-40B4-BE49-F238E27FC236}">
                <a16:creationId xmlns:a16="http://schemas.microsoft.com/office/drawing/2014/main" id="{3F8BDA8A-47A5-4420-A621-3E1FF12E3E44}"/>
              </a:ext>
            </a:extLst>
          </p:cNvPr>
          <p:cNvSpPr>
            <a:spLocks noChangeArrowheads="1"/>
          </p:cNvSpPr>
          <p:nvPr/>
        </p:nvSpPr>
        <p:spPr bwMode="auto">
          <a:xfrm>
            <a:off x="3428336" y="3326053"/>
            <a:ext cx="1613583"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adverb</a:t>
            </a: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noun phrase</a:t>
            </a:r>
            <a:endParaRPr lang="en-GB" altLang="en-US" sz="2200" dirty="0"/>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verb</a:t>
            </a:r>
            <a:endParaRPr lang="en-GB" altLang="en-US" sz="2200" dirty="0"/>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suffix</a:t>
            </a:r>
            <a:endParaRPr lang="en-GB" altLang="en-US" sz="2200" dirty="0"/>
          </a:p>
          <a:p>
            <a:pPr eaLnBrk="0" fontAlgn="base" hangingPunct="0">
              <a:spcBef>
                <a:spcPct val="0"/>
              </a:spcBef>
              <a:spcAft>
                <a:spcPct val="0"/>
              </a:spcAft>
            </a:pPr>
            <a:endParaRPr lang="en-GB" altLang="en-US" sz="2200" dirty="0"/>
          </a:p>
        </p:txBody>
      </p:sp>
      <p:pic>
        <p:nvPicPr>
          <p:cNvPr id="21" name="Picture 20">
            <a:extLst>
              <a:ext uri="{FF2B5EF4-FFF2-40B4-BE49-F238E27FC236}">
                <a16:creationId xmlns:a16="http://schemas.microsoft.com/office/drawing/2014/main" id="{641BF2A3-835E-C144-9503-E30325BC5275}"/>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3422076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2914388" cy="507831"/>
          </a:xfrm>
          <a:prstGeom prst="rect">
            <a:avLst/>
          </a:prstGeom>
          <a:noFill/>
        </p:spPr>
        <p:txBody>
          <a:bodyPr wrap="none" rtlCol="0">
            <a:spAutoFit/>
          </a:bodyPr>
          <a:lstStyle/>
          <a:p>
            <a:r>
              <a:rPr lang="en-GB" sz="2700" b="1" dirty="0"/>
              <a:t>Week 5 - questions</a:t>
            </a:r>
          </a:p>
        </p:txBody>
      </p:sp>
      <p:sp>
        <p:nvSpPr>
          <p:cNvPr id="8" name="Rectangle 13"/>
          <p:cNvSpPr>
            <a:spLocks noChangeArrowheads="1"/>
          </p:cNvSpPr>
          <p:nvPr/>
        </p:nvSpPr>
        <p:spPr bwMode="auto">
          <a:xfrm>
            <a:off x="2906776" y="1628800"/>
            <a:ext cx="6933641"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a:t>
            </a:r>
            <a:r>
              <a:rPr lang="en-GB" altLang="en-US" sz="2200" dirty="0">
                <a:ea typeface="Times New Roman" panose="02020603050405020304" pitchFamily="18" charset="0"/>
                <a:cs typeface="Calibri" panose="020F0502020204030204" pitchFamily="34" charset="0"/>
              </a:rPr>
              <a:t>  Tick the sentence that must end with a </a:t>
            </a:r>
            <a:r>
              <a:rPr lang="en-GB" altLang="en-US" sz="2200" b="1" dirty="0">
                <a:ea typeface="Times New Roman" panose="02020603050405020304" pitchFamily="18" charset="0"/>
                <a:cs typeface="Calibri" panose="020F0502020204030204" pitchFamily="34" charset="0"/>
              </a:rPr>
              <a:t>question mark</a:t>
            </a:r>
            <a:r>
              <a:rPr lang="en-GB" altLang="en-US" sz="2200" dirty="0">
                <a:ea typeface="Times New Roman" panose="02020603050405020304" pitchFamily="18" charset="0"/>
                <a:cs typeface="Calibri" panose="020F0502020204030204" pitchFamily="34" charset="0"/>
              </a:rPr>
              <a:t>.</a:t>
            </a:r>
            <a:endParaRPr lang="en-GB" altLang="en-US" sz="22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sp>
        <p:nvSpPr>
          <p:cNvPr id="37" name="Rectangle 13"/>
          <p:cNvSpPr>
            <a:spLocks noChangeArrowheads="1"/>
          </p:cNvSpPr>
          <p:nvPr/>
        </p:nvSpPr>
        <p:spPr bwMode="auto">
          <a:xfrm>
            <a:off x="1469408" y="6086604"/>
            <a:ext cx="9144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Write a question which has the answer </a:t>
            </a:r>
            <a:r>
              <a:rPr lang="en-GB" altLang="en-US" sz="2200" b="1" i="1" u="sng" dirty="0">
                <a:ea typeface="Times New Roman" panose="02020603050405020304" pitchFamily="18" charset="0"/>
                <a:cs typeface="Calibri" panose="020F0502020204030204" pitchFamily="34" charset="0"/>
              </a:rPr>
              <a:t>5 o’clock</a:t>
            </a:r>
            <a:r>
              <a:rPr lang="en-GB" altLang="en-US" sz="2200" b="1" i="1" dirty="0">
                <a:ea typeface="Times New Roman" panose="02020603050405020304" pitchFamily="18" charset="0"/>
                <a:cs typeface="Calibri" panose="020F0502020204030204" pitchFamily="34" charset="0"/>
              </a:rPr>
              <a:t>.</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grpSp>
        <p:nvGrpSpPr>
          <p:cNvPr id="20" name="Group 19"/>
          <p:cNvGrpSpPr/>
          <p:nvPr/>
        </p:nvGrpSpPr>
        <p:grpSpPr>
          <a:xfrm>
            <a:off x="8186062" y="2182799"/>
            <a:ext cx="1143262" cy="3754663"/>
            <a:chOff x="7110309" y="2132856"/>
            <a:chExt cx="1143262" cy="3754663"/>
          </a:xfrm>
        </p:grpSpPr>
        <p:grpSp>
          <p:nvGrpSpPr>
            <p:cNvPr id="21" name="Group 20"/>
            <p:cNvGrpSpPr/>
            <p:nvPr/>
          </p:nvGrpSpPr>
          <p:grpSpPr>
            <a:xfrm>
              <a:off x="7110309" y="2132856"/>
              <a:ext cx="1143262" cy="2966718"/>
              <a:chOff x="7110309" y="2132856"/>
              <a:chExt cx="1143262" cy="2966718"/>
            </a:xfrm>
          </p:grpSpPr>
          <p:grpSp>
            <p:nvGrpSpPr>
              <p:cNvPr id="23" name="Group 22"/>
              <p:cNvGrpSpPr/>
              <p:nvPr/>
            </p:nvGrpSpPr>
            <p:grpSpPr>
              <a:xfrm>
                <a:off x="7455015" y="2703983"/>
                <a:ext cx="443007" cy="2395591"/>
                <a:chOff x="0" y="-69120"/>
                <a:chExt cx="219657" cy="1303797"/>
              </a:xfrm>
            </p:grpSpPr>
            <p:sp>
              <p:nvSpPr>
                <p:cNvPr id="26" name="Rectangle 25"/>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28" name="Rectangle 27"/>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32" name="Rectangle 31"/>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33" name="Rectangle 32"/>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25" name="Rectangle 24"/>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22" name="Rectangle 21"/>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34" name="Rectangle 14"/>
          <p:cNvSpPr>
            <a:spLocks noChangeArrowheads="1"/>
          </p:cNvSpPr>
          <p:nvPr/>
        </p:nvSpPr>
        <p:spPr bwMode="auto">
          <a:xfrm>
            <a:off x="2855640" y="2644459"/>
            <a:ext cx="3858172"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en-GB" sz="2200" dirty="0"/>
              <a:t>How lovely the weather is today</a:t>
            </a:r>
          </a:p>
          <a:p>
            <a:r>
              <a:rPr lang="en-GB" sz="2200" dirty="0"/>
              <a:t> </a:t>
            </a:r>
          </a:p>
          <a:p>
            <a:r>
              <a:rPr lang="en-GB" sz="2200" dirty="0"/>
              <a:t>What a good idea that is</a:t>
            </a:r>
          </a:p>
          <a:p>
            <a:r>
              <a:rPr lang="en-GB" sz="2200" dirty="0"/>
              <a:t> </a:t>
            </a:r>
          </a:p>
          <a:p>
            <a:r>
              <a:rPr lang="en-GB" sz="2200" dirty="0"/>
              <a:t>Where are your shoes</a:t>
            </a:r>
          </a:p>
          <a:p>
            <a:r>
              <a:rPr lang="en-GB" sz="2200" dirty="0"/>
              <a:t> </a:t>
            </a:r>
          </a:p>
          <a:p>
            <a:r>
              <a:rPr lang="en-GB" sz="2200" dirty="0"/>
              <a:t>I asked him to fetch my shoes</a:t>
            </a:r>
          </a:p>
          <a:p>
            <a:pPr eaLnBrk="0" fontAlgn="base" hangingPunct="0">
              <a:spcBef>
                <a:spcPct val="0"/>
              </a:spcBef>
              <a:spcAft>
                <a:spcPct val="0"/>
              </a:spcAft>
            </a:pPr>
            <a:endParaRPr lang="en-GB" altLang="en-US" sz="2200" dirty="0"/>
          </a:p>
        </p:txBody>
      </p:sp>
      <p:pic>
        <p:nvPicPr>
          <p:cNvPr id="18" name="Picture 17">
            <a:extLst>
              <a:ext uri="{FF2B5EF4-FFF2-40B4-BE49-F238E27FC236}">
                <a16:creationId xmlns:a16="http://schemas.microsoft.com/office/drawing/2014/main" id="{B35EAFD4-6C14-4466-ADF3-0BF3094044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9" name="Picture 18">
            <a:extLst>
              <a:ext uri="{FF2B5EF4-FFF2-40B4-BE49-F238E27FC236}">
                <a16:creationId xmlns:a16="http://schemas.microsoft.com/office/drawing/2014/main" id="{6E13DE68-2B56-CB40-B4C7-EAD0B344F9AF}"/>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34334719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2914388" cy="507831"/>
          </a:xfrm>
          <a:prstGeom prst="rect">
            <a:avLst/>
          </a:prstGeom>
          <a:noFill/>
        </p:spPr>
        <p:txBody>
          <a:bodyPr wrap="none" rtlCol="0">
            <a:spAutoFit/>
          </a:bodyPr>
          <a:lstStyle/>
          <a:p>
            <a:r>
              <a:rPr lang="en-GB" sz="2700" b="1" dirty="0"/>
              <a:t>Week 5 - questions</a:t>
            </a:r>
          </a:p>
        </p:txBody>
      </p:sp>
      <p:sp>
        <p:nvSpPr>
          <p:cNvPr id="8" name="Rectangle 13"/>
          <p:cNvSpPr>
            <a:spLocks noChangeArrowheads="1"/>
          </p:cNvSpPr>
          <p:nvPr/>
        </p:nvSpPr>
        <p:spPr bwMode="auto">
          <a:xfrm>
            <a:off x="2744985" y="1829955"/>
            <a:ext cx="6933641"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2.  </a:t>
            </a:r>
            <a:r>
              <a:rPr lang="en-GB" altLang="en-US" sz="2200" dirty="0">
                <a:ea typeface="Times New Roman" panose="02020603050405020304" pitchFamily="18" charset="0"/>
                <a:cs typeface="Calibri" panose="020F0502020204030204" pitchFamily="34" charset="0"/>
              </a:rPr>
              <a:t>Circle the most appropriate </a:t>
            </a:r>
            <a:r>
              <a:rPr lang="en-GB" altLang="en-US" sz="2200" b="1" dirty="0">
                <a:ea typeface="Times New Roman" panose="02020603050405020304" pitchFamily="18" charset="0"/>
                <a:cs typeface="Calibri" panose="020F0502020204030204" pitchFamily="34" charset="0"/>
              </a:rPr>
              <a:t>preposition</a:t>
            </a:r>
            <a:r>
              <a:rPr lang="en-GB" altLang="en-US" sz="2200" dirty="0">
                <a:ea typeface="Times New Roman" panose="02020603050405020304" pitchFamily="18" charset="0"/>
                <a:cs typeface="Calibri" panose="020F0502020204030204" pitchFamily="34" charset="0"/>
              </a:rPr>
              <a:t> to complete the  sentence below.</a:t>
            </a:r>
            <a:endParaRPr lang="en-GB" altLang="en-US" sz="2200" dirty="0"/>
          </a:p>
          <a:p>
            <a:pPr eaLnBrk="0" fontAlgn="base" hangingPunct="0">
              <a:spcBef>
                <a:spcPct val="0"/>
              </a:spcBef>
              <a:spcAft>
                <a:spcPct val="0"/>
              </a:spcAft>
            </a:pPr>
            <a:endParaRPr lang="en-GB" altLang="en-US" sz="2200" dirty="0"/>
          </a:p>
        </p:txBody>
      </p:sp>
      <p:sp>
        <p:nvSpPr>
          <p:cNvPr id="21" name="Rectangle 14"/>
          <p:cNvSpPr>
            <a:spLocks noChangeArrowheads="1"/>
          </p:cNvSpPr>
          <p:nvPr/>
        </p:nvSpPr>
        <p:spPr bwMode="auto">
          <a:xfrm>
            <a:off x="2639617" y="3001888"/>
            <a:ext cx="6789624"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800" dirty="0">
                <a:ea typeface="Times New Roman" panose="02020603050405020304" pitchFamily="18" charset="0"/>
                <a:cs typeface="Calibri" panose="020F0502020204030204" pitchFamily="34" charset="0"/>
              </a:rPr>
              <a:t>( Before / Below ) breakfast, I brushed my teeth.</a:t>
            </a:r>
            <a:endParaRPr lang="en-GB" altLang="en-US" sz="2800" dirty="0"/>
          </a:p>
        </p:txBody>
      </p:sp>
      <p:sp>
        <p:nvSpPr>
          <p:cNvPr id="24" name="Rectangle 23"/>
          <p:cNvSpPr/>
          <p:nvPr/>
        </p:nvSpPr>
        <p:spPr>
          <a:xfrm>
            <a:off x="8407724" y="4437113"/>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524000" y="6127548"/>
            <a:ext cx="9144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List three different prepositions.</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C09861B1-4E46-4BF1-A6B3-94A842A6AC5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1" name="Picture 10">
            <a:extLst>
              <a:ext uri="{FF2B5EF4-FFF2-40B4-BE49-F238E27FC236}">
                <a16:creationId xmlns:a16="http://schemas.microsoft.com/office/drawing/2014/main" id="{0FB0C10F-C402-BE49-9963-C14BF0E4D35A}"/>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76036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2914388" cy="507831"/>
          </a:xfrm>
          <a:prstGeom prst="rect">
            <a:avLst/>
          </a:prstGeom>
          <a:noFill/>
        </p:spPr>
        <p:txBody>
          <a:bodyPr wrap="none" rtlCol="0">
            <a:spAutoFit/>
          </a:bodyPr>
          <a:lstStyle/>
          <a:p>
            <a:r>
              <a:rPr lang="en-GB" sz="2700" b="1" dirty="0"/>
              <a:t>Week 5 - questions</a:t>
            </a:r>
          </a:p>
        </p:txBody>
      </p:sp>
      <p:sp>
        <p:nvSpPr>
          <p:cNvPr id="8" name="Rectangle 13"/>
          <p:cNvSpPr>
            <a:spLocks noChangeArrowheads="1"/>
          </p:cNvSpPr>
          <p:nvPr/>
        </p:nvSpPr>
        <p:spPr bwMode="auto">
          <a:xfrm>
            <a:off x="2639617" y="1628800"/>
            <a:ext cx="6933641"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3.  </a:t>
            </a:r>
            <a:r>
              <a:rPr lang="en-GB" altLang="en-US" sz="2200" dirty="0">
                <a:ea typeface="Times New Roman" panose="02020603050405020304" pitchFamily="18" charset="0"/>
                <a:cs typeface="Calibri" panose="020F0502020204030204" pitchFamily="34" charset="0"/>
              </a:rPr>
              <a:t>Rewrite the verbs in the boxes to complete the sentence with the correct choice of </a:t>
            </a:r>
            <a:r>
              <a:rPr lang="en-GB" altLang="en-US" sz="2200" b="1" dirty="0">
                <a:ea typeface="Times New Roman" panose="02020603050405020304" pitchFamily="18" charset="0"/>
                <a:cs typeface="Calibri" panose="020F0502020204030204" pitchFamily="34" charset="0"/>
              </a:rPr>
              <a:t>tense</a:t>
            </a:r>
            <a:r>
              <a:rPr lang="en-GB" altLang="en-US" sz="2200" dirty="0">
                <a:ea typeface="Times New Roman" panose="02020603050405020304" pitchFamily="18" charset="0"/>
                <a:cs typeface="Calibri" panose="020F0502020204030204" pitchFamily="34" charset="0"/>
              </a:rPr>
              <a:t>.  </a:t>
            </a:r>
          </a:p>
          <a:p>
            <a:pPr eaLnBrk="0" fontAlgn="base" hangingPunct="0">
              <a:spcBef>
                <a:spcPct val="0"/>
              </a:spcBef>
              <a:spcAft>
                <a:spcPct val="0"/>
              </a:spcAft>
            </a:pPr>
            <a:endParaRPr lang="en-GB" altLang="en-US" sz="22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p:txBody>
      </p:sp>
      <p:sp>
        <p:nvSpPr>
          <p:cNvPr id="21" name="Rectangle 14"/>
          <p:cNvSpPr>
            <a:spLocks noChangeArrowheads="1"/>
          </p:cNvSpPr>
          <p:nvPr/>
        </p:nvSpPr>
        <p:spPr bwMode="auto">
          <a:xfrm>
            <a:off x="3039986" y="2619813"/>
            <a:ext cx="6379503"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Earlier, Idris was  _________________ at the donkey.</a:t>
            </a:r>
          </a:p>
          <a:p>
            <a:pPr lvl="0"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Yesterday, Idris  _________________ at the donkey.</a:t>
            </a:r>
          </a:p>
        </p:txBody>
      </p:sp>
      <p:sp>
        <p:nvSpPr>
          <p:cNvPr id="24" name="Rectangle 23"/>
          <p:cNvSpPr/>
          <p:nvPr/>
        </p:nvSpPr>
        <p:spPr>
          <a:xfrm>
            <a:off x="8616281" y="5157193"/>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703512" y="5985567"/>
            <a:ext cx="8784976"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Rewrite the following sentence in the present tense:</a:t>
            </a:r>
          </a:p>
          <a:p>
            <a:pPr algn="ctr" eaLnBrk="0" fontAlgn="base" hangingPunct="0">
              <a:spcBef>
                <a:spcPct val="0"/>
              </a:spcBef>
              <a:spcAft>
                <a:spcPct val="0"/>
              </a:spcAft>
            </a:pPr>
            <a:r>
              <a:rPr lang="en-GB" altLang="en-US" sz="2200" b="1" i="1" dirty="0">
                <a:cs typeface="Calibri" panose="020F0502020204030204" pitchFamily="34" charset="0"/>
              </a:rPr>
              <a:t>Idris caught three fish and a crab.</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grpSp>
        <p:nvGrpSpPr>
          <p:cNvPr id="10" name="Group 9"/>
          <p:cNvGrpSpPr/>
          <p:nvPr/>
        </p:nvGrpSpPr>
        <p:grpSpPr>
          <a:xfrm>
            <a:off x="5154860" y="3105578"/>
            <a:ext cx="2118340" cy="756054"/>
            <a:chOff x="-12451" y="158671"/>
            <a:chExt cx="1051560" cy="445211"/>
          </a:xfrm>
        </p:grpSpPr>
        <p:sp>
          <p:nvSpPr>
            <p:cNvPr id="11" name="Rectangle 10"/>
            <p:cNvSpPr/>
            <p:nvPr/>
          </p:nvSpPr>
          <p:spPr>
            <a:xfrm>
              <a:off x="-12451" y="313711"/>
              <a:ext cx="1051560" cy="29017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100" b="1" dirty="0">
                  <a:ea typeface="Times New Roman" panose="02020603050405020304" pitchFamily="18" charset="0"/>
                  <a:cs typeface="Times New Roman" panose="02020603050405020304" pitchFamily="18" charset="0"/>
                </a:rPr>
                <a:t> </a:t>
              </a:r>
              <a:r>
                <a:rPr lang="en-GB" sz="2200" b="1" dirty="0">
                  <a:ea typeface="Times New Roman" panose="02020603050405020304" pitchFamily="18" charset="0"/>
                  <a:cs typeface="Times New Roman" panose="02020603050405020304" pitchFamily="18" charset="0"/>
                </a:rPr>
                <a:t>to laugh</a:t>
              </a:r>
            </a:p>
          </p:txBody>
        </p:sp>
        <p:cxnSp>
          <p:nvCxnSpPr>
            <p:cNvPr id="12" name="Straight Arrow Connector 11"/>
            <p:cNvCxnSpPr/>
            <p:nvPr/>
          </p:nvCxnSpPr>
          <p:spPr>
            <a:xfrm flipH="1" flipV="1">
              <a:off x="511424" y="158671"/>
              <a:ext cx="1905" cy="14874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7" name="Group 16"/>
          <p:cNvGrpSpPr/>
          <p:nvPr/>
        </p:nvGrpSpPr>
        <p:grpSpPr>
          <a:xfrm>
            <a:off x="5151022" y="4755929"/>
            <a:ext cx="2118340" cy="756054"/>
            <a:chOff x="-12451" y="158671"/>
            <a:chExt cx="1051560" cy="445211"/>
          </a:xfrm>
        </p:grpSpPr>
        <p:sp>
          <p:nvSpPr>
            <p:cNvPr id="18" name="Rectangle 17"/>
            <p:cNvSpPr/>
            <p:nvPr/>
          </p:nvSpPr>
          <p:spPr>
            <a:xfrm>
              <a:off x="-12451" y="313711"/>
              <a:ext cx="1051560" cy="29017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100" b="1" dirty="0">
                  <a:ea typeface="Times New Roman" panose="02020603050405020304" pitchFamily="18" charset="0"/>
                  <a:cs typeface="Times New Roman" panose="02020603050405020304" pitchFamily="18" charset="0"/>
                </a:rPr>
                <a:t> </a:t>
              </a:r>
              <a:r>
                <a:rPr lang="en-GB" sz="2200" b="1" dirty="0">
                  <a:ea typeface="Times New Roman" panose="02020603050405020304" pitchFamily="18" charset="0"/>
                  <a:cs typeface="Times New Roman" panose="02020603050405020304" pitchFamily="18" charset="0"/>
                </a:rPr>
                <a:t>to laugh</a:t>
              </a:r>
            </a:p>
          </p:txBody>
        </p:sp>
        <p:cxnSp>
          <p:nvCxnSpPr>
            <p:cNvPr id="19" name="Straight Arrow Connector 18"/>
            <p:cNvCxnSpPr/>
            <p:nvPr/>
          </p:nvCxnSpPr>
          <p:spPr>
            <a:xfrm flipH="1" flipV="1">
              <a:off x="511424" y="158671"/>
              <a:ext cx="1905" cy="14874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pic>
        <p:nvPicPr>
          <p:cNvPr id="16" name="Picture 15">
            <a:extLst>
              <a:ext uri="{FF2B5EF4-FFF2-40B4-BE49-F238E27FC236}">
                <a16:creationId xmlns:a16="http://schemas.microsoft.com/office/drawing/2014/main" id="{1DD6C386-2C92-407A-9E55-D31677BEAD0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20" name="Picture 19">
            <a:extLst>
              <a:ext uri="{FF2B5EF4-FFF2-40B4-BE49-F238E27FC236}">
                <a16:creationId xmlns:a16="http://schemas.microsoft.com/office/drawing/2014/main" id="{22DA5A35-BD0D-3E40-8290-085E8E9EB402}"/>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35684676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2914388" cy="507831"/>
          </a:xfrm>
          <a:prstGeom prst="rect">
            <a:avLst/>
          </a:prstGeom>
          <a:noFill/>
        </p:spPr>
        <p:txBody>
          <a:bodyPr wrap="none" rtlCol="0">
            <a:spAutoFit/>
          </a:bodyPr>
          <a:lstStyle/>
          <a:p>
            <a:r>
              <a:rPr lang="en-GB" sz="2700" b="1" dirty="0"/>
              <a:t>Week 6 - questions</a:t>
            </a:r>
          </a:p>
        </p:txBody>
      </p:sp>
      <p:sp>
        <p:nvSpPr>
          <p:cNvPr id="8" name="Rectangle 13"/>
          <p:cNvSpPr>
            <a:spLocks noChangeArrowheads="1"/>
          </p:cNvSpPr>
          <p:nvPr/>
        </p:nvSpPr>
        <p:spPr bwMode="auto">
          <a:xfrm>
            <a:off x="2792252" y="1771370"/>
            <a:ext cx="72008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  </a:t>
            </a:r>
            <a:r>
              <a:rPr lang="en-GB" altLang="en-US" sz="2200" dirty="0">
                <a:ea typeface="Times New Roman" panose="02020603050405020304" pitchFamily="18" charset="0"/>
                <a:cs typeface="Calibri" panose="020F0502020204030204" pitchFamily="34" charset="0"/>
              </a:rPr>
              <a:t>Add two </a:t>
            </a:r>
            <a:r>
              <a:rPr lang="en-GB" altLang="en-US" sz="2200" b="1" dirty="0">
                <a:ea typeface="Times New Roman" panose="02020603050405020304" pitchFamily="18" charset="0"/>
                <a:cs typeface="Calibri" panose="020F0502020204030204" pitchFamily="34" charset="0"/>
              </a:rPr>
              <a:t>full stops</a:t>
            </a:r>
            <a:r>
              <a:rPr lang="en-GB" altLang="en-US" sz="2200" dirty="0">
                <a:ea typeface="Times New Roman" panose="02020603050405020304" pitchFamily="18" charset="0"/>
                <a:cs typeface="Calibri" panose="020F0502020204030204" pitchFamily="34" charset="0"/>
              </a:rPr>
              <a:t> in the correct places below.</a:t>
            </a:r>
            <a:endParaRPr lang="en-GB" altLang="en-US" sz="2200" dirty="0"/>
          </a:p>
        </p:txBody>
      </p:sp>
      <p:sp>
        <p:nvSpPr>
          <p:cNvPr id="21" name="Rectangle 14"/>
          <p:cNvSpPr>
            <a:spLocks noChangeArrowheads="1"/>
          </p:cNvSpPr>
          <p:nvPr/>
        </p:nvSpPr>
        <p:spPr bwMode="auto">
          <a:xfrm>
            <a:off x="1630017" y="2951946"/>
            <a:ext cx="8614826"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800" dirty="0">
                <a:ea typeface="Times New Roman" panose="02020603050405020304" pitchFamily="18" charset="0"/>
                <a:cs typeface="Calibri" panose="020F0502020204030204" pitchFamily="34" charset="0"/>
              </a:rPr>
              <a:t>Paz  watches  the  game  with  his  dad  Tim  and  Noor  join  them</a:t>
            </a:r>
            <a:endParaRPr lang="en-GB" altLang="en-US" sz="2800" dirty="0"/>
          </a:p>
        </p:txBody>
      </p:sp>
      <p:sp>
        <p:nvSpPr>
          <p:cNvPr id="24" name="Rectangle 23"/>
          <p:cNvSpPr/>
          <p:nvPr/>
        </p:nvSpPr>
        <p:spPr>
          <a:xfrm>
            <a:off x="8407724" y="4646747"/>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524000" y="6127548"/>
            <a:ext cx="9144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Why are capital letters used for Paz, Tim and Noor?</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7963209F-AE17-4A2E-8767-6D7D753764B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1" name="Picture 10">
            <a:extLst>
              <a:ext uri="{FF2B5EF4-FFF2-40B4-BE49-F238E27FC236}">
                <a16:creationId xmlns:a16="http://schemas.microsoft.com/office/drawing/2014/main" id="{4EDAF4F8-BEBD-1949-915C-3DB1DB5D3DA7}"/>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35159224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2914388" cy="507831"/>
          </a:xfrm>
          <a:prstGeom prst="rect">
            <a:avLst/>
          </a:prstGeom>
          <a:noFill/>
        </p:spPr>
        <p:txBody>
          <a:bodyPr wrap="none" rtlCol="0">
            <a:spAutoFit/>
          </a:bodyPr>
          <a:lstStyle/>
          <a:p>
            <a:r>
              <a:rPr lang="en-GB" sz="2700" b="1" dirty="0"/>
              <a:t>Week 6 - questions</a:t>
            </a:r>
          </a:p>
        </p:txBody>
      </p:sp>
      <p:sp>
        <p:nvSpPr>
          <p:cNvPr id="8" name="Rectangle 13"/>
          <p:cNvSpPr>
            <a:spLocks noChangeArrowheads="1"/>
          </p:cNvSpPr>
          <p:nvPr/>
        </p:nvSpPr>
        <p:spPr bwMode="auto">
          <a:xfrm>
            <a:off x="2937398" y="1654062"/>
            <a:ext cx="7047034"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sz="2200" b="1" dirty="0"/>
              <a:t>2.  </a:t>
            </a:r>
            <a:r>
              <a:rPr lang="en-GB" sz="2200" dirty="0"/>
              <a:t>Tick to show whether each noun is </a:t>
            </a:r>
            <a:r>
              <a:rPr lang="en-GB" sz="2200" b="1" dirty="0"/>
              <a:t>singular</a:t>
            </a:r>
            <a:r>
              <a:rPr lang="en-GB" sz="2200" dirty="0"/>
              <a:t> or </a:t>
            </a:r>
            <a:r>
              <a:rPr lang="en-GB" sz="2200" b="1" dirty="0"/>
              <a:t>plural</a:t>
            </a:r>
            <a:r>
              <a:rPr lang="en-GB" sz="2200" dirty="0"/>
              <a:t>.</a:t>
            </a:r>
          </a:p>
        </p:txBody>
      </p:sp>
      <p:sp>
        <p:nvSpPr>
          <p:cNvPr id="37" name="Rectangle 13"/>
          <p:cNvSpPr>
            <a:spLocks noChangeArrowheads="1"/>
          </p:cNvSpPr>
          <p:nvPr/>
        </p:nvSpPr>
        <p:spPr bwMode="auto">
          <a:xfrm>
            <a:off x="1965798" y="6213213"/>
            <a:ext cx="8234658"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Write the plural for baby.</a:t>
            </a:r>
            <a:endParaRPr lang="en-GB" altLang="en-US" sz="2200" i="1" dirty="0"/>
          </a:p>
        </p:txBody>
      </p:sp>
      <p:graphicFrame>
        <p:nvGraphicFramePr>
          <p:cNvPr id="2" name="Table 1"/>
          <p:cNvGraphicFramePr>
            <a:graphicFrameLocks noGrp="1"/>
          </p:cNvGraphicFramePr>
          <p:nvPr>
            <p:extLst>
              <p:ext uri="{D42A27DB-BD31-4B8C-83A1-F6EECF244321}">
                <p14:modId xmlns:p14="http://schemas.microsoft.com/office/powerpoint/2010/main" val="1246322248"/>
              </p:ext>
            </p:extLst>
          </p:nvPr>
        </p:nvGraphicFramePr>
        <p:xfrm>
          <a:off x="2380330" y="2420889"/>
          <a:ext cx="7748118" cy="2880320"/>
        </p:xfrm>
        <a:graphic>
          <a:graphicData uri="http://schemas.openxmlformats.org/drawingml/2006/table">
            <a:tbl>
              <a:tblPr firstRow="1" firstCol="1" bandRow="1">
                <a:tableStyleId>{5C22544A-7EE6-4342-B048-85BDC9FD1C3A}</a:tableStyleId>
              </a:tblPr>
              <a:tblGrid>
                <a:gridCol w="4723782">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1512168">
                  <a:extLst>
                    <a:ext uri="{9D8B030D-6E8A-4147-A177-3AD203B41FA5}">
                      <a16:colId xmlns:a16="http://schemas.microsoft.com/office/drawing/2014/main" val="20002"/>
                    </a:ext>
                  </a:extLst>
                </a:gridCol>
              </a:tblGrid>
              <a:tr h="960107">
                <a:tc>
                  <a:txBody>
                    <a:bodyPr/>
                    <a:lstStyle/>
                    <a:p>
                      <a:pPr algn="ctr">
                        <a:spcAft>
                          <a:spcPts val="0"/>
                        </a:spcAft>
                      </a:pPr>
                      <a:r>
                        <a:rPr lang="en-GB" sz="2200" dirty="0">
                          <a:solidFill>
                            <a:sysClr val="windowText" lastClr="000000"/>
                          </a:solidFill>
                          <a:effectLst/>
                        </a:rPr>
                        <a:t>Noun</a:t>
                      </a:r>
                      <a:endPar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2200" dirty="0">
                          <a:solidFill>
                            <a:sysClr val="windowText" lastClr="000000"/>
                          </a:solidFill>
                          <a:effectLst/>
                        </a:rPr>
                        <a:t>Singular</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GB" sz="2200" dirty="0">
                          <a:solidFill>
                            <a:sysClr val="windowText" lastClr="000000"/>
                          </a:solidFill>
                          <a:effectLst/>
                        </a:rPr>
                        <a:t>Plural</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640071">
                <a:tc>
                  <a:txBody>
                    <a:bodyPr/>
                    <a:lstStyle/>
                    <a:p>
                      <a:pPr algn="l">
                        <a:spcAft>
                          <a:spcPts val="0"/>
                        </a:spcAft>
                      </a:pPr>
                      <a:r>
                        <a:rPr lang="en-GB" sz="2200" b="1"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rPr>
                        <a:t>a) </a:t>
                      </a:r>
                      <a:r>
                        <a:rPr lang="en-GB" sz="2200" b="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rPr>
                        <a:t>dress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GB" sz="2200" dirty="0">
                          <a:solidFill>
                            <a:sysClr val="windowText" lastClr="000000"/>
                          </a:solidFill>
                          <a:effectLst/>
                        </a:rPr>
                        <a:t> </a:t>
                      </a:r>
                      <a:endPar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640071">
                <a:tc>
                  <a:txBody>
                    <a:bodyPr/>
                    <a:lstStyle/>
                    <a:p>
                      <a:pPr algn="l">
                        <a:spcAft>
                          <a:spcPts val="0"/>
                        </a:spcAft>
                      </a:pPr>
                      <a:r>
                        <a:rPr lang="en-GB" sz="2200" b="1"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rPr>
                        <a:t>b) </a:t>
                      </a:r>
                      <a:r>
                        <a:rPr lang="en-GB" sz="2200" b="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rPr>
                        <a:t>family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GB" sz="2200" dirty="0">
                          <a:solidFill>
                            <a:sysClr val="windowText" lastClr="000000"/>
                          </a:solidFill>
                          <a:effectLst/>
                        </a:rPr>
                        <a:t> </a:t>
                      </a:r>
                      <a:endPar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640071">
                <a:tc>
                  <a:txBody>
                    <a:bodyPr/>
                    <a:lstStyle/>
                    <a:p>
                      <a:pPr algn="l">
                        <a:spcAft>
                          <a:spcPts val="0"/>
                        </a:spcAft>
                      </a:pPr>
                      <a:r>
                        <a:rPr lang="en-GB" sz="2200" b="1"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rPr>
                        <a:t>c) </a:t>
                      </a:r>
                      <a:r>
                        <a:rPr lang="en-GB" sz="2200" b="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rPr>
                        <a:t>tables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GB" sz="2200" dirty="0">
                          <a:solidFill>
                            <a:sysClr val="windowText" lastClr="000000"/>
                          </a:solidFill>
                          <a:effectLst/>
                        </a:rPr>
                        <a:t> </a:t>
                      </a:r>
                      <a:endPar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20" name="Rectangle 19"/>
          <p:cNvSpPr/>
          <p:nvPr/>
        </p:nvSpPr>
        <p:spPr>
          <a:xfrm>
            <a:off x="8888514" y="5229201"/>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pic>
        <p:nvPicPr>
          <p:cNvPr id="10" name="Picture 9">
            <a:extLst>
              <a:ext uri="{FF2B5EF4-FFF2-40B4-BE49-F238E27FC236}">
                <a16:creationId xmlns:a16="http://schemas.microsoft.com/office/drawing/2014/main" id="{B780E53F-3984-4432-84EA-3F474ABBE39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1" name="Picture 10">
            <a:extLst>
              <a:ext uri="{FF2B5EF4-FFF2-40B4-BE49-F238E27FC236}">
                <a16:creationId xmlns:a16="http://schemas.microsoft.com/office/drawing/2014/main" id="{CEB20B4F-1387-9648-B129-BED0A25479EF}"/>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363218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627933" y="692881"/>
            <a:ext cx="2936134" cy="507831"/>
          </a:xfrm>
          <a:prstGeom prst="rect">
            <a:avLst/>
          </a:prstGeom>
          <a:noFill/>
        </p:spPr>
        <p:txBody>
          <a:bodyPr wrap="square" rtlCol="0">
            <a:spAutoFit/>
          </a:bodyPr>
          <a:lstStyle/>
          <a:p>
            <a:pPr algn="ctr"/>
            <a:r>
              <a:rPr lang="en-GB" sz="2700" b="1" dirty="0"/>
              <a:t>Teacher Notes</a:t>
            </a:r>
          </a:p>
        </p:txBody>
      </p:sp>
      <p:sp>
        <p:nvSpPr>
          <p:cNvPr id="8" name="Rectangle 13"/>
          <p:cNvSpPr>
            <a:spLocks noChangeArrowheads="1"/>
          </p:cNvSpPr>
          <p:nvPr/>
        </p:nvSpPr>
        <p:spPr bwMode="auto">
          <a:xfrm>
            <a:off x="2207568" y="1218238"/>
            <a:ext cx="7964142" cy="5170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The questions on these slides are presented in the same way as questions in the </a:t>
            </a:r>
            <a:r>
              <a:rPr lang="en-GB" altLang="en-US" sz="2200" dirty="0" err="1">
                <a:ea typeface="Times New Roman" panose="02020603050405020304" pitchFamily="18" charset="0"/>
                <a:cs typeface="Calibri" panose="020F0502020204030204" pitchFamily="34" charset="0"/>
              </a:rPr>
              <a:t>DfE</a:t>
            </a:r>
            <a:r>
              <a:rPr lang="en-GB" altLang="en-US" sz="2200" dirty="0">
                <a:ea typeface="Times New Roman" panose="02020603050405020304" pitchFamily="18" charset="0"/>
                <a:cs typeface="Calibri" panose="020F0502020204030204" pitchFamily="34" charset="0"/>
              </a:rPr>
              <a:t> GPS tests to ensure that children are familiar with the language used. To make it easier to use these with larger groups, tick boxes have been numbered so children can easily jot down their answer and children could be encouraged to write down specific words as answers to ‘circle’ questions. Teachers will need to time each slide to a maximum of one minute before moving pupils on. </a:t>
            </a:r>
          </a:p>
          <a:p>
            <a:pPr eaLnBrk="0" fontAlgn="base" hangingPunct="0">
              <a:spcBef>
                <a:spcPct val="0"/>
              </a:spcBef>
              <a:spcAft>
                <a:spcPct val="0"/>
              </a:spcAft>
            </a:pPr>
            <a:endParaRPr lang="en-GB" altLang="en-US" sz="2200" dirty="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The challenge activities provide opportunities for children to practise some of the more difficult objectives and question types. Where questions require a written answer, children should be reminded to take particular care with spelling and punctuation (e.g. use of capital letters and full stops) as this is often the reason that pupils do not achieve the marks.</a:t>
            </a:r>
            <a:endParaRPr lang="en-GB" altLang="en-US" sz="2200" dirty="0"/>
          </a:p>
        </p:txBody>
      </p:sp>
      <p:pic>
        <p:nvPicPr>
          <p:cNvPr id="10" name="Picture 9">
            <a:extLst>
              <a:ext uri="{FF2B5EF4-FFF2-40B4-BE49-F238E27FC236}">
                <a16:creationId xmlns:a16="http://schemas.microsoft.com/office/drawing/2014/main" id="{BE110FE7-F810-48B5-9321-B32158BA011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6" name="Picture 5">
            <a:extLst>
              <a:ext uri="{FF2B5EF4-FFF2-40B4-BE49-F238E27FC236}">
                <a16:creationId xmlns:a16="http://schemas.microsoft.com/office/drawing/2014/main" id="{AEA472A9-4458-E946-8696-554B146C5168}"/>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28933281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2914388" cy="507831"/>
          </a:xfrm>
          <a:prstGeom prst="rect">
            <a:avLst/>
          </a:prstGeom>
          <a:noFill/>
        </p:spPr>
        <p:txBody>
          <a:bodyPr wrap="none" rtlCol="0">
            <a:spAutoFit/>
          </a:bodyPr>
          <a:lstStyle/>
          <a:p>
            <a:r>
              <a:rPr lang="en-GB" sz="2700" b="1" dirty="0"/>
              <a:t>Week 6 - questions</a:t>
            </a:r>
          </a:p>
        </p:txBody>
      </p:sp>
      <p:sp>
        <p:nvSpPr>
          <p:cNvPr id="8" name="Rectangle 13"/>
          <p:cNvSpPr>
            <a:spLocks noChangeArrowheads="1"/>
          </p:cNvSpPr>
          <p:nvPr/>
        </p:nvSpPr>
        <p:spPr bwMode="auto">
          <a:xfrm>
            <a:off x="2865390" y="1604701"/>
            <a:ext cx="7047034"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sz="2200" b="1" dirty="0"/>
              <a:t>3.  </a:t>
            </a:r>
            <a:r>
              <a:rPr lang="en-GB" sz="2200" dirty="0"/>
              <a:t>Circle the </a:t>
            </a:r>
            <a:r>
              <a:rPr lang="en-GB" sz="2200" b="1" dirty="0"/>
              <a:t>adjective </a:t>
            </a:r>
            <a:r>
              <a:rPr lang="en-GB" sz="2200" dirty="0"/>
              <a:t>in the sentence below.</a:t>
            </a:r>
          </a:p>
        </p:txBody>
      </p:sp>
      <p:sp>
        <p:nvSpPr>
          <p:cNvPr id="37" name="Rectangle 13"/>
          <p:cNvSpPr>
            <a:spLocks noChangeArrowheads="1"/>
          </p:cNvSpPr>
          <p:nvPr/>
        </p:nvSpPr>
        <p:spPr bwMode="auto">
          <a:xfrm>
            <a:off x="1965798" y="5980345"/>
            <a:ext cx="8234658"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Improve this sentence by adding an extended noun phrase.</a:t>
            </a:r>
            <a:endParaRPr lang="en-GB" altLang="en-US" sz="2200" i="1" dirty="0"/>
          </a:p>
        </p:txBody>
      </p:sp>
      <p:sp>
        <p:nvSpPr>
          <p:cNvPr id="20" name="Rectangle 19"/>
          <p:cNvSpPr/>
          <p:nvPr/>
        </p:nvSpPr>
        <p:spPr>
          <a:xfrm>
            <a:off x="8995886" y="48685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pic>
        <p:nvPicPr>
          <p:cNvPr id="10" name="Picture 9">
            <a:extLst>
              <a:ext uri="{FF2B5EF4-FFF2-40B4-BE49-F238E27FC236}">
                <a16:creationId xmlns:a16="http://schemas.microsoft.com/office/drawing/2014/main" id="{D817920B-F4A1-45FA-99BF-766703FE1EB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11" name="Rectangle 14">
            <a:extLst>
              <a:ext uri="{FF2B5EF4-FFF2-40B4-BE49-F238E27FC236}">
                <a16:creationId xmlns:a16="http://schemas.microsoft.com/office/drawing/2014/main" id="{BDB31ED2-D9DF-4AB2-9005-731B47BB02AF}"/>
              </a:ext>
            </a:extLst>
          </p:cNvPr>
          <p:cNvSpPr>
            <a:spLocks noChangeArrowheads="1"/>
          </p:cNvSpPr>
          <p:nvPr/>
        </p:nvSpPr>
        <p:spPr bwMode="auto">
          <a:xfrm>
            <a:off x="1585630" y="2809593"/>
            <a:ext cx="861482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800" dirty="0">
                <a:ea typeface="Times New Roman" panose="02020603050405020304" pitchFamily="18" charset="0"/>
                <a:cs typeface="Calibri" panose="020F0502020204030204" pitchFamily="34" charset="0"/>
              </a:rPr>
              <a:t>The  tortoise  was  faster  than  the  hare .</a:t>
            </a:r>
            <a:endParaRPr lang="en-GB" altLang="en-US" sz="2800" dirty="0"/>
          </a:p>
        </p:txBody>
      </p:sp>
      <p:pic>
        <p:nvPicPr>
          <p:cNvPr id="12" name="Picture 11">
            <a:extLst>
              <a:ext uri="{FF2B5EF4-FFF2-40B4-BE49-F238E27FC236}">
                <a16:creationId xmlns:a16="http://schemas.microsoft.com/office/drawing/2014/main" id="{BB73E758-0F0C-8B49-9C2D-4FC97B99DDE8}"/>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19315283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2914388" cy="507831"/>
          </a:xfrm>
          <a:prstGeom prst="rect">
            <a:avLst/>
          </a:prstGeom>
          <a:noFill/>
        </p:spPr>
        <p:txBody>
          <a:bodyPr wrap="none" rtlCol="0">
            <a:spAutoFit/>
          </a:bodyPr>
          <a:lstStyle/>
          <a:p>
            <a:r>
              <a:rPr lang="en-GB" sz="2700" b="1" dirty="0"/>
              <a:t>Week 7 - questions</a:t>
            </a:r>
          </a:p>
        </p:txBody>
      </p:sp>
      <p:sp>
        <p:nvSpPr>
          <p:cNvPr id="8" name="Rectangle 13"/>
          <p:cNvSpPr>
            <a:spLocks noChangeArrowheads="1"/>
          </p:cNvSpPr>
          <p:nvPr/>
        </p:nvSpPr>
        <p:spPr bwMode="auto">
          <a:xfrm>
            <a:off x="2711625" y="1618515"/>
            <a:ext cx="6933641"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a:t>
            </a:r>
            <a:r>
              <a:rPr lang="en-GB" altLang="en-US" sz="2200" dirty="0">
                <a:ea typeface="Times New Roman" panose="02020603050405020304" pitchFamily="18" charset="0"/>
                <a:cs typeface="Calibri" panose="020F0502020204030204" pitchFamily="34" charset="0"/>
              </a:rPr>
              <a:t>  Which option is punctuated correctly?</a:t>
            </a:r>
            <a:endParaRPr lang="en-GB" altLang="en-US" sz="22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sp>
        <p:nvSpPr>
          <p:cNvPr id="37" name="Rectangle 13"/>
          <p:cNvSpPr>
            <a:spLocks noChangeArrowheads="1"/>
          </p:cNvSpPr>
          <p:nvPr/>
        </p:nvSpPr>
        <p:spPr bwMode="auto">
          <a:xfrm>
            <a:off x="1740024" y="5985567"/>
            <a:ext cx="8748464"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Rewrite the two sentences as one sentence using a conjunction.</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grpSp>
        <p:nvGrpSpPr>
          <p:cNvPr id="20" name="Group 19"/>
          <p:cNvGrpSpPr/>
          <p:nvPr/>
        </p:nvGrpSpPr>
        <p:grpSpPr>
          <a:xfrm>
            <a:off x="8436087" y="1986557"/>
            <a:ext cx="1143262" cy="3754663"/>
            <a:chOff x="7110309" y="2132856"/>
            <a:chExt cx="1143262" cy="3754663"/>
          </a:xfrm>
        </p:grpSpPr>
        <p:grpSp>
          <p:nvGrpSpPr>
            <p:cNvPr id="21" name="Group 20"/>
            <p:cNvGrpSpPr/>
            <p:nvPr/>
          </p:nvGrpSpPr>
          <p:grpSpPr>
            <a:xfrm>
              <a:off x="7110309" y="2132856"/>
              <a:ext cx="1143262" cy="2966718"/>
              <a:chOff x="7110309" y="2132856"/>
              <a:chExt cx="1143262" cy="2966718"/>
            </a:xfrm>
          </p:grpSpPr>
          <p:grpSp>
            <p:nvGrpSpPr>
              <p:cNvPr id="23" name="Group 22"/>
              <p:cNvGrpSpPr/>
              <p:nvPr/>
            </p:nvGrpSpPr>
            <p:grpSpPr>
              <a:xfrm>
                <a:off x="7455015" y="2703983"/>
                <a:ext cx="443007" cy="2395591"/>
                <a:chOff x="0" y="-69120"/>
                <a:chExt cx="219657" cy="1303797"/>
              </a:xfrm>
            </p:grpSpPr>
            <p:sp>
              <p:nvSpPr>
                <p:cNvPr id="26" name="Rectangle 25"/>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28" name="Rectangle 27"/>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32" name="Rectangle 31"/>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33" name="Rectangle 32"/>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25" name="Rectangle 24"/>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22" name="Rectangle 21"/>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34" name="Rectangle 14"/>
          <p:cNvSpPr>
            <a:spLocks noChangeArrowheads="1"/>
          </p:cNvSpPr>
          <p:nvPr/>
        </p:nvSpPr>
        <p:spPr bwMode="auto">
          <a:xfrm>
            <a:off x="2546734" y="2539053"/>
            <a:ext cx="5692964"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sz="2200" dirty="0"/>
              <a:t>My dad enjoys cricket he plays every weekend.</a:t>
            </a:r>
          </a:p>
          <a:p>
            <a:endParaRPr lang="en-GB" sz="2200" dirty="0"/>
          </a:p>
          <a:p>
            <a:r>
              <a:rPr lang="en-GB" sz="2200" dirty="0"/>
              <a:t>My dad enjoys cricket He plays every weekend.</a:t>
            </a:r>
          </a:p>
          <a:p>
            <a:endParaRPr lang="en-GB" sz="2200" dirty="0"/>
          </a:p>
          <a:p>
            <a:r>
              <a:rPr lang="en-GB" sz="2200" dirty="0"/>
              <a:t>My dad enjoys cricket. He plays every weekend.</a:t>
            </a:r>
          </a:p>
          <a:p>
            <a:endParaRPr lang="en-GB" sz="2200" dirty="0">
              <a:solidFill>
                <a:srgbClr val="FF0000"/>
              </a:solidFill>
            </a:endParaRPr>
          </a:p>
          <a:p>
            <a:r>
              <a:rPr lang="en-GB" sz="2200" dirty="0"/>
              <a:t>My dad enjoys cricket. he plays every weekend.</a:t>
            </a:r>
            <a:endParaRPr lang="en-GB" altLang="en-US" sz="2200" dirty="0"/>
          </a:p>
        </p:txBody>
      </p:sp>
      <p:pic>
        <p:nvPicPr>
          <p:cNvPr id="18" name="Picture 17">
            <a:extLst>
              <a:ext uri="{FF2B5EF4-FFF2-40B4-BE49-F238E27FC236}">
                <a16:creationId xmlns:a16="http://schemas.microsoft.com/office/drawing/2014/main" id="{B38D945B-560A-4617-BB4B-7B8AB88F261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9" name="Picture 18">
            <a:extLst>
              <a:ext uri="{FF2B5EF4-FFF2-40B4-BE49-F238E27FC236}">
                <a16:creationId xmlns:a16="http://schemas.microsoft.com/office/drawing/2014/main" id="{BCB3CEE4-5611-F043-90DD-02F7C2662742}"/>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22488069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2914388" cy="507831"/>
          </a:xfrm>
          <a:prstGeom prst="rect">
            <a:avLst/>
          </a:prstGeom>
          <a:noFill/>
        </p:spPr>
        <p:txBody>
          <a:bodyPr wrap="none" rtlCol="0">
            <a:spAutoFit/>
          </a:bodyPr>
          <a:lstStyle/>
          <a:p>
            <a:r>
              <a:rPr lang="en-GB" sz="2700" b="1" dirty="0"/>
              <a:t>Week 7 - questions</a:t>
            </a:r>
          </a:p>
        </p:txBody>
      </p:sp>
      <p:sp>
        <p:nvSpPr>
          <p:cNvPr id="8" name="Rectangle 13"/>
          <p:cNvSpPr>
            <a:spLocks noChangeArrowheads="1"/>
          </p:cNvSpPr>
          <p:nvPr/>
        </p:nvSpPr>
        <p:spPr bwMode="auto">
          <a:xfrm>
            <a:off x="2937398" y="1484785"/>
            <a:ext cx="7047034"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sz="2200" b="1" dirty="0"/>
              <a:t>2.  </a:t>
            </a:r>
            <a:r>
              <a:rPr lang="en-GB" sz="2200" dirty="0"/>
              <a:t>Match the </a:t>
            </a:r>
            <a:r>
              <a:rPr lang="en-GB" sz="2200" b="1" dirty="0"/>
              <a:t>prefixes </a:t>
            </a:r>
            <a:r>
              <a:rPr lang="en-GB" sz="2200" dirty="0"/>
              <a:t>to the root words to create four new words</a:t>
            </a:r>
            <a:r>
              <a:rPr lang="en-GB" sz="2200" b="1" dirty="0"/>
              <a:t>.</a:t>
            </a:r>
            <a:endParaRPr lang="en-GB" sz="2200" dirty="0"/>
          </a:p>
        </p:txBody>
      </p:sp>
      <p:sp>
        <p:nvSpPr>
          <p:cNvPr id="37" name="Rectangle 13"/>
          <p:cNvSpPr>
            <a:spLocks noChangeArrowheads="1"/>
          </p:cNvSpPr>
          <p:nvPr/>
        </p:nvSpPr>
        <p:spPr bwMode="auto">
          <a:xfrm>
            <a:off x="1749774" y="5928946"/>
            <a:ext cx="8234658"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Can you create other new words with the prefixes above? </a:t>
            </a:r>
            <a:endParaRPr lang="en-GB" altLang="en-US" sz="2200" i="1" dirty="0"/>
          </a:p>
        </p:txBody>
      </p:sp>
      <p:sp>
        <p:nvSpPr>
          <p:cNvPr id="20" name="Rectangle 19"/>
          <p:cNvSpPr/>
          <p:nvPr/>
        </p:nvSpPr>
        <p:spPr>
          <a:xfrm>
            <a:off x="10267733" y="5544225"/>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pic>
        <p:nvPicPr>
          <p:cNvPr id="10" name="Picture 9">
            <a:extLst>
              <a:ext uri="{FF2B5EF4-FFF2-40B4-BE49-F238E27FC236}">
                <a16:creationId xmlns:a16="http://schemas.microsoft.com/office/drawing/2014/main" id="{D7BEC892-1119-4B02-AB1F-BB42AD5BDF2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grpSp>
        <p:nvGrpSpPr>
          <p:cNvPr id="12" name="Group 11">
            <a:extLst>
              <a:ext uri="{FF2B5EF4-FFF2-40B4-BE49-F238E27FC236}">
                <a16:creationId xmlns:a16="http://schemas.microsoft.com/office/drawing/2014/main" id="{3D2D7CBE-7547-4298-A6A5-8F8369346E36}"/>
              </a:ext>
            </a:extLst>
          </p:cNvPr>
          <p:cNvGrpSpPr/>
          <p:nvPr/>
        </p:nvGrpSpPr>
        <p:grpSpPr>
          <a:xfrm>
            <a:off x="2937398" y="2384185"/>
            <a:ext cx="7609260" cy="2219590"/>
            <a:chOff x="-512431" y="-179801"/>
            <a:chExt cx="3772915" cy="1208009"/>
          </a:xfrm>
        </p:grpSpPr>
        <p:sp>
          <p:nvSpPr>
            <p:cNvPr id="14" name="Rectangle 13">
              <a:extLst>
                <a:ext uri="{FF2B5EF4-FFF2-40B4-BE49-F238E27FC236}">
                  <a16:creationId xmlns:a16="http://schemas.microsoft.com/office/drawing/2014/main" id="{4FEF6E5D-A563-46AD-9E9C-3FA2D1BA893E}"/>
                </a:ext>
              </a:extLst>
            </p:cNvPr>
            <p:cNvSpPr/>
            <p:nvPr/>
          </p:nvSpPr>
          <p:spPr>
            <a:xfrm>
              <a:off x="-512431" y="-179801"/>
              <a:ext cx="939919"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b="1" dirty="0"/>
                <a:t>1) </a:t>
              </a:r>
              <a:r>
                <a:rPr lang="en-GB" sz="2200" dirty="0"/>
                <a:t>super</a:t>
              </a:r>
            </a:p>
          </p:txBody>
        </p:sp>
        <p:sp>
          <p:nvSpPr>
            <p:cNvPr id="15" name="Rectangle 14">
              <a:extLst>
                <a:ext uri="{FF2B5EF4-FFF2-40B4-BE49-F238E27FC236}">
                  <a16:creationId xmlns:a16="http://schemas.microsoft.com/office/drawing/2014/main" id="{F652E1AB-0F8D-4D8B-8A59-23D70A59A4B8}"/>
                </a:ext>
              </a:extLst>
            </p:cNvPr>
            <p:cNvSpPr/>
            <p:nvPr/>
          </p:nvSpPr>
          <p:spPr>
            <a:xfrm>
              <a:off x="-506134" y="258016"/>
              <a:ext cx="939919"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b="1" dirty="0"/>
                <a:t>2)</a:t>
              </a:r>
              <a:r>
                <a:rPr lang="en-GB" sz="2200" dirty="0"/>
                <a:t> auto</a:t>
              </a:r>
            </a:p>
          </p:txBody>
        </p:sp>
        <p:sp>
          <p:nvSpPr>
            <p:cNvPr id="16" name="Rectangle 15">
              <a:extLst>
                <a:ext uri="{FF2B5EF4-FFF2-40B4-BE49-F238E27FC236}">
                  <a16:creationId xmlns:a16="http://schemas.microsoft.com/office/drawing/2014/main" id="{05ED4E04-A3AB-4E91-9420-AE7B8B6C6223}"/>
                </a:ext>
              </a:extLst>
            </p:cNvPr>
            <p:cNvSpPr/>
            <p:nvPr/>
          </p:nvSpPr>
          <p:spPr>
            <a:xfrm>
              <a:off x="-507000" y="704167"/>
              <a:ext cx="939919"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b="1" dirty="0"/>
                <a:t>3)</a:t>
              </a:r>
              <a:r>
                <a:rPr lang="en-GB" sz="2200" dirty="0"/>
                <a:t> re</a:t>
              </a:r>
            </a:p>
          </p:txBody>
        </p:sp>
        <p:sp>
          <p:nvSpPr>
            <p:cNvPr id="17" name="Rectangle 16">
              <a:extLst>
                <a:ext uri="{FF2B5EF4-FFF2-40B4-BE49-F238E27FC236}">
                  <a16:creationId xmlns:a16="http://schemas.microsoft.com/office/drawing/2014/main" id="{1C706934-513B-4DB5-8BE0-8942645E7940}"/>
                </a:ext>
              </a:extLst>
            </p:cNvPr>
            <p:cNvSpPr/>
            <p:nvPr/>
          </p:nvSpPr>
          <p:spPr>
            <a:xfrm>
              <a:off x="2216207" y="-179801"/>
              <a:ext cx="1037980"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b="1" dirty="0"/>
                <a:t>a) </a:t>
              </a:r>
              <a:r>
                <a:rPr lang="en-GB" sz="2200" dirty="0"/>
                <a:t>pilot </a:t>
              </a:r>
              <a:endParaRPr lang="en-GB" sz="2200" b="1" dirty="0"/>
            </a:p>
          </p:txBody>
        </p:sp>
        <p:sp>
          <p:nvSpPr>
            <p:cNvPr id="18" name="Rectangle 17">
              <a:extLst>
                <a:ext uri="{FF2B5EF4-FFF2-40B4-BE49-F238E27FC236}">
                  <a16:creationId xmlns:a16="http://schemas.microsoft.com/office/drawing/2014/main" id="{61ED1245-72B5-493B-8CB0-CAB0F4FA551A}"/>
                </a:ext>
              </a:extLst>
            </p:cNvPr>
            <p:cNvSpPr/>
            <p:nvPr/>
          </p:nvSpPr>
          <p:spPr>
            <a:xfrm>
              <a:off x="2222504" y="258015"/>
              <a:ext cx="1037980"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b="1" dirty="0"/>
                <a:t>b) </a:t>
              </a:r>
              <a:r>
                <a:rPr lang="en-GB" sz="2200" dirty="0"/>
                <a:t>match</a:t>
              </a:r>
              <a:endParaRPr lang="en-GB" sz="2200" b="1" dirty="0"/>
            </a:p>
          </p:txBody>
        </p:sp>
        <p:sp>
          <p:nvSpPr>
            <p:cNvPr id="19" name="Rectangle 18">
              <a:extLst>
                <a:ext uri="{FF2B5EF4-FFF2-40B4-BE49-F238E27FC236}">
                  <a16:creationId xmlns:a16="http://schemas.microsoft.com/office/drawing/2014/main" id="{56175563-DB10-4E47-A3E0-A18493D56B1A}"/>
                </a:ext>
              </a:extLst>
            </p:cNvPr>
            <p:cNvSpPr/>
            <p:nvPr/>
          </p:nvSpPr>
          <p:spPr>
            <a:xfrm>
              <a:off x="2221641" y="704167"/>
              <a:ext cx="1037980"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b="1" dirty="0"/>
                <a:t>c) </a:t>
              </a:r>
              <a:r>
                <a:rPr lang="en-GB" sz="2200" dirty="0"/>
                <a:t>climax</a:t>
              </a:r>
              <a:endParaRPr lang="en-GB" sz="2200" b="1" dirty="0"/>
            </a:p>
          </p:txBody>
        </p:sp>
      </p:grpSp>
      <p:sp>
        <p:nvSpPr>
          <p:cNvPr id="21" name="Rectangle 20">
            <a:extLst>
              <a:ext uri="{FF2B5EF4-FFF2-40B4-BE49-F238E27FC236}">
                <a16:creationId xmlns:a16="http://schemas.microsoft.com/office/drawing/2014/main" id="{8343D92E-72C2-4A6A-9744-799EF4C2B0D9}"/>
              </a:ext>
            </a:extLst>
          </p:cNvPr>
          <p:cNvSpPr/>
          <p:nvPr/>
        </p:nvSpPr>
        <p:spPr>
          <a:xfrm>
            <a:off x="2948351" y="4828141"/>
            <a:ext cx="1906593" cy="59539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b="1" dirty="0"/>
              <a:t>4)</a:t>
            </a:r>
            <a:r>
              <a:rPr lang="en-GB" sz="2200" dirty="0"/>
              <a:t> anti</a:t>
            </a:r>
          </a:p>
        </p:txBody>
      </p:sp>
      <p:sp>
        <p:nvSpPr>
          <p:cNvPr id="22" name="Rectangle 21">
            <a:extLst>
              <a:ext uri="{FF2B5EF4-FFF2-40B4-BE49-F238E27FC236}">
                <a16:creationId xmlns:a16="http://schemas.microsoft.com/office/drawing/2014/main" id="{1674E403-BCA5-485E-A43A-8913C7D1F7C8}"/>
              </a:ext>
            </a:extLst>
          </p:cNvPr>
          <p:cNvSpPr/>
          <p:nvPr/>
        </p:nvSpPr>
        <p:spPr>
          <a:xfrm>
            <a:off x="8451507" y="4812825"/>
            <a:ext cx="2093410" cy="59539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b="1" dirty="0"/>
              <a:t>d) </a:t>
            </a:r>
            <a:r>
              <a:rPr lang="en-GB" sz="2200" dirty="0"/>
              <a:t>sonic</a:t>
            </a:r>
            <a:endParaRPr lang="en-GB" sz="2200" b="1" dirty="0"/>
          </a:p>
        </p:txBody>
      </p:sp>
      <p:pic>
        <p:nvPicPr>
          <p:cNvPr id="23" name="Picture 22">
            <a:extLst>
              <a:ext uri="{FF2B5EF4-FFF2-40B4-BE49-F238E27FC236}">
                <a16:creationId xmlns:a16="http://schemas.microsoft.com/office/drawing/2014/main" id="{A48C7F62-CE4D-0343-A901-4B8DB920F521}"/>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4968694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2914388" cy="507831"/>
          </a:xfrm>
          <a:prstGeom prst="rect">
            <a:avLst/>
          </a:prstGeom>
          <a:noFill/>
        </p:spPr>
        <p:txBody>
          <a:bodyPr wrap="none" rtlCol="0">
            <a:spAutoFit/>
          </a:bodyPr>
          <a:lstStyle/>
          <a:p>
            <a:r>
              <a:rPr lang="en-GB" sz="2700" b="1" dirty="0"/>
              <a:t>Week 7 - questions</a:t>
            </a:r>
          </a:p>
        </p:txBody>
      </p:sp>
      <p:sp>
        <p:nvSpPr>
          <p:cNvPr id="8" name="Rectangle 13"/>
          <p:cNvSpPr>
            <a:spLocks noChangeArrowheads="1"/>
          </p:cNvSpPr>
          <p:nvPr/>
        </p:nvSpPr>
        <p:spPr bwMode="auto">
          <a:xfrm>
            <a:off x="2784518" y="1481735"/>
            <a:ext cx="7047034"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sz="2200" b="1" dirty="0"/>
              <a:t>3. </a:t>
            </a:r>
            <a:r>
              <a:rPr lang="en-GB" altLang="en-US" sz="2200" dirty="0">
                <a:ea typeface="Times New Roman" panose="02020603050405020304" pitchFamily="18" charset="0"/>
                <a:cs typeface="Calibri" panose="020F0502020204030204" pitchFamily="34" charset="0"/>
              </a:rPr>
              <a:t>Change the following question to a </a:t>
            </a:r>
            <a:r>
              <a:rPr lang="en-GB" altLang="en-US" sz="2200" b="1" dirty="0">
                <a:ea typeface="Times New Roman" panose="02020603050405020304" pitchFamily="18" charset="0"/>
                <a:cs typeface="Calibri" panose="020F0502020204030204" pitchFamily="34" charset="0"/>
              </a:rPr>
              <a:t>statement</a:t>
            </a:r>
            <a:r>
              <a:rPr lang="en-GB" altLang="en-US" sz="2200" dirty="0">
                <a:ea typeface="Times New Roman" panose="02020603050405020304" pitchFamily="18" charset="0"/>
                <a:cs typeface="Calibri" panose="020F0502020204030204" pitchFamily="34" charset="0"/>
              </a:rPr>
              <a:t>.</a:t>
            </a:r>
          </a:p>
          <a:p>
            <a:pPr eaLnBrk="0" fontAlgn="base" hangingPunct="0">
              <a:spcBef>
                <a:spcPct val="0"/>
              </a:spcBef>
              <a:spcAft>
                <a:spcPct val="0"/>
              </a:spcAft>
            </a:pPr>
            <a:endParaRPr lang="en-GB" altLang="en-US" sz="2200" dirty="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Do not use any additional words.</a:t>
            </a:r>
          </a:p>
          <a:p>
            <a:pPr eaLnBrk="0" fontAlgn="base" hangingPunct="0">
              <a:spcBef>
                <a:spcPct val="0"/>
              </a:spcBef>
              <a:spcAft>
                <a:spcPct val="0"/>
              </a:spcAft>
            </a:pPr>
            <a:r>
              <a:rPr lang="en-GB" altLang="en-US" sz="1200" dirty="0">
                <a:cs typeface="Calibri" panose="020F0502020204030204" pitchFamily="34" charset="0"/>
              </a:rPr>
              <a:t> </a:t>
            </a:r>
            <a:endParaRPr lang="en-GB" altLang="en-US" sz="800" dirty="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Punctuate your answer correctly.</a:t>
            </a:r>
            <a:endParaRPr lang="en-GB" altLang="en-US" sz="2200" dirty="0"/>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endParaRPr lang="en-GB" altLang="en-US" sz="1200" dirty="0">
              <a:cs typeface="Calibri" panose="020F0502020204030204" pitchFamily="34" charset="0"/>
            </a:endParaRPr>
          </a:p>
          <a:p>
            <a:endParaRPr lang="en-GB" sz="2200" dirty="0"/>
          </a:p>
        </p:txBody>
      </p:sp>
      <p:sp>
        <p:nvSpPr>
          <p:cNvPr id="37" name="Rectangle 13"/>
          <p:cNvSpPr>
            <a:spLocks noChangeArrowheads="1"/>
          </p:cNvSpPr>
          <p:nvPr/>
        </p:nvSpPr>
        <p:spPr bwMode="auto">
          <a:xfrm>
            <a:off x="1965798" y="6183881"/>
            <a:ext cx="8234658"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Name another two sentence types.</a:t>
            </a:r>
            <a:endParaRPr lang="en-GB" altLang="en-US" sz="2200" b="1" i="1" dirty="0"/>
          </a:p>
        </p:txBody>
      </p:sp>
      <p:pic>
        <p:nvPicPr>
          <p:cNvPr id="10" name="Picture 9">
            <a:extLst>
              <a:ext uri="{FF2B5EF4-FFF2-40B4-BE49-F238E27FC236}">
                <a16:creationId xmlns:a16="http://schemas.microsoft.com/office/drawing/2014/main" id="{4F4D1B5A-C3F1-4498-8234-74CD8ACF378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11" name="Rectangle 14">
            <a:extLst>
              <a:ext uri="{FF2B5EF4-FFF2-40B4-BE49-F238E27FC236}">
                <a16:creationId xmlns:a16="http://schemas.microsoft.com/office/drawing/2014/main" id="{10B1C087-BCAD-469D-886A-A789BDB419F5}"/>
              </a:ext>
            </a:extLst>
          </p:cNvPr>
          <p:cNvSpPr>
            <a:spLocks noChangeArrowheads="1"/>
          </p:cNvSpPr>
          <p:nvPr/>
        </p:nvSpPr>
        <p:spPr bwMode="auto">
          <a:xfrm>
            <a:off x="2999656" y="3689156"/>
            <a:ext cx="6624736"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t>Had they already eaten?</a:t>
            </a:r>
          </a:p>
          <a:p>
            <a:pPr eaLnBrk="0" fontAlgn="base" hangingPunct="0">
              <a:spcBef>
                <a:spcPct val="0"/>
              </a:spcBef>
              <a:spcAft>
                <a:spcPct val="0"/>
              </a:spcAft>
            </a:pPr>
            <a:endParaRPr lang="en-GB" altLang="en-US" sz="2200" dirty="0"/>
          </a:p>
          <a:p>
            <a:pPr eaLnBrk="0" fontAlgn="base" hangingPunct="0">
              <a:spcBef>
                <a:spcPct val="0"/>
              </a:spcBef>
              <a:spcAft>
                <a:spcPct val="0"/>
              </a:spcAft>
            </a:pPr>
            <a:r>
              <a:rPr lang="en-GB" altLang="en-US" sz="2200" dirty="0"/>
              <a:t>__________________________________________</a:t>
            </a:r>
          </a:p>
        </p:txBody>
      </p:sp>
      <p:sp>
        <p:nvSpPr>
          <p:cNvPr id="12" name="Rectangle 11">
            <a:extLst>
              <a:ext uri="{FF2B5EF4-FFF2-40B4-BE49-F238E27FC236}">
                <a16:creationId xmlns:a16="http://schemas.microsoft.com/office/drawing/2014/main" id="{8404FF6B-9F9F-4C7C-8533-8BEF4DB2782E}"/>
              </a:ext>
            </a:extLst>
          </p:cNvPr>
          <p:cNvSpPr/>
          <p:nvPr/>
        </p:nvSpPr>
        <p:spPr>
          <a:xfrm>
            <a:off x="9927832" y="4910033"/>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pic>
        <p:nvPicPr>
          <p:cNvPr id="13" name="Picture 12">
            <a:extLst>
              <a:ext uri="{FF2B5EF4-FFF2-40B4-BE49-F238E27FC236}">
                <a16:creationId xmlns:a16="http://schemas.microsoft.com/office/drawing/2014/main" id="{F8F945F4-EEC0-7748-BE0A-1E94169053A5}"/>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35399001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2914388" cy="507831"/>
          </a:xfrm>
          <a:prstGeom prst="rect">
            <a:avLst/>
          </a:prstGeom>
          <a:noFill/>
        </p:spPr>
        <p:txBody>
          <a:bodyPr wrap="none" rtlCol="0">
            <a:spAutoFit/>
          </a:bodyPr>
          <a:lstStyle/>
          <a:p>
            <a:r>
              <a:rPr lang="en-GB" sz="2700" b="1" dirty="0"/>
              <a:t>Week 8 - questions</a:t>
            </a:r>
          </a:p>
        </p:txBody>
      </p:sp>
      <p:sp>
        <p:nvSpPr>
          <p:cNvPr id="8" name="Rectangle 13"/>
          <p:cNvSpPr>
            <a:spLocks noChangeArrowheads="1"/>
          </p:cNvSpPr>
          <p:nvPr/>
        </p:nvSpPr>
        <p:spPr bwMode="auto">
          <a:xfrm>
            <a:off x="2690752" y="1556792"/>
            <a:ext cx="6933641"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a:t>
            </a:r>
            <a:r>
              <a:rPr lang="en-GB" altLang="en-US" sz="2200" dirty="0">
                <a:ea typeface="Times New Roman" panose="02020603050405020304" pitchFamily="18" charset="0"/>
                <a:cs typeface="Calibri" panose="020F0502020204030204" pitchFamily="34" charset="0"/>
              </a:rPr>
              <a:t>  Tick all the sentences that contain a </a:t>
            </a:r>
            <a:r>
              <a:rPr lang="en-GB" altLang="en-US" sz="2200" b="1" dirty="0">
                <a:ea typeface="Times New Roman" panose="02020603050405020304" pitchFamily="18" charset="0"/>
                <a:cs typeface="Calibri" panose="020F0502020204030204" pitchFamily="34" charset="0"/>
              </a:rPr>
              <a:t>preposition</a:t>
            </a:r>
            <a:r>
              <a:rPr lang="en-GB" altLang="en-US" sz="2200" dirty="0">
                <a:ea typeface="Times New Roman" panose="02020603050405020304" pitchFamily="18" charset="0"/>
                <a:cs typeface="Calibri" panose="020F0502020204030204" pitchFamily="34" charset="0"/>
              </a:rPr>
              <a:t>.</a:t>
            </a:r>
            <a:endParaRPr lang="en-GB" altLang="en-US" sz="22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sp>
        <p:nvSpPr>
          <p:cNvPr id="37" name="Rectangle 13"/>
          <p:cNvSpPr>
            <a:spLocks noChangeArrowheads="1"/>
          </p:cNvSpPr>
          <p:nvPr/>
        </p:nvSpPr>
        <p:spPr bwMode="auto">
          <a:xfrm>
            <a:off x="1726376" y="6168492"/>
            <a:ext cx="8748464"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Add an adverb to the second sentence.</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grpSp>
        <p:nvGrpSpPr>
          <p:cNvPr id="20" name="Group 19"/>
          <p:cNvGrpSpPr/>
          <p:nvPr/>
        </p:nvGrpSpPr>
        <p:grpSpPr>
          <a:xfrm>
            <a:off x="8212683" y="2753926"/>
            <a:ext cx="1084733" cy="3183536"/>
            <a:chOff x="7138760" y="2703983"/>
            <a:chExt cx="1084733" cy="3183536"/>
          </a:xfrm>
        </p:grpSpPr>
        <p:grpSp>
          <p:nvGrpSpPr>
            <p:cNvPr id="23" name="Group 22"/>
            <p:cNvGrpSpPr/>
            <p:nvPr/>
          </p:nvGrpSpPr>
          <p:grpSpPr>
            <a:xfrm>
              <a:off x="7455015" y="2703983"/>
              <a:ext cx="443007" cy="2395591"/>
              <a:chOff x="0" y="-69120"/>
              <a:chExt cx="219657" cy="1303797"/>
            </a:xfrm>
          </p:grpSpPr>
          <p:sp>
            <p:nvSpPr>
              <p:cNvPr id="26" name="Rectangle 25"/>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28" name="Rectangle 27"/>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32" name="Rectangle 31"/>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33" name="Rectangle 32"/>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22" name="Rectangle 21"/>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34" name="Rectangle 14"/>
          <p:cNvSpPr>
            <a:spLocks noChangeArrowheads="1"/>
          </p:cNvSpPr>
          <p:nvPr/>
        </p:nvSpPr>
        <p:spPr bwMode="auto">
          <a:xfrm>
            <a:off x="2027583" y="2687828"/>
            <a:ext cx="6336829"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sz="2200" dirty="0"/>
              <a:t>The carrots were planted beside the cabbages.</a:t>
            </a:r>
          </a:p>
          <a:p>
            <a:endParaRPr lang="en-GB" sz="2200" dirty="0"/>
          </a:p>
          <a:p>
            <a:r>
              <a:rPr lang="en-GB" sz="2200" dirty="0"/>
              <a:t>The children walked across the field.</a:t>
            </a:r>
          </a:p>
          <a:p>
            <a:endParaRPr lang="en-GB" sz="2200" dirty="0"/>
          </a:p>
          <a:p>
            <a:r>
              <a:rPr lang="en-GB" sz="2200" dirty="0"/>
              <a:t>Owen wants to stand by Sana.</a:t>
            </a:r>
          </a:p>
          <a:p>
            <a:endParaRPr lang="en-GB" sz="2200" dirty="0"/>
          </a:p>
          <a:p>
            <a:r>
              <a:rPr lang="en-GB" sz="2200" dirty="0"/>
              <a:t>They forgot their PE kits so they did not go swimming.</a:t>
            </a:r>
          </a:p>
          <a:p>
            <a:pPr lvl="0" eaLnBrk="0" fontAlgn="base" hangingPunct="0">
              <a:spcBef>
                <a:spcPct val="0"/>
              </a:spcBef>
              <a:spcAft>
                <a:spcPct val="0"/>
              </a:spcAft>
            </a:pPr>
            <a:endParaRPr lang="en-GB" altLang="en-US" sz="2200" dirty="0"/>
          </a:p>
        </p:txBody>
      </p:sp>
      <p:pic>
        <p:nvPicPr>
          <p:cNvPr id="18" name="Picture 17">
            <a:extLst>
              <a:ext uri="{FF2B5EF4-FFF2-40B4-BE49-F238E27FC236}">
                <a16:creationId xmlns:a16="http://schemas.microsoft.com/office/drawing/2014/main" id="{8770D12E-019C-4DE2-A37B-6237B2DF16B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5" name="Picture 14">
            <a:extLst>
              <a:ext uri="{FF2B5EF4-FFF2-40B4-BE49-F238E27FC236}">
                <a16:creationId xmlns:a16="http://schemas.microsoft.com/office/drawing/2014/main" id="{1A051029-3B44-8A4A-AFEE-FBC2D2821977}"/>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17983558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2914388" cy="507831"/>
          </a:xfrm>
          <a:prstGeom prst="rect">
            <a:avLst/>
          </a:prstGeom>
          <a:noFill/>
        </p:spPr>
        <p:txBody>
          <a:bodyPr wrap="none" rtlCol="0">
            <a:spAutoFit/>
          </a:bodyPr>
          <a:lstStyle/>
          <a:p>
            <a:r>
              <a:rPr lang="en-GB" sz="2700" b="1" dirty="0"/>
              <a:t>Week 8 - questions</a:t>
            </a:r>
          </a:p>
        </p:txBody>
      </p:sp>
      <p:sp>
        <p:nvSpPr>
          <p:cNvPr id="8" name="Rectangle 13"/>
          <p:cNvSpPr>
            <a:spLocks noChangeArrowheads="1"/>
          </p:cNvSpPr>
          <p:nvPr/>
        </p:nvSpPr>
        <p:spPr bwMode="auto">
          <a:xfrm>
            <a:off x="2900264" y="1565648"/>
            <a:ext cx="6933641"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2.  </a:t>
            </a:r>
            <a:r>
              <a:rPr lang="en-GB" altLang="en-US" sz="2200" dirty="0">
                <a:ea typeface="Times New Roman" panose="02020603050405020304" pitchFamily="18" charset="0"/>
                <a:cs typeface="Calibri" panose="020F0502020204030204" pitchFamily="34" charset="0"/>
              </a:rPr>
              <a:t>Circle </a:t>
            </a:r>
            <a:r>
              <a:rPr lang="en-GB" altLang="en-US" sz="2200" b="1" dirty="0">
                <a:ea typeface="Times New Roman" panose="02020603050405020304" pitchFamily="18" charset="0"/>
                <a:cs typeface="Calibri" panose="020F0502020204030204" pitchFamily="34" charset="0"/>
              </a:rPr>
              <a:t>one</a:t>
            </a:r>
            <a:r>
              <a:rPr lang="en-GB" altLang="en-US" sz="2200" dirty="0">
                <a:ea typeface="Times New Roman" panose="02020603050405020304" pitchFamily="18" charset="0"/>
                <a:cs typeface="Calibri" panose="020F0502020204030204" pitchFamily="34" charset="0"/>
              </a:rPr>
              <a:t> word in the sentence below that can be replaced with the word </a:t>
            </a:r>
            <a:r>
              <a:rPr lang="en-GB" altLang="en-US" sz="2200" b="1" dirty="0">
                <a:ea typeface="Times New Roman" panose="02020603050405020304" pitchFamily="18" charset="0"/>
                <a:cs typeface="Calibri" panose="020F0502020204030204" pitchFamily="34" charset="0"/>
              </a:rPr>
              <a:t>if</a:t>
            </a:r>
            <a:r>
              <a:rPr lang="en-GB" altLang="en-US" sz="2200" dirty="0">
                <a:ea typeface="Times New Roman" panose="02020603050405020304" pitchFamily="18" charset="0"/>
                <a:cs typeface="Calibri" panose="020F0502020204030204" pitchFamily="34" charset="0"/>
              </a:rPr>
              <a:t>.</a:t>
            </a:r>
            <a:endParaRPr lang="en-GB" altLang="en-US" sz="2200" dirty="0"/>
          </a:p>
        </p:txBody>
      </p:sp>
      <p:sp>
        <p:nvSpPr>
          <p:cNvPr id="21" name="Rectangle 14"/>
          <p:cNvSpPr>
            <a:spLocks noChangeArrowheads="1"/>
          </p:cNvSpPr>
          <p:nvPr/>
        </p:nvSpPr>
        <p:spPr bwMode="auto">
          <a:xfrm>
            <a:off x="2584849" y="2985341"/>
            <a:ext cx="6624736"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800" dirty="0">
                <a:ea typeface="Times New Roman" panose="02020603050405020304" pitchFamily="18" charset="0"/>
                <a:cs typeface="Calibri" panose="020F0502020204030204" pitchFamily="34" charset="0"/>
              </a:rPr>
              <a:t>My  sister  and  I  visit  the  park  when  the weather  is  good.</a:t>
            </a:r>
            <a:endParaRPr lang="en-GB" altLang="en-US" sz="2800" dirty="0">
              <a:cs typeface="Calibri" panose="020F0502020204030204" pitchFamily="34" charset="0"/>
            </a:endParaRPr>
          </a:p>
        </p:txBody>
      </p:sp>
      <p:sp>
        <p:nvSpPr>
          <p:cNvPr id="24" name="Rectangle 23"/>
          <p:cNvSpPr/>
          <p:nvPr/>
        </p:nvSpPr>
        <p:spPr>
          <a:xfrm>
            <a:off x="8407724" y="4430723"/>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524000" y="6181744"/>
            <a:ext cx="9144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Write a synonym for </a:t>
            </a:r>
            <a:r>
              <a:rPr lang="en-GB" altLang="en-US" sz="2200" b="1" i="1" u="sng" dirty="0">
                <a:ea typeface="Times New Roman" panose="02020603050405020304" pitchFamily="18" charset="0"/>
                <a:cs typeface="Calibri" panose="020F0502020204030204" pitchFamily="34" charset="0"/>
              </a:rPr>
              <a:t>good</a:t>
            </a:r>
            <a:r>
              <a:rPr lang="en-GB" altLang="en-US" sz="2200" b="1" i="1" dirty="0">
                <a:ea typeface="Times New Roman" panose="02020603050405020304" pitchFamily="18" charset="0"/>
                <a:cs typeface="Calibri" panose="020F0502020204030204" pitchFamily="34" charset="0"/>
              </a:rPr>
              <a:t>.</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D280BA2D-C759-4D05-A9FF-3CD34791A7F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1" name="Picture 10">
            <a:extLst>
              <a:ext uri="{FF2B5EF4-FFF2-40B4-BE49-F238E27FC236}">
                <a16:creationId xmlns:a16="http://schemas.microsoft.com/office/drawing/2014/main" id="{7BDD214F-5B68-BC45-98BB-C6E909174A1F}"/>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32099251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2914388" cy="507831"/>
          </a:xfrm>
          <a:prstGeom prst="rect">
            <a:avLst/>
          </a:prstGeom>
          <a:noFill/>
        </p:spPr>
        <p:txBody>
          <a:bodyPr wrap="none" rtlCol="0">
            <a:spAutoFit/>
          </a:bodyPr>
          <a:lstStyle/>
          <a:p>
            <a:r>
              <a:rPr lang="en-GB" sz="2700" b="1" dirty="0"/>
              <a:t>Week 8 - questions</a:t>
            </a:r>
          </a:p>
        </p:txBody>
      </p:sp>
      <p:sp>
        <p:nvSpPr>
          <p:cNvPr id="8" name="Rectangle 13"/>
          <p:cNvSpPr>
            <a:spLocks noChangeArrowheads="1"/>
          </p:cNvSpPr>
          <p:nvPr/>
        </p:nvSpPr>
        <p:spPr bwMode="auto">
          <a:xfrm>
            <a:off x="2629179" y="1258160"/>
            <a:ext cx="6933641"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3.  </a:t>
            </a:r>
            <a:r>
              <a:rPr lang="en-GB" altLang="en-US" sz="2200" dirty="0">
                <a:ea typeface="Times New Roman" panose="02020603050405020304" pitchFamily="18" charset="0"/>
                <a:cs typeface="Calibri" panose="020F0502020204030204" pitchFamily="34" charset="0"/>
              </a:rPr>
              <a:t>Look where the arrow is pointing. Tick the missing punctuation mark.</a:t>
            </a:r>
          </a:p>
          <a:p>
            <a:pPr marL="457200" indent="-457200" eaLnBrk="0" fontAlgn="base" hangingPunct="0">
              <a:spcBef>
                <a:spcPct val="0"/>
              </a:spcBef>
              <a:spcAft>
                <a:spcPct val="0"/>
              </a:spcAft>
              <a:buAutoNum type="arabicPeriod" startAt="3"/>
            </a:pPr>
            <a:endParaRPr lang="en-GB" altLang="en-US" sz="2200" dirty="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The girl went home She had been to the zoo.</a:t>
            </a:r>
            <a:endParaRPr lang="en-GB" altLang="en-US" sz="22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sp>
        <p:nvSpPr>
          <p:cNvPr id="37" name="Rectangle 13"/>
          <p:cNvSpPr>
            <a:spLocks noChangeArrowheads="1"/>
          </p:cNvSpPr>
          <p:nvPr/>
        </p:nvSpPr>
        <p:spPr bwMode="auto">
          <a:xfrm>
            <a:off x="1577008" y="5999215"/>
            <a:ext cx="8469652"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Write the two sentences as one sentence, using a conjunction to join them.</a:t>
            </a:r>
            <a:endParaRPr lang="en-GB" altLang="en-US" sz="2200" i="1" dirty="0"/>
          </a:p>
          <a:p>
            <a:pPr lvl="0"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lvl="0"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C66CD39E-F7EA-44D2-A5F2-2E60B7A8E0F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20" name="Rectangle 14">
            <a:extLst>
              <a:ext uri="{FF2B5EF4-FFF2-40B4-BE49-F238E27FC236}">
                <a16:creationId xmlns:a16="http://schemas.microsoft.com/office/drawing/2014/main" id="{9E082142-ADB8-4235-8456-5B3188CA0B52}"/>
              </a:ext>
            </a:extLst>
          </p:cNvPr>
          <p:cNvSpPr>
            <a:spLocks noChangeArrowheads="1"/>
          </p:cNvSpPr>
          <p:nvPr/>
        </p:nvSpPr>
        <p:spPr bwMode="auto">
          <a:xfrm>
            <a:off x="4490015" y="3205560"/>
            <a:ext cx="6336829"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sz="2200" dirty="0"/>
              <a:t>comma</a:t>
            </a:r>
          </a:p>
          <a:p>
            <a:endParaRPr lang="en-GB" sz="2200" dirty="0"/>
          </a:p>
          <a:p>
            <a:r>
              <a:rPr lang="en-GB" sz="2200" dirty="0"/>
              <a:t>apostrophe</a:t>
            </a:r>
          </a:p>
          <a:p>
            <a:endParaRPr lang="en-GB" sz="2200" dirty="0"/>
          </a:p>
          <a:p>
            <a:r>
              <a:rPr lang="en-GB" sz="2200" dirty="0"/>
              <a:t>full stop</a:t>
            </a:r>
          </a:p>
          <a:p>
            <a:endParaRPr lang="en-GB" sz="2200" dirty="0"/>
          </a:p>
          <a:p>
            <a:r>
              <a:rPr lang="en-GB" sz="2200" dirty="0"/>
              <a:t>question mark</a:t>
            </a:r>
          </a:p>
          <a:p>
            <a:pPr lvl="0" eaLnBrk="0" fontAlgn="base" hangingPunct="0">
              <a:spcBef>
                <a:spcPct val="0"/>
              </a:spcBef>
              <a:spcAft>
                <a:spcPct val="0"/>
              </a:spcAft>
            </a:pPr>
            <a:endParaRPr lang="en-GB" altLang="en-US" sz="2200" dirty="0"/>
          </a:p>
        </p:txBody>
      </p:sp>
      <p:grpSp>
        <p:nvGrpSpPr>
          <p:cNvPr id="21" name="Group 20">
            <a:extLst>
              <a:ext uri="{FF2B5EF4-FFF2-40B4-BE49-F238E27FC236}">
                <a16:creationId xmlns:a16="http://schemas.microsoft.com/office/drawing/2014/main" id="{F3F81437-8B15-436B-A987-57B793DC67FD}"/>
              </a:ext>
            </a:extLst>
          </p:cNvPr>
          <p:cNvGrpSpPr/>
          <p:nvPr/>
        </p:nvGrpSpPr>
        <p:grpSpPr>
          <a:xfrm>
            <a:off x="8293335" y="2700531"/>
            <a:ext cx="2785050" cy="3540145"/>
            <a:chOff x="7110309" y="2132856"/>
            <a:chExt cx="2785050" cy="3540145"/>
          </a:xfrm>
        </p:grpSpPr>
        <p:grpSp>
          <p:nvGrpSpPr>
            <p:cNvPr id="22" name="Group 21">
              <a:extLst>
                <a:ext uri="{FF2B5EF4-FFF2-40B4-BE49-F238E27FC236}">
                  <a16:creationId xmlns:a16="http://schemas.microsoft.com/office/drawing/2014/main" id="{298BDD5E-37E4-4DD3-8E91-5CAA69F8BD38}"/>
                </a:ext>
              </a:extLst>
            </p:cNvPr>
            <p:cNvGrpSpPr/>
            <p:nvPr/>
          </p:nvGrpSpPr>
          <p:grpSpPr>
            <a:xfrm>
              <a:off x="7110309" y="2132856"/>
              <a:ext cx="1143262" cy="2966718"/>
              <a:chOff x="7110309" y="2132856"/>
              <a:chExt cx="1143262" cy="2966718"/>
            </a:xfrm>
          </p:grpSpPr>
          <p:grpSp>
            <p:nvGrpSpPr>
              <p:cNvPr id="24" name="Group 23">
                <a:extLst>
                  <a:ext uri="{FF2B5EF4-FFF2-40B4-BE49-F238E27FC236}">
                    <a16:creationId xmlns:a16="http://schemas.microsoft.com/office/drawing/2014/main" id="{CBB17F34-7D88-4009-89EE-C452F99579DB}"/>
                  </a:ext>
                </a:extLst>
              </p:cNvPr>
              <p:cNvGrpSpPr/>
              <p:nvPr/>
            </p:nvGrpSpPr>
            <p:grpSpPr>
              <a:xfrm>
                <a:off x="7455015" y="2703983"/>
                <a:ext cx="443007" cy="2395591"/>
                <a:chOff x="0" y="-69120"/>
                <a:chExt cx="219657" cy="1303797"/>
              </a:xfrm>
            </p:grpSpPr>
            <p:sp>
              <p:nvSpPr>
                <p:cNvPr id="26" name="Rectangle 25">
                  <a:extLst>
                    <a:ext uri="{FF2B5EF4-FFF2-40B4-BE49-F238E27FC236}">
                      <a16:creationId xmlns:a16="http://schemas.microsoft.com/office/drawing/2014/main" id="{60F721B9-8B27-4E7A-A0A7-47F6B28DBD59}"/>
                    </a:ext>
                  </a:extLst>
                </p:cNvPr>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27" name="Rectangle 26">
                  <a:extLst>
                    <a:ext uri="{FF2B5EF4-FFF2-40B4-BE49-F238E27FC236}">
                      <a16:creationId xmlns:a16="http://schemas.microsoft.com/office/drawing/2014/main" id="{96BBC3AC-1A67-4E7D-9EB3-0DCD3C7E109D}"/>
                    </a:ext>
                  </a:extLst>
                </p:cNvPr>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28" name="Rectangle 27">
                  <a:extLst>
                    <a:ext uri="{FF2B5EF4-FFF2-40B4-BE49-F238E27FC236}">
                      <a16:creationId xmlns:a16="http://schemas.microsoft.com/office/drawing/2014/main" id="{8E35A005-ED88-4827-BEF3-90E5F29144A2}"/>
                    </a:ext>
                  </a:extLst>
                </p:cNvPr>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29" name="Rectangle 28">
                  <a:extLst>
                    <a:ext uri="{FF2B5EF4-FFF2-40B4-BE49-F238E27FC236}">
                      <a16:creationId xmlns:a16="http://schemas.microsoft.com/office/drawing/2014/main" id="{18ECD95C-92D6-48FC-B79E-B0BEE5F138F9}"/>
                    </a:ext>
                  </a:extLst>
                </p:cNvPr>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25" name="Rectangle 24">
                <a:extLst>
                  <a:ext uri="{FF2B5EF4-FFF2-40B4-BE49-F238E27FC236}">
                    <a16:creationId xmlns:a16="http://schemas.microsoft.com/office/drawing/2014/main" id="{064F16D9-2980-4F8A-A8FE-D7F6DE732ADA}"/>
                  </a:ext>
                </a:extLst>
              </p:cNvPr>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23" name="Rectangle 22">
              <a:extLst>
                <a:ext uri="{FF2B5EF4-FFF2-40B4-BE49-F238E27FC236}">
                  <a16:creationId xmlns:a16="http://schemas.microsoft.com/office/drawing/2014/main" id="{94729349-CE82-4443-951B-786F5BB29142}"/>
                </a:ext>
              </a:extLst>
            </p:cNvPr>
            <p:cNvSpPr/>
            <p:nvPr/>
          </p:nvSpPr>
          <p:spPr>
            <a:xfrm>
              <a:off x="8810626" y="4903560"/>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2" name="Arrow: Up 1">
            <a:extLst>
              <a:ext uri="{FF2B5EF4-FFF2-40B4-BE49-F238E27FC236}">
                <a16:creationId xmlns:a16="http://schemas.microsoft.com/office/drawing/2014/main" id="{720B3A20-E852-47AC-8C5E-8EABC8DFCA61}"/>
              </a:ext>
            </a:extLst>
          </p:cNvPr>
          <p:cNvSpPr/>
          <p:nvPr/>
        </p:nvSpPr>
        <p:spPr>
          <a:xfrm>
            <a:off x="4863548" y="2622682"/>
            <a:ext cx="185530" cy="501796"/>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8" name="Picture 17">
            <a:extLst>
              <a:ext uri="{FF2B5EF4-FFF2-40B4-BE49-F238E27FC236}">
                <a16:creationId xmlns:a16="http://schemas.microsoft.com/office/drawing/2014/main" id="{BC542BDD-22F4-0E4C-8AB9-FB897084CF09}"/>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8648176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2914388" cy="507831"/>
          </a:xfrm>
          <a:prstGeom prst="rect">
            <a:avLst/>
          </a:prstGeom>
          <a:noFill/>
        </p:spPr>
        <p:txBody>
          <a:bodyPr wrap="none" rtlCol="0">
            <a:spAutoFit/>
          </a:bodyPr>
          <a:lstStyle/>
          <a:p>
            <a:r>
              <a:rPr lang="en-GB" sz="2700" b="1" dirty="0"/>
              <a:t>Week 9 - questions</a:t>
            </a:r>
          </a:p>
        </p:txBody>
      </p:sp>
      <p:sp>
        <p:nvSpPr>
          <p:cNvPr id="8" name="Rectangle 13"/>
          <p:cNvSpPr>
            <a:spLocks noChangeArrowheads="1"/>
          </p:cNvSpPr>
          <p:nvPr/>
        </p:nvSpPr>
        <p:spPr bwMode="auto">
          <a:xfrm>
            <a:off x="2014330" y="1172665"/>
            <a:ext cx="8474158"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a:t>
            </a:r>
            <a:r>
              <a:rPr lang="en-GB" altLang="en-US" sz="2200" dirty="0">
                <a:ea typeface="Times New Roman" panose="02020603050405020304" pitchFamily="18" charset="0"/>
                <a:cs typeface="Calibri" panose="020F0502020204030204" pitchFamily="34" charset="0"/>
              </a:rPr>
              <a:t>  What is the </a:t>
            </a:r>
            <a:r>
              <a:rPr lang="en-GB" altLang="en-US" sz="2200" b="1" dirty="0">
                <a:ea typeface="Times New Roman" panose="02020603050405020304" pitchFamily="18" charset="0"/>
                <a:cs typeface="Calibri" panose="020F0502020204030204" pitchFamily="34" charset="0"/>
              </a:rPr>
              <a:t>grammatical term </a:t>
            </a:r>
            <a:r>
              <a:rPr lang="en-GB" altLang="en-US" sz="2200" dirty="0">
                <a:ea typeface="Times New Roman" panose="02020603050405020304" pitchFamily="18" charset="0"/>
                <a:cs typeface="Calibri" panose="020F0502020204030204" pitchFamily="34" charset="0"/>
              </a:rPr>
              <a:t>for the underlined word in the sentence below?</a:t>
            </a:r>
            <a:endParaRPr lang="en-GB" altLang="en-US" sz="22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Tim </a:t>
            </a:r>
            <a:r>
              <a:rPr lang="en-GB" altLang="en-US" sz="2200" u="sng" dirty="0">
                <a:ea typeface="Times New Roman" panose="02020603050405020304" pitchFamily="18" charset="0"/>
                <a:cs typeface="Calibri" panose="020F0502020204030204" pitchFamily="34" charset="0"/>
              </a:rPr>
              <a:t>carefully</a:t>
            </a:r>
            <a:r>
              <a:rPr lang="en-GB" altLang="en-US" sz="2200" dirty="0">
                <a:ea typeface="Times New Roman" panose="02020603050405020304" pitchFamily="18" charset="0"/>
                <a:cs typeface="Calibri" panose="020F0502020204030204" pitchFamily="34" charset="0"/>
              </a:rPr>
              <a:t> took the eggs out of the box.</a:t>
            </a:r>
            <a:endParaRPr lang="en-GB" altLang="en-US" sz="2200" dirty="0"/>
          </a:p>
          <a:p>
            <a:pPr eaLnBrk="0" fontAlgn="base" hangingPunct="0">
              <a:spcBef>
                <a:spcPct val="0"/>
              </a:spcBef>
              <a:spcAft>
                <a:spcPct val="0"/>
              </a:spcAft>
            </a:pPr>
            <a:endParaRPr lang="en-GB" altLang="en-US" sz="2200" dirty="0"/>
          </a:p>
        </p:txBody>
      </p:sp>
      <p:sp>
        <p:nvSpPr>
          <p:cNvPr id="37" name="Rectangle 13"/>
          <p:cNvSpPr>
            <a:spLocks noChangeArrowheads="1"/>
          </p:cNvSpPr>
          <p:nvPr/>
        </p:nvSpPr>
        <p:spPr bwMode="auto">
          <a:xfrm>
            <a:off x="1740024" y="6312508"/>
            <a:ext cx="8748464"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Rewrite the sentence in the simple present tense.</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grpSp>
        <p:nvGrpSpPr>
          <p:cNvPr id="20" name="Group 19"/>
          <p:cNvGrpSpPr/>
          <p:nvPr/>
        </p:nvGrpSpPr>
        <p:grpSpPr>
          <a:xfrm>
            <a:off x="7320136" y="2564905"/>
            <a:ext cx="1143262" cy="3754663"/>
            <a:chOff x="7110309" y="2132856"/>
            <a:chExt cx="1143262" cy="3754663"/>
          </a:xfrm>
        </p:grpSpPr>
        <p:grpSp>
          <p:nvGrpSpPr>
            <p:cNvPr id="21" name="Group 20"/>
            <p:cNvGrpSpPr/>
            <p:nvPr/>
          </p:nvGrpSpPr>
          <p:grpSpPr>
            <a:xfrm>
              <a:off x="7110309" y="2132856"/>
              <a:ext cx="1143262" cy="2966718"/>
              <a:chOff x="7110309" y="2132856"/>
              <a:chExt cx="1143262" cy="2966718"/>
            </a:xfrm>
          </p:grpSpPr>
          <p:grpSp>
            <p:nvGrpSpPr>
              <p:cNvPr id="23" name="Group 22"/>
              <p:cNvGrpSpPr/>
              <p:nvPr/>
            </p:nvGrpSpPr>
            <p:grpSpPr>
              <a:xfrm>
                <a:off x="7455015" y="2703983"/>
                <a:ext cx="443007" cy="2395591"/>
                <a:chOff x="0" y="-69120"/>
                <a:chExt cx="219657" cy="1303797"/>
              </a:xfrm>
            </p:grpSpPr>
            <p:sp>
              <p:nvSpPr>
                <p:cNvPr id="26" name="Rectangle 25"/>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28" name="Rectangle 27"/>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32" name="Rectangle 31"/>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33" name="Rectangle 32"/>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25" name="Rectangle 24"/>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22" name="Rectangle 21"/>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34" name="Rectangle 14"/>
          <p:cNvSpPr>
            <a:spLocks noChangeArrowheads="1"/>
          </p:cNvSpPr>
          <p:nvPr/>
        </p:nvSpPr>
        <p:spPr bwMode="auto">
          <a:xfrm>
            <a:off x="3474498" y="3091027"/>
            <a:ext cx="5573830"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an adjective</a:t>
            </a:r>
            <a:endParaRPr lang="en-GB" altLang="en-US" sz="2200" dirty="0"/>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t>a noun</a:t>
            </a: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an adverb</a:t>
            </a:r>
            <a:endParaRPr lang="en-GB" altLang="en-US" sz="2200" dirty="0"/>
          </a:p>
          <a:p>
            <a:pPr lvl="0" eaLnBrk="0" fontAlgn="base" hangingPunct="0">
              <a:spcBef>
                <a:spcPct val="0"/>
              </a:spcBef>
              <a:spcAft>
                <a:spcPct val="0"/>
              </a:spcAft>
            </a:pPr>
            <a:endParaRPr lang="en-GB" altLang="en-US" sz="2200" dirty="0"/>
          </a:p>
          <a:p>
            <a:pPr lvl="0" eaLnBrk="0" fontAlgn="base" hangingPunct="0">
              <a:spcBef>
                <a:spcPct val="0"/>
              </a:spcBef>
              <a:spcAft>
                <a:spcPct val="0"/>
              </a:spcAft>
            </a:pPr>
            <a:r>
              <a:rPr lang="en-GB" altLang="en-US" sz="2200" dirty="0">
                <a:cs typeface="Calibri" panose="020F0502020204030204" pitchFamily="34" charset="0"/>
              </a:rPr>
              <a:t>a verb</a:t>
            </a:r>
            <a:endParaRPr lang="en-GB" altLang="en-US" sz="2200" dirty="0"/>
          </a:p>
        </p:txBody>
      </p:sp>
      <p:pic>
        <p:nvPicPr>
          <p:cNvPr id="18" name="Picture 17">
            <a:extLst>
              <a:ext uri="{FF2B5EF4-FFF2-40B4-BE49-F238E27FC236}">
                <a16:creationId xmlns:a16="http://schemas.microsoft.com/office/drawing/2014/main" id="{3C8031AB-E51A-432B-AEC9-FC7E8F4E690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9" name="Picture 18">
            <a:extLst>
              <a:ext uri="{FF2B5EF4-FFF2-40B4-BE49-F238E27FC236}">
                <a16:creationId xmlns:a16="http://schemas.microsoft.com/office/drawing/2014/main" id="{159ACE73-7DCB-4242-8BD9-86AAD381BD5E}"/>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12396577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2914388" cy="507831"/>
          </a:xfrm>
          <a:prstGeom prst="rect">
            <a:avLst/>
          </a:prstGeom>
          <a:noFill/>
        </p:spPr>
        <p:txBody>
          <a:bodyPr wrap="none" rtlCol="0">
            <a:spAutoFit/>
          </a:bodyPr>
          <a:lstStyle/>
          <a:p>
            <a:r>
              <a:rPr lang="en-GB" sz="2700" b="1" dirty="0"/>
              <a:t>Week 9 - questions</a:t>
            </a:r>
          </a:p>
        </p:txBody>
      </p:sp>
      <p:sp>
        <p:nvSpPr>
          <p:cNvPr id="8" name="Rectangle 13"/>
          <p:cNvSpPr>
            <a:spLocks noChangeArrowheads="1"/>
          </p:cNvSpPr>
          <p:nvPr/>
        </p:nvSpPr>
        <p:spPr bwMode="auto">
          <a:xfrm>
            <a:off x="3143672" y="1700808"/>
            <a:ext cx="6768752"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2.  </a:t>
            </a:r>
            <a:r>
              <a:rPr lang="en-GB" altLang="en-US" sz="2200" dirty="0">
                <a:ea typeface="Times New Roman" panose="02020603050405020304" pitchFamily="18" charset="0"/>
                <a:cs typeface="Calibri" panose="020F0502020204030204" pitchFamily="34" charset="0"/>
              </a:rPr>
              <a:t>Add a </a:t>
            </a:r>
            <a:r>
              <a:rPr lang="en-GB" altLang="en-US" sz="2200" b="1" dirty="0">
                <a:ea typeface="Times New Roman" panose="02020603050405020304" pitchFamily="18" charset="0"/>
                <a:cs typeface="Calibri" panose="020F0502020204030204" pitchFamily="34" charset="0"/>
              </a:rPr>
              <a:t>suffix</a:t>
            </a:r>
            <a:r>
              <a:rPr lang="en-GB" altLang="en-US" sz="2200" dirty="0">
                <a:ea typeface="Times New Roman" panose="02020603050405020304" pitchFamily="18" charset="0"/>
                <a:cs typeface="Calibri" panose="020F0502020204030204" pitchFamily="34" charset="0"/>
              </a:rPr>
              <a:t> to the word </a:t>
            </a:r>
            <a:r>
              <a:rPr lang="en-GB" altLang="en-US" sz="2200" b="1" dirty="0">
                <a:ea typeface="Times New Roman" panose="02020603050405020304" pitchFamily="18" charset="0"/>
                <a:cs typeface="Calibri" panose="020F0502020204030204" pitchFamily="34" charset="0"/>
              </a:rPr>
              <a:t>amaze </a:t>
            </a:r>
            <a:r>
              <a:rPr lang="en-GB" altLang="en-US" sz="2200" dirty="0">
                <a:ea typeface="Times New Roman" panose="02020603050405020304" pitchFamily="18" charset="0"/>
                <a:cs typeface="Calibri" panose="020F0502020204030204" pitchFamily="34" charset="0"/>
              </a:rPr>
              <a:t>to complete the sentence below.</a:t>
            </a:r>
            <a:endParaRPr lang="en-GB" altLang="en-US" sz="22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sp>
        <p:nvSpPr>
          <p:cNvPr id="21" name="Rectangle 14"/>
          <p:cNvSpPr>
            <a:spLocks noChangeArrowheads="1"/>
          </p:cNvSpPr>
          <p:nvPr/>
        </p:nvSpPr>
        <p:spPr bwMode="auto">
          <a:xfrm>
            <a:off x="2743200" y="3098284"/>
            <a:ext cx="713322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800" dirty="0">
                <a:ea typeface="Times New Roman" panose="02020603050405020304" pitchFamily="18" charset="0"/>
                <a:cs typeface="Calibri" panose="020F0502020204030204" pitchFamily="34" charset="0"/>
              </a:rPr>
              <a:t>The children looked on in ___________ at the acrobats.</a:t>
            </a:r>
            <a:endParaRPr lang="en-GB" altLang="en-US" sz="2800" dirty="0"/>
          </a:p>
        </p:txBody>
      </p:sp>
      <p:sp>
        <p:nvSpPr>
          <p:cNvPr id="24" name="Rectangle 23"/>
          <p:cNvSpPr/>
          <p:nvPr/>
        </p:nvSpPr>
        <p:spPr>
          <a:xfrm>
            <a:off x="8407724" y="4502731"/>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9" name="Rectangle 13"/>
          <p:cNvSpPr>
            <a:spLocks noChangeArrowheads="1"/>
          </p:cNvSpPr>
          <p:nvPr/>
        </p:nvSpPr>
        <p:spPr bwMode="auto">
          <a:xfrm>
            <a:off x="1965798" y="6030288"/>
            <a:ext cx="8234658"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Can you add other suffixes to create new words using the root word </a:t>
            </a:r>
            <a:r>
              <a:rPr lang="en-GB" altLang="en-US" sz="2200" b="1" i="1" u="sng" dirty="0">
                <a:ea typeface="Times New Roman" panose="02020603050405020304" pitchFamily="18" charset="0"/>
                <a:cs typeface="Calibri" panose="020F0502020204030204" pitchFamily="34" charset="0"/>
              </a:rPr>
              <a:t>amaze</a:t>
            </a:r>
            <a:r>
              <a:rPr lang="en-GB" altLang="en-US" sz="2200" b="1" i="1" dirty="0">
                <a:ea typeface="Times New Roman" panose="02020603050405020304" pitchFamily="18" charset="0"/>
                <a:cs typeface="Calibri" panose="020F0502020204030204" pitchFamily="34" charset="0"/>
              </a:rPr>
              <a:t>?</a:t>
            </a:r>
            <a:endParaRPr lang="en-GB" altLang="en-US" sz="2200" i="1" dirty="0"/>
          </a:p>
        </p:txBody>
      </p:sp>
      <p:pic>
        <p:nvPicPr>
          <p:cNvPr id="11" name="Picture 10">
            <a:extLst>
              <a:ext uri="{FF2B5EF4-FFF2-40B4-BE49-F238E27FC236}">
                <a16:creationId xmlns:a16="http://schemas.microsoft.com/office/drawing/2014/main" id="{285C54F5-DCA0-4489-9990-0E0566D9AAF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2" name="Picture 11">
            <a:extLst>
              <a:ext uri="{FF2B5EF4-FFF2-40B4-BE49-F238E27FC236}">
                <a16:creationId xmlns:a16="http://schemas.microsoft.com/office/drawing/2014/main" id="{9A26F6C1-D3B3-6F43-91D6-332637E79B7A}"/>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41503671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2914388" cy="507831"/>
          </a:xfrm>
          <a:prstGeom prst="rect">
            <a:avLst/>
          </a:prstGeom>
          <a:noFill/>
        </p:spPr>
        <p:txBody>
          <a:bodyPr wrap="none" rtlCol="0">
            <a:spAutoFit/>
          </a:bodyPr>
          <a:lstStyle/>
          <a:p>
            <a:r>
              <a:rPr lang="en-GB" sz="2700" b="1" dirty="0"/>
              <a:t>Week 9 - questions</a:t>
            </a:r>
          </a:p>
        </p:txBody>
      </p:sp>
      <p:sp>
        <p:nvSpPr>
          <p:cNvPr id="8" name="Rectangle 13"/>
          <p:cNvSpPr>
            <a:spLocks noChangeArrowheads="1"/>
          </p:cNvSpPr>
          <p:nvPr/>
        </p:nvSpPr>
        <p:spPr bwMode="auto">
          <a:xfrm>
            <a:off x="2516954" y="1496407"/>
            <a:ext cx="6933641"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3. </a:t>
            </a:r>
            <a:r>
              <a:rPr lang="en-GB" altLang="en-US" sz="2200" dirty="0">
                <a:ea typeface="Times New Roman" panose="02020603050405020304" pitchFamily="18" charset="0"/>
                <a:cs typeface="Calibri" panose="020F0502020204030204" pitchFamily="34" charset="0"/>
              </a:rPr>
              <a:t>When should you use an </a:t>
            </a:r>
            <a:r>
              <a:rPr lang="en-GB" altLang="en-US" sz="2200" b="1" dirty="0">
                <a:ea typeface="Times New Roman" panose="02020603050405020304" pitchFamily="18" charset="0"/>
                <a:cs typeface="Calibri" panose="020F0502020204030204" pitchFamily="34" charset="0"/>
              </a:rPr>
              <a:t>exclamation mark</a:t>
            </a:r>
            <a:r>
              <a:rPr lang="en-GB" altLang="en-US" sz="2200" dirty="0">
                <a:ea typeface="Times New Roman" panose="02020603050405020304" pitchFamily="18" charset="0"/>
                <a:cs typeface="Calibri" panose="020F0502020204030204" pitchFamily="34" charset="0"/>
              </a:rPr>
              <a:t>? </a:t>
            </a:r>
          </a:p>
          <a:p>
            <a:pPr eaLnBrk="0" fontAlgn="base" hangingPunct="0">
              <a:spcBef>
                <a:spcPct val="0"/>
              </a:spcBef>
              <a:spcAft>
                <a:spcPct val="0"/>
              </a:spcAft>
            </a:pPr>
            <a:endParaRPr lang="en-GB" altLang="en-US" sz="2200" b="1" dirty="0">
              <a:cs typeface="Calibri" panose="020F0502020204030204" pitchFamily="34" charset="0"/>
            </a:endParaRPr>
          </a:p>
          <a:p>
            <a:pPr eaLnBrk="0" fontAlgn="base" hangingPunct="0">
              <a:spcBef>
                <a:spcPct val="0"/>
              </a:spcBef>
              <a:spcAft>
                <a:spcPct val="0"/>
              </a:spcAft>
            </a:pPr>
            <a:endParaRPr lang="en-GB" altLang="en-US" sz="2200" b="1" dirty="0">
              <a:cs typeface="Calibri" panose="020F0502020204030204" pitchFamily="34" charset="0"/>
            </a:endParaRPr>
          </a:p>
          <a:p>
            <a:pPr eaLnBrk="0" fontAlgn="base" hangingPunct="0">
              <a:spcBef>
                <a:spcPct val="0"/>
              </a:spcBef>
              <a:spcAft>
                <a:spcPct val="0"/>
              </a:spcAft>
            </a:pPr>
            <a:endParaRPr lang="en-GB" altLang="en-US" sz="2200" b="1" dirty="0">
              <a:cs typeface="Calibri" panose="020F0502020204030204" pitchFamily="34" charset="0"/>
            </a:endParaRPr>
          </a:p>
          <a:p>
            <a:pPr eaLnBrk="0" fontAlgn="base" hangingPunct="0">
              <a:spcBef>
                <a:spcPct val="0"/>
              </a:spcBef>
              <a:spcAft>
                <a:spcPct val="0"/>
              </a:spcAft>
            </a:pPr>
            <a:r>
              <a:rPr lang="en-GB" altLang="en-US" sz="2200" b="1" dirty="0">
                <a:cs typeface="Calibri" panose="020F0502020204030204" pitchFamily="34" charset="0"/>
              </a:rPr>
              <a:t>_____________________________________________</a:t>
            </a:r>
            <a:br>
              <a:rPr lang="en-GB" altLang="en-US" sz="2200" b="1" dirty="0">
                <a:cs typeface="Calibri" panose="020F0502020204030204" pitchFamily="34" charset="0"/>
              </a:rPr>
            </a:br>
            <a:endParaRPr lang="en-GB" altLang="en-US" sz="2200" b="1" dirty="0">
              <a:cs typeface="Calibri" panose="020F0502020204030204" pitchFamily="34" charset="0"/>
            </a:endParaRPr>
          </a:p>
          <a:p>
            <a:pPr eaLnBrk="0" fontAlgn="base" hangingPunct="0">
              <a:spcBef>
                <a:spcPct val="0"/>
              </a:spcBef>
              <a:spcAft>
                <a:spcPct val="0"/>
              </a:spcAft>
            </a:pPr>
            <a:r>
              <a:rPr lang="en-GB" altLang="en-US" sz="2200" b="1" dirty="0">
                <a:cs typeface="Calibri" panose="020F0502020204030204" pitchFamily="34" charset="0"/>
              </a:rPr>
              <a:t>_____________________________________________</a:t>
            </a:r>
            <a:endParaRPr lang="en-GB" altLang="en-US" sz="900" dirty="0">
              <a:cs typeface="Calibri" panose="020F0502020204030204" pitchFamily="34" charset="0"/>
            </a:endParaRPr>
          </a:p>
          <a:p>
            <a:pPr eaLnBrk="0" fontAlgn="base" hangingPunct="0">
              <a:spcBef>
                <a:spcPct val="0"/>
              </a:spcBef>
              <a:spcAft>
                <a:spcPct val="0"/>
              </a:spcAft>
            </a:pPr>
            <a:endParaRPr lang="en-GB" altLang="en-US" sz="2200" dirty="0"/>
          </a:p>
        </p:txBody>
      </p:sp>
      <p:sp>
        <p:nvSpPr>
          <p:cNvPr id="23" name="Rectangle 13"/>
          <p:cNvSpPr>
            <a:spLocks noChangeArrowheads="1"/>
          </p:cNvSpPr>
          <p:nvPr/>
        </p:nvSpPr>
        <p:spPr bwMode="auto">
          <a:xfrm>
            <a:off x="1703512" y="6269530"/>
            <a:ext cx="8784976"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Write a sentence using an exclamation mark.</a:t>
            </a:r>
            <a:endParaRPr lang="en-GB" altLang="en-US" sz="2200" i="1" dirty="0"/>
          </a:p>
          <a:p>
            <a:pPr eaLnBrk="0" fontAlgn="base" hangingPunct="0">
              <a:spcBef>
                <a:spcPct val="0"/>
              </a:spcBef>
              <a:spcAft>
                <a:spcPct val="0"/>
              </a:spcAft>
            </a:pPr>
            <a:endParaRPr lang="en-GB" altLang="en-US" sz="2200" i="1" dirty="0"/>
          </a:p>
        </p:txBody>
      </p:sp>
      <p:sp>
        <p:nvSpPr>
          <p:cNvPr id="14" name="Rectangle 13"/>
          <p:cNvSpPr/>
          <p:nvPr/>
        </p:nvSpPr>
        <p:spPr>
          <a:xfrm>
            <a:off x="9030891" y="3961209"/>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pic>
        <p:nvPicPr>
          <p:cNvPr id="16" name="Picture 15">
            <a:extLst>
              <a:ext uri="{FF2B5EF4-FFF2-40B4-BE49-F238E27FC236}">
                <a16:creationId xmlns:a16="http://schemas.microsoft.com/office/drawing/2014/main" id="{7C11432C-D25B-4F1A-981F-5EB02E5BFBF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9" name="Picture 8">
            <a:extLst>
              <a:ext uri="{FF2B5EF4-FFF2-40B4-BE49-F238E27FC236}">
                <a16:creationId xmlns:a16="http://schemas.microsoft.com/office/drawing/2014/main" id="{6CF466C6-36C0-8443-A4F5-3D2C8EBD5775}"/>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1258182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2914388" cy="507831"/>
          </a:xfrm>
          <a:prstGeom prst="rect">
            <a:avLst/>
          </a:prstGeom>
          <a:noFill/>
        </p:spPr>
        <p:txBody>
          <a:bodyPr wrap="none" rtlCol="0">
            <a:spAutoFit/>
          </a:bodyPr>
          <a:lstStyle/>
          <a:p>
            <a:r>
              <a:rPr lang="en-GB" sz="2700" b="1" dirty="0"/>
              <a:t>Week 1 - questions</a:t>
            </a:r>
          </a:p>
        </p:txBody>
      </p:sp>
      <p:sp>
        <p:nvSpPr>
          <p:cNvPr id="8" name="Rectangle 13"/>
          <p:cNvSpPr>
            <a:spLocks noChangeArrowheads="1"/>
          </p:cNvSpPr>
          <p:nvPr/>
        </p:nvSpPr>
        <p:spPr bwMode="auto">
          <a:xfrm>
            <a:off x="2906776" y="1604955"/>
            <a:ext cx="6933641"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a:t>
            </a:r>
            <a:r>
              <a:rPr lang="en-GB" altLang="en-US" sz="2200" dirty="0">
                <a:ea typeface="Times New Roman" panose="02020603050405020304" pitchFamily="18" charset="0"/>
                <a:cs typeface="Calibri" panose="020F0502020204030204" pitchFamily="34" charset="0"/>
              </a:rPr>
              <a:t>  Which sentence uses </a:t>
            </a:r>
            <a:r>
              <a:rPr lang="en-GB" altLang="en-US" sz="2200" b="1" dirty="0">
                <a:ea typeface="Times New Roman" panose="02020603050405020304" pitchFamily="18" charset="0"/>
                <a:cs typeface="Calibri" panose="020F0502020204030204" pitchFamily="34" charset="0"/>
              </a:rPr>
              <a:t>capital letters</a:t>
            </a:r>
            <a:r>
              <a:rPr lang="en-GB" altLang="en-US" sz="2200" dirty="0">
                <a:ea typeface="Times New Roman" panose="02020603050405020304" pitchFamily="18" charset="0"/>
                <a:cs typeface="Calibri" panose="020F0502020204030204" pitchFamily="34" charset="0"/>
              </a:rPr>
              <a:t> correctly?</a:t>
            </a:r>
            <a:endParaRPr lang="en-GB" altLang="en-US" sz="22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sp>
        <p:nvSpPr>
          <p:cNvPr id="21" name="Rectangle 14"/>
          <p:cNvSpPr>
            <a:spLocks noChangeArrowheads="1"/>
          </p:cNvSpPr>
          <p:nvPr/>
        </p:nvSpPr>
        <p:spPr bwMode="auto">
          <a:xfrm>
            <a:off x="2871057" y="2575389"/>
            <a:ext cx="4254883"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en-GB" sz="2200" dirty="0"/>
              <a:t>Imran and </a:t>
            </a:r>
            <a:r>
              <a:rPr lang="en-GB" sz="2200" dirty="0" err="1"/>
              <a:t>Basia</a:t>
            </a:r>
            <a:r>
              <a:rPr lang="en-GB" sz="2200" dirty="0"/>
              <a:t> live in </a:t>
            </a:r>
            <a:r>
              <a:rPr lang="en-GB" sz="2200" dirty="0" err="1"/>
              <a:t>manchester</a:t>
            </a:r>
            <a:r>
              <a:rPr lang="en-GB" sz="2200" dirty="0"/>
              <a:t>.</a:t>
            </a:r>
          </a:p>
          <a:p>
            <a:r>
              <a:rPr lang="en-GB" sz="2200" dirty="0"/>
              <a:t> </a:t>
            </a:r>
          </a:p>
          <a:p>
            <a:r>
              <a:rPr lang="en-GB" sz="2200" dirty="0"/>
              <a:t>Imran and </a:t>
            </a:r>
            <a:r>
              <a:rPr lang="en-GB" sz="2200" dirty="0" err="1"/>
              <a:t>basia</a:t>
            </a:r>
            <a:r>
              <a:rPr lang="en-GB" sz="2200" dirty="0"/>
              <a:t> live in Manchester.</a:t>
            </a:r>
          </a:p>
          <a:p>
            <a:r>
              <a:rPr lang="en-GB" sz="2200" dirty="0"/>
              <a:t> </a:t>
            </a:r>
          </a:p>
          <a:p>
            <a:r>
              <a:rPr lang="en-GB" sz="2200" dirty="0" err="1"/>
              <a:t>imran</a:t>
            </a:r>
            <a:r>
              <a:rPr lang="en-GB" sz="2200" dirty="0"/>
              <a:t> and </a:t>
            </a:r>
            <a:r>
              <a:rPr lang="en-GB" sz="2200" dirty="0" err="1"/>
              <a:t>basia</a:t>
            </a:r>
            <a:r>
              <a:rPr lang="en-GB" sz="2200" dirty="0"/>
              <a:t> live in </a:t>
            </a:r>
            <a:r>
              <a:rPr lang="en-GB" sz="2200" dirty="0" err="1"/>
              <a:t>manchester</a:t>
            </a:r>
            <a:r>
              <a:rPr lang="en-GB" sz="2200" dirty="0"/>
              <a:t>.</a:t>
            </a:r>
          </a:p>
          <a:p>
            <a:r>
              <a:rPr lang="en-GB" sz="2200" dirty="0"/>
              <a:t> </a:t>
            </a:r>
          </a:p>
          <a:p>
            <a:r>
              <a:rPr lang="en-GB" sz="2200" dirty="0"/>
              <a:t>Imran and </a:t>
            </a:r>
            <a:r>
              <a:rPr lang="en-GB" sz="2200" dirty="0" err="1"/>
              <a:t>Basia</a:t>
            </a:r>
            <a:r>
              <a:rPr lang="en-GB" sz="2200" dirty="0"/>
              <a:t> live in Manchester.</a:t>
            </a:r>
          </a:p>
          <a:p>
            <a:pPr lvl="0" eaLnBrk="0" fontAlgn="base" hangingPunct="0">
              <a:spcBef>
                <a:spcPct val="0"/>
              </a:spcBef>
              <a:spcAft>
                <a:spcPct val="0"/>
              </a:spcAft>
            </a:pPr>
            <a:endParaRPr lang="en-GB" altLang="en-US" sz="2200" dirty="0"/>
          </a:p>
          <a:p>
            <a:pPr eaLnBrk="0" fontAlgn="base" hangingPunct="0">
              <a:spcBef>
                <a:spcPct val="0"/>
              </a:spcBef>
              <a:spcAft>
                <a:spcPct val="0"/>
              </a:spcAft>
            </a:pPr>
            <a:endParaRPr lang="en-GB" altLang="en-US" sz="2200" dirty="0"/>
          </a:p>
        </p:txBody>
      </p:sp>
      <p:grpSp>
        <p:nvGrpSpPr>
          <p:cNvPr id="27" name="Group 26"/>
          <p:cNvGrpSpPr/>
          <p:nvPr/>
        </p:nvGrpSpPr>
        <p:grpSpPr>
          <a:xfrm>
            <a:off x="8315477" y="2093573"/>
            <a:ext cx="1143262" cy="3754663"/>
            <a:chOff x="7110309" y="2132856"/>
            <a:chExt cx="1143262" cy="3754663"/>
          </a:xfrm>
        </p:grpSpPr>
        <p:grpSp>
          <p:nvGrpSpPr>
            <p:cNvPr id="26" name="Group 25"/>
            <p:cNvGrpSpPr/>
            <p:nvPr/>
          </p:nvGrpSpPr>
          <p:grpSpPr>
            <a:xfrm>
              <a:off x="7110309" y="2132856"/>
              <a:ext cx="1143262" cy="2966718"/>
              <a:chOff x="7110309" y="2132856"/>
              <a:chExt cx="1143262" cy="2966718"/>
            </a:xfrm>
          </p:grpSpPr>
          <p:grpSp>
            <p:nvGrpSpPr>
              <p:cNvPr id="16" name="Group 15"/>
              <p:cNvGrpSpPr/>
              <p:nvPr/>
            </p:nvGrpSpPr>
            <p:grpSpPr>
              <a:xfrm>
                <a:off x="7455015" y="2703983"/>
                <a:ext cx="443007" cy="2395591"/>
                <a:chOff x="0" y="-69120"/>
                <a:chExt cx="219657" cy="1303797"/>
              </a:xfrm>
            </p:grpSpPr>
            <p:sp>
              <p:nvSpPr>
                <p:cNvPr id="17" name="Rectangle 16"/>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18" name="Rectangle 17"/>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19" name="Rectangle 18"/>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20" name="Rectangle 19"/>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22" name="Rectangle 21"/>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24" name="Rectangle 23"/>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23" name="Rectangle 13"/>
          <p:cNvSpPr>
            <a:spLocks noChangeArrowheads="1"/>
          </p:cNvSpPr>
          <p:nvPr/>
        </p:nvSpPr>
        <p:spPr bwMode="auto">
          <a:xfrm>
            <a:off x="1524000" y="6072956"/>
            <a:ext cx="9144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Name the two distinctive</a:t>
            </a:r>
            <a:r>
              <a:rPr lang="en-GB" altLang="en-US" sz="2200" b="1" i="1" dirty="0">
                <a:solidFill>
                  <a:srgbClr val="FF0000"/>
                </a:solidFill>
                <a:ea typeface="Times New Roman" panose="02020603050405020304" pitchFamily="18" charset="0"/>
                <a:cs typeface="Calibri" panose="020F0502020204030204" pitchFamily="34" charset="0"/>
              </a:rPr>
              <a:t> </a:t>
            </a:r>
            <a:r>
              <a:rPr lang="en-GB" altLang="en-US" sz="2200" b="1" i="1" dirty="0">
                <a:ea typeface="Times New Roman" panose="02020603050405020304" pitchFamily="18" charset="0"/>
                <a:cs typeface="Calibri" panose="020F0502020204030204" pitchFamily="34" charset="0"/>
              </a:rPr>
              <a:t>characteristics of all proper nouns.</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28" name="Picture 27">
            <a:extLst>
              <a:ext uri="{FF2B5EF4-FFF2-40B4-BE49-F238E27FC236}">
                <a16:creationId xmlns:a16="http://schemas.microsoft.com/office/drawing/2014/main" id="{EA735B2B-5C68-464B-BC90-D3D8F727113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29" name="Picture 28">
            <a:extLst>
              <a:ext uri="{FF2B5EF4-FFF2-40B4-BE49-F238E27FC236}">
                <a16:creationId xmlns:a16="http://schemas.microsoft.com/office/drawing/2014/main" id="{25C0744D-DFF9-3943-9F9A-76F42B42DF6C}"/>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17064812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10 - questions</a:t>
            </a:r>
          </a:p>
        </p:txBody>
      </p:sp>
      <p:sp>
        <p:nvSpPr>
          <p:cNvPr id="8" name="Rectangle 13"/>
          <p:cNvSpPr>
            <a:spLocks noChangeArrowheads="1"/>
          </p:cNvSpPr>
          <p:nvPr/>
        </p:nvSpPr>
        <p:spPr bwMode="auto">
          <a:xfrm>
            <a:off x="2291657" y="1324211"/>
            <a:ext cx="7200800"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r>
              <a:rPr lang="en-GB" sz="2200" b="1" dirty="0"/>
              <a:t>1.  </a:t>
            </a:r>
            <a:r>
              <a:rPr lang="en-GB" sz="2200" dirty="0"/>
              <a:t>Draw a line to match each word to the correct </a:t>
            </a:r>
            <a:r>
              <a:rPr lang="en-GB" sz="2200" b="1" dirty="0"/>
              <a:t>suffix </a:t>
            </a:r>
            <a:r>
              <a:rPr lang="en-GB" sz="2200" dirty="0"/>
              <a:t>that turns it into a </a:t>
            </a:r>
            <a:r>
              <a:rPr lang="en-GB" sz="2200" b="1" dirty="0"/>
              <a:t>noun</a:t>
            </a:r>
            <a:r>
              <a:rPr lang="en-GB" sz="2200" dirty="0"/>
              <a:t>.</a:t>
            </a:r>
          </a:p>
          <a:p>
            <a:pPr marL="457200" lvl="0" indent="-457200">
              <a:buAutoNum type="arabicPeriod"/>
            </a:pPr>
            <a:endParaRPr lang="en-GB" sz="2200" dirty="0"/>
          </a:p>
          <a:p>
            <a:pPr lvl="0" algn="ctr"/>
            <a:r>
              <a:rPr lang="en-GB" sz="2200" b="1" dirty="0"/>
              <a:t>                         Word                                         Suffix</a:t>
            </a:r>
          </a:p>
          <a:p>
            <a:pPr eaLnBrk="0" fontAlgn="base" hangingPunct="0">
              <a:spcBef>
                <a:spcPct val="0"/>
              </a:spcBef>
              <a:spcAft>
                <a:spcPct val="0"/>
              </a:spcAft>
            </a:pPr>
            <a:endParaRPr lang="en-GB" altLang="en-US" sz="2200" dirty="0"/>
          </a:p>
        </p:txBody>
      </p:sp>
      <p:sp>
        <p:nvSpPr>
          <p:cNvPr id="24" name="Rectangle 23"/>
          <p:cNvSpPr/>
          <p:nvPr/>
        </p:nvSpPr>
        <p:spPr>
          <a:xfrm>
            <a:off x="9515027" y="5175952"/>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455760" y="6141196"/>
            <a:ext cx="9144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Which word class do both root words above belong to?</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5" name="Picture 14">
            <a:extLst>
              <a:ext uri="{FF2B5EF4-FFF2-40B4-BE49-F238E27FC236}">
                <a16:creationId xmlns:a16="http://schemas.microsoft.com/office/drawing/2014/main" id="{6E81F099-64DB-4FCD-B5F3-1F2FBB4251F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3" name="TextBox 2">
            <a:extLst>
              <a:ext uri="{FF2B5EF4-FFF2-40B4-BE49-F238E27FC236}">
                <a16:creationId xmlns:a16="http://schemas.microsoft.com/office/drawing/2014/main" id="{900DA000-7F40-40BE-9ECE-5B625995D2FB}"/>
              </a:ext>
            </a:extLst>
          </p:cNvPr>
          <p:cNvSpPr txBox="1"/>
          <p:nvPr/>
        </p:nvSpPr>
        <p:spPr>
          <a:xfrm>
            <a:off x="4744041" y="3213556"/>
            <a:ext cx="1084733" cy="430887"/>
          </a:xfrm>
          <a:prstGeom prst="rect">
            <a:avLst/>
          </a:prstGeom>
          <a:noFill/>
          <a:ln>
            <a:solidFill>
              <a:schemeClr val="tx1"/>
            </a:solidFill>
          </a:ln>
        </p:spPr>
        <p:txBody>
          <a:bodyPr wrap="square" rtlCol="0">
            <a:spAutoFit/>
          </a:bodyPr>
          <a:lstStyle/>
          <a:p>
            <a:r>
              <a:rPr lang="en-GB" sz="2200" dirty="0"/>
              <a:t>1) edit</a:t>
            </a:r>
          </a:p>
        </p:txBody>
      </p:sp>
      <p:sp>
        <p:nvSpPr>
          <p:cNvPr id="16" name="TextBox 15">
            <a:extLst>
              <a:ext uri="{FF2B5EF4-FFF2-40B4-BE49-F238E27FC236}">
                <a16:creationId xmlns:a16="http://schemas.microsoft.com/office/drawing/2014/main" id="{2D4D973D-82E1-4FF0-A7E9-14741BDFDF86}"/>
              </a:ext>
            </a:extLst>
          </p:cNvPr>
          <p:cNvSpPr txBox="1"/>
          <p:nvPr/>
        </p:nvSpPr>
        <p:spPr>
          <a:xfrm>
            <a:off x="4744042" y="4549261"/>
            <a:ext cx="1084733" cy="430887"/>
          </a:xfrm>
          <a:prstGeom prst="rect">
            <a:avLst/>
          </a:prstGeom>
          <a:noFill/>
          <a:ln>
            <a:solidFill>
              <a:schemeClr val="tx1"/>
            </a:solidFill>
          </a:ln>
        </p:spPr>
        <p:txBody>
          <a:bodyPr wrap="square" rtlCol="0">
            <a:spAutoFit/>
          </a:bodyPr>
          <a:lstStyle/>
          <a:p>
            <a:r>
              <a:rPr lang="en-GB" sz="2200" dirty="0"/>
              <a:t>2) farm</a:t>
            </a:r>
          </a:p>
        </p:txBody>
      </p:sp>
      <p:sp>
        <p:nvSpPr>
          <p:cNvPr id="17" name="TextBox 16">
            <a:extLst>
              <a:ext uri="{FF2B5EF4-FFF2-40B4-BE49-F238E27FC236}">
                <a16:creationId xmlns:a16="http://schemas.microsoft.com/office/drawing/2014/main" id="{F74A3FE3-05A8-4335-81DF-82295CD68E4E}"/>
              </a:ext>
            </a:extLst>
          </p:cNvPr>
          <p:cNvSpPr txBox="1"/>
          <p:nvPr/>
        </p:nvSpPr>
        <p:spPr>
          <a:xfrm>
            <a:off x="7982016" y="2890965"/>
            <a:ext cx="707245" cy="430887"/>
          </a:xfrm>
          <a:prstGeom prst="rect">
            <a:avLst/>
          </a:prstGeom>
          <a:noFill/>
          <a:ln>
            <a:solidFill>
              <a:schemeClr val="tx1"/>
            </a:solidFill>
          </a:ln>
        </p:spPr>
        <p:txBody>
          <a:bodyPr wrap="none" rtlCol="0">
            <a:spAutoFit/>
          </a:bodyPr>
          <a:lstStyle/>
          <a:p>
            <a:r>
              <a:rPr lang="en-GB" sz="2200" dirty="0"/>
              <a:t>a) </a:t>
            </a:r>
            <a:r>
              <a:rPr lang="en-GB" sz="2200" dirty="0" err="1"/>
              <a:t>er</a:t>
            </a:r>
            <a:endParaRPr lang="en-GB" sz="2200" dirty="0"/>
          </a:p>
        </p:txBody>
      </p:sp>
      <p:sp>
        <p:nvSpPr>
          <p:cNvPr id="18" name="TextBox 17">
            <a:extLst>
              <a:ext uri="{FF2B5EF4-FFF2-40B4-BE49-F238E27FC236}">
                <a16:creationId xmlns:a16="http://schemas.microsoft.com/office/drawing/2014/main" id="{A15C8901-9ACE-48DC-B805-572F8B546682}"/>
              </a:ext>
            </a:extLst>
          </p:cNvPr>
          <p:cNvSpPr txBox="1"/>
          <p:nvPr/>
        </p:nvSpPr>
        <p:spPr>
          <a:xfrm>
            <a:off x="7982016" y="3503883"/>
            <a:ext cx="728084" cy="430887"/>
          </a:xfrm>
          <a:prstGeom prst="rect">
            <a:avLst/>
          </a:prstGeom>
          <a:noFill/>
          <a:ln>
            <a:solidFill>
              <a:schemeClr val="tx1"/>
            </a:solidFill>
          </a:ln>
        </p:spPr>
        <p:txBody>
          <a:bodyPr wrap="none" rtlCol="0">
            <a:spAutoFit/>
          </a:bodyPr>
          <a:lstStyle/>
          <a:p>
            <a:r>
              <a:rPr lang="en-GB" sz="2200" dirty="0"/>
              <a:t>b) or</a:t>
            </a:r>
          </a:p>
        </p:txBody>
      </p:sp>
      <p:sp>
        <p:nvSpPr>
          <p:cNvPr id="19" name="TextBox 18">
            <a:extLst>
              <a:ext uri="{FF2B5EF4-FFF2-40B4-BE49-F238E27FC236}">
                <a16:creationId xmlns:a16="http://schemas.microsoft.com/office/drawing/2014/main" id="{DE781D76-4B2A-47A3-9C62-DF0F2DE7489E}"/>
              </a:ext>
            </a:extLst>
          </p:cNvPr>
          <p:cNvSpPr txBox="1"/>
          <p:nvPr/>
        </p:nvSpPr>
        <p:spPr>
          <a:xfrm>
            <a:off x="7990030" y="4273324"/>
            <a:ext cx="707245" cy="430887"/>
          </a:xfrm>
          <a:prstGeom prst="rect">
            <a:avLst/>
          </a:prstGeom>
          <a:noFill/>
          <a:ln>
            <a:solidFill>
              <a:schemeClr val="tx1"/>
            </a:solidFill>
          </a:ln>
        </p:spPr>
        <p:txBody>
          <a:bodyPr wrap="none" rtlCol="0">
            <a:spAutoFit/>
          </a:bodyPr>
          <a:lstStyle/>
          <a:p>
            <a:r>
              <a:rPr lang="en-GB" sz="2200" dirty="0"/>
              <a:t>a) </a:t>
            </a:r>
            <a:r>
              <a:rPr lang="en-GB" sz="2200" dirty="0" err="1"/>
              <a:t>er</a:t>
            </a:r>
            <a:endParaRPr lang="en-GB" sz="2200" dirty="0"/>
          </a:p>
        </p:txBody>
      </p:sp>
      <p:sp>
        <p:nvSpPr>
          <p:cNvPr id="20" name="TextBox 19">
            <a:extLst>
              <a:ext uri="{FF2B5EF4-FFF2-40B4-BE49-F238E27FC236}">
                <a16:creationId xmlns:a16="http://schemas.microsoft.com/office/drawing/2014/main" id="{930B0D82-E2FC-478A-8A7E-BA1C0AC72813}"/>
              </a:ext>
            </a:extLst>
          </p:cNvPr>
          <p:cNvSpPr txBox="1"/>
          <p:nvPr/>
        </p:nvSpPr>
        <p:spPr>
          <a:xfrm>
            <a:off x="7990030" y="4886242"/>
            <a:ext cx="728084" cy="430887"/>
          </a:xfrm>
          <a:prstGeom prst="rect">
            <a:avLst/>
          </a:prstGeom>
          <a:noFill/>
          <a:ln>
            <a:solidFill>
              <a:schemeClr val="tx1"/>
            </a:solidFill>
          </a:ln>
        </p:spPr>
        <p:txBody>
          <a:bodyPr wrap="none" rtlCol="0">
            <a:spAutoFit/>
          </a:bodyPr>
          <a:lstStyle/>
          <a:p>
            <a:r>
              <a:rPr lang="en-GB" sz="2200" dirty="0"/>
              <a:t>b) or</a:t>
            </a:r>
          </a:p>
        </p:txBody>
      </p:sp>
      <p:pic>
        <p:nvPicPr>
          <p:cNvPr id="14" name="Picture 13">
            <a:extLst>
              <a:ext uri="{FF2B5EF4-FFF2-40B4-BE49-F238E27FC236}">
                <a16:creationId xmlns:a16="http://schemas.microsoft.com/office/drawing/2014/main" id="{951F59A0-C08F-384C-B740-A93DB231EAF0}"/>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14389031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10 - questions</a:t>
            </a:r>
          </a:p>
        </p:txBody>
      </p:sp>
      <p:sp>
        <p:nvSpPr>
          <p:cNvPr id="8" name="Rectangle 13"/>
          <p:cNvSpPr>
            <a:spLocks noChangeArrowheads="1"/>
          </p:cNvSpPr>
          <p:nvPr/>
        </p:nvSpPr>
        <p:spPr bwMode="auto">
          <a:xfrm>
            <a:off x="2762760" y="1746183"/>
            <a:ext cx="6933641"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2.  </a:t>
            </a:r>
            <a:r>
              <a:rPr lang="en-GB" altLang="en-US" sz="2200" dirty="0">
                <a:ea typeface="Times New Roman" panose="02020603050405020304" pitchFamily="18" charset="0"/>
                <a:cs typeface="Calibri" panose="020F0502020204030204" pitchFamily="34" charset="0"/>
              </a:rPr>
              <a:t>Insert a </a:t>
            </a:r>
            <a:r>
              <a:rPr lang="en-GB" altLang="en-US" sz="2200" b="1" dirty="0">
                <a:ea typeface="Times New Roman" panose="02020603050405020304" pitchFamily="18" charset="0"/>
                <a:cs typeface="Calibri" panose="020F0502020204030204" pitchFamily="34" charset="0"/>
              </a:rPr>
              <a:t>comma</a:t>
            </a:r>
            <a:r>
              <a:rPr lang="en-GB" altLang="en-US" sz="2200" dirty="0">
                <a:ea typeface="Times New Roman" panose="02020603050405020304" pitchFamily="18" charset="0"/>
                <a:cs typeface="Calibri" panose="020F0502020204030204" pitchFamily="34" charset="0"/>
              </a:rPr>
              <a:t> in the correct place in the sentence below.</a:t>
            </a:r>
            <a:endParaRPr lang="en-GB" altLang="en-US" sz="22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sp>
        <p:nvSpPr>
          <p:cNvPr id="21" name="Rectangle 14"/>
          <p:cNvSpPr>
            <a:spLocks noChangeArrowheads="1"/>
          </p:cNvSpPr>
          <p:nvPr/>
        </p:nvSpPr>
        <p:spPr bwMode="auto">
          <a:xfrm>
            <a:off x="2253135" y="2972770"/>
            <a:ext cx="8070927"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800" dirty="0">
                <a:ea typeface="Times New Roman" panose="02020603050405020304" pitchFamily="18" charset="0"/>
                <a:cs typeface="Calibri" panose="020F0502020204030204" pitchFamily="34" charset="0"/>
              </a:rPr>
              <a:t>I   went  to  the  shop  and  I  bought  a  pencil  a  ruler </a:t>
            </a:r>
          </a:p>
          <a:p>
            <a:pPr eaLnBrk="0" fontAlgn="base" hangingPunct="0">
              <a:spcBef>
                <a:spcPct val="0"/>
              </a:spcBef>
              <a:spcAft>
                <a:spcPct val="0"/>
              </a:spcAft>
            </a:pPr>
            <a:endParaRPr lang="en-GB" altLang="en-US" sz="28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800" dirty="0">
                <a:ea typeface="Times New Roman" panose="02020603050405020304" pitchFamily="18" charset="0"/>
                <a:cs typeface="Calibri" panose="020F0502020204030204" pitchFamily="34" charset="0"/>
              </a:rPr>
              <a:t>and  a  rubber .</a:t>
            </a:r>
          </a:p>
        </p:txBody>
      </p:sp>
      <p:sp>
        <p:nvSpPr>
          <p:cNvPr id="24" name="Rectangle 23"/>
          <p:cNvSpPr/>
          <p:nvPr/>
        </p:nvSpPr>
        <p:spPr>
          <a:xfrm>
            <a:off x="8407724" y="4725145"/>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2063552" y="6105756"/>
            <a:ext cx="7884368"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Add three adjectives to the sentence above.</a:t>
            </a: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31C329EF-61D0-4AB3-A3EC-D5105D1F4CC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1" name="Picture 10">
            <a:extLst>
              <a:ext uri="{FF2B5EF4-FFF2-40B4-BE49-F238E27FC236}">
                <a16:creationId xmlns:a16="http://schemas.microsoft.com/office/drawing/2014/main" id="{913DBE72-EE22-434F-833B-045C6FB5613A}"/>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12655038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10 - questions</a:t>
            </a:r>
          </a:p>
        </p:txBody>
      </p:sp>
      <p:sp>
        <p:nvSpPr>
          <p:cNvPr id="8" name="Rectangle 13"/>
          <p:cNvSpPr>
            <a:spLocks noChangeArrowheads="1"/>
          </p:cNvSpPr>
          <p:nvPr/>
        </p:nvSpPr>
        <p:spPr bwMode="auto">
          <a:xfrm>
            <a:off x="2834768" y="1434262"/>
            <a:ext cx="6933641"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3.  </a:t>
            </a:r>
            <a:r>
              <a:rPr lang="en-GB" altLang="en-US" sz="2200" dirty="0">
                <a:ea typeface="Times New Roman" panose="02020603050405020304" pitchFamily="18" charset="0"/>
                <a:cs typeface="Calibri" panose="020F0502020204030204" pitchFamily="34" charset="0"/>
              </a:rPr>
              <a:t>What does the </a:t>
            </a:r>
            <a:r>
              <a:rPr lang="en-GB" altLang="en-US" sz="2200" b="1" dirty="0">
                <a:ea typeface="Times New Roman" panose="02020603050405020304" pitchFamily="18" charset="0"/>
                <a:cs typeface="Calibri" panose="020F0502020204030204" pitchFamily="34" charset="0"/>
              </a:rPr>
              <a:t>prefix </a:t>
            </a:r>
            <a:r>
              <a:rPr lang="en-GB" altLang="en-US" sz="2200" i="1" dirty="0">
                <a:ea typeface="Times New Roman" panose="02020603050405020304" pitchFamily="18" charset="0"/>
                <a:cs typeface="Calibri" panose="020F0502020204030204" pitchFamily="34" charset="0"/>
              </a:rPr>
              <a:t>sub</a:t>
            </a:r>
            <a:r>
              <a:rPr lang="en-GB" altLang="en-US" sz="2200" b="1" dirty="0">
                <a:ea typeface="Times New Roman" panose="02020603050405020304" pitchFamily="18" charset="0"/>
                <a:cs typeface="Calibri" panose="020F0502020204030204" pitchFamily="34" charset="0"/>
              </a:rPr>
              <a:t> </a:t>
            </a:r>
            <a:r>
              <a:rPr lang="en-GB" altLang="en-US" sz="2200" dirty="0">
                <a:ea typeface="Times New Roman" panose="02020603050405020304" pitchFamily="18" charset="0"/>
                <a:cs typeface="Calibri" panose="020F0502020204030204" pitchFamily="34" charset="0"/>
              </a:rPr>
              <a:t>mean in the words below?</a:t>
            </a: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subway        submarine       subcontinent        submerse </a:t>
            </a:r>
            <a:endParaRPr lang="en-GB" altLang="en-US" sz="2200" dirty="0"/>
          </a:p>
          <a:p>
            <a:pPr eaLnBrk="0" fontAlgn="base" hangingPunct="0">
              <a:spcBef>
                <a:spcPct val="0"/>
              </a:spcBef>
              <a:spcAft>
                <a:spcPct val="0"/>
              </a:spcAft>
            </a:pPr>
            <a:endParaRPr lang="en-GB" altLang="en-US" sz="2200" dirty="0"/>
          </a:p>
        </p:txBody>
      </p:sp>
      <p:sp>
        <p:nvSpPr>
          <p:cNvPr id="23" name="Rectangle 13"/>
          <p:cNvSpPr>
            <a:spLocks noChangeArrowheads="1"/>
          </p:cNvSpPr>
          <p:nvPr/>
        </p:nvSpPr>
        <p:spPr bwMode="auto">
          <a:xfrm>
            <a:off x="1524000" y="6296825"/>
            <a:ext cx="91440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Which prefix would you add to </a:t>
            </a:r>
            <a:r>
              <a:rPr lang="en-GB" altLang="en-US" sz="2200" b="1" i="1" u="sng" dirty="0">
                <a:ea typeface="Times New Roman" panose="02020603050405020304" pitchFamily="18" charset="0"/>
                <a:cs typeface="Calibri" panose="020F0502020204030204" pitchFamily="34" charset="0"/>
              </a:rPr>
              <a:t>happy</a:t>
            </a:r>
            <a:r>
              <a:rPr lang="en-GB" altLang="en-US" sz="2200" b="1" i="1" dirty="0">
                <a:ea typeface="Times New Roman" panose="02020603050405020304" pitchFamily="18" charset="0"/>
                <a:cs typeface="Calibri" panose="020F0502020204030204" pitchFamily="34" charset="0"/>
              </a:rPr>
              <a:t> to create an antonym?</a:t>
            </a: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14846658-8A2E-460F-9CCD-094EA0820C6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grpSp>
        <p:nvGrpSpPr>
          <p:cNvPr id="11" name="Group 10">
            <a:extLst>
              <a:ext uri="{FF2B5EF4-FFF2-40B4-BE49-F238E27FC236}">
                <a16:creationId xmlns:a16="http://schemas.microsoft.com/office/drawing/2014/main" id="{BB84B08B-8E51-4FEA-AADD-8DE13D9E6251}"/>
              </a:ext>
            </a:extLst>
          </p:cNvPr>
          <p:cNvGrpSpPr/>
          <p:nvPr/>
        </p:nvGrpSpPr>
        <p:grpSpPr>
          <a:xfrm>
            <a:off x="7320136" y="2564905"/>
            <a:ext cx="3114262" cy="3563222"/>
            <a:chOff x="7110309" y="2132856"/>
            <a:chExt cx="3114262" cy="3563222"/>
          </a:xfrm>
        </p:grpSpPr>
        <p:grpSp>
          <p:nvGrpSpPr>
            <p:cNvPr id="12" name="Group 11">
              <a:extLst>
                <a:ext uri="{FF2B5EF4-FFF2-40B4-BE49-F238E27FC236}">
                  <a16:creationId xmlns:a16="http://schemas.microsoft.com/office/drawing/2014/main" id="{0FC98549-3241-4256-B115-143A995CED3E}"/>
                </a:ext>
              </a:extLst>
            </p:cNvPr>
            <p:cNvGrpSpPr/>
            <p:nvPr/>
          </p:nvGrpSpPr>
          <p:grpSpPr>
            <a:xfrm>
              <a:off x="7110309" y="2132856"/>
              <a:ext cx="1143262" cy="2966718"/>
              <a:chOff x="7110309" y="2132856"/>
              <a:chExt cx="1143262" cy="2966718"/>
            </a:xfrm>
          </p:grpSpPr>
          <p:grpSp>
            <p:nvGrpSpPr>
              <p:cNvPr id="14" name="Group 13">
                <a:extLst>
                  <a:ext uri="{FF2B5EF4-FFF2-40B4-BE49-F238E27FC236}">
                    <a16:creationId xmlns:a16="http://schemas.microsoft.com/office/drawing/2014/main" id="{EE67EE18-DDF0-4B32-9C56-94FF479741DB}"/>
                  </a:ext>
                </a:extLst>
              </p:cNvPr>
              <p:cNvGrpSpPr/>
              <p:nvPr/>
            </p:nvGrpSpPr>
            <p:grpSpPr>
              <a:xfrm>
                <a:off x="7455015" y="2703983"/>
                <a:ext cx="443007" cy="2395591"/>
                <a:chOff x="0" y="-69120"/>
                <a:chExt cx="219657" cy="1303797"/>
              </a:xfrm>
            </p:grpSpPr>
            <p:sp>
              <p:nvSpPr>
                <p:cNvPr id="16" name="Rectangle 15">
                  <a:extLst>
                    <a:ext uri="{FF2B5EF4-FFF2-40B4-BE49-F238E27FC236}">
                      <a16:creationId xmlns:a16="http://schemas.microsoft.com/office/drawing/2014/main" id="{4A661142-EF3B-4E2A-815B-FBA3A4A0DDE2}"/>
                    </a:ext>
                  </a:extLst>
                </p:cNvPr>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17" name="Rectangle 16">
                  <a:extLst>
                    <a:ext uri="{FF2B5EF4-FFF2-40B4-BE49-F238E27FC236}">
                      <a16:creationId xmlns:a16="http://schemas.microsoft.com/office/drawing/2014/main" id="{CF16071C-723A-4773-BAA0-96F0D9378374}"/>
                    </a:ext>
                  </a:extLst>
                </p:cNvPr>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18" name="Rectangle 17">
                  <a:extLst>
                    <a:ext uri="{FF2B5EF4-FFF2-40B4-BE49-F238E27FC236}">
                      <a16:creationId xmlns:a16="http://schemas.microsoft.com/office/drawing/2014/main" id="{8752921D-0A55-407D-B3FF-D3DAED76A51D}"/>
                    </a:ext>
                  </a:extLst>
                </p:cNvPr>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19" name="Rectangle 18">
                  <a:extLst>
                    <a:ext uri="{FF2B5EF4-FFF2-40B4-BE49-F238E27FC236}">
                      <a16:creationId xmlns:a16="http://schemas.microsoft.com/office/drawing/2014/main" id="{45201F76-B145-4D8D-B011-611DA9FD63A8}"/>
                    </a:ext>
                  </a:extLst>
                </p:cNvPr>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15" name="Rectangle 14">
                <a:extLst>
                  <a:ext uri="{FF2B5EF4-FFF2-40B4-BE49-F238E27FC236}">
                    <a16:creationId xmlns:a16="http://schemas.microsoft.com/office/drawing/2014/main" id="{B4F09D3D-C098-436F-9DF9-F5F2E9B89023}"/>
                  </a:ext>
                </a:extLst>
              </p:cNvPr>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13" name="Rectangle 12">
              <a:extLst>
                <a:ext uri="{FF2B5EF4-FFF2-40B4-BE49-F238E27FC236}">
                  <a16:creationId xmlns:a16="http://schemas.microsoft.com/office/drawing/2014/main" id="{8B2010BE-EAF9-40B3-9581-DC8FF07BCFA4}"/>
                </a:ext>
              </a:extLst>
            </p:cNvPr>
            <p:cNvSpPr/>
            <p:nvPr/>
          </p:nvSpPr>
          <p:spPr>
            <a:xfrm>
              <a:off x="9139838" y="4926637"/>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20" name="Rectangle 14">
            <a:extLst>
              <a:ext uri="{FF2B5EF4-FFF2-40B4-BE49-F238E27FC236}">
                <a16:creationId xmlns:a16="http://schemas.microsoft.com/office/drawing/2014/main" id="{D061C283-606C-48D2-8748-86E53FAE729D}"/>
              </a:ext>
            </a:extLst>
          </p:cNvPr>
          <p:cNvSpPr>
            <a:spLocks noChangeArrowheads="1"/>
          </p:cNvSpPr>
          <p:nvPr/>
        </p:nvSpPr>
        <p:spPr bwMode="auto">
          <a:xfrm>
            <a:off x="3474498" y="3091027"/>
            <a:ext cx="5573830"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against</a:t>
            </a:r>
            <a:endParaRPr lang="en-GB" altLang="en-US" sz="2200" dirty="0"/>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t>under</a:t>
            </a: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not</a:t>
            </a:r>
            <a:endParaRPr lang="en-GB" altLang="en-US" sz="2200" dirty="0"/>
          </a:p>
          <a:p>
            <a:pPr lvl="0" eaLnBrk="0" fontAlgn="base" hangingPunct="0">
              <a:spcBef>
                <a:spcPct val="0"/>
              </a:spcBef>
              <a:spcAft>
                <a:spcPct val="0"/>
              </a:spcAft>
            </a:pPr>
            <a:endParaRPr lang="en-GB" altLang="en-US" sz="2200" dirty="0"/>
          </a:p>
          <a:p>
            <a:pPr lvl="0" eaLnBrk="0" fontAlgn="base" hangingPunct="0">
              <a:spcBef>
                <a:spcPct val="0"/>
              </a:spcBef>
              <a:spcAft>
                <a:spcPct val="0"/>
              </a:spcAft>
            </a:pPr>
            <a:r>
              <a:rPr lang="en-GB" altLang="en-US" sz="2200" dirty="0">
                <a:cs typeface="Calibri" panose="020F0502020204030204" pitchFamily="34" charset="0"/>
              </a:rPr>
              <a:t>back</a:t>
            </a:r>
            <a:endParaRPr lang="en-GB" altLang="en-US" sz="2200" dirty="0"/>
          </a:p>
        </p:txBody>
      </p:sp>
      <p:pic>
        <p:nvPicPr>
          <p:cNvPr id="21" name="Picture 20">
            <a:extLst>
              <a:ext uri="{FF2B5EF4-FFF2-40B4-BE49-F238E27FC236}">
                <a16:creationId xmlns:a16="http://schemas.microsoft.com/office/drawing/2014/main" id="{D1F1F977-01C6-6847-B7C6-6BB35B6AA682}"/>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26427574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11 - questions</a:t>
            </a:r>
          </a:p>
        </p:txBody>
      </p:sp>
      <p:sp>
        <p:nvSpPr>
          <p:cNvPr id="8" name="Rectangle 13"/>
          <p:cNvSpPr>
            <a:spLocks noChangeArrowheads="1"/>
          </p:cNvSpPr>
          <p:nvPr/>
        </p:nvSpPr>
        <p:spPr bwMode="auto">
          <a:xfrm>
            <a:off x="2927648" y="1772816"/>
            <a:ext cx="72008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  </a:t>
            </a:r>
            <a:r>
              <a:rPr lang="en-GB" altLang="en-US" sz="2200" dirty="0">
                <a:latin typeface="Calibri" panose="020F0502020204030204" pitchFamily="34" charset="0"/>
                <a:ea typeface="Times New Roman" panose="02020603050405020304" pitchFamily="18" charset="0"/>
                <a:cs typeface="Calibri" panose="020F0502020204030204" pitchFamily="34" charset="0"/>
              </a:rPr>
              <a:t>Circle the </a:t>
            </a:r>
            <a:r>
              <a:rPr lang="en-GB" altLang="en-US" sz="2200" b="1" dirty="0">
                <a:latin typeface="Calibri" panose="020F0502020204030204" pitchFamily="34" charset="0"/>
                <a:ea typeface="Times New Roman" panose="02020603050405020304" pitchFamily="18" charset="0"/>
                <a:cs typeface="Calibri" panose="020F0502020204030204" pitchFamily="34" charset="0"/>
              </a:rPr>
              <a:t>noun </a:t>
            </a:r>
            <a:r>
              <a:rPr lang="en-GB" altLang="en-US" sz="2200" dirty="0">
                <a:latin typeface="Calibri" panose="020F0502020204030204" pitchFamily="34" charset="0"/>
                <a:ea typeface="Times New Roman" panose="02020603050405020304" pitchFamily="18" charset="0"/>
                <a:cs typeface="Calibri" panose="020F0502020204030204" pitchFamily="34" charset="0"/>
              </a:rPr>
              <a:t>in the sentence below.</a:t>
            </a:r>
            <a:endParaRPr lang="en-GB" altLang="en-US" sz="2200" b="1" dirty="0">
              <a:latin typeface="Arial" panose="020B0604020202020204" pitchFamily="34" charset="0"/>
            </a:endParaRPr>
          </a:p>
          <a:p>
            <a:pPr eaLnBrk="0" fontAlgn="base" hangingPunct="0">
              <a:spcBef>
                <a:spcPct val="0"/>
              </a:spcBef>
              <a:spcAft>
                <a:spcPct val="0"/>
              </a:spcAft>
            </a:pPr>
            <a:endParaRPr lang="en-GB" altLang="en-US" sz="2200" dirty="0"/>
          </a:p>
        </p:txBody>
      </p:sp>
      <p:sp>
        <p:nvSpPr>
          <p:cNvPr id="24" name="Rectangle 23"/>
          <p:cNvSpPr/>
          <p:nvPr/>
        </p:nvSpPr>
        <p:spPr>
          <a:xfrm>
            <a:off x="8407724" y="5078795"/>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524000" y="6209436"/>
            <a:ext cx="9144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Give an antonym for the word </a:t>
            </a:r>
            <a:r>
              <a:rPr lang="en-GB" altLang="en-US" sz="2200" b="1" i="1" u="sng" dirty="0">
                <a:ea typeface="Times New Roman" panose="02020603050405020304" pitchFamily="18" charset="0"/>
                <a:cs typeface="Calibri" panose="020F0502020204030204" pitchFamily="34" charset="0"/>
              </a:rPr>
              <a:t>annoying</a:t>
            </a:r>
            <a:r>
              <a:rPr lang="en-GB" altLang="en-US" sz="2200" b="1" i="1" dirty="0">
                <a:ea typeface="Times New Roman" panose="02020603050405020304" pitchFamily="18" charset="0"/>
                <a:cs typeface="Calibri" panose="020F0502020204030204" pitchFamily="34" charset="0"/>
              </a:rPr>
              <a:t>.</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29" name="Picture 28">
            <a:extLst>
              <a:ext uri="{FF2B5EF4-FFF2-40B4-BE49-F238E27FC236}">
                <a16:creationId xmlns:a16="http://schemas.microsoft.com/office/drawing/2014/main" id="{A86CEECF-CEDA-4F22-A649-F3EDDECB4F5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30" name="Rectangle 14">
            <a:extLst>
              <a:ext uri="{FF2B5EF4-FFF2-40B4-BE49-F238E27FC236}">
                <a16:creationId xmlns:a16="http://schemas.microsoft.com/office/drawing/2014/main" id="{1AD02832-7797-48AF-B803-532B6D677E61}"/>
              </a:ext>
            </a:extLst>
          </p:cNvPr>
          <p:cNvSpPr>
            <a:spLocks noChangeArrowheads="1"/>
          </p:cNvSpPr>
          <p:nvPr/>
        </p:nvSpPr>
        <p:spPr bwMode="auto">
          <a:xfrm>
            <a:off x="2220635" y="3176100"/>
            <a:ext cx="861482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800" dirty="0">
                <a:ea typeface="Times New Roman" panose="02020603050405020304" pitchFamily="18" charset="0"/>
                <a:cs typeface="Calibri" panose="020F0502020204030204" pitchFamily="34" charset="0"/>
              </a:rPr>
              <a:t>There  is  an  annoying  bee  buzzing  about .</a:t>
            </a:r>
            <a:endParaRPr lang="en-GB" altLang="en-US" sz="2800" dirty="0"/>
          </a:p>
        </p:txBody>
      </p:sp>
      <p:pic>
        <p:nvPicPr>
          <p:cNvPr id="9" name="Picture 8">
            <a:extLst>
              <a:ext uri="{FF2B5EF4-FFF2-40B4-BE49-F238E27FC236}">
                <a16:creationId xmlns:a16="http://schemas.microsoft.com/office/drawing/2014/main" id="{E5E01EFA-DA43-404A-A808-317277E2F428}"/>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8467082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11 - questions</a:t>
            </a:r>
          </a:p>
        </p:txBody>
      </p:sp>
      <p:sp>
        <p:nvSpPr>
          <p:cNvPr id="8" name="Rectangle 13"/>
          <p:cNvSpPr>
            <a:spLocks noChangeArrowheads="1"/>
          </p:cNvSpPr>
          <p:nvPr/>
        </p:nvSpPr>
        <p:spPr bwMode="auto">
          <a:xfrm>
            <a:off x="2937398" y="1654062"/>
            <a:ext cx="7047034"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sz="2200" b="1" dirty="0"/>
              <a:t>2. </a:t>
            </a:r>
            <a:r>
              <a:rPr lang="en-GB" sz="2200" dirty="0"/>
              <a:t>Which sentence is in the</a:t>
            </a:r>
            <a:r>
              <a:rPr lang="en-GB" sz="2200" b="1" dirty="0"/>
              <a:t> present tense</a:t>
            </a:r>
            <a:r>
              <a:rPr lang="en-GB" sz="2200" dirty="0"/>
              <a:t>?</a:t>
            </a:r>
            <a:r>
              <a:rPr lang="en-GB" sz="2200" b="1" dirty="0"/>
              <a:t> </a:t>
            </a:r>
            <a:endParaRPr lang="en-GB" sz="2200" dirty="0"/>
          </a:p>
        </p:txBody>
      </p:sp>
      <p:sp>
        <p:nvSpPr>
          <p:cNvPr id="37" name="Rectangle 13"/>
          <p:cNvSpPr>
            <a:spLocks noChangeArrowheads="1"/>
          </p:cNvSpPr>
          <p:nvPr/>
        </p:nvSpPr>
        <p:spPr bwMode="auto">
          <a:xfrm>
            <a:off x="1952167" y="6077339"/>
            <a:ext cx="8234658"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Which tense is the fourth sentence written in? </a:t>
            </a:r>
          </a:p>
          <a:p>
            <a:pPr lvl="0" algn="ctr" eaLnBrk="0" fontAlgn="base" hangingPunct="0">
              <a:spcBef>
                <a:spcPct val="0"/>
              </a:spcBef>
              <a:spcAft>
                <a:spcPct val="0"/>
              </a:spcAft>
            </a:pPr>
            <a:r>
              <a:rPr lang="en-GB" altLang="en-US" sz="2200" b="1" i="1" dirty="0">
                <a:ea typeface="Times New Roman" panose="02020603050405020304" pitchFamily="18" charset="0"/>
                <a:cs typeface="Calibri" panose="020F0502020204030204" pitchFamily="34" charset="0"/>
              </a:rPr>
              <a:t>How do you know?</a:t>
            </a:r>
            <a:endParaRPr lang="en-GB" altLang="en-US" sz="2200" i="1" dirty="0"/>
          </a:p>
        </p:txBody>
      </p:sp>
      <p:pic>
        <p:nvPicPr>
          <p:cNvPr id="10" name="Picture 9">
            <a:extLst>
              <a:ext uri="{FF2B5EF4-FFF2-40B4-BE49-F238E27FC236}">
                <a16:creationId xmlns:a16="http://schemas.microsoft.com/office/drawing/2014/main" id="{382F84E2-367F-4084-BFFC-EB2F9E1F0FD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grpSp>
        <p:nvGrpSpPr>
          <p:cNvPr id="11" name="Group 10">
            <a:extLst>
              <a:ext uri="{FF2B5EF4-FFF2-40B4-BE49-F238E27FC236}">
                <a16:creationId xmlns:a16="http://schemas.microsoft.com/office/drawing/2014/main" id="{EDCC3F60-08A0-4914-81FC-9774A6584562}"/>
              </a:ext>
            </a:extLst>
          </p:cNvPr>
          <p:cNvGrpSpPr/>
          <p:nvPr/>
        </p:nvGrpSpPr>
        <p:grpSpPr>
          <a:xfrm>
            <a:off x="8184232" y="2182799"/>
            <a:ext cx="1143262" cy="3754663"/>
            <a:chOff x="7110309" y="2132856"/>
            <a:chExt cx="1143262" cy="3754663"/>
          </a:xfrm>
        </p:grpSpPr>
        <p:grpSp>
          <p:nvGrpSpPr>
            <p:cNvPr id="12" name="Group 11">
              <a:extLst>
                <a:ext uri="{FF2B5EF4-FFF2-40B4-BE49-F238E27FC236}">
                  <a16:creationId xmlns:a16="http://schemas.microsoft.com/office/drawing/2014/main" id="{4885B6FF-0A7D-4808-9703-13D9CA461A63}"/>
                </a:ext>
              </a:extLst>
            </p:cNvPr>
            <p:cNvGrpSpPr/>
            <p:nvPr/>
          </p:nvGrpSpPr>
          <p:grpSpPr>
            <a:xfrm>
              <a:off x="7110309" y="2132856"/>
              <a:ext cx="1143262" cy="2966718"/>
              <a:chOff x="7110309" y="2132856"/>
              <a:chExt cx="1143262" cy="2966718"/>
            </a:xfrm>
          </p:grpSpPr>
          <p:grpSp>
            <p:nvGrpSpPr>
              <p:cNvPr id="14" name="Group 13">
                <a:extLst>
                  <a:ext uri="{FF2B5EF4-FFF2-40B4-BE49-F238E27FC236}">
                    <a16:creationId xmlns:a16="http://schemas.microsoft.com/office/drawing/2014/main" id="{461BAC99-827F-4BF6-97BD-3DDBF228B905}"/>
                  </a:ext>
                </a:extLst>
              </p:cNvPr>
              <p:cNvGrpSpPr/>
              <p:nvPr/>
            </p:nvGrpSpPr>
            <p:grpSpPr>
              <a:xfrm>
                <a:off x="7455015" y="2703983"/>
                <a:ext cx="443007" cy="2395591"/>
                <a:chOff x="0" y="-69120"/>
                <a:chExt cx="219657" cy="1303797"/>
              </a:xfrm>
            </p:grpSpPr>
            <p:sp>
              <p:nvSpPr>
                <p:cNvPr id="16" name="Rectangle 15">
                  <a:extLst>
                    <a:ext uri="{FF2B5EF4-FFF2-40B4-BE49-F238E27FC236}">
                      <a16:creationId xmlns:a16="http://schemas.microsoft.com/office/drawing/2014/main" id="{98A748BC-AA38-4E5F-8A64-D7D1AB32E3F0}"/>
                    </a:ext>
                  </a:extLst>
                </p:cNvPr>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17" name="Rectangle 16">
                  <a:extLst>
                    <a:ext uri="{FF2B5EF4-FFF2-40B4-BE49-F238E27FC236}">
                      <a16:creationId xmlns:a16="http://schemas.microsoft.com/office/drawing/2014/main" id="{279B45DA-90E3-45B0-8858-F10F552CD6B2}"/>
                    </a:ext>
                  </a:extLst>
                </p:cNvPr>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18" name="Rectangle 17">
                  <a:extLst>
                    <a:ext uri="{FF2B5EF4-FFF2-40B4-BE49-F238E27FC236}">
                      <a16:creationId xmlns:a16="http://schemas.microsoft.com/office/drawing/2014/main" id="{F14D7C7D-68F1-44CC-AAA5-384CA8C9EA43}"/>
                    </a:ext>
                  </a:extLst>
                </p:cNvPr>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19" name="Rectangle 18">
                  <a:extLst>
                    <a:ext uri="{FF2B5EF4-FFF2-40B4-BE49-F238E27FC236}">
                      <a16:creationId xmlns:a16="http://schemas.microsoft.com/office/drawing/2014/main" id="{0C3D8FA7-AC47-4F13-84C1-0AF2903172F7}"/>
                    </a:ext>
                  </a:extLst>
                </p:cNvPr>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15" name="Rectangle 14">
                <a:extLst>
                  <a:ext uri="{FF2B5EF4-FFF2-40B4-BE49-F238E27FC236}">
                    <a16:creationId xmlns:a16="http://schemas.microsoft.com/office/drawing/2014/main" id="{F677EAA7-16F2-4BCE-A29C-3FE55E07F6F9}"/>
                  </a:ext>
                </a:extLst>
              </p:cNvPr>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13" name="Rectangle 12">
              <a:extLst>
                <a:ext uri="{FF2B5EF4-FFF2-40B4-BE49-F238E27FC236}">
                  <a16:creationId xmlns:a16="http://schemas.microsoft.com/office/drawing/2014/main" id="{2BE67051-6F69-4EA4-AA56-91E41FE500EF}"/>
                </a:ext>
              </a:extLst>
            </p:cNvPr>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21" name="Rectangle 14">
            <a:extLst>
              <a:ext uri="{FF2B5EF4-FFF2-40B4-BE49-F238E27FC236}">
                <a16:creationId xmlns:a16="http://schemas.microsoft.com/office/drawing/2014/main" id="{6AC5FA7E-613E-46BA-8439-995252F0B4B3}"/>
              </a:ext>
            </a:extLst>
          </p:cNvPr>
          <p:cNvSpPr>
            <a:spLocks noChangeArrowheads="1"/>
          </p:cNvSpPr>
          <p:nvPr/>
        </p:nvSpPr>
        <p:spPr bwMode="auto">
          <a:xfrm>
            <a:off x="2682410" y="2708921"/>
            <a:ext cx="5573830"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Malik jumped across the puddle.</a:t>
            </a:r>
            <a:endParaRPr lang="en-GB" altLang="en-US" sz="2200" dirty="0"/>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t>Malik is sewing a quilt.</a:t>
            </a:r>
          </a:p>
          <a:p>
            <a:pPr eaLnBrk="0" fontAlgn="base" hangingPunct="0">
              <a:spcBef>
                <a:spcPct val="0"/>
              </a:spcBef>
              <a:spcAft>
                <a:spcPct val="0"/>
              </a:spcAft>
            </a:pPr>
            <a:endParaRPr lang="en-GB" altLang="en-US" sz="2200" dirty="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Malik went to visit his grandad.</a:t>
            </a:r>
            <a:endParaRPr lang="en-GB" altLang="en-US" sz="2200" dirty="0"/>
          </a:p>
          <a:p>
            <a:pPr lvl="0" eaLnBrk="0" fontAlgn="base" hangingPunct="0">
              <a:spcBef>
                <a:spcPct val="0"/>
              </a:spcBef>
              <a:spcAft>
                <a:spcPct val="0"/>
              </a:spcAft>
            </a:pPr>
            <a:endParaRPr lang="en-GB" altLang="en-US" sz="2200" dirty="0"/>
          </a:p>
          <a:p>
            <a:pPr lvl="0" eaLnBrk="0" fontAlgn="base" hangingPunct="0">
              <a:spcBef>
                <a:spcPct val="0"/>
              </a:spcBef>
              <a:spcAft>
                <a:spcPct val="0"/>
              </a:spcAft>
            </a:pPr>
            <a:r>
              <a:rPr lang="en-GB" altLang="en-US" sz="2200" dirty="0">
                <a:cs typeface="Calibri" panose="020F0502020204030204" pitchFamily="34" charset="0"/>
              </a:rPr>
              <a:t>Malik will go sailing tomorrow.</a:t>
            </a:r>
            <a:endParaRPr lang="en-GB" altLang="en-US" sz="2200" dirty="0"/>
          </a:p>
        </p:txBody>
      </p:sp>
      <p:pic>
        <p:nvPicPr>
          <p:cNvPr id="20" name="Picture 19">
            <a:extLst>
              <a:ext uri="{FF2B5EF4-FFF2-40B4-BE49-F238E27FC236}">
                <a16:creationId xmlns:a16="http://schemas.microsoft.com/office/drawing/2014/main" id="{501C8191-DE15-5642-8C8A-CE8CB85C962B}"/>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4192405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11 - questions</a:t>
            </a:r>
          </a:p>
        </p:txBody>
      </p:sp>
      <p:sp>
        <p:nvSpPr>
          <p:cNvPr id="8" name="Rectangle 13"/>
          <p:cNvSpPr>
            <a:spLocks noChangeArrowheads="1"/>
          </p:cNvSpPr>
          <p:nvPr/>
        </p:nvSpPr>
        <p:spPr bwMode="auto">
          <a:xfrm>
            <a:off x="2821778" y="1268928"/>
            <a:ext cx="6933641"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457200" indent="-457200" eaLnBrk="0" fontAlgn="base" hangingPunct="0">
              <a:spcBef>
                <a:spcPct val="0"/>
              </a:spcBef>
              <a:spcAft>
                <a:spcPct val="0"/>
              </a:spcAft>
              <a:buAutoNum type="arabicPeriod" startAt="3"/>
            </a:pPr>
            <a:r>
              <a:rPr lang="en-GB" altLang="en-US" sz="2200" dirty="0">
                <a:ea typeface="Times New Roman" panose="02020603050405020304" pitchFamily="18" charset="0"/>
                <a:cs typeface="Calibri" panose="020F0502020204030204" pitchFamily="34" charset="0"/>
              </a:rPr>
              <a:t>Dan wanted to help paint the fence. Write Dan’s </a:t>
            </a:r>
            <a:r>
              <a:rPr lang="en-GB" altLang="en-US" sz="2200" b="1" dirty="0">
                <a:ea typeface="Times New Roman" panose="02020603050405020304" pitchFamily="18" charset="0"/>
                <a:cs typeface="Calibri" panose="020F0502020204030204" pitchFamily="34" charset="0"/>
              </a:rPr>
              <a:t>question</a:t>
            </a:r>
            <a:r>
              <a:rPr lang="en-GB" altLang="en-US" sz="2200" dirty="0">
                <a:ea typeface="Times New Roman" panose="02020603050405020304" pitchFamily="18" charset="0"/>
                <a:cs typeface="Calibri" panose="020F0502020204030204" pitchFamily="34" charset="0"/>
              </a:rPr>
              <a:t> to his dad in the speech bubble. </a:t>
            </a: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Punctuate your answer correctly.</a:t>
            </a:r>
          </a:p>
          <a:p>
            <a:pPr eaLnBrk="0" fontAlgn="base" hangingPunct="0">
              <a:spcBef>
                <a:spcPct val="0"/>
              </a:spcBef>
              <a:spcAft>
                <a:spcPct val="0"/>
              </a:spcAft>
            </a:pPr>
            <a:endParaRPr lang="en-GB" altLang="en-US" sz="1200" dirty="0">
              <a:cs typeface="Calibri" panose="020F0502020204030204" pitchFamily="34" charset="0"/>
            </a:endParaRP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sp>
        <p:nvSpPr>
          <p:cNvPr id="37" name="Rectangle 13"/>
          <p:cNvSpPr>
            <a:spLocks noChangeArrowheads="1"/>
          </p:cNvSpPr>
          <p:nvPr/>
        </p:nvSpPr>
        <p:spPr bwMode="auto">
          <a:xfrm>
            <a:off x="1524000" y="5985567"/>
            <a:ext cx="914400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Which punctuation marks would you need to use if there was no speech bubble?</a:t>
            </a:r>
            <a:endParaRPr lang="en-GB" altLang="en-US" sz="2200" i="1" dirty="0"/>
          </a:p>
          <a:p>
            <a:pPr lvl="0"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lvl="0" eaLnBrk="0" fontAlgn="base" hangingPunct="0">
              <a:spcBef>
                <a:spcPct val="0"/>
              </a:spcBef>
              <a:spcAft>
                <a:spcPct val="0"/>
              </a:spcAft>
            </a:pPr>
            <a:endParaRPr lang="en-GB" altLang="en-US" sz="2200" i="1" dirty="0"/>
          </a:p>
        </p:txBody>
      </p:sp>
      <p:sp>
        <p:nvSpPr>
          <p:cNvPr id="39" name="Rectangle 38"/>
          <p:cNvSpPr/>
          <p:nvPr/>
        </p:nvSpPr>
        <p:spPr>
          <a:xfrm>
            <a:off x="8670686" y="4865797"/>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pic>
        <p:nvPicPr>
          <p:cNvPr id="10" name="Picture 9">
            <a:extLst>
              <a:ext uri="{FF2B5EF4-FFF2-40B4-BE49-F238E27FC236}">
                <a16:creationId xmlns:a16="http://schemas.microsoft.com/office/drawing/2014/main" id="{A4689273-37A3-40D7-87E7-819BF024FB0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2" name="Speech Bubble: Rectangle 1">
            <a:extLst>
              <a:ext uri="{FF2B5EF4-FFF2-40B4-BE49-F238E27FC236}">
                <a16:creationId xmlns:a16="http://schemas.microsoft.com/office/drawing/2014/main" id="{BB52C59E-6770-4F95-8074-6FF168551F5E}"/>
              </a:ext>
            </a:extLst>
          </p:cNvPr>
          <p:cNvSpPr/>
          <p:nvPr/>
        </p:nvSpPr>
        <p:spPr>
          <a:xfrm>
            <a:off x="3332922" y="3061252"/>
            <a:ext cx="5526156" cy="1961321"/>
          </a:xfrm>
          <a:prstGeom prst="wedge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chemeClr val="tx1"/>
                </a:solidFill>
              </a:ln>
              <a:noFill/>
            </a:endParaRPr>
          </a:p>
        </p:txBody>
      </p:sp>
      <p:pic>
        <p:nvPicPr>
          <p:cNvPr id="11" name="Picture 10">
            <a:extLst>
              <a:ext uri="{FF2B5EF4-FFF2-40B4-BE49-F238E27FC236}">
                <a16:creationId xmlns:a16="http://schemas.microsoft.com/office/drawing/2014/main" id="{F5DC82BC-9A49-394D-A790-82624F0A54B1}"/>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22800769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12 - questions</a:t>
            </a:r>
          </a:p>
        </p:txBody>
      </p:sp>
      <p:sp>
        <p:nvSpPr>
          <p:cNvPr id="8" name="Rectangle 13"/>
          <p:cNvSpPr>
            <a:spLocks noChangeArrowheads="1"/>
          </p:cNvSpPr>
          <p:nvPr/>
        </p:nvSpPr>
        <p:spPr bwMode="auto">
          <a:xfrm>
            <a:off x="2383359" y="1652342"/>
            <a:ext cx="7461794"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a:t>
            </a:r>
            <a:r>
              <a:rPr lang="en-GB" altLang="en-US" sz="2200" dirty="0">
                <a:ea typeface="Times New Roman" panose="02020603050405020304" pitchFamily="18" charset="0"/>
                <a:cs typeface="Calibri" panose="020F0502020204030204" pitchFamily="34" charset="0"/>
              </a:rPr>
              <a:t>  What is the function of a </a:t>
            </a:r>
            <a:r>
              <a:rPr lang="en-GB" altLang="en-US" sz="2200" b="1" dirty="0">
                <a:ea typeface="Times New Roman" panose="02020603050405020304" pitchFamily="18" charset="0"/>
                <a:cs typeface="Calibri" panose="020F0502020204030204" pitchFamily="34" charset="0"/>
              </a:rPr>
              <a:t>conjunction</a:t>
            </a:r>
            <a:r>
              <a:rPr lang="en-GB" altLang="en-US" sz="2200" dirty="0">
                <a:ea typeface="Times New Roman" panose="02020603050405020304" pitchFamily="18" charset="0"/>
                <a:cs typeface="Calibri" panose="020F0502020204030204" pitchFamily="34" charset="0"/>
              </a:rPr>
              <a:t>?</a:t>
            </a:r>
          </a:p>
          <a:p>
            <a:pPr eaLnBrk="0" fontAlgn="base" hangingPunct="0">
              <a:spcBef>
                <a:spcPct val="0"/>
              </a:spcBef>
              <a:spcAft>
                <a:spcPct val="0"/>
              </a:spcAft>
            </a:pPr>
            <a:endParaRPr lang="en-GB" altLang="en-US" sz="2200" dirty="0"/>
          </a:p>
        </p:txBody>
      </p:sp>
      <p:sp>
        <p:nvSpPr>
          <p:cNvPr id="37" name="Rectangle 13"/>
          <p:cNvSpPr>
            <a:spLocks noChangeArrowheads="1"/>
          </p:cNvSpPr>
          <p:nvPr/>
        </p:nvSpPr>
        <p:spPr bwMode="auto">
          <a:xfrm>
            <a:off x="1721768" y="6165303"/>
            <a:ext cx="8748464"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List five coordinating conjunctions.</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8" name="Picture 17">
            <a:extLst>
              <a:ext uri="{FF2B5EF4-FFF2-40B4-BE49-F238E27FC236}">
                <a16:creationId xmlns:a16="http://schemas.microsoft.com/office/drawing/2014/main" id="{5053CAB7-165A-472A-A112-859A58F9491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cxnSp>
        <p:nvCxnSpPr>
          <p:cNvPr id="3" name="Straight Connector 2">
            <a:extLst>
              <a:ext uri="{FF2B5EF4-FFF2-40B4-BE49-F238E27FC236}">
                <a16:creationId xmlns:a16="http://schemas.microsoft.com/office/drawing/2014/main" id="{E6FDD816-D5C3-4645-9D16-19F66A086514}"/>
              </a:ext>
            </a:extLst>
          </p:cNvPr>
          <p:cNvCxnSpPr/>
          <p:nvPr/>
        </p:nvCxnSpPr>
        <p:spPr>
          <a:xfrm>
            <a:off x="2383359" y="2955235"/>
            <a:ext cx="7595528" cy="0"/>
          </a:xfrm>
          <a:prstGeom prst="line">
            <a:avLst/>
          </a:prstGeom>
          <a:ln/>
        </p:spPr>
        <p:style>
          <a:lnRef idx="1">
            <a:schemeClr val="dk1"/>
          </a:lnRef>
          <a:fillRef idx="0">
            <a:schemeClr val="dk1"/>
          </a:fillRef>
          <a:effectRef idx="0">
            <a:schemeClr val="dk1"/>
          </a:effectRef>
          <a:fontRef idx="minor">
            <a:schemeClr val="tx1"/>
          </a:fontRef>
        </p:style>
      </p:cxnSp>
      <p:sp>
        <p:nvSpPr>
          <p:cNvPr id="9" name="Rectangle 8">
            <a:extLst>
              <a:ext uri="{FF2B5EF4-FFF2-40B4-BE49-F238E27FC236}">
                <a16:creationId xmlns:a16="http://schemas.microsoft.com/office/drawing/2014/main" id="{451F7377-4D84-4ABB-910D-B36C7AFE5178}"/>
              </a:ext>
            </a:extLst>
          </p:cNvPr>
          <p:cNvSpPr/>
          <p:nvPr/>
        </p:nvSpPr>
        <p:spPr>
          <a:xfrm>
            <a:off x="9028495" y="413692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pic>
        <p:nvPicPr>
          <p:cNvPr id="10" name="Picture 9">
            <a:extLst>
              <a:ext uri="{FF2B5EF4-FFF2-40B4-BE49-F238E27FC236}">
                <a16:creationId xmlns:a16="http://schemas.microsoft.com/office/drawing/2014/main" id="{FEED8BF7-2C18-8C47-971E-B93332F2F49D}"/>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31175554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12 - questions</a:t>
            </a:r>
          </a:p>
        </p:txBody>
      </p:sp>
      <p:sp>
        <p:nvSpPr>
          <p:cNvPr id="8" name="Rectangle 13"/>
          <p:cNvSpPr>
            <a:spLocks noChangeArrowheads="1"/>
          </p:cNvSpPr>
          <p:nvPr/>
        </p:nvSpPr>
        <p:spPr bwMode="auto">
          <a:xfrm>
            <a:off x="2213113" y="1291408"/>
            <a:ext cx="7727531"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2.</a:t>
            </a:r>
            <a:r>
              <a:rPr lang="en-GB" altLang="en-US" sz="2200" dirty="0">
                <a:ea typeface="Times New Roman" panose="02020603050405020304" pitchFamily="18" charset="0"/>
                <a:cs typeface="Calibri" panose="020F0502020204030204" pitchFamily="34" charset="0"/>
              </a:rPr>
              <a:t>  Match each sentence</a:t>
            </a:r>
            <a:r>
              <a:rPr lang="en-GB" altLang="en-US" sz="2200" b="1" dirty="0">
                <a:ea typeface="Times New Roman" panose="02020603050405020304" pitchFamily="18" charset="0"/>
                <a:cs typeface="Calibri" panose="020F0502020204030204" pitchFamily="34" charset="0"/>
              </a:rPr>
              <a:t> </a:t>
            </a:r>
            <a:r>
              <a:rPr lang="en-GB" altLang="en-US" sz="2200" dirty="0">
                <a:ea typeface="Times New Roman" panose="02020603050405020304" pitchFamily="18" charset="0"/>
                <a:cs typeface="Calibri" panose="020F0502020204030204" pitchFamily="34" charset="0"/>
              </a:rPr>
              <a:t>to the correct </a:t>
            </a:r>
            <a:r>
              <a:rPr lang="en-GB" altLang="en-US" sz="2200" b="1" dirty="0">
                <a:ea typeface="Times New Roman" panose="02020603050405020304" pitchFamily="18" charset="0"/>
                <a:cs typeface="Calibri" panose="020F0502020204030204" pitchFamily="34" charset="0"/>
              </a:rPr>
              <a:t>end punctuation.</a:t>
            </a:r>
            <a:endParaRPr lang="en-GB" altLang="en-US" sz="22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grpSp>
        <p:nvGrpSpPr>
          <p:cNvPr id="27" name="Group 26"/>
          <p:cNvGrpSpPr/>
          <p:nvPr/>
        </p:nvGrpSpPr>
        <p:grpSpPr>
          <a:xfrm>
            <a:off x="1855858" y="2861008"/>
            <a:ext cx="8239961" cy="3195177"/>
            <a:chOff x="5964740" y="2500618"/>
            <a:chExt cx="8239961" cy="3195177"/>
          </a:xfrm>
        </p:grpSpPr>
        <p:grpSp>
          <p:nvGrpSpPr>
            <p:cNvPr id="16" name="Group 15"/>
            <p:cNvGrpSpPr/>
            <p:nvPr/>
          </p:nvGrpSpPr>
          <p:grpSpPr>
            <a:xfrm>
              <a:off x="5964740" y="2500618"/>
              <a:ext cx="8086530" cy="2145659"/>
              <a:chOff x="-738926" y="-179801"/>
              <a:chExt cx="4009560" cy="1167772"/>
            </a:xfrm>
          </p:grpSpPr>
          <p:sp>
            <p:nvSpPr>
              <p:cNvPr id="17" name="Rectangle 16"/>
              <p:cNvSpPr/>
              <p:nvPr/>
            </p:nvSpPr>
            <p:spPr>
              <a:xfrm>
                <a:off x="-738925" y="-179801"/>
                <a:ext cx="2772742"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dirty="0"/>
                  <a:t>1) What is the capital of Australia</a:t>
                </a:r>
              </a:p>
            </p:txBody>
          </p:sp>
          <p:sp>
            <p:nvSpPr>
              <p:cNvPr id="18" name="Rectangle 17"/>
              <p:cNvSpPr/>
              <p:nvPr/>
            </p:nvSpPr>
            <p:spPr>
              <a:xfrm>
                <a:off x="-732630" y="232838"/>
                <a:ext cx="2772743"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dirty="0"/>
                  <a:t>2) There are eight planets in the solar system </a:t>
                </a:r>
              </a:p>
            </p:txBody>
          </p:sp>
          <p:sp>
            <p:nvSpPr>
              <p:cNvPr id="19" name="Rectangle 18"/>
              <p:cNvSpPr/>
              <p:nvPr/>
            </p:nvSpPr>
            <p:spPr>
              <a:xfrm>
                <a:off x="-738926" y="663930"/>
                <a:ext cx="2772742"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dirty="0"/>
                  <a:t>3) What a great artist you are</a:t>
                </a:r>
              </a:p>
            </p:txBody>
          </p:sp>
          <p:sp>
            <p:nvSpPr>
              <p:cNvPr id="20" name="Rectangle 19"/>
              <p:cNvSpPr/>
              <p:nvPr/>
            </p:nvSpPr>
            <p:spPr>
              <a:xfrm>
                <a:off x="2342529" y="-179801"/>
                <a:ext cx="921808"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dirty="0"/>
                  <a:t>a) . </a:t>
                </a:r>
              </a:p>
            </p:txBody>
          </p:sp>
          <p:sp>
            <p:nvSpPr>
              <p:cNvPr id="21" name="Rectangle 20"/>
              <p:cNvSpPr/>
              <p:nvPr/>
            </p:nvSpPr>
            <p:spPr>
              <a:xfrm>
                <a:off x="2348825" y="232838"/>
                <a:ext cx="921809"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dirty="0"/>
                  <a:t>b) ! </a:t>
                </a:r>
              </a:p>
            </p:txBody>
          </p:sp>
          <p:sp>
            <p:nvSpPr>
              <p:cNvPr id="22" name="Rectangle 21"/>
              <p:cNvSpPr/>
              <p:nvPr/>
            </p:nvSpPr>
            <p:spPr>
              <a:xfrm>
                <a:off x="2347960" y="663930"/>
                <a:ext cx="921809"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dirty="0"/>
                  <a:t>c) ?</a:t>
                </a:r>
              </a:p>
            </p:txBody>
          </p:sp>
        </p:grpSp>
        <p:sp>
          <p:nvSpPr>
            <p:cNvPr id="24" name="Rectangle 23"/>
            <p:cNvSpPr/>
            <p:nvPr/>
          </p:nvSpPr>
          <p:spPr>
            <a:xfrm>
              <a:off x="13119968" y="4926354"/>
              <a:ext cx="1084733" cy="769441"/>
            </a:xfrm>
            <a:prstGeom prst="rect">
              <a:avLst/>
            </a:prstGeom>
          </p:spPr>
          <p:txBody>
            <a:bodyPr wrap="square">
              <a:spAutoFit/>
            </a:bodyPr>
            <a:lstStyle/>
            <a:p>
              <a:pPr lvl="0"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37" name="Rectangle 13"/>
          <p:cNvSpPr>
            <a:spLocks noChangeArrowheads="1"/>
          </p:cNvSpPr>
          <p:nvPr/>
        </p:nvSpPr>
        <p:spPr bwMode="auto">
          <a:xfrm>
            <a:off x="1524000" y="6209436"/>
            <a:ext cx="9144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Which sentence type is missing from the sentences above? </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sp>
        <p:nvSpPr>
          <p:cNvPr id="25" name="Rectangle 13"/>
          <p:cNvSpPr>
            <a:spLocks noChangeArrowheads="1"/>
          </p:cNvSpPr>
          <p:nvPr/>
        </p:nvSpPr>
        <p:spPr bwMode="auto">
          <a:xfrm>
            <a:off x="4093380" y="2116330"/>
            <a:ext cx="130132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Sentence</a:t>
            </a:r>
            <a:endParaRPr lang="en-GB" altLang="en-US" sz="2200" dirty="0"/>
          </a:p>
        </p:txBody>
      </p:sp>
      <p:sp>
        <p:nvSpPr>
          <p:cNvPr id="26" name="Rectangle 13"/>
          <p:cNvSpPr>
            <a:spLocks noChangeArrowheads="1"/>
          </p:cNvSpPr>
          <p:nvPr/>
        </p:nvSpPr>
        <p:spPr bwMode="auto">
          <a:xfrm>
            <a:off x="8290642" y="2119247"/>
            <a:ext cx="1651124"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End mark</a:t>
            </a:r>
            <a:endParaRPr lang="en-GB" altLang="en-US" sz="2200" dirty="0"/>
          </a:p>
        </p:txBody>
      </p:sp>
      <p:pic>
        <p:nvPicPr>
          <p:cNvPr id="29" name="Picture 28">
            <a:extLst>
              <a:ext uri="{FF2B5EF4-FFF2-40B4-BE49-F238E27FC236}">
                <a16:creationId xmlns:a16="http://schemas.microsoft.com/office/drawing/2014/main" id="{540562C5-7158-46AE-9C47-62DA2D4209F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23" name="Picture 22">
            <a:extLst>
              <a:ext uri="{FF2B5EF4-FFF2-40B4-BE49-F238E27FC236}">
                <a16:creationId xmlns:a16="http://schemas.microsoft.com/office/drawing/2014/main" id="{BECC26DF-A363-3C41-896C-8B11C2D1E2F3}"/>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39791949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12 - questions</a:t>
            </a:r>
          </a:p>
        </p:txBody>
      </p:sp>
      <p:sp>
        <p:nvSpPr>
          <p:cNvPr id="8" name="Rectangle 13"/>
          <p:cNvSpPr>
            <a:spLocks noChangeArrowheads="1"/>
          </p:cNvSpPr>
          <p:nvPr/>
        </p:nvSpPr>
        <p:spPr bwMode="auto">
          <a:xfrm>
            <a:off x="2557171" y="1469688"/>
            <a:ext cx="6933641"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3. </a:t>
            </a:r>
            <a:r>
              <a:rPr lang="en-GB" altLang="en-US" sz="2200" dirty="0">
                <a:ea typeface="Times New Roman" panose="02020603050405020304" pitchFamily="18" charset="0"/>
                <a:cs typeface="Calibri" panose="020F0502020204030204" pitchFamily="34" charset="0"/>
              </a:rPr>
              <a:t>Circle </a:t>
            </a:r>
            <a:r>
              <a:rPr lang="en-GB" altLang="en-US" sz="2200" b="1" dirty="0">
                <a:ea typeface="Times New Roman" panose="02020603050405020304" pitchFamily="18" charset="0"/>
                <a:cs typeface="Calibri" panose="020F0502020204030204" pitchFamily="34" charset="0"/>
              </a:rPr>
              <a:t>one</a:t>
            </a:r>
            <a:r>
              <a:rPr lang="en-GB" altLang="en-US" sz="2200" dirty="0">
                <a:ea typeface="Times New Roman" panose="02020603050405020304" pitchFamily="18" charset="0"/>
                <a:cs typeface="Calibri" panose="020F0502020204030204" pitchFamily="34" charset="0"/>
              </a:rPr>
              <a:t> word in each set of brackets to complete the sentences correctly.                                                                       </a:t>
            </a:r>
            <a:endParaRPr lang="en-GB" altLang="en-US" sz="2200" dirty="0"/>
          </a:p>
          <a:p>
            <a:pPr eaLnBrk="0" fontAlgn="base" hangingPunct="0">
              <a:spcBef>
                <a:spcPct val="0"/>
              </a:spcBef>
              <a:spcAft>
                <a:spcPct val="0"/>
              </a:spcAft>
            </a:pPr>
            <a:endParaRPr lang="en-GB" altLang="en-US" sz="2200" dirty="0"/>
          </a:p>
        </p:txBody>
      </p:sp>
      <p:sp>
        <p:nvSpPr>
          <p:cNvPr id="21" name="Rectangle 14"/>
          <p:cNvSpPr>
            <a:spLocks noChangeArrowheads="1"/>
          </p:cNvSpPr>
          <p:nvPr/>
        </p:nvSpPr>
        <p:spPr bwMode="auto">
          <a:xfrm>
            <a:off x="3073874" y="2551833"/>
            <a:ext cx="6416938" cy="1723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800" dirty="0">
                <a:ea typeface="Times New Roman" panose="02020603050405020304" pitchFamily="18" charset="0"/>
                <a:cs typeface="Calibri" panose="020F0502020204030204" pitchFamily="34" charset="0"/>
              </a:rPr>
              <a:t>Today, I am ( baked / baking ) a cake.</a:t>
            </a:r>
          </a:p>
          <a:p>
            <a:pPr eaLnBrk="0" fontAlgn="base" hangingPunct="0">
              <a:spcBef>
                <a:spcPct val="0"/>
              </a:spcBef>
              <a:spcAft>
                <a:spcPct val="0"/>
              </a:spcAft>
            </a:pPr>
            <a:endParaRPr lang="en-GB" altLang="en-US" sz="28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800" dirty="0">
                <a:ea typeface="Times New Roman" panose="02020603050405020304" pitchFamily="18" charset="0"/>
                <a:cs typeface="Calibri" panose="020F0502020204030204" pitchFamily="34" charset="0"/>
              </a:rPr>
              <a:t>Yesterday, I ( baked / baking ) a cake. </a:t>
            </a: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p:txBody>
      </p:sp>
      <p:sp>
        <p:nvSpPr>
          <p:cNvPr id="24" name="Rectangle 23"/>
          <p:cNvSpPr/>
          <p:nvPr/>
        </p:nvSpPr>
        <p:spPr>
          <a:xfrm>
            <a:off x="8406079" y="4066280"/>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991543" y="6304002"/>
            <a:ext cx="8064896"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Which tense is each sentence written in?</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9DCAFD1E-BE05-4886-9138-77328293221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1" name="Picture 10">
            <a:extLst>
              <a:ext uri="{FF2B5EF4-FFF2-40B4-BE49-F238E27FC236}">
                <a16:creationId xmlns:a16="http://schemas.microsoft.com/office/drawing/2014/main" id="{4B5E5EA4-21D5-6E44-BCA8-3F734613543D}"/>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8539553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13 - questions</a:t>
            </a:r>
          </a:p>
        </p:txBody>
      </p:sp>
      <p:sp>
        <p:nvSpPr>
          <p:cNvPr id="8" name="Rectangle 13"/>
          <p:cNvSpPr>
            <a:spLocks noChangeArrowheads="1"/>
          </p:cNvSpPr>
          <p:nvPr/>
        </p:nvSpPr>
        <p:spPr bwMode="auto">
          <a:xfrm>
            <a:off x="1855304" y="1106759"/>
            <a:ext cx="8309113"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a:t>
            </a:r>
            <a:r>
              <a:rPr lang="en-GB" altLang="en-US" sz="2200" dirty="0">
                <a:ea typeface="Times New Roman" panose="02020603050405020304" pitchFamily="18" charset="0"/>
                <a:cs typeface="Calibri" panose="020F0502020204030204" pitchFamily="34" charset="0"/>
              </a:rPr>
              <a:t> Which </a:t>
            </a:r>
            <a:r>
              <a:rPr lang="en-GB" altLang="en-US" sz="2200" b="1" dirty="0">
                <a:ea typeface="Times New Roman" panose="02020603050405020304" pitchFamily="18" charset="0"/>
                <a:cs typeface="Calibri" panose="020F0502020204030204" pitchFamily="34" charset="0"/>
              </a:rPr>
              <a:t>word class </a:t>
            </a:r>
            <a:r>
              <a:rPr lang="en-GB" altLang="en-US" sz="2200" dirty="0">
                <a:ea typeface="Times New Roman" panose="02020603050405020304" pitchFamily="18" charset="0"/>
                <a:cs typeface="Calibri" panose="020F0502020204030204" pitchFamily="34" charset="0"/>
              </a:rPr>
              <a:t>does the underlined word in the sentence below belong to?</a:t>
            </a:r>
            <a:endParaRPr lang="en-GB" altLang="en-US" sz="22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p>
          <a:p>
            <a:pPr lvl="0"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We saw the </a:t>
            </a:r>
            <a:r>
              <a:rPr lang="en-GB" altLang="en-US" sz="2200" u="sng" dirty="0">
                <a:ea typeface="Times New Roman" panose="02020603050405020304" pitchFamily="18" charset="0"/>
                <a:cs typeface="Calibri" panose="020F0502020204030204" pitchFamily="34" charset="0"/>
              </a:rPr>
              <a:t>train</a:t>
            </a:r>
            <a:r>
              <a:rPr lang="en-GB" altLang="en-US" sz="2200" dirty="0">
                <a:ea typeface="Times New Roman" panose="02020603050405020304" pitchFamily="18" charset="0"/>
                <a:cs typeface="Calibri" panose="020F0502020204030204" pitchFamily="34" charset="0"/>
              </a:rPr>
              <a:t> move slowly down the tracks.                         </a:t>
            </a:r>
            <a:endParaRPr lang="en-GB" altLang="en-US" sz="2200" dirty="0"/>
          </a:p>
          <a:p>
            <a:pPr eaLnBrk="0" fontAlgn="base" hangingPunct="0">
              <a:spcBef>
                <a:spcPct val="0"/>
              </a:spcBef>
              <a:spcAft>
                <a:spcPct val="0"/>
              </a:spcAft>
            </a:pPr>
            <a:endParaRPr lang="en-GB" altLang="en-US" sz="2200" dirty="0"/>
          </a:p>
        </p:txBody>
      </p:sp>
      <p:sp>
        <p:nvSpPr>
          <p:cNvPr id="37" name="Rectangle 13"/>
          <p:cNvSpPr>
            <a:spLocks noChangeArrowheads="1"/>
          </p:cNvSpPr>
          <p:nvPr/>
        </p:nvSpPr>
        <p:spPr bwMode="auto">
          <a:xfrm>
            <a:off x="1740024" y="5985567"/>
            <a:ext cx="8748464"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Can you name the word classes of other words in the sentence above?</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grpSp>
        <p:nvGrpSpPr>
          <p:cNvPr id="20" name="Group 19"/>
          <p:cNvGrpSpPr/>
          <p:nvPr/>
        </p:nvGrpSpPr>
        <p:grpSpPr>
          <a:xfrm>
            <a:off x="7680650" y="2230904"/>
            <a:ext cx="1143262" cy="3754663"/>
            <a:chOff x="7110309" y="2132856"/>
            <a:chExt cx="1143262" cy="3754663"/>
          </a:xfrm>
        </p:grpSpPr>
        <p:grpSp>
          <p:nvGrpSpPr>
            <p:cNvPr id="21" name="Group 20"/>
            <p:cNvGrpSpPr/>
            <p:nvPr/>
          </p:nvGrpSpPr>
          <p:grpSpPr>
            <a:xfrm>
              <a:off x="7110309" y="2132856"/>
              <a:ext cx="1143262" cy="2966718"/>
              <a:chOff x="7110309" y="2132856"/>
              <a:chExt cx="1143262" cy="2966718"/>
            </a:xfrm>
          </p:grpSpPr>
          <p:grpSp>
            <p:nvGrpSpPr>
              <p:cNvPr id="23" name="Group 22"/>
              <p:cNvGrpSpPr/>
              <p:nvPr/>
            </p:nvGrpSpPr>
            <p:grpSpPr>
              <a:xfrm>
                <a:off x="7455015" y="2703983"/>
                <a:ext cx="443007" cy="2395591"/>
                <a:chOff x="0" y="-69120"/>
                <a:chExt cx="219657" cy="1303797"/>
              </a:xfrm>
            </p:grpSpPr>
            <p:sp>
              <p:nvSpPr>
                <p:cNvPr id="26" name="Rectangle 25"/>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28" name="Rectangle 27"/>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32" name="Rectangle 31"/>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33" name="Rectangle 32"/>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25" name="Rectangle 24"/>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22" name="Rectangle 21"/>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pic>
        <p:nvPicPr>
          <p:cNvPr id="18" name="Picture 17">
            <a:extLst>
              <a:ext uri="{FF2B5EF4-FFF2-40B4-BE49-F238E27FC236}">
                <a16:creationId xmlns:a16="http://schemas.microsoft.com/office/drawing/2014/main" id="{2AF209A5-1374-4C8C-BBA0-963085786F4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24" name="Rectangle 14">
            <a:extLst>
              <a:ext uri="{FF2B5EF4-FFF2-40B4-BE49-F238E27FC236}">
                <a16:creationId xmlns:a16="http://schemas.microsoft.com/office/drawing/2014/main" id="{19D16300-36EC-4AA1-97B2-6FCEDAB5BF79}"/>
              </a:ext>
            </a:extLst>
          </p:cNvPr>
          <p:cNvSpPr>
            <a:spLocks noChangeArrowheads="1"/>
          </p:cNvSpPr>
          <p:nvPr/>
        </p:nvSpPr>
        <p:spPr bwMode="auto">
          <a:xfrm>
            <a:off x="4415403" y="2735106"/>
            <a:ext cx="5573830"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noun</a:t>
            </a:r>
            <a:endParaRPr lang="en-GB" altLang="en-US" sz="2200" dirty="0"/>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t>verb</a:t>
            </a: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adjective</a:t>
            </a:r>
            <a:endParaRPr lang="en-GB" altLang="en-US" sz="2200" dirty="0"/>
          </a:p>
          <a:p>
            <a:pPr lvl="0" eaLnBrk="0" fontAlgn="base" hangingPunct="0">
              <a:spcBef>
                <a:spcPct val="0"/>
              </a:spcBef>
              <a:spcAft>
                <a:spcPct val="0"/>
              </a:spcAft>
            </a:pPr>
            <a:endParaRPr lang="en-GB" altLang="en-US" sz="2200" dirty="0"/>
          </a:p>
          <a:p>
            <a:pPr lvl="0" eaLnBrk="0" fontAlgn="base" hangingPunct="0">
              <a:spcBef>
                <a:spcPct val="0"/>
              </a:spcBef>
              <a:spcAft>
                <a:spcPct val="0"/>
              </a:spcAft>
            </a:pPr>
            <a:r>
              <a:rPr lang="en-GB" altLang="en-US" sz="2200" dirty="0">
                <a:cs typeface="Calibri" panose="020F0502020204030204" pitchFamily="34" charset="0"/>
              </a:rPr>
              <a:t>adverb</a:t>
            </a:r>
            <a:endParaRPr lang="en-GB" altLang="en-US" sz="2200" dirty="0"/>
          </a:p>
        </p:txBody>
      </p:sp>
      <p:pic>
        <p:nvPicPr>
          <p:cNvPr id="19" name="Picture 18">
            <a:extLst>
              <a:ext uri="{FF2B5EF4-FFF2-40B4-BE49-F238E27FC236}">
                <a16:creationId xmlns:a16="http://schemas.microsoft.com/office/drawing/2014/main" id="{BC14592F-0BCF-3D4D-8FFB-3F5D155B1547}"/>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3518936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2914388" cy="507831"/>
          </a:xfrm>
          <a:prstGeom prst="rect">
            <a:avLst/>
          </a:prstGeom>
          <a:noFill/>
        </p:spPr>
        <p:txBody>
          <a:bodyPr wrap="none" rtlCol="0">
            <a:spAutoFit/>
          </a:bodyPr>
          <a:lstStyle/>
          <a:p>
            <a:r>
              <a:rPr lang="en-GB" sz="2700" b="1" dirty="0"/>
              <a:t>Week 1 - questions</a:t>
            </a:r>
          </a:p>
        </p:txBody>
      </p:sp>
      <p:sp>
        <p:nvSpPr>
          <p:cNvPr id="8" name="Rectangle 13"/>
          <p:cNvSpPr>
            <a:spLocks noChangeArrowheads="1"/>
          </p:cNvSpPr>
          <p:nvPr/>
        </p:nvSpPr>
        <p:spPr bwMode="auto">
          <a:xfrm>
            <a:off x="2258704" y="1387515"/>
            <a:ext cx="6933641"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2.</a:t>
            </a:r>
            <a:r>
              <a:rPr lang="en-GB" altLang="en-US" sz="2200" dirty="0">
                <a:ea typeface="Times New Roman" panose="02020603050405020304" pitchFamily="18" charset="0"/>
                <a:cs typeface="Calibri" panose="020F0502020204030204" pitchFamily="34" charset="0"/>
              </a:rPr>
              <a:t>  Draw lines to match the groups of words that have the same meaning.</a:t>
            </a:r>
            <a:endParaRPr lang="en-GB" altLang="en-US" sz="22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grpSp>
        <p:nvGrpSpPr>
          <p:cNvPr id="27" name="Group 26"/>
          <p:cNvGrpSpPr/>
          <p:nvPr/>
        </p:nvGrpSpPr>
        <p:grpSpPr>
          <a:xfrm>
            <a:off x="2287749" y="2529420"/>
            <a:ext cx="7645547" cy="2989031"/>
            <a:chOff x="6421539" y="2500618"/>
            <a:chExt cx="7645547" cy="2989031"/>
          </a:xfrm>
        </p:grpSpPr>
        <p:grpSp>
          <p:nvGrpSpPr>
            <p:cNvPr id="16" name="Group 15"/>
            <p:cNvGrpSpPr/>
            <p:nvPr/>
          </p:nvGrpSpPr>
          <p:grpSpPr>
            <a:xfrm>
              <a:off x="6421539" y="2500618"/>
              <a:ext cx="7609260" cy="2219590"/>
              <a:chOff x="-512431" y="-179801"/>
              <a:chExt cx="3772915" cy="1208009"/>
            </a:xfrm>
          </p:grpSpPr>
          <p:sp>
            <p:nvSpPr>
              <p:cNvPr id="17" name="Rectangle 16"/>
              <p:cNvSpPr/>
              <p:nvPr/>
            </p:nvSpPr>
            <p:spPr>
              <a:xfrm>
                <a:off x="-512431" y="-179801"/>
                <a:ext cx="2245186"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b="1" dirty="0"/>
                  <a:t>1) </a:t>
                </a:r>
                <a:r>
                  <a:rPr lang="en-GB" sz="2200" dirty="0"/>
                  <a:t>I am</a:t>
                </a:r>
              </a:p>
            </p:txBody>
          </p:sp>
          <p:sp>
            <p:nvSpPr>
              <p:cNvPr id="18" name="Rectangle 17"/>
              <p:cNvSpPr/>
              <p:nvPr/>
            </p:nvSpPr>
            <p:spPr>
              <a:xfrm>
                <a:off x="-506134" y="258016"/>
                <a:ext cx="2245186"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b="1" dirty="0"/>
                  <a:t>2)</a:t>
                </a:r>
                <a:r>
                  <a:rPr lang="en-GB" sz="2200" dirty="0"/>
                  <a:t> must not</a:t>
                </a:r>
              </a:p>
            </p:txBody>
          </p:sp>
          <p:sp>
            <p:nvSpPr>
              <p:cNvPr id="19" name="Rectangle 18"/>
              <p:cNvSpPr/>
              <p:nvPr/>
            </p:nvSpPr>
            <p:spPr>
              <a:xfrm>
                <a:off x="-507000" y="704167"/>
                <a:ext cx="2245186"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b="1" dirty="0"/>
                  <a:t>3)</a:t>
                </a:r>
                <a:r>
                  <a:rPr lang="en-GB" sz="2200" dirty="0"/>
                  <a:t> you will</a:t>
                </a:r>
              </a:p>
            </p:txBody>
          </p:sp>
          <p:sp>
            <p:nvSpPr>
              <p:cNvPr id="29" name="Rectangle 28"/>
              <p:cNvSpPr/>
              <p:nvPr/>
            </p:nvSpPr>
            <p:spPr>
              <a:xfrm>
                <a:off x="2216207" y="-179801"/>
                <a:ext cx="1037980"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dirty="0"/>
                  <a:t>a) you’ll </a:t>
                </a:r>
                <a:endParaRPr lang="en-GB" sz="2200" b="1" dirty="0"/>
              </a:p>
            </p:txBody>
          </p:sp>
          <p:sp>
            <p:nvSpPr>
              <p:cNvPr id="30" name="Rectangle 29"/>
              <p:cNvSpPr/>
              <p:nvPr/>
            </p:nvSpPr>
            <p:spPr>
              <a:xfrm>
                <a:off x="2222504" y="258015"/>
                <a:ext cx="1037980"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dirty="0"/>
                  <a:t>b) I’m</a:t>
                </a:r>
                <a:endParaRPr lang="en-GB" sz="2200" b="1" dirty="0"/>
              </a:p>
            </p:txBody>
          </p:sp>
          <p:sp>
            <p:nvSpPr>
              <p:cNvPr id="31" name="Rectangle 30"/>
              <p:cNvSpPr/>
              <p:nvPr/>
            </p:nvSpPr>
            <p:spPr>
              <a:xfrm>
                <a:off x="2221641" y="704167"/>
                <a:ext cx="1037980"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dirty="0"/>
                  <a:t>c) mustn’t</a:t>
                </a:r>
                <a:endParaRPr lang="en-GB" sz="2200" b="1" dirty="0"/>
              </a:p>
            </p:txBody>
          </p:sp>
        </p:grpSp>
        <p:sp>
          <p:nvSpPr>
            <p:cNvPr id="24" name="Rectangle 23"/>
            <p:cNvSpPr/>
            <p:nvPr/>
          </p:nvSpPr>
          <p:spPr>
            <a:xfrm>
              <a:off x="12982353" y="472020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37" name="Rectangle 13"/>
          <p:cNvSpPr>
            <a:spLocks noChangeArrowheads="1"/>
          </p:cNvSpPr>
          <p:nvPr/>
        </p:nvSpPr>
        <p:spPr bwMode="auto">
          <a:xfrm>
            <a:off x="1524000" y="5971919"/>
            <a:ext cx="914400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What is the grammatical term for merging two words into one, using an apostrophe?</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21" name="Picture 20">
            <a:extLst>
              <a:ext uri="{FF2B5EF4-FFF2-40B4-BE49-F238E27FC236}">
                <a16:creationId xmlns:a16="http://schemas.microsoft.com/office/drawing/2014/main" id="{5C6C1099-B34E-41F6-AE1F-2ED1E9E5BEB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22" name="Picture 21">
            <a:extLst>
              <a:ext uri="{FF2B5EF4-FFF2-40B4-BE49-F238E27FC236}">
                <a16:creationId xmlns:a16="http://schemas.microsoft.com/office/drawing/2014/main" id="{3459BB0A-8482-324F-B189-F0F3E35FDAD2}"/>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13039631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13 - questions</a:t>
            </a:r>
          </a:p>
        </p:txBody>
      </p:sp>
      <p:sp>
        <p:nvSpPr>
          <p:cNvPr id="8" name="Rectangle 13"/>
          <p:cNvSpPr>
            <a:spLocks noChangeArrowheads="1"/>
          </p:cNvSpPr>
          <p:nvPr/>
        </p:nvSpPr>
        <p:spPr bwMode="auto">
          <a:xfrm>
            <a:off x="2870491" y="1420387"/>
            <a:ext cx="7047034"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457200" indent="-457200">
              <a:buAutoNum type="arabicPeriod" startAt="2"/>
            </a:pPr>
            <a:r>
              <a:rPr lang="en-GB" sz="2200" b="1" dirty="0"/>
              <a:t> </a:t>
            </a:r>
            <a:r>
              <a:rPr lang="en-GB" sz="2200" dirty="0"/>
              <a:t>Change the following statement to a </a:t>
            </a:r>
            <a:r>
              <a:rPr lang="en-GB" sz="2200" b="1" dirty="0"/>
              <a:t>question</a:t>
            </a:r>
            <a:r>
              <a:rPr lang="en-GB" sz="2200" dirty="0"/>
              <a:t>. </a:t>
            </a:r>
          </a:p>
          <a:p>
            <a:endParaRPr lang="en-GB" sz="2200" dirty="0"/>
          </a:p>
          <a:p>
            <a:r>
              <a:rPr lang="en-GB" sz="2200" dirty="0"/>
              <a:t>Do not use any additional words.</a:t>
            </a:r>
          </a:p>
          <a:p>
            <a:r>
              <a:rPr lang="en-GB" sz="2200" dirty="0"/>
              <a:t>Punctuate your answer correctly.</a:t>
            </a:r>
          </a:p>
        </p:txBody>
      </p:sp>
      <p:sp>
        <p:nvSpPr>
          <p:cNvPr id="37" name="Rectangle 13"/>
          <p:cNvSpPr>
            <a:spLocks noChangeArrowheads="1"/>
          </p:cNvSpPr>
          <p:nvPr/>
        </p:nvSpPr>
        <p:spPr bwMode="auto">
          <a:xfrm>
            <a:off x="1832709" y="6088559"/>
            <a:ext cx="8234658"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Write a command using two or three words from the sentence above.</a:t>
            </a:r>
            <a:endParaRPr lang="en-GB" altLang="en-US" sz="2200" i="1" dirty="0"/>
          </a:p>
        </p:txBody>
      </p:sp>
      <p:sp>
        <p:nvSpPr>
          <p:cNvPr id="20" name="Rectangle 19"/>
          <p:cNvSpPr/>
          <p:nvPr/>
        </p:nvSpPr>
        <p:spPr>
          <a:xfrm>
            <a:off x="9101903" y="5145381"/>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pic>
        <p:nvPicPr>
          <p:cNvPr id="10" name="Picture 9">
            <a:extLst>
              <a:ext uri="{FF2B5EF4-FFF2-40B4-BE49-F238E27FC236}">
                <a16:creationId xmlns:a16="http://schemas.microsoft.com/office/drawing/2014/main" id="{3FBDE91F-A704-4485-8E07-87884DD60D0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11" name="Rectangle 14">
            <a:extLst>
              <a:ext uri="{FF2B5EF4-FFF2-40B4-BE49-F238E27FC236}">
                <a16:creationId xmlns:a16="http://schemas.microsoft.com/office/drawing/2014/main" id="{98A58E77-7077-48D2-A060-ACC917282D5C}"/>
              </a:ext>
            </a:extLst>
          </p:cNvPr>
          <p:cNvSpPr>
            <a:spLocks noChangeArrowheads="1"/>
          </p:cNvSpPr>
          <p:nvPr/>
        </p:nvSpPr>
        <p:spPr bwMode="auto">
          <a:xfrm>
            <a:off x="3574016" y="3195974"/>
            <a:ext cx="4198585"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Tim can do that.</a:t>
            </a: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____________________________ </a:t>
            </a: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p:txBody>
      </p:sp>
      <p:pic>
        <p:nvPicPr>
          <p:cNvPr id="12" name="Picture 11">
            <a:extLst>
              <a:ext uri="{FF2B5EF4-FFF2-40B4-BE49-F238E27FC236}">
                <a16:creationId xmlns:a16="http://schemas.microsoft.com/office/drawing/2014/main" id="{E0FBB0F4-4F25-B94E-9581-9639FC743203}"/>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12390043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13 - questions</a:t>
            </a:r>
          </a:p>
        </p:txBody>
      </p:sp>
      <p:sp>
        <p:nvSpPr>
          <p:cNvPr id="23" name="Rectangle 13"/>
          <p:cNvSpPr>
            <a:spLocks noChangeArrowheads="1"/>
          </p:cNvSpPr>
          <p:nvPr/>
        </p:nvSpPr>
        <p:spPr bwMode="auto">
          <a:xfrm>
            <a:off x="2111048" y="5903679"/>
            <a:ext cx="7945393"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Change one of the sentences above to the simple past or present tense.</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BA873E28-D216-40AD-A5C5-18DAF4309DF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11" name="Rectangle 13">
            <a:extLst>
              <a:ext uri="{FF2B5EF4-FFF2-40B4-BE49-F238E27FC236}">
                <a16:creationId xmlns:a16="http://schemas.microsoft.com/office/drawing/2014/main" id="{E16FD8B1-D67C-40EC-97CC-A3DF81496853}"/>
              </a:ext>
            </a:extLst>
          </p:cNvPr>
          <p:cNvSpPr>
            <a:spLocks noChangeArrowheads="1"/>
          </p:cNvSpPr>
          <p:nvPr/>
        </p:nvSpPr>
        <p:spPr bwMode="auto">
          <a:xfrm>
            <a:off x="2865390" y="1435424"/>
            <a:ext cx="7047034"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sz="2200" b="1" dirty="0"/>
              <a:t>3.  </a:t>
            </a:r>
            <a:r>
              <a:rPr lang="en-GB" sz="2200" dirty="0"/>
              <a:t>Tick to show whether each sentence is in the </a:t>
            </a:r>
            <a:r>
              <a:rPr lang="en-GB" sz="2200" b="1" dirty="0"/>
              <a:t>past tense </a:t>
            </a:r>
            <a:r>
              <a:rPr lang="en-GB" sz="2200" dirty="0"/>
              <a:t>or the </a:t>
            </a:r>
            <a:r>
              <a:rPr lang="en-GB" sz="2200" b="1" dirty="0"/>
              <a:t>present tense</a:t>
            </a:r>
            <a:r>
              <a:rPr lang="en-GB" sz="2200" dirty="0"/>
              <a:t>.</a:t>
            </a:r>
          </a:p>
        </p:txBody>
      </p:sp>
      <p:graphicFrame>
        <p:nvGraphicFramePr>
          <p:cNvPr id="12" name="Table 11">
            <a:extLst>
              <a:ext uri="{FF2B5EF4-FFF2-40B4-BE49-F238E27FC236}">
                <a16:creationId xmlns:a16="http://schemas.microsoft.com/office/drawing/2014/main" id="{1A79AFF9-C501-4707-BC43-291D2B5F1AA6}"/>
              </a:ext>
            </a:extLst>
          </p:cNvPr>
          <p:cNvGraphicFramePr>
            <a:graphicFrameLocks noGrp="1"/>
          </p:cNvGraphicFramePr>
          <p:nvPr>
            <p:extLst>
              <p:ext uri="{D42A27DB-BD31-4B8C-83A1-F6EECF244321}">
                <p14:modId xmlns:p14="http://schemas.microsoft.com/office/powerpoint/2010/main" val="3335354284"/>
              </p:ext>
            </p:extLst>
          </p:nvPr>
        </p:nvGraphicFramePr>
        <p:xfrm>
          <a:off x="2111048" y="2383580"/>
          <a:ext cx="8468139" cy="2932025"/>
        </p:xfrm>
        <a:graphic>
          <a:graphicData uri="http://schemas.openxmlformats.org/drawingml/2006/table">
            <a:tbl>
              <a:tblPr firstRow="1" firstCol="1" bandRow="1">
                <a:tableStyleId>{5C22544A-7EE6-4342-B048-85BDC9FD1C3A}</a:tableStyleId>
              </a:tblPr>
              <a:tblGrid>
                <a:gridCol w="4638261">
                  <a:extLst>
                    <a:ext uri="{9D8B030D-6E8A-4147-A177-3AD203B41FA5}">
                      <a16:colId xmlns:a16="http://schemas.microsoft.com/office/drawing/2014/main" val="20000"/>
                    </a:ext>
                  </a:extLst>
                </a:gridCol>
                <a:gridCol w="1914939">
                  <a:extLst>
                    <a:ext uri="{9D8B030D-6E8A-4147-A177-3AD203B41FA5}">
                      <a16:colId xmlns:a16="http://schemas.microsoft.com/office/drawing/2014/main" val="20001"/>
                    </a:ext>
                  </a:extLst>
                </a:gridCol>
                <a:gridCol w="1914939">
                  <a:extLst>
                    <a:ext uri="{9D8B030D-6E8A-4147-A177-3AD203B41FA5}">
                      <a16:colId xmlns:a16="http://schemas.microsoft.com/office/drawing/2014/main" val="20002"/>
                    </a:ext>
                  </a:extLst>
                </a:gridCol>
              </a:tblGrid>
              <a:tr h="864096">
                <a:tc>
                  <a:txBody>
                    <a:bodyPr/>
                    <a:lstStyle/>
                    <a:p>
                      <a:pPr algn="ctr">
                        <a:spcAft>
                          <a:spcPts val="0"/>
                        </a:spcAft>
                      </a:pPr>
                      <a:r>
                        <a:rPr lang="en-GB" sz="2200" dirty="0">
                          <a:solidFill>
                            <a:sysClr val="windowText" lastClr="000000"/>
                          </a:solidFill>
                          <a:effectLst/>
                        </a:rPr>
                        <a:t>Sentence</a:t>
                      </a:r>
                      <a:endPar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endPar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lgn="ctr">
                        <a:spcAft>
                          <a:spcPts val="0"/>
                        </a:spcAft>
                      </a:pPr>
                      <a:r>
                        <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rPr>
                        <a:t>Past tense</a:t>
                      </a:r>
                    </a:p>
                    <a:p>
                      <a:pPr algn="ctr">
                        <a:spcAft>
                          <a:spcPts val="0"/>
                        </a:spcAft>
                      </a:pPr>
                      <a:r>
                        <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rPr>
                        <a:t>Present tense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623615">
                <a:tc>
                  <a:txBody>
                    <a:bodyPr/>
                    <a:lstStyle/>
                    <a:p>
                      <a:pPr algn="l">
                        <a:spcAft>
                          <a:spcPts val="0"/>
                        </a:spcAft>
                      </a:pPr>
                      <a:r>
                        <a:rPr lang="en-GB" sz="2200" b="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rPr>
                        <a:t>Tim was dreaming.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GB" sz="2200" dirty="0">
                          <a:solidFill>
                            <a:sysClr val="windowText" lastClr="000000"/>
                          </a:solidFill>
                          <a:effectLst/>
                        </a:rPr>
                        <a:t> </a:t>
                      </a:r>
                      <a:endPar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endPar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623615">
                <a:tc>
                  <a:txBody>
                    <a:bodyPr/>
                    <a:lstStyle/>
                    <a:p>
                      <a:pPr algn="l">
                        <a:spcAft>
                          <a:spcPts val="0"/>
                        </a:spcAft>
                      </a:pPr>
                      <a:r>
                        <a:rPr lang="en-GB" sz="2200" b="0" u="none"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rPr>
                        <a:t>I am walking the dog.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2200" dirty="0">
                          <a:solidFill>
                            <a:sysClr val="windowText" lastClr="000000"/>
                          </a:solidFill>
                          <a:effectLst/>
                        </a:rPr>
                        <a:t> </a:t>
                      </a:r>
                      <a:endPar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endPar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678955">
                <a:tc>
                  <a:txBody>
                    <a:bodyPr/>
                    <a:lstStyle/>
                    <a:p>
                      <a:pPr algn="l">
                        <a:spcAft>
                          <a:spcPts val="0"/>
                        </a:spcAft>
                      </a:pPr>
                      <a:r>
                        <a:rPr lang="en-GB" sz="2200" b="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rPr>
                        <a:t>Amy is teaching the dance class.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GB" sz="2200" dirty="0">
                          <a:solidFill>
                            <a:sysClr val="windowText" lastClr="000000"/>
                          </a:solidFill>
                          <a:effectLst/>
                        </a:rPr>
                        <a:t> </a:t>
                      </a:r>
                      <a:endPar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13" name="Rectangle 12">
            <a:extLst>
              <a:ext uri="{FF2B5EF4-FFF2-40B4-BE49-F238E27FC236}">
                <a16:creationId xmlns:a16="http://schemas.microsoft.com/office/drawing/2014/main" id="{AC49FA7E-FCE6-4615-A93B-4B8479800E29}"/>
              </a:ext>
            </a:extLst>
          </p:cNvPr>
          <p:cNvSpPr/>
          <p:nvPr/>
        </p:nvSpPr>
        <p:spPr>
          <a:xfrm>
            <a:off x="8982634" y="5229201"/>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pic>
        <p:nvPicPr>
          <p:cNvPr id="14" name="Picture 13">
            <a:extLst>
              <a:ext uri="{FF2B5EF4-FFF2-40B4-BE49-F238E27FC236}">
                <a16:creationId xmlns:a16="http://schemas.microsoft.com/office/drawing/2014/main" id="{8EE4E4E3-0E73-BB46-A47A-000210F3D003}"/>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24748987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14 - questions</a:t>
            </a:r>
          </a:p>
        </p:txBody>
      </p:sp>
      <p:sp>
        <p:nvSpPr>
          <p:cNvPr id="8" name="Rectangle 13"/>
          <p:cNvSpPr>
            <a:spLocks noChangeArrowheads="1"/>
          </p:cNvSpPr>
          <p:nvPr/>
        </p:nvSpPr>
        <p:spPr bwMode="auto">
          <a:xfrm>
            <a:off x="2999656" y="1701970"/>
            <a:ext cx="7128792"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a:t>
            </a:r>
            <a:r>
              <a:rPr lang="en-GB" altLang="en-US" sz="2200" dirty="0">
                <a:ea typeface="Times New Roman" panose="02020603050405020304" pitchFamily="18" charset="0"/>
                <a:cs typeface="Calibri" panose="020F0502020204030204" pitchFamily="34" charset="0"/>
              </a:rPr>
              <a:t>  Tick the sentences written in </a:t>
            </a:r>
            <a:r>
              <a:rPr lang="en-GB" altLang="en-US" sz="2200" b="1" dirty="0">
                <a:ea typeface="Times New Roman" panose="02020603050405020304" pitchFamily="18" charset="0"/>
                <a:cs typeface="Calibri" panose="020F0502020204030204" pitchFamily="34" charset="0"/>
              </a:rPr>
              <a:t>Standard English</a:t>
            </a:r>
            <a:r>
              <a:rPr lang="en-GB" altLang="en-US" sz="2200" dirty="0">
                <a:ea typeface="Times New Roman" panose="02020603050405020304" pitchFamily="18" charset="0"/>
                <a:cs typeface="Calibri" panose="020F0502020204030204" pitchFamily="34" charset="0"/>
              </a:rPr>
              <a:t>.</a:t>
            </a:r>
            <a:endParaRPr lang="en-GB" altLang="en-US" sz="2200" dirty="0"/>
          </a:p>
        </p:txBody>
      </p:sp>
      <p:sp>
        <p:nvSpPr>
          <p:cNvPr id="37" name="Rectangle 13"/>
          <p:cNvSpPr>
            <a:spLocks noChangeArrowheads="1"/>
          </p:cNvSpPr>
          <p:nvPr/>
        </p:nvSpPr>
        <p:spPr bwMode="auto">
          <a:xfrm>
            <a:off x="1740024" y="6230620"/>
            <a:ext cx="8748464"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Can you write the remaining sentences in Standard English?</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grpSp>
        <p:nvGrpSpPr>
          <p:cNvPr id="20" name="Group 19"/>
          <p:cNvGrpSpPr/>
          <p:nvPr/>
        </p:nvGrpSpPr>
        <p:grpSpPr>
          <a:xfrm>
            <a:off x="8193098" y="2204865"/>
            <a:ext cx="1155316" cy="3754663"/>
            <a:chOff x="7110309" y="2132856"/>
            <a:chExt cx="1155316" cy="3754663"/>
          </a:xfrm>
        </p:grpSpPr>
        <p:grpSp>
          <p:nvGrpSpPr>
            <p:cNvPr id="21" name="Group 20"/>
            <p:cNvGrpSpPr/>
            <p:nvPr/>
          </p:nvGrpSpPr>
          <p:grpSpPr>
            <a:xfrm>
              <a:off x="7110309" y="2132856"/>
              <a:ext cx="1155316" cy="2966718"/>
              <a:chOff x="7110309" y="2132856"/>
              <a:chExt cx="1155316" cy="2966718"/>
            </a:xfrm>
          </p:grpSpPr>
          <p:grpSp>
            <p:nvGrpSpPr>
              <p:cNvPr id="23" name="Group 22"/>
              <p:cNvGrpSpPr/>
              <p:nvPr/>
            </p:nvGrpSpPr>
            <p:grpSpPr>
              <a:xfrm>
                <a:off x="7455015" y="2703983"/>
                <a:ext cx="443007" cy="2395591"/>
                <a:chOff x="0" y="-69120"/>
                <a:chExt cx="219657" cy="1303797"/>
              </a:xfrm>
            </p:grpSpPr>
            <p:sp>
              <p:nvSpPr>
                <p:cNvPr id="26" name="Rectangle 25"/>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28" name="Rectangle 27"/>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32" name="Rectangle 31"/>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33" name="Rectangle 32"/>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25" name="Rectangle 24"/>
              <p:cNvSpPr/>
              <p:nvPr/>
            </p:nvSpPr>
            <p:spPr>
              <a:xfrm>
                <a:off x="7110309" y="2132856"/>
                <a:ext cx="1155316"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two</a:t>
                </a:r>
                <a:endParaRPr lang="en-GB" sz="2200" dirty="0"/>
              </a:p>
            </p:txBody>
          </p:sp>
        </p:grpSp>
        <p:sp>
          <p:nvSpPr>
            <p:cNvPr id="22" name="Rectangle 21"/>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34" name="Rectangle 14"/>
          <p:cNvSpPr>
            <a:spLocks noChangeArrowheads="1"/>
          </p:cNvSpPr>
          <p:nvPr/>
        </p:nvSpPr>
        <p:spPr bwMode="auto">
          <a:xfrm>
            <a:off x="2954722" y="2737952"/>
            <a:ext cx="5573830"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cs typeface="Calibri" panose="020F0502020204030204" pitchFamily="34" charset="0"/>
              </a:rPr>
              <a:t>I played good.</a:t>
            </a:r>
          </a:p>
          <a:p>
            <a:pPr eaLnBrk="0" fontAlgn="base" hangingPunct="0">
              <a:spcBef>
                <a:spcPct val="0"/>
              </a:spcBef>
              <a:spcAft>
                <a:spcPct val="0"/>
              </a:spcAft>
            </a:pPr>
            <a:endParaRPr lang="en-GB" altLang="en-US" sz="2200" dirty="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He did it his self.</a:t>
            </a:r>
          </a:p>
          <a:p>
            <a:pPr eaLnBrk="0" fontAlgn="base" hangingPunct="0">
              <a:spcBef>
                <a:spcPct val="0"/>
              </a:spcBef>
              <a:spcAft>
                <a:spcPct val="0"/>
              </a:spcAft>
            </a:pPr>
            <a:endParaRPr lang="en-GB" altLang="en-US" sz="2200" dirty="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She did it.</a:t>
            </a:r>
          </a:p>
          <a:p>
            <a:pPr eaLnBrk="0" fontAlgn="base" hangingPunct="0">
              <a:spcBef>
                <a:spcPct val="0"/>
              </a:spcBef>
              <a:spcAft>
                <a:spcPct val="0"/>
              </a:spcAft>
            </a:pPr>
            <a:endParaRPr lang="en-GB" altLang="en-US" sz="2200" dirty="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The class works hard.</a:t>
            </a:r>
          </a:p>
          <a:p>
            <a:pPr eaLnBrk="0" fontAlgn="base" hangingPunct="0">
              <a:spcBef>
                <a:spcPct val="0"/>
              </a:spcBef>
              <a:spcAft>
                <a:spcPct val="0"/>
              </a:spcAft>
            </a:pPr>
            <a:endParaRPr lang="en-GB" altLang="en-US" sz="2200" dirty="0">
              <a:cs typeface="Calibri" panose="020F0502020204030204" pitchFamily="34" charset="0"/>
            </a:endParaRPr>
          </a:p>
          <a:p>
            <a:pPr eaLnBrk="0" fontAlgn="base" hangingPunct="0">
              <a:spcBef>
                <a:spcPct val="0"/>
              </a:spcBef>
              <a:spcAft>
                <a:spcPct val="0"/>
              </a:spcAft>
            </a:pPr>
            <a:endParaRPr lang="en-GB" altLang="en-US" sz="2200" dirty="0"/>
          </a:p>
        </p:txBody>
      </p:sp>
      <p:pic>
        <p:nvPicPr>
          <p:cNvPr id="18" name="Picture 17">
            <a:extLst>
              <a:ext uri="{FF2B5EF4-FFF2-40B4-BE49-F238E27FC236}">
                <a16:creationId xmlns:a16="http://schemas.microsoft.com/office/drawing/2014/main" id="{23CF0A40-0BCF-47CE-9A3A-D924F3945A1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9" name="Picture 18">
            <a:extLst>
              <a:ext uri="{FF2B5EF4-FFF2-40B4-BE49-F238E27FC236}">
                <a16:creationId xmlns:a16="http://schemas.microsoft.com/office/drawing/2014/main" id="{5B53E9CF-14D1-054C-8C3B-5726C465D34B}"/>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15299004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14 - questions</a:t>
            </a:r>
          </a:p>
        </p:txBody>
      </p:sp>
      <p:sp>
        <p:nvSpPr>
          <p:cNvPr id="8" name="Rectangle 13"/>
          <p:cNvSpPr>
            <a:spLocks noChangeArrowheads="1"/>
          </p:cNvSpPr>
          <p:nvPr/>
        </p:nvSpPr>
        <p:spPr bwMode="auto">
          <a:xfrm>
            <a:off x="2805830" y="1763235"/>
            <a:ext cx="6799252"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2. </a:t>
            </a:r>
            <a:r>
              <a:rPr lang="en-GB" altLang="en-US" sz="2200" dirty="0">
                <a:ea typeface="Times New Roman" panose="02020603050405020304" pitchFamily="18" charset="0"/>
                <a:cs typeface="Calibri" panose="020F0502020204030204" pitchFamily="34" charset="0"/>
              </a:rPr>
              <a:t> Insert an </a:t>
            </a:r>
            <a:r>
              <a:rPr lang="en-GB" altLang="en-US" sz="2200" b="1" dirty="0">
                <a:ea typeface="Times New Roman" panose="02020603050405020304" pitchFamily="18" charset="0"/>
                <a:cs typeface="Calibri" panose="020F0502020204030204" pitchFamily="34" charset="0"/>
              </a:rPr>
              <a:t>apostrophe</a:t>
            </a:r>
            <a:r>
              <a:rPr lang="en-GB" altLang="en-US" sz="2200" dirty="0">
                <a:ea typeface="Times New Roman" panose="02020603050405020304" pitchFamily="18" charset="0"/>
                <a:cs typeface="Calibri" panose="020F0502020204030204" pitchFamily="34" charset="0"/>
              </a:rPr>
              <a:t> in the correct place in the sentence below.</a:t>
            </a:r>
            <a:endParaRPr lang="en-GB" altLang="en-US" sz="2200" dirty="0"/>
          </a:p>
        </p:txBody>
      </p:sp>
      <p:sp>
        <p:nvSpPr>
          <p:cNvPr id="21" name="Rectangle 14"/>
          <p:cNvSpPr>
            <a:spLocks noChangeArrowheads="1"/>
          </p:cNvSpPr>
          <p:nvPr/>
        </p:nvSpPr>
        <p:spPr bwMode="auto">
          <a:xfrm>
            <a:off x="2705258" y="3308797"/>
            <a:ext cx="716668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800" dirty="0">
                <a:cs typeface="Calibri" panose="020F0502020204030204" pitchFamily="34" charset="0"/>
              </a:rPr>
              <a:t>T h e   b o y s   w e n t   </a:t>
            </a:r>
            <a:r>
              <a:rPr lang="en-GB" altLang="en-US" sz="2800" dirty="0" err="1">
                <a:cs typeface="Calibri" panose="020F0502020204030204" pitchFamily="34" charset="0"/>
              </a:rPr>
              <a:t>t</a:t>
            </a:r>
            <a:r>
              <a:rPr lang="en-GB" altLang="en-US" sz="2800" dirty="0">
                <a:cs typeface="Calibri" panose="020F0502020204030204" pitchFamily="34" charset="0"/>
              </a:rPr>
              <a:t> o   H a r </a:t>
            </a:r>
            <a:r>
              <a:rPr lang="en-GB" altLang="en-US" sz="2800" dirty="0" err="1">
                <a:cs typeface="Calibri" panose="020F0502020204030204" pitchFamily="34" charset="0"/>
              </a:rPr>
              <a:t>r</a:t>
            </a:r>
            <a:r>
              <a:rPr lang="en-GB" altLang="en-US" sz="2800" dirty="0">
                <a:cs typeface="Calibri" panose="020F0502020204030204" pitchFamily="34" charset="0"/>
              </a:rPr>
              <a:t> y s   p a r t y .</a:t>
            </a:r>
            <a:endParaRPr lang="en-GB" altLang="en-US" sz="2800" dirty="0"/>
          </a:p>
        </p:txBody>
      </p:sp>
      <p:sp>
        <p:nvSpPr>
          <p:cNvPr id="24" name="Rectangle 23"/>
          <p:cNvSpPr/>
          <p:nvPr/>
        </p:nvSpPr>
        <p:spPr>
          <a:xfrm>
            <a:off x="8407724" y="4502731"/>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9" name="Rectangle 13"/>
          <p:cNvSpPr>
            <a:spLocks noChangeArrowheads="1"/>
          </p:cNvSpPr>
          <p:nvPr/>
        </p:nvSpPr>
        <p:spPr bwMode="auto">
          <a:xfrm>
            <a:off x="1965798" y="6090381"/>
            <a:ext cx="8234658"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What are the two different functions of an apostrophe?</a:t>
            </a:r>
            <a:endParaRPr lang="en-GB" altLang="en-US" sz="2200" i="1" dirty="0"/>
          </a:p>
        </p:txBody>
      </p:sp>
      <p:pic>
        <p:nvPicPr>
          <p:cNvPr id="11" name="Picture 10">
            <a:extLst>
              <a:ext uri="{FF2B5EF4-FFF2-40B4-BE49-F238E27FC236}">
                <a16:creationId xmlns:a16="http://schemas.microsoft.com/office/drawing/2014/main" id="{46B33B85-695C-4253-BCB1-5839CBAAD7A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2" name="Picture 11">
            <a:extLst>
              <a:ext uri="{FF2B5EF4-FFF2-40B4-BE49-F238E27FC236}">
                <a16:creationId xmlns:a16="http://schemas.microsoft.com/office/drawing/2014/main" id="{84A50858-1059-4B4F-9A50-E3B3D932823B}"/>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52725846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14 - questions</a:t>
            </a:r>
          </a:p>
        </p:txBody>
      </p:sp>
      <p:sp>
        <p:nvSpPr>
          <p:cNvPr id="23" name="Rectangle 13"/>
          <p:cNvSpPr>
            <a:spLocks noChangeArrowheads="1"/>
          </p:cNvSpPr>
          <p:nvPr/>
        </p:nvSpPr>
        <p:spPr bwMode="auto">
          <a:xfrm>
            <a:off x="1991544" y="6045661"/>
            <a:ext cx="8064896"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Write four more plurals which match the spelling rule for the plural of the first word.</a:t>
            </a: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188BB46E-D70F-4613-9214-9B176685563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11" name="Rectangle 13">
            <a:extLst>
              <a:ext uri="{FF2B5EF4-FFF2-40B4-BE49-F238E27FC236}">
                <a16:creationId xmlns:a16="http://schemas.microsoft.com/office/drawing/2014/main" id="{D72FA35E-08E4-4D14-8BCB-E2DAB24AFFD8}"/>
              </a:ext>
            </a:extLst>
          </p:cNvPr>
          <p:cNvSpPr>
            <a:spLocks noChangeArrowheads="1"/>
          </p:cNvSpPr>
          <p:nvPr/>
        </p:nvSpPr>
        <p:spPr bwMode="auto">
          <a:xfrm>
            <a:off x="2331412" y="1419381"/>
            <a:ext cx="8308103"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457200" lvl="0" indent="-457200">
              <a:buFont typeface="+mj-lt"/>
              <a:buAutoNum type="arabicPeriod" startAt="3"/>
            </a:pPr>
            <a:r>
              <a:rPr lang="en-GB" sz="2200" dirty="0"/>
              <a:t>Draw a line to match each word to the correct </a:t>
            </a:r>
            <a:r>
              <a:rPr lang="en-GB" sz="2200" b="1" dirty="0"/>
              <a:t>plural </a:t>
            </a:r>
            <a:r>
              <a:rPr lang="en-GB" sz="2200" dirty="0"/>
              <a:t>spelling.</a:t>
            </a:r>
          </a:p>
          <a:p>
            <a:pPr marL="457200" lvl="0" indent="-457200">
              <a:buAutoNum type="arabicPeriod" startAt="3"/>
            </a:pPr>
            <a:endParaRPr lang="en-GB" sz="2200" dirty="0"/>
          </a:p>
          <a:p>
            <a:pPr lvl="0" algn="ctr"/>
            <a:r>
              <a:rPr lang="en-GB" sz="2200" b="1" dirty="0"/>
              <a:t>                        Word                                     	Plural</a:t>
            </a:r>
          </a:p>
          <a:p>
            <a:pPr eaLnBrk="0" fontAlgn="base" hangingPunct="0">
              <a:spcBef>
                <a:spcPct val="0"/>
              </a:spcBef>
              <a:spcAft>
                <a:spcPct val="0"/>
              </a:spcAft>
            </a:pPr>
            <a:endParaRPr lang="en-GB" altLang="en-US" sz="2200" dirty="0"/>
          </a:p>
        </p:txBody>
      </p:sp>
      <p:sp>
        <p:nvSpPr>
          <p:cNvPr id="12" name="Rectangle 11">
            <a:extLst>
              <a:ext uri="{FF2B5EF4-FFF2-40B4-BE49-F238E27FC236}">
                <a16:creationId xmlns:a16="http://schemas.microsoft.com/office/drawing/2014/main" id="{7344D8C8-6820-4E9B-9CB6-E75D28D6D836}"/>
              </a:ext>
            </a:extLst>
          </p:cNvPr>
          <p:cNvSpPr/>
          <p:nvPr/>
        </p:nvSpPr>
        <p:spPr>
          <a:xfrm>
            <a:off x="10639516" y="5128371"/>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13" name="TextBox 12">
            <a:extLst>
              <a:ext uri="{FF2B5EF4-FFF2-40B4-BE49-F238E27FC236}">
                <a16:creationId xmlns:a16="http://schemas.microsoft.com/office/drawing/2014/main" id="{4E06C2DC-6908-41E5-B83B-5477562F7549}"/>
              </a:ext>
            </a:extLst>
          </p:cNvPr>
          <p:cNvSpPr txBox="1"/>
          <p:nvPr/>
        </p:nvSpPr>
        <p:spPr>
          <a:xfrm>
            <a:off x="4783797" y="3139449"/>
            <a:ext cx="1084733" cy="430887"/>
          </a:xfrm>
          <a:prstGeom prst="rect">
            <a:avLst/>
          </a:prstGeom>
          <a:noFill/>
          <a:ln>
            <a:solidFill>
              <a:schemeClr val="tx1"/>
            </a:solidFill>
          </a:ln>
        </p:spPr>
        <p:txBody>
          <a:bodyPr wrap="square" rtlCol="0">
            <a:spAutoFit/>
          </a:bodyPr>
          <a:lstStyle/>
          <a:p>
            <a:r>
              <a:rPr lang="en-GB" sz="2200" dirty="0"/>
              <a:t>1) lady</a:t>
            </a:r>
          </a:p>
        </p:txBody>
      </p:sp>
      <p:sp>
        <p:nvSpPr>
          <p:cNvPr id="14" name="TextBox 13">
            <a:extLst>
              <a:ext uri="{FF2B5EF4-FFF2-40B4-BE49-F238E27FC236}">
                <a16:creationId xmlns:a16="http://schemas.microsoft.com/office/drawing/2014/main" id="{A63F0A49-1E7A-4660-A656-5BF148DFB47A}"/>
              </a:ext>
            </a:extLst>
          </p:cNvPr>
          <p:cNvSpPr txBox="1"/>
          <p:nvPr/>
        </p:nvSpPr>
        <p:spPr>
          <a:xfrm>
            <a:off x="4783798" y="4475154"/>
            <a:ext cx="1084733" cy="430887"/>
          </a:xfrm>
          <a:prstGeom prst="rect">
            <a:avLst/>
          </a:prstGeom>
          <a:noFill/>
          <a:ln>
            <a:solidFill>
              <a:schemeClr val="tx1"/>
            </a:solidFill>
          </a:ln>
        </p:spPr>
        <p:txBody>
          <a:bodyPr wrap="square" rtlCol="0">
            <a:spAutoFit/>
          </a:bodyPr>
          <a:lstStyle/>
          <a:p>
            <a:r>
              <a:rPr lang="en-GB" sz="2200" dirty="0"/>
              <a:t>2) alley</a:t>
            </a:r>
          </a:p>
        </p:txBody>
      </p:sp>
      <p:sp>
        <p:nvSpPr>
          <p:cNvPr id="15" name="TextBox 14">
            <a:extLst>
              <a:ext uri="{FF2B5EF4-FFF2-40B4-BE49-F238E27FC236}">
                <a16:creationId xmlns:a16="http://schemas.microsoft.com/office/drawing/2014/main" id="{B648682D-4C39-4556-AA99-7C704DAC4193}"/>
              </a:ext>
            </a:extLst>
          </p:cNvPr>
          <p:cNvSpPr txBox="1"/>
          <p:nvPr/>
        </p:nvSpPr>
        <p:spPr>
          <a:xfrm>
            <a:off x="8021771" y="2816858"/>
            <a:ext cx="1502427" cy="430887"/>
          </a:xfrm>
          <a:prstGeom prst="rect">
            <a:avLst/>
          </a:prstGeom>
          <a:noFill/>
          <a:ln>
            <a:solidFill>
              <a:schemeClr val="tx1"/>
            </a:solidFill>
          </a:ln>
        </p:spPr>
        <p:txBody>
          <a:bodyPr wrap="square" rtlCol="0">
            <a:spAutoFit/>
          </a:bodyPr>
          <a:lstStyle/>
          <a:p>
            <a:r>
              <a:rPr lang="en-GB" sz="2200" dirty="0"/>
              <a:t>a) ladies</a:t>
            </a:r>
          </a:p>
        </p:txBody>
      </p:sp>
      <p:sp>
        <p:nvSpPr>
          <p:cNvPr id="16" name="TextBox 15">
            <a:extLst>
              <a:ext uri="{FF2B5EF4-FFF2-40B4-BE49-F238E27FC236}">
                <a16:creationId xmlns:a16="http://schemas.microsoft.com/office/drawing/2014/main" id="{F72B0EE7-8962-494A-A21F-BF55707E8BBB}"/>
              </a:ext>
            </a:extLst>
          </p:cNvPr>
          <p:cNvSpPr txBox="1"/>
          <p:nvPr/>
        </p:nvSpPr>
        <p:spPr>
          <a:xfrm>
            <a:off x="8021771" y="3429776"/>
            <a:ext cx="1502428" cy="430887"/>
          </a:xfrm>
          <a:prstGeom prst="rect">
            <a:avLst/>
          </a:prstGeom>
          <a:noFill/>
          <a:ln>
            <a:solidFill>
              <a:schemeClr val="tx1"/>
            </a:solidFill>
          </a:ln>
        </p:spPr>
        <p:txBody>
          <a:bodyPr wrap="square" rtlCol="0">
            <a:spAutoFit/>
          </a:bodyPr>
          <a:lstStyle/>
          <a:p>
            <a:r>
              <a:rPr lang="en-GB" sz="2200" dirty="0"/>
              <a:t>b) </a:t>
            </a:r>
            <a:r>
              <a:rPr lang="en-GB" sz="2200" dirty="0" err="1"/>
              <a:t>ladys</a:t>
            </a:r>
            <a:r>
              <a:rPr lang="en-GB" sz="2200" dirty="0"/>
              <a:t> </a:t>
            </a:r>
          </a:p>
        </p:txBody>
      </p:sp>
      <p:sp>
        <p:nvSpPr>
          <p:cNvPr id="17" name="TextBox 16">
            <a:extLst>
              <a:ext uri="{FF2B5EF4-FFF2-40B4-BE49-F238E27FC236}">
                <a16:creationId xmlns:a16="http://schemas.microsoft.com/office/drawing/2014/main" id="{736612D0-A0D1-4311-AAC1-5092F92FD5F2}"/>
              </a:ext>
            </a:extLst>
          </p:cNvPr>
          <p:cNvSpPr txBox="1"/>
          <p:nvPr/>
        </p:nvSpPr>
        <p:spPr>
          <a:xfrm>
            <a:off x="8029785" y="4199217"/>
            <a:ext cx="1502428" cy="430887"/>
          </a:xfrm>
          <a:prstGeom prst="rect">
            <a:avLst/>
          </a:prstGeom>
          <a:noFill/>
          <a:ln>
            <a:solidFill>
              <a:schemeClr val="tx1"/>
            </a:solidFill>
          </a:ln>
        </p:spPr>
        <p:txBody>
          <a:bodyPr wrap="square" rtlCol="0">
            <a:spAutoFit/>
          </a:bodyPr>
          <a:lstStyle/>
          <a:p>
            <a:r>
              <a:rPr lang="en-GB" sz="2200" dirty="0"/>
              <a:t>a) </a:t>
            </a:r>
            <a:r>
              <a:rPr lang="en-GB" sz="2200" dirty="0" err="1"/>
              <a:t>alleies</a:t>
            </a:r>
            <a:r>
              <a:rPr lang="en-GB" sz="2200" dirty="0"/>
              <a:t> </a:t>
            </a:r>
          </a:p>
        </p:txBody>
      </p:sp>
      <p:sp>
        <p:nvSpPr>
          <p:cNvPr id="18" name="TextBox 17">
            <a:extLst>
              <a:ext uri="{FF2B5EF4-FFF2-40B4-BE49-F238E27FC236}">
                <a16:creationId xmlns:a16="http://schemas.microsoft.com/office/drawing/2014/main" id="{4D515897-82C8-4876-8078-5F2A1B39B419}"/>
              </a:ext>
            </a:extLst>
          </p:cNvPr>
          <p:cNvSpPr txBox="1"/>
          <p:nvPr/>
        </p:nvSpPr>
        <p:spPr>
          <a:xfrm>
            <a:off x="8029785" y="4812135"/>
            <a:ext cx="1502428" cy="430887"/>
          </a:xfrm>
          <a:prstGeom prst="rect">
            <a:avLst/>
          </a:prstGeom>
          <a:noFill/>
          <a:ln>
            <a:solidFill>
              <a:schemeClr val="tx1"/>
            </a:solidFill>
          </a:ln>
        </p:spPr>
        <p:txBody>
          <a:bodyPr wrap="square" rtlCol="0">
            <a:spAutoFit/>
          </a:bodyPr>
          <a:lstStyle/>
          <a:p>
            <a:r>
              <a:rPr lang="en-GB" sz="2200" dirty="0"/>
              <a:t>b) alleys</a:t>
            </a:r>
          </a:p>
        </p:txBody>
      </p:sp>
      <p:pic>
        <p:nvPicPr>
          <p:cNvPr id="19" name="Picture 18">
            <a:extLst>
              <a:ext uri="{FF2B5EF4-FFF2-40B4-BE49-F238E27FC236}">
                <a16:creationId xmlns:a16="http://schemas.microsoft.com/office/drawing/2014/main" id="{F1BB4922-DF4A-A048-966E-8012A82C9E5D}"/>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8784124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15 - questions</a:t>
            </a:r>
          </a:p>
        </p:txBody>
      </p:sp>
      <p:sp>
        <p:nvSpPr>
          <p:cNvPr id="8" name="Rectangle 13"/>
          <p:cNvSpPr>
            <a:spLocks noChangeArrowheads="1"/>
          </p:cNvSpPr>
          <p:nvPr/>
        </p:nvSpPr>
        <p:spPr bwMode="auto">
          <a:xfrm>
            <a:off x="2425148" y="1459523"/>
            <a:ext cx="7474226"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a:t>
            </a:r>
            <a:r>
              <a:rPr lang="en-GB" altLang="en-US" sz="2200" dirty="0">
                <a:ea typeface="Times New Roman" panose="02020603050405020304" pitchFamily="18" charset="0"/>
                <a:cs typeface="Calibri" panose="020F0502020204030204" pitchFamily="34" charset="0"/>
              </a:rPr>
              <a:t>  Draw a line to match each sentence with the correct </a:t>
            </a:r>
            <a:r>
              <a:rPr lang="en-GB" altLang="en-US" sz="2200" b="1" dirty="0">
                <a:ea typeface="Times New Roman" panose="02020603050405020304" pitchFamily="18" charset="0"/>
                <a:cs typeface="Calibri" panose="020F0502020204030204" pitchFamily="34" charset="0"/>
              </a:rPr>
              <a:t>conjunction</a:t>
            </a:r>
            <a:r>
              <a:rPr lang="en-GB" altLang="en-US" sz="2200" dirty="0">
                <a:ea typeface="Times New Roman" panose="02020603050405020304" pitchFamily="18" charset="0"/>
                <a:cs typeface="Calibri" panose="020F0502020204030204" pitchFamily="34" charset="0"/>
              </a:rPr>
              <a:t>.</a:t>
            </a:r>
            <a:endParaRPr lang="en-GB" altLang="en-US" sz="22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grpSp>
        <p:nvGrpSpPr>
          <p:cNvPr id="27" name="Group 26"/>
          <p:cNvGrpSpPr/>
          <p:nvPr/>
        </p:nvGrpSpPr>
        <p:grpSpPr>
          <a:xfrm>
            <a:off x="1428215" y="2767392"/>
            <a:ext cx="9294432" cy="3270070"/>
            <a:chOff x="6388347" y="2500618"/>
            <a:chExt cx="7794911" cy="3270070"/>
          </a:xfrm>
        </p:grpSpPr>
        <p:grpSp>
          <p:nvGrpSpPr>
            <p:cNvPr id="16" name="Group 15"/>
            <p:cNvGrpSpPr/>
            <p:nvPr/>
          </p:nvGrpSpPr>
          <p:grpSpPr>
            <a:xfrm>
              <a:off x="6388347" y="2500618"/>
              <a:ext cx="7642452" cy="2219590"/>
              <a:chOff x="-528888" y="-179801"/>
              <a:chExt cx="3789372" cy="1208009"/>
            </a:xfrm>
          </p:grpSpPr>
          <p:sp>
            <p:nvSpPr>
              <p:cNvPr id="17" name="Rectangle 16"/>
              <p:cNvSpPr/>
              <p:nvPr/>
            </p:nvSpPr>
            <p:spPr>
              <a:xfrm>
                <a:off x="-528023" y="-179801"/>
                <a:ext cx="2671742"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b="1" dirty="0"/>
                  <a:t>1)  </a:t>
                </a:r>
                <a:r>
                  <a:rPr lang="en-GB" sz="2200" dirty="0"/>
                  <a:t>They served roast lamb, chicken _____ vegetarian burgers.</a:t>
                </a:r>
              </a:p>
            </p:txBody>
          </p:sp>
          <p:sp>
            <p:nvSpPr>
              <p:cNvPr id="18" name="Rectangle 17"/>
              <p:cNvSpPr/>
              <p:nvPr/>
            </p:nvSpPr>
            <p:spPr>
              <a:xfrm>
                <a:off x="-528023" y="258015"/>
                <a:ext cx="2671742"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b="1" dirty="0"/>
                  <a:t>2)</a:t>
                </a:r>
                <a:r>
                  <a:rPr lang="en-GB" sz="2200" dirty="0"/>
                  <a:t> Mum went shopping alone _____ no one wanted to join her.</a:t>
                </a:r>
              </a:p>
            </p:txBody>
          </p:sp>
          <p:sp>
            <p:nvSpPr>
              <p:cNvPr id="19" name="Rectangle 18"/>
              <p:cNvSpPr/>
              <p:nvPr/>
            </p:nvSpPr>
            <p:spPr>
              <a:xfrm>
                <a:off x="-528888" y="704167"/>
                <a:ext cx="2671742"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b="1" dirty="0"/>
                  <a:t>3)</a:t>
                </a:r>
                <a:r>
                  <a:rPr lang="en-GB" sz="2200" dirty="0"/>
                  <a:t> It was getting cold in the wind _____ I went to fetch my coat.</a:t>
                </a:r>
              </a:p>
            </p:txBody>
          </p:sp>
          <p:sp>
            <p:nvSpPr>
              <p:cNvPr id="29" name="Rectangle 28"/>
              <p:cNvSpPr/>
              <p:nvPr/>
            </p:nvSpPr>
            <p:spPr>
              <a:xfrm>
                <a:off x="2589623" y="-179801"/>
                <a:ext cx="669998"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dirty="0"/>
                  <a:t>so</a:t>
                </a:r>
                <a:endParaRPr lang="en-GB" sz="2200" b="1" dirty="0"/>
              </a:p>
            </p:txBody>
          </p:sp>
          <p:sp>
            <p:nvSpPr>
              <p:cNvPr id="30" name="Rectangle 29"/>
              <p:cNvSpPr/>
              <p:nvPr/>
            </p:nvSpPr>
            <p:spPr>
              <a:xfrm>
                <a:off x="2589623" y="258015"/>
                <a:ext cx="670861"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dirty="0"/>
                  <a:t>and</a:t>
                </a:r>
                <a:endParaRPr lang="en-GB" sz="2200" b="1" dirty="0"/>
              </a:p>
            </p:txBody>
          </p:sp>
          <p:sp>
            <p:nvSpPr>
              <p:cNvPr id="31" name="Rectangle 30"/>
              <p:cNvSpPr/>
              <p:nvPr/>
            </p:nvSpPr>
            <p:spPr>
              <a:xfrm>
                <a:off x="2588759" y="704167"/>
                <a:ext cx="670862"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dirty="0"/>
                  <a:t>because</a:t>
                </a:r>
                <a:endParaRPr lang="en-GB" sz="2200" b="1" dirty="0"/>
              </a:p>
            </p:txBody>
          </p:sp>
        </p:grpSp>
        <p:sp>
          <p:nvSpPr>
            <p:cNvPr id="24" name="Rectangle 23"/>
            <p:cNvSpPr/>
            <p:nvPr/>
          </p:nvSpPr>
          <p:spPr>
            <a:xfrm>
              <a:off x="13098525" y="5001247"/>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37" name="Rectangle 13"/>
          <p:cNvSpPr>
            <a:spLocks noChangeArrowheads="1"/>
          </p:cNvSpPr>
          <p:nvPr/>
        </p:nvSpPr>
        <p:spPr bwMode="auto">
          <a:xfrm>
            <a:off x="1524000" y="6154844"/>
            <a:ext cx="9144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Name the tense that the sentences above are written in.</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21" name="Picture 20">
            <a:extLst>
              <a:ext uri="{FF2B5EF4-FFF2-40B4-BE49-F238E27FC236}">
                <a16:creationId xmlns:a16="http://schemas.microsoft.com/office/drawing/2014/main" id="{27B7EAB0-4CE4-4BE5-8264-1D9CBF8A0AA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22" name="Picture 21">
            <a:extLst>
              <a:ext uri="{FF2B5EF4-FFF2-40B4-BE49-F238E27FC236}">
                <a16:creationId xmlns:a16="http://schemas.microsoft.com/office/drawing/2014/main" id="{4C39FD17-08DB-6E41-9900-4B3E67728820}"/>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26142180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15 - questions</a:t>
            </a:r>
          </a:p>
        </p:txBody>
      </p:sp>
      <p:sp>
        <p:nvSpPr>
          <p:cNvPr id="8" name="Rectangle 13"/>
          <p:cNvSpPr>
            <a:spLocks noChangeArrowheads="1"/>
          </p:cNvSpPr>
          <p:nvPr/>
        </p:nvSpPr>
        <p:spPr bwMode="auto">
          <a:xfrm>
            <a:off x="2845203" y="1811575"/>
            <a:ext cx="6933641"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2.  </a:t>
            </a:r>
            <a:r>
              <a:rPr lang="en-GB" altLang="en-US" sz="2200" dirty="0">
                <a:ea typeface="Times New Roman" panose="02020603050405020304" pitchFamily="18" charset="0"/>
                <a:cs typeface="Calibri" panose="020F0502020204030204" pitchFamily="34" charset="0"/>
              </a:rPr>
              <a:t>Circle the </a:t>
            </a:r>
            <a:r>
              <a:rPr lang="en-GB" altLang="en-US" sz="2200" b="1" dirty="0">
                <a:ea typeface="Times New Roman" panose="02020603050405020304" pitchFamily="18" charset="0"/>
                <a:cs typeface="Calibri" panose="020F0502020204030204" pitchFamily="34" charset="0"/>
              </a:rPr>
              <a:t>nouns</a:t>
            </a:r>
            <a:r>
              <a:rPr lang="en-GB" altLang="en-US" sz="2200" dirty="0">
                <a:ea typeface="Times New Roman" panose="02020603050405020304" pitchFamily="18" charset="0"/>
                <a:cs typeface="Calibri" panose="020F0502020204030204" pitchFamily="34" charset="0"/>
              </a:rPr>
              <a:t> in the sentence below.</a:t>
            </a:r>
            <a:endParaRPr lang="en-GB" altLang="en-US" sz="2200" dirty="0"/>
          </a:p>
        </p:txBody>
      </p:sp>
      <p:sp>
        <p:nvSpPr>
          <p:cNvPr id="21" name="Rectangle 14"/>
          <p:cNvSpPr>
            <a:spLocks noChangeArrowheads="1"/>
          </p:cNvSpPr>
          <p:nvPr/>
        </p:nvSpPr>
        <p:spPr bwMode="auto">
          <a:xfrm>
            <a:off x="2867721" y="2736704"/>
            <a:ext cx="6624736"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800" dirty="0">
                <a:cs typeface="Calibri" panose="020F0502020204030204" pitchFamily="34" charset="0"/>
              </a:rPr>
              <a:t>The  sheep  were  tired  so  they  laid  down under  the  trees.</a:t>
            </a:r>
          </a:p>
          <a:p>
            <a:pPr eaLnBrk="0" fontAlgn="base" hangingPunct="0">
              <a:spcBef>
                <a:spcPct val="0"/>
              </a:spcBef>
              <a:spcAft>
                <a:spcPct val="0"/>
              </a:spcAft>
            </a:pPr>
            <a:endParaRPr lang="en-GB" altLang="en-US" sz="2200" dirty="0">
              <a:cs typeface="Calibri" panose="020F0502020204030204" pitchFamily="34" charset="0"/>
            </a:endParaRPr>
          </a:p>
        </p:txBody>
      </p:sp>
      <p:sp>
        <p:nvSpPr>
          <p:cNvPr id="24" name="Rectangle 23"/>
          <p:cNvSpPr/>
          <p:nvPr/>
        </p:nvSpPr>
        <p:spPr>
          <a:xfrm>
            <a:off x="8407724" y="4653137"/>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524000" y="6168492"/>
            <a:ext cx="9144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Can you spot the prepositional phrase?</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95AFB446-E0DA-43F1-91DB-2187C22690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1" name="Picture 10">
            <a:extLst>
              <a:ext uri="{FF2B5EF4-FFF2-40B4-BE49-F238E27FC236}">
                <a16:creationId xmlns:a16="http://schemas.microsoft.com/office/drawing/2014/main" id="{3CA81AC2-131C-0649-9684-9B50838B1C22}"/>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41436489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15 - questions</a:t>
            </a:r>
          </a:p>
        </p:txBody>
      </p:sp>
      <p:sp>
        <p:nvSpPr>
          <p:cNvPr id="23" name="Rectangle 13"/>
          <p:cNvSpPr>
            <a:spLocks noChangeArrowheads="1"/>
          </p:cNvSpPr>
          <p:nvPr/>
        </p:nvSpPr>
        <p:spPr bwMode="auto">
          <a:xfrm>
            <a:off x="1703512" y="6269530"/>
            <a:ext cx="8784976"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Is this apostrophe used for possession or omission?</a:t>
            </a:r>
            <a:endParaRPr lang="en-GB" altLang="en-US" sz="2200" i="1" dirty="0"/>
          </a:p>
          <a:p>
            <a:pPr eaLnBrk="0" fontAlgn="base" hangingPunct="0">
              <a:spcBef>
                <a:spcPct val="0"/>
              </a:spcBef>
              <a:spcAft>
                <a:spcPct val="0"/>
              </a:spcAft>
            </a:pPr>
            <a:endParaRPr lang="en-GB" altLang="en-US" sz="2200" i="1" dirty="0"/>
          </a:p>
        </p:txBody>
      </p:sp>
      <p:pic>
        <p:nvPicPr>
          <p:cNvPr id="16" name="Picture 15">
            <a:extLst>
              <a:ext uri="{FF2B5EF4-FFF2-40B4-BE49-F238E27FC236}">
                <a16:creationId xmlns:a16="http://schemas.microsoft.com/office/drawing/2014/main" id="{A3A8ED81-9E1E-42F0-A699-4D3CE22529E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17" name="Rectangle 13">
            <a:extLst>
              <a:ext uri="{FF2B5EF4-FFF2-40B4-BE49-F238E27FC236}">
                <a16:creationId xmlns:a16="http://schemas.microsoft.com/office/drawing/2014/main" id="{02212AA4-7143-4683-8757-294C980AB40E}"/>
              </a:ext>
            </a:extLst>
          </p:cNvPr>
          <p:cNvSpPr>
            <a:spLocks noChangeArrowheads="1"/>
          </p:cNvSpPr>
          <p:nvPr/>
        </p:nvSpPr>
        <p:spPr bwMode="auto">
          <a:xfrm>
            <a:off x="2834768" y="1628800"/>
            <a:ext cx="6933641"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3.</a:t>
            </a:r>
            <a:r>
              <a:rPr lang="en-GB" altLang="en-US" sz="2200" dirty="0">
                <a:ea typeface="Times New Roman" panose="02020603050405020304" pitchFamily="18" charset="0"/>
                <a:cs typeface="Calibri" panose="020F0502020204030204" pitchFamily="34" charset="0"/>
              </a:rPr>
              <a:t>  Which sentence uses an </a:t>
            </a:r>
            <a:r>
              <a:rPr lang="en-GB" altLang="en-US" sz="2200" b="1" dirty="0">
                <a:ea typeface="Times New Roman" panose="02020603050405020304" pitchFamily="18" charset="0"/>
                <a:cs typeface="Calibri" panose="020F0502020204030204" pitchFamily="34" charset="0"/>
              </a:rPr>
              <a:t>apostrophe </a:t>
            </a:r>
            <a:r>
              <a:rPr lang="en-GB" altLang="en-US" sz="2200" dirty="0">
                <a:ea typeface="Times New Roman" panose="02020603050405020304" pitchFamily="18" charset="0"/>
                <a:cs typeface="Calibri" panose="020F0502020204030204" pitchFamily="34" charset="0"/>
              </a:rPr>
              <a:t>correctly?</a:t>
            </a:r>
            <a:endParaRPr lang="en-GB" altLang="en-US" sz="22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grpSp>
        <p:nvGrpSpPr>
          <p:cNvPr id="18" name="Group 17">
            <a:extLst>
              <a:ext uri="{FF2B5EF4-FFF2-40B4-BE49-F238E27FC236}">
                <a16:creationId xmlns:a16="http://schemas.microsoft.com/office/drawing/2014/main" id="{10FB5FCA-733A-4A96-937A-C77EF6E669A0}"/>
              </a:ext>
            </a:extLst>
          </p:cNvPr>
          <p:cNvGrpSpPr/>
          <p:nvPr/>
        </p:nvGrpSpPr>
        <p:grpSpPr>
          <a:xfrm>
            <a:off x="8186062" y="2182799"/>
            <a:ext cx="1143262" cy="3754663"/>
            <a:chOff x="7110309" y="2132856"/>
            <a:chExt cx="1143262" cy="3754663"/>
          </a:xfrm>
        </p:grpSpPr>
        <p:grpSp>
          <p:nvGrpSpPr>
            <p:cNvPr id="19" name="Group 18">
              <a:extLst>
                <a:ext uri="{FF2B5EF4-FFF2-40B4-BE49-F238E27FC236}">
                  <a16:creationId xmlns:a16="http://schemas.microsoft.com/office/drawing/2014/main" id="{98F85047-88ED-4E11-B3EB-E043161BC4D5}"/>
                </a:ext>
              </a:extLst>
            </p:cNvPr>
            <p:cNvGrpSpPr/>
            <p:nvPr/>
          </p:nvGrpSpPr>
          <p:grpSpPr>
            <a:xfrm>
              <a:off x="7110309" y="2132856"/>
              <a:ext cx="1143262" cy="2966718"/>
              <a:chOff x="7110309" y="2132856"/>
              <a:chExt cx="1143262" cy="2966718"/>
            </a:xfrm>
          </p:grpSpPr>
          <p:grpSp>
            <p:nvGrpSpPr>
              <p:cNvPr id="22" name="Group 21">
                <a:extLst>
                  <a:ext uri="{FF2B5EF4-FFF2-40B4-BE49-F238E27FC236}">
                    <a16:creationId xmlns:a16="http://schemas.microsoft.com/office/drawing/2014/main" id="{039F896B-DEE9-411F-B884-E175EF334BA3}"/>
                  </a:ext>
                </a:extLst>
              </p:cNvPr>
              <p:cNvGrpSpPr/>
              <p:nvPr/>
            </p:nvGrpSpPr>
            <p:grpSpPr>
              <a:xfrm>
                <a:off x="7455015" y="2703983"/>
                <a:ext cx="443007" cy="2395591"/>
                <a:chOff x="0" y="-69120"/>
                <a:chExt cx="219657" cy="1303797"/>
              </a:xfrm>
            </p:grpSpPr>
            <p:sp>
              <p:nvSpPr>
                <p:cNvPr id="26" name="Rectangle 25">
                  <a:extLst>
                    <a:ext uri="{FF2B5EF4-FFF2-40B4-BE49-F238E27FC236}">
                      <a16:creationId xmlns:a16="http://schemas.microsoft.com/office/drawing/2014/main" id="{47E485E0-31F1-45BC-BA3D-3BEF6A3BB7C8}"/>
                    </a:ext>
                  </a:extLst>
                </p:cNvPr>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27" name="Rectangle 26">
                  <a:extLst>
                    <a:ext uri="{FF2B5EF4-FFF2-40B4-BE49-F238E27FC236}">
                      <a16:creationId xmlns:a16="http://schemas.microsoft.com/office/drawing/2014/main" id="{73A1A7B6-7DD8-47ED-BF59-9A37E5B4C73C}"/>
                    </a:ext>
                  </a:extLst>
                </p:cNvPr>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28" name="Rectangle 27">
                  <a:extLst>
                    <a:ext uri="{FF2B5EF4-FFF2-40B4-BE49-F238E27FC236}">
                      <a16:creationId xmlns:a16="http://schemas.microsoft.com/office/drawing/2014/main" id="{9AEDCB36-8C08-4AB4-9D7B-C483EE09ABE9}"/>
                    </a:ext>
                  </a:extLst>
                </p:cNvPr>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29" name="Rectangle 28">
                  <a:extLst>
                    <a:ext uri="{FF2B5EF4-FFF2-40B4-BE49-F238E27FC236}">
                      <a16:creationId xmlns:a16="http://schemas.microsoft.com/office/drawing/2014/main" id="{A6293D48-FE26-44B5-8EC3-330559FBFBD5}"/>
                    </a:ext>
                  </a:extLst>
                </p:cNvPr>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25" name="Rectangle 24">
                <a:extLst>
                  <a:ext uri="{FF2B5EF4-FFF2-40B4-BE49-F238E27FC236}">
                    <a16:creationId xmlns:a16="http://schemas.microsoft.com/office/drawing/2014/main" id="{005047CC-3913-41FF-AFE4-AAFDDB9C7128}"/>
                  </a:ext>
                </a:extLst>
              </p:cNvPr>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20" name="Rectangle 19">
              <a:extLst>
                <a:ext uri="{FF2B5EF4-FFF2-40B4-BE49-F238E27FC236}">
                  <a16:creationId xmlns:a16="http://schemas.microsoft.com/office/drawing/2014/main" id="{645850C6-0778-4C58-B702-2CB4AF30D7CE}"/>
                </a:ext>
              </a:extLst>
            </p:cNvPr>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30" name="Rectangle 14">
            <a:extLst>
              <a:ext uri="{FF2B5EF4-FFF2-40B4-BE49-F238E27FC236}">
                <a16:creationId xmlns:a16="http://schemas.microsoft.com/office/drawing/2014/main" id="{C983FADD-FB69-4E41-B584-AF7CFB25C33D}"/>
              </a:ext>
            </a:extLst>
          </p:cNvPr>
          <p:cNvSpPr>
            <a:spLocks noChangeArrowheads="1"/>
          </p:cNvSpPr>
          <p:nvPr/>
        </p:nvSpPr>
        <p:spPr bwMode="auto">
          <a:xfrm>
            <a:off x="2353440" y="2720821"/>
            <a:ext cx="5832622"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en-GB" sz="2200" dirty="0"/>
              <a:t>Tara’s backpack is leather and has lots of pockets.</a:t>
            </a:r>
          </a:p>
          <a:p>
            <a:r>
              <a:rPr lang="en-GB" sz="2200" b="1" dirty="0"/>
              <a:t> </a:t>
            </a:r>
          </a:p>
          <a:p>
            <a:r>
              <a:rPr lang="en-GB" sz="2200" dirty="0" err="1"/>
              <a:t>Taras</a:t>
            </a:r>
            <a:r>
              <a:rPr lang="en-GB" sz="2200" dirty="0"/>
              <a:t>’ backpack is leather and has lots of pockets.</a:t>
            </a:r>
          </a:p>
          <a:p>
            <a:endParaRPr lang="en-GB" sz="2200" dirty="0"/>
          </a:p>
          <a:p>
            <a:r>
              <a:rPr lang="en-GB" sz="2200" dirty="0" err="1"/>
              <a:t>Taras</a:t>
            </a:r>
            <a:r>
              <a:rPr lang="en-GB" sz="2200" dirty="0"/>
              <a:t> backpack is leather and has lot’s of pockets.</a:t>
            </a:r>
          </a:p>
          <a:p>
            <a:endParaRPr lang="en-GB" sz="2200" dirty="0"/>
          </a:p>
          <a:p>
            <a:r>
              <a:rPr lang="en-GB" sz="2200" dirty="0" err="1"/>
              <a:t>Taras</a:t>
            </a:r>
            <a:r>
              <a:rPr lang="en-GB" sz="2200" dirty="0"/>
              <a:t> backpack is leather and has lots of pocket’s.</a:t>
            </a:r>
          </a:p>
          <a:p>
            <a:pPr eaLnBrk="0" fontAlgn="base" hangingPunct="0">
              <a:spcBef>
                <a:spcPct val="0"/>
              </a:spcBef>
              <a:spcAft>
                <a:spcPct val="0"/>
              </a:spcAft>
            </a:pPr>
            <a:endParaRPr lang="en-GB" altLang="en-US" sz="2200" dirty="0"/>
          </a:p>
        </p:txBody>
      </p:sp>
      <p:pic>
        <p:nvPicPr>
          <p:cNvPr id="21" name="Picture 20">
            <a:extLst>
              <a:ext uri="{FF2B5EF4-FFF2-40B4-BE49-F238E27FC236}">
                <a16:creationId xmlns:a16="http://schemas.microsoft.com/office/drawing/2014/main" id="{94889C99-A073-BF4D-A3C7-7D50FE2B09FA}"/>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281646970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16 - questions</a:t>
            </a:r>
          </a:p>
        </p:txBody>
      </p:sp>
      <p:sp>
        <p:nvSpPr>
          <p:cNvPr id="8" name="Rectangle 13"/>
          <p:cNvSpPr>
            <a:spLocks noChangeArrowheads="1"/>
          </p:cNvSpPr>
          <p:nvPr/>
        </p:nvSpPr>
        <p:spPr bwMode="auto">
          <a:xfrm>
            <a:off x="2834768" y="1290246"/>
            <a:ext cx="6933641"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  </a:t>
            </a:r>
            <a:r>
              <a:rPr lang="en-GB" altLang="en-US" sz="2200" dirty="0">
                <a:ea typeface="Times New Roman" panose="02020603050405020304" pitchFamily="18" charset="0"/>
                <a:cs typeface="Calibri" panose="020F0502020204030204" pitchFamily="34" charset="0"/>
              </a:rPr>
              <a:t>Which </a:t>
            </a:r>
            <a:r>
              <a:rPr lang="en-GB" altLang="en-US" sz="2200" b="1" dirty="0">
                <a:ea typeface="Times New Roman" panose="02020603050405020304" pitchFamily="18" charset="0"/>
                <a:cs typeface="Calibri" panose="020F0502020204030204" pitchFamily="34" charset="0"/>
              </a:rPr>
              <a:t>word class </a:t>
            </a:r>
            <a:r>
              <a:rPr lang="en-GB" altLang="en-US" sz="2200" dirty="0">
                <a:ea typeface="Times New Roman" panose="02020603050405020304" pitchFamily="18" charset="0"/>
                <a:cs typeface="Calibri" panose="020F0502020204030204" pitchFamily="34" charset="0"/>
              </a:rPr>
              <a:t>does the underlined word in the sentence below belong to?</a:t>
            </a: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The skinny lion </a:t>
            </a:r>
            <a:r>
              <a:rPr lang="en-GB" altLang="en-US" sz="2200" u="sng" dirty="0">
                <a:ea typeface="Times New Roman" panose="02020603050405020304" pitchFamily="18" charset="0"/>
                <a:cs typeface="Calibri" panose="020F0502020204030204" pitchFamily="34" charset="0"/>
              </a:rPr>
              <a:t>roared</a:t>
            </a:r>
            <a:r>
              <a:rPr lang="en-GB" altLang="en-US" sz="2200" dirty="0">
                <a:ea typeface="Times New Roman" panose="02020603050405020304" pitchFamily="18" charset="0"/>
                <a:cs typeface="Calibri" panose="020F0502020204030204" pitchFamily="34" charset="0"/>
              </a:rPr>
              <a:t> at the cub.                                                                                  </a:t>
            </a:r>
            <a:endParaRPr lang="en-GB" altLang="en-US" sz="2200" dirty="0"/>
          </a:p>
          <a:p>
            <a:pPr eaLnBrk="0" fontAlgn="base" hangingPunct="0">
              <a:spcBef>
                <a:spcPct val="0"/>
              </a:spcBef>
              <a:spcAft>
                <a:spcPct val="0"/>
              </a:spcAft>
            </a:pPr>
            <a:endParaRPr lang="en-GB" altLang="en-US" sz="2200" dirty="0"/>
          </a:p>
        </p:txBody>
      </p:sp>
      <p:sp>
        <p:nvSpPr>
          <p:cNvPr id="37" name="Rectangle 13"/>
          <p:cNvSpPr>
            <a:spLocks noChangeArrowheads="1"/>
          </p:cNvSpPr>
          <p:nvPr/>
        </p:nvSpPr>
        <p:spPr bwMode="auto">
          <a:xfrm>
            <a:off x="1524000" y="6209436"/>
            <a:ext cx="9144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Rewrite the sentence including an adverb.</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grpSp>
        <p:nvGrpSpPr>
          <p:cNvPr id="20" name="Group 19"/>
          <p:cNvGrpSpPr/>
          <p:nvPr/>
        </p:nvGrpSpPr>
        <p:grpSpPr>
          <a:xfrm>
            <a:off x="7400610" y="2454773"/>
            <a:ext cx="1143262" cy="3754663"/>
            <a:chOff x="7110309" y="2132856"/>
            <a:chExt cx="1143262" cy="3754663"/>
          </a:xfrm>
        </p:grpSpPr>
        <p:grpSp>
          <p:nvGrpSpPr>
            <p:cNvPr id="21" name="Group 20"/>
            <p:cNvGrpSpPr/>
            <p:nvPr/>
          </p:nvGrpSpPr>
          <p:grpSpPr>
            <a:xfrm>
              <a:off x="7110309" y="2132856"/>
              <a:ext cx="1143262" cy="2966718"/>
              <a:chOff x="7110309" y="2132856"/>
              <a:chExt cx="1143262" cy="2966718"/>
            </a:xfrm>
          </p:grpSpPr>
          <p:grpSp>
            <p:nvGrpSpPr>
              <p:cNvPr id="23" name="Group 22"/>
              <p:cNvGrpSpPr/>
              <p:nvPr/>
            </p:nvGrpSpPr>
            <p:grpSpPr>
              <a:xfrm>
                <a:off x="7455015" y="2703983"/>
                <a:ext cx="443007" cy="2395591"/>
                <a:chOff x="0" y="-69120"/>
                <a:chExt cx="219657" cy="1303797"/>
              </a:xfrm>
            </p:grpSpPr>
            <p:sp>
              <p:nvSpPr>
                <p:cNvPr id="26" name="Rectangle 25"/>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28" name="Rectangle 27"/>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32" name="Rectangle 31"/>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33" name="Rectangle 32"/>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25" name="Rectangle 24"/>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22" name="Rectangle 21"/>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34" name="Rectangle 14"/>
          <p:cNvSpPr>
            <a:spLocks noChangeArrowheads="1"/>
          </p:cNvSpPr>
          <p:nvPr/>
        </p:nvSpPr>
        <p:spPr bwMode="auto">
          <a:xfrm>
            <a:off x="4430006" y="3020547"/>
            <a:ext cx="1259127"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adjective</a:t>
            </a: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adverb</a:t>
            </a:r>
            <a:endParaRPr lang="en-GB" altLang="en-US" sz="2200" dirty="0"/>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verb</a:t>
            </a:r>
          </a:p>
          <a:p>
            <a:pPr lvl="0"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noun</a:t>
            </a:r>
            <a:endParaRPr lang="en-GB" altLang="en-US" sz="2200" dirty="0"/>
          </a:p>
        </p:txBody>
      </p:sp>
      <p:pic>
        <p:nvPicPr>
          <p:cNvPr id="18" name="Picture 17">
            <a:extLst>
              <a:ext uri="{FF2B5EF4-FFF2-40B4-BE49-F238E27FC236}">
                <a16:creationId xmlns:a16="http://schemas.microsoft.com/office/drawing/2014/main" id="{1163C030-CD77-4961-8D4E-CCDE9F1F914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9" name="Picture 18">
            <a:extLst>
              <a:ext uri="{FF2B5EF4-FFF2-40B4-BE49-F238E27FC236}">
                <a16:creationId xmlns:a16="http://schemas.microsoft.com/office/drawing/2014/main" id="{1D77BF50-6E2C-064E-AEBC-AB501547E6C0}"/>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17364211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16 - questions</a:t>
            </a:r>
          </a:p>
        </p:txBody>
      </p:sp>
      <p:sp>
        <p:nvSpPr>
          <p:cNvPr id="8" name="Rectangle 13"/>
          <p:cNvSpPr>
            <a:spLocks noChangeArrowheads="1"/>
          </p:cNvSpPr>
          <p:nvPr/>
        </p:nvSpPr>
        <p:spPr bwMode="auto">
          <a:xfrm>
            <a:off x="2937398" y="1654062"/>
            <a:ext cx="7047034"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sz="2200" b="1" dirty="0"/>
              <a:t>2.  </a:t>
            </a:r>
            <a:r>
              <a:rPr lang="en-GB" sz="2200" dirty="0"/>
              <a:t>Tick the </a:t>
            </a:r>
            <a:r>
              <a:rPr lang="en-GB" sz="2200" b="1" dirty="0"/>
              <a:t>punctuation mark </a:t>
            </a:r>
            <a:r>
              <a:rPr lang="en-GB" sz="2200" dirty="0"/>
              <a:t>that completes the sentence.</a:t>
            </a:r>
          </a:p>
        </p:txBody>
      </p:sp>
      <p:sp>
        <p:nvSpPr>
          <p:cNvPr id="37" name="Rectangle 13"/>
          <p:cNvSpPr>
            <a:spLocks noChangeArrowheads="1"/>
          </p:cNvSpPr>
          <p:nvPr/>
        </p:nvSpPr>
        <p:spPr bwMode="auto">
          <a:xfrm>
            <a:off x="1965798" y="6172269"/>
            <a:ext cx="8234658"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Rewrite the final sentence as a statement.</a:t>
            </a:r>
            <a:endParaRPr lang="en-GB" altLang="en-US" sz="2200" i="1" dirty="0"/>
          </a:p>
        </p:txBody>
      </p:sp>
      <p:graphicFrame>
        <p:nvGraphicFramePr>
          <p:cNvPr id="2" name="Table 1"/>
          <p:cNvGraphicFramePr>
            <a:graphicFrameLocks noGrp="1"/>
          </p:cNvGraphicFramePr>
          <p:nvPr>
            <p:extLst>
              <p:ext uri="{D42A27DB-BD31-4B8C-83A1-F6EECF244321}">
                <p14:modId xmlns:p14="http://schemas.microsoft.com/office/powerpoint/2010/main" val="219042540"/>
              </p:ext>
            </p:extLst>
          </p:nvPr>
        </p:nvGraphicFramePr>
        <p:xfrm>
          <a:off x="2380329" y="2420888"/>
          <a:ext cx="8062383" cy="2880320"/>
        </p:xfrm>
        <a:graphic>
          <a:graphicData uri="http://schemas.openxmlformats.org/drawingml/2006/table">
            <a:tbl>
              <a:tblPr firstRow="1" firstCol="1" bandRow="1">
                <a:tableStyleId>{5C22544A-7EE6-4342-B048-85BDC9FD1C3A}</a:tableStyleId>
              </a:tblPr>
              <a:tblGrid>
                <a:gridCol w="4915379">
                  <a:extLst>
                    <a:ext uri="{9D8B030D-6E8A-4147-A177-3AD203B41FA5}">
                      <a16:colId xmlns:a16="http://schemas.microsoft.com/office/drawing/2014/main" val="20000"/>
                    </a:ext>
                  </a:extLst>
                </a:gridCol>
                <a:gridCol w="1573502">
                  <a:extLst>
                    <a:ext uri="{9D8B030D-6E8A-4147-A177-3AD203B41FA5}">
                      <a16:colId xmlns:a16="http://schemas.microsoft.com/office/drawing/2014/main" val="20001"/>
                    </a:ext>
                  </a:extLst>
                </a:gridCol>
                <a:gridCol w="1573502">
                  <a:extLst>
                    <a:ext uri="{9D8B030D-6E8A-4147-A177-3AD203B41FA5}">
                      <a16:colId xmlns:a16="http://schemas.microsoft.com/office/drawing/2014/main" val="20002"/>
                    </a:ext>
                  </a:extLst>
                </a:gridCol>
              </a:tblGrid>
              <a:tr h="960107">
                <a:tc>
                  <a:txBody>
                    <a:bodyPr/>
                    <a:lstStyle/>
                    <a:p>
                      <a:pPr algn="ctr">
                        <a:spcAft>
                          <a:spcPts val="0"/>
                        </a:spcAft>
                      </a:pPr>
                      <a:r>
                        <a:rPr lang="en-GB" sz="2200" dirty="0">
                          <a:solidFill>
                            <a:sysClr val="windowText" lastClr="000000"/>
                          </a:solidFill>
                          <a:effectLst/>
                        </a:rPr>
                        <a:t>Sentence</a:t>
                      </a:r>
                      <a:endPar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2200" dirty="0">
                          <a:solidFill>
                            <a:sysClr val="windowText" lastClr="000000"/>
                          </a:solidFill>
                          <a:effectLst/>
                        </a:rPr>
                        <a:t>Question mark </a:t>
                      </a:r>
                      <a:endPar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GB" sz="2200" dirty="0">
                          <a:solidFill>
                            <a:sysClr val="windowText" lastClr="000000"/>
                          </a:solidFill>
                          <a:effectLst/>
                        </a:rPr>
                        <a:t>Exclamation mark</a:t>
                      </a:r>
                      <a:endPar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640071">
                <a:tc>
                  <a:txBody>
                    <a:bodyPr/>
                    <a:lstStyle/>
                    <a:p>
                      <a:pPr algn="l">
                        <a:spcAft>
                          <a:spcPts val="0"/>
                        </a:spcAft>
                      </a:pPr>
                      <a:r>
                        <a:rPr lang="en-GB" sz="2200" b="1"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rPr>
                        <a:t>1) </a:t>
                      </a:r>
                      <a:r>
                        <a:rPr lang="en-GB" sz="2200" b="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rPr>
                        <a:t>Look out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GB" sz="2200" dirty="0">
                          <a:solidFill>
                            <a:sysClr val="windowText" lastClr="000000"/>
                          </a:solidFill>
                          <a:effectLst/>
                        </a:rPr>
                        <a:t> </a:t>
                      </a:r>
                      <a:endPar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640071">
                <a:tc>
                  <a:txBody>
                    <a:bodyPr/>
                    <a:lstStyle/>
                    <a:p>
                      <a:pPr algn="l">
                        <a:spcAft>
                          <a:spcPts val="0"/>
                        </a:spcAft>
                      </a:pPr>
                      <a:r>
                        <a:rPr lang="en-GB" sz="2200" b="1"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rPr>
                        <a:t>2) </a:t>
                      </a:r>
                      <a:r>
                        <a:rPr lang="en-GB" sz="2200" b="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rPr>
                        <a:t>How much money did you save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GB" sz="2200" dirty="0">
                          <a:solidFill>
                            <a:sysClr val="windowText" lastClr="000000"/>
                          </a:solidFill>
                          <a:effectLst/>
                        </a:rPr>
                        <a:t> </a:t>
                      </a:r>
                      <a:endPar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640071">
                <a:tc>
                  <a:txBody>
                    <a:bodyPr/>
                    <a:lstStyle/>
                    <a:p>
                      <a:pPr algn="l">
                        <a:spcAft>
                          <a:spcPts val="0"/>
                        </a:spcAft>
                      </a:pPr>
                      <a:r>
                        <a:rPr lang="en-GB" sz="2200" b="1"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rPr>
                        <a:t>3) </a:t>
                      </a:r>
                      <a:r>
                        <a:rPr lang="en-GB" sz="2200" b="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rPr>
                        <a:t>What a lovely smile you have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GB" sz="2200" dirty="0">
                          <a:solidFill>
                            <a:sysClr val="windowText" lastClr="000000"/>
                          </a:solidFill>
                          <a:effectLst/>
                        </a:rPr>
                        <a:t> </a:t>
                      </a:r>
                      <a:endPar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20" name="Rectangle 19"/>
          <p:cNvSpPr/>
          <p:nvPr/>
        </p:nvSpPr>
        <p:spPr>
          <a:xfrm>
            <a:off x="8888514" y="5229201"/>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pic>
        <p:nvPicPr>
          <p:cNvPr id="10" name="Picture 9">
            <a:extLst>
              <a:ext uri="{FF2B5EF4-FFF2-40B4-BE49-F238E27FC236}">
                <a16:creationId xmlns:a16="http://schemas.microsoft.com/office/drawing/2014/main" id="{30D04D4C-27CC-464A-9B01-E157436A129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1" name="Picture 10">
            <a:extLst>
              <a:ext uri="{FF2B5EF4-FFF2-40B4-BE49-F238E27FC236}">
                <a16:creationId xmlns:a16="http://schemas.microsoft.com/office/drawing/2014/main" id="{8EE78197-412C-224C-A693-CA59BE559CC0}"/>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3517234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2914388" cy="507831"/>
          </a:xfrm>
          <a:prstGeom prst="rect">
            <a:avLst/>
          </a:prstGeom>
          <a:noFill/>
        </p:spPr>
        <p:txBody>
          <a:bodyPr wrap="none" rtlCol="0">
            <a:spAutoFit/>
          </a:bodyPr>
          <a:lstStyle/>
          <a:p>
            <a:r>
              <a:rPr lang="en-GB" sz="2700" b="1" dirty="0"/>
              <a:t>Week 1 - questions</a:t>
            </a:r>
          </a:p>
        </p:txBody>
      </p:sp>
      <p:sp>
        <p:nvSpPr>
          <p:cNvPr id="8" name="Rectangle 13"/>
          <p:cNvSpPr>
            <a:spLocks noChangeArrowheads="1"/>
          </p:cNvSpPr>
          <p:nvPr/>
        </p:nvSpPr>
        <p:spPr bwMode="auto">
          <a:xfrm>
            <a:off x="2639616" y="1772816"/>
            <a:ext cx="72008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3.  </a:t>
            </a:r>
            <a:r>
              <a:rPr lang="en-GB" altLang="en-US" sz="2200" dirty="0">
                <a:ea typeface="Times New Roman" panose="02020603050405020304" pitchFamily="18" charset="0"/>
                <a:cs typeface="Calibri" panose="020F0502020204030204" pitchFamily="34" charset="0"/>
              </a:rPr>
              <a:t>Circle the two </a:t>
            </a:r>
            <a:r>
              <a:rPr lang="en-GB" altLang="en-US" sz="2200" b="1" dirty="0">
                <a:ea typeface="Times New Roman" panose="02020603050405020304" pitchFamily="18" charset="0"/>
                <a:cs typeface="Calibri" panose="020F0502020204030204" pitchFamily="34" charset="0"/>
              </a:rPr>
              <a:t>conjunctions</a:t>
            </a:r>
            <a:r>
              <a:rPr lang="en-GB" altLang="en-US" sz="2200" dirty="0">
                <a:ea typeface="Times New Roman" panose="02020603050405020304" pitchFamily="18" charset="0"/>
                <a:cs typeface="Calibri" panose="020F0502020204030204" pitchFamily="34" charset="0"/>
              </a:rPr>
              <a:t> in the sentence below.</a:t>
            </a:r>
            <a:endParaRPr lang="en-GB" altLang="en-US" sz="2200" dirty="0"/>
          </a:p>
          <a:p>
            <a:pPr eaLnBrk="0" fontAlgn="base" hangingPunct="0">
              <a:spcBef>
                <a:spcPct val="0"/>
              </a:spcBef>
              <a:spcAft>
                <a:spcPct val="0"/>
              </a:spcAft>
            </a:pPr>
            <a:endParaRPr lang="en-GB" altLang="en-US" sz="2200" dirty="0"/>
          </a:p>
        </p:txBody>
      </p:sp>
      <p:sp>
        <p:nvSpPr>
          <p:cNvPr id="24" name="Rectangle 23"/>
          <p:cNvSpPr/>
          <p:nvPr/>
        </p:nvSpPr>
        <p:spPr>
          <a:xfrm>
            <a:off x="8301707" y="4145427"/>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524000" y="5991068"/>
            <a:ext cx="9144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Find all the verbs in the sentence.</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sp>
        <p:nvSpPr>
          <p:cNvPr id="10" name="Rectangle 14"/>
          <p:cNvSpPr>
            <a:spLocks noChangeArrowheads="1"/>
          </p:cNvSpPr>
          <p:nvPr/>
        </p:nvSpPr>
        <p:spPr bwMode="auto">
          <a:xfrm>
            <a:off x="2325655" y="2761452"/>
            <a:ext cx="782872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GB" altLang="en-US" sz="2800" dirty="0">
                <a:ea typeface="Times New Roman" panose="02020603050405020304" pitchFamily="18" charset="0"/>
                <a:cs typeface="Calibri" panose="020F0502020204030204" pitchFamily="34" charset="0"/>
              </a:rPr>
              <a:t>You  can  play  at  Joe’s  or  go  swimming ,  but  you can’t  do  both .</a:t>
            </a:r>
          </a:p>
        </p:txBody>
      </p:sp>
      <p:pic>
        <p:nvPicPr>
          <p:cNvPr id="12" name="Picture 11">
            <a:extLst>
              <a:ext uri="{FF2B5EF4-FFF2-40B4-BE49-F238E27FC236}">
                <a16:creationId xmlns:a16="http://schemas.microsoft.com/office/drawing/2014/main" id="{607EF618-3176-4350-905F-2AE0A656A82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9" name="Picture 8">
            <a:extLst>
              <a:ext uri="{FF2B5EF4-FFF2-40B4-BE49-F238E27FC236}">
                <a16:creationId xmlns:a16="http://schemas.microsoft.com/office/drawing/2014/main" id="{F741C53E-DD03-3343-8C7A-ED5220DD72FB}"/>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289850108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16 - questions</a:t>
            </a:r>
          </a:p>
        </p:txBody>
      </p:sp>
      <p:sp>
        <p:nvSpPr>
          <p:cNvPr id="13" name="Rectangle 13"/>
          <p:cNvSpPr>
            <a:spLocks noChangeArrowheads="1"/>
          </p:cNvSpPr>
          <p:nvPr/>
        </p:nvSpPr>
        <p:spPr bwMode="auto">
          <a:xfrm>
            <a:off x="2805830" y="1763235"/>
            <a:ext cx="6962578"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3. </a:t>
            </a:r>
            <a:r>
              <a:rPr lang="en-GB" altLang="en-US" sz="2200" dirty="0">
                <a:ea typeface="Times New Roman" panose="02020603050405020304" pitchFamily="18" charset="0"/>
                <a:cs typeface="Calibri" panose="020F0502020204030204" pitchFamily="34" charset="0"/>
              </a:rPr>
              <a:t> Insert the missing </a:t>
            </a:r>
            <a:r>
              <a:rPr lang="en-GB" altLang="en-US" sz="2200" b="1" dirty="0">
                <a:ea typeface="Times New Roman" panose="02020603050405020304" pitchFamily="18" charset="0"/>
                <a:cs typeface="Calibri" panose="020F0502020204030204" pitchFamily="34" charset="0"/>
              </a:rPr>
              <a:t>commas </a:t>
            </a:r>
            <a:r>
              <a:rPr lang="en-GB" altLang="en-US" sz="2200" dirty="0">
                <a:ea typeface="Times New Roman" panose="02020603050405020304" pitchFamily="18" charset="0"/>
                <a:cs typeface="Calibri" panose="020F0502020204030204" pitchFamily="34" charset="0"/>
              </a:rPr>
              <a:t>in the correct places in the sentence below.</a:t>
            </a:r>
            <a:endParaRPr lang="en-GB" altLang="en-US" sz="2200" dirty="0"/>
          </a:p>
        </p:txBody>
      </p:sp>
      <p:sp>
        <p:nvSpPr>
          <p:cNvPr id="14" name="Rectangle 14"/>
          <p:cNvSpPr>
            <a:spLocks noChangeArrowheads="1"/>
          </p:cNvSpPr>
          <p:nvPr/>
        </p:nvSpPr>
        <p:spPr bwMode="auto">
          <a:xfrm>
            <a:off x="3233530" y="2997384"/>
            <a:ext cx="6662125"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cs typeface="Calibri" panose="020F0502020204030204" pitchFamily="34" charset="0"/>
              </a:rPr>
              <a:t>When  I  go  swimming  I  take  a  towel</a:t>
            </a:r>
          </a:p>
          <a:p>
            <a:pPr eaLnBrk="0" fontAlgn="base" hangingPunct="0">
              <a:spcBef>
                <a:spcPct val="0"/>
              </a:spcBef>
              <a:spcAft>
                <a:spcPct val="0"/>
              </a:spcAft>
            </a:pPr>
            <a:endParaRPr lang="en-GB" altLang="en-US" sz="2200" dirty="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trunks  flip  flops  and  change  for  the  locker.</a:t>
            </a:r>
            <a:endParaRPr lang="en-GB" altLang="en-US" sz="2200" dirty="0"/>
          </a:p>
        </p:txBody>
      </p:sp>
      <p:sp>
        <p:nvSpPr>
          <p:cNvPr id="15" name="Rectangle 14"/>
          <p:cNvSpPr/>
          <p:nvPr/>
        </p:nvSpPr>
        <p:spPr>
          <a:xfrm>
            <a:off x="8407724" y="4502731"/>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16" name="Rectangle 13"/>
          <p:cNvSpPr>
            <a:spLocks noChangeArrowheads="1"/>
          </p:cNvSpPr>
          <p:nvPr/>
        </p:nvSpPr>
        <p:spPr bwMode="auto">
          <a:xfrm>
            <a:off x="1965798" y="5678085"/>
            <a:ext cx="8234658"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Reorder the sentence so that it no longer starts with a conjunction.</a:t>
            </a:r>
            <a:endParaRPr lang="en-GB" altLang="en-US" sz="2200" i="1" dirty="0"/>
          </a:p>
          <a:p>
            <a:pPr lvl="0"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lvl="0" eaLnBrk="0" fontAlgn="base" hangingPunct="0">
              <a:spcBef>
                <a:spcPct val="0"/>
              </a:spcBef>
              <a:spcAft>
                <a:spcPct val="0"/>
              </a:spcAft>
            </a:pPr>
            <a:endParaRPr lang="en-GB" altLang="en-US" sz="2200" i="1" dirty="0"/>
          </a:p>
        </p:txBody>
      </p:sp>
      <p:pic>
        <p:nvPicPr>
          <p:cNvPr id="17" name="Picture 16">
            <a:extLst>
              <a:ext uri="{FF2B5EF4-FFF2-40B4-BE49-F238E27FC236}">
                <a16:creationId xmlns:a16="http://schemas.microsoft.com/office/drawing/2014/main" id="{8134855B-41E9-4F48-BD04-F5C962A4211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1" name="Picture 10">
            <a:extLst>
              <a:ext uri="{FF2B5EF4-FFF2-40B4-BE49-F238E27FC236}">
                <a16:creationId xmlns:a16="http://schemas.microsoft.com/office/drawing/2014/main" id="{7A6BD32E-8C72-4244-8BB3-AD0C75037B0E}"/>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60817846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17 - questions</a:t>
            </a:r>
          </a:p>
        </p:txBody>
      </p:sp>
      <p:sp>
        <p:nvSpPr>
          <p:cNvPr id="8" name="Rectangle 13"/>
          <p:cNvSpPr>
            <a:spLocks noChangeArrowheads="1"/>
          </p:cNvSpPr>
          <p:nvPr/>
        </p:nvSpPr>
        <p:spPr bwMode="auto">
          <a:xfrm>
            <a:off x="2927648" y="1603539"/>
            <a:ext cx="72008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  </a:t>
            </a:r>
            <a:r>
              <a:rPr lang="en-GB" altLang="en-US" sz="2200" dirty="0">
                <a:latin typeface="Calibri" panose="020F0502020204030204" pitchFamily="34" charset="0"/>
                <a:ea typeface="Times New Roman" panose="02020603050405020304" pitchFamily="18" charset="0"/>
                <a:cs typeface="Calibri" panose="020F0502020204030204" pitchFamily="34" charset="0"/>
              </a:rPr>
              <a:t>Write one </a:t>
            </a:r>
            <a:r>
              <a:rPr lang="en-GB" altLang="en-US" sz="2200" b="1" dirty="0">
                <a:latin typeface="Calibri" panose="020F0502020204030204" pitchFamily="34" charset="0"/>
                <a:ea typeface="Times New Roman" panose="02020603050405020304" pitchFamily="18" charset="0"/>
                <a:cs typeface="Calibri" panose="020F0502020204030204" pitchFamily="34" charset="0"/>
              </a:rPr>
              <a:t>adverb</a:t>
            </a:r>
            <a:r>
              <a:rPr lang="en-GB" altLang="en-US" sz="2200" dirty="0">
                <a:latin typeface="Calibri" panose="020F0502020204030204" pitchFamily="34" charset="0"/>
                <a:ea typeface="Times New Roman" panose="02020603050405020304" pitchFamily="18" charset="0"/>
                <a:cs typeface="Calibri" panose="020F0502020204030204" pitchFamily="34" charset="0"/>
              </a:rPr>
              <a:t> to complete the sentence below.</a:t>
            </a:r>
            <a:endParaRPr lang="en-GB" altLang="en-US" sz="2200" dirty="0"/>
          </a:p>
          <a:p>
            <a:pPr lvl="0" eaLnBrk="0" fontAlgn="base" hangingPunct="0">
              <a:spcBef>
                <a:spcPct val="0"/>
              </a:spcBef>
              <a:spcAft>
                <a:spcPct val="0"/>
              </a:spcAft>
            </a:pPr>
            <a:endParaRPr lang="en-GB" altLang="en-US" sz="2200" dirty="0">
              <a:latin typeface="Arial" panose="020B0604020202020204" pitchFamily="34" charset="0"/>
            </a:endParaRPr>
          </a:p>
          <a:p>
            <a:pPr eaLnBrk="0" fontAlgn="base" hangingPunct="0">
              <a:spcBef>
                <a:spcPct val="0"/>
              </a:spcBef>
              <a:spcAft>
                <a:spcPct val="0"/>
              </a:spcAft>
            </a:pPr>
            <a:endParaRPr lang="en-GB" altLang="en-US" sz="2200" dirty="0"/>
          </a:p>
        </p:txBody>
      </p:sp>
      <p:sp>
        <p:nvSpPr>
          <p:cNvPr id="24" name="Rectangle 23"/>
          <p:cNvSpPr/>
          <p:nvPr/>
        </p:nvSpPr>
        <p:spPr>
          <a:xfrm>
            <a:off x="9043715" y="464790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524000" y="6040159"/>
            <a:ext cx="914400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Write as many other adverbs you can think of to complete the sentence above.</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sp>
        <p:nvSpPr>
          <p:cNvPr id="9" name="Rectangle 8"/>
          <p:cNvSpPr/>
          <p:nvPr/>
        </p:nvSpPr>
        <p:spPr>
          <a:xfrm>
            <a:off x="2688028" y="2857291"/>
            <a:ext cx="8112494" cy="523220"/>
          </a:xfrm>
          <a:prstGeom prst="rect">
            <a:avLst/>
          </a:prstGeom>
        </p:spPr>
        <p:txBody>
          <a:bodyPr wrap="square">
            <a:spAutoFit/>
          </a:bodyPr>
          <a:lstStyle/>
          <a:p>
            <a:r>
              <a:rPr lang="en-GB" sz="2800" dirty="0" err="1">
                <a:latin typeface="Calibri" panose="020F0502020204030204" pitchFamily="34" charset="0"/>
                <a:ea typeface="Times New Roman" panose="02020603050405020304" pitchFamily="18" charset="0"/>
              </a:rPr>
              <a:t>Kamil</a:t>
            </a:r>
            <a:r>
              <a:rPr lang="en-GB" sz="2800" dirty="0">
                <a:latin typeface="Calibri" panose="020F0502020204030204" pitchFamily="34" charset="0"/>
                <a:ea typeface="Times New Roman" panose="02020603050405020304" pitchFamily="18" charset="0"/>
              </a:rPr>
              <a:t> drank his juice _______________ .</a:t>
            </a:r>
            <a:endParaRPr lang="en-GB" sz="2800" dirty="0"/>
          </a:p>
        </p:txBody>
      </p:sp>
      <p:pic>
        <p:nvPicPr>
          <p:cNvPr id="20" name="Picture 19">
            <a:extLst>
              <a:ext uri="{FF2B5EF4-FFF2-40B4-BE49-F238E27FC236}">
                <a16:creationId xmlns:a16="http://schemas.microsoft.com/office/drawing/2014/main" id="{E777D409-A5E3-4AE0-9E7C-48FB79B1E2A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0" name="Picture 9">
            <a:extLst>
              <a:ext uri="{FF2B5EF4-FFF2-40B4-BE49-F238E27FC236}">
                <a16:creationId xmlns:a16="http://schemas.microsoft.com/office/drawing/2014/main" id="{4472C85E-9419-DA4A-9C88-6C33D338F095}"/>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386425853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17 - questions</a:t>
            </a:r>
          </a:p>
        </p:txBody>
      </p:sp>
      <p:sp>
        <p:nvSpPr>
          <p:cNvPr id="37" name="Rectangle 13"/>
          <p:cNvSpPr>
            <a:spLocks noChangeArrowheads="1"/>
          </p:cNvSpPr>
          <p:nvPr/>
        </p:nvSpPr>
        <p:spPr bwMode="auto">
          <a:xfrm>
            <a:off x="1727259" y="6304198"/>
            <a:ext cx="8234658"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Write the singular form of the word </a:t>
            </a:r>
            <a:r>
              <a:rPr lang="en-GB" altLang="en-US" sz="2200" b="1" i="1" u="sng" dirty="0">
                <a:ea typeface="Times New Roman" panose="02020603050405020304" pitchFamily="18" charset="0"/>
                <a:cs typeface="Calibri" panose="020F0502020204030204" pitchFamily="34" charset="0"/>
              </a:rPr>
              <a:t>children</a:t>
            </a:r>
            <a:r>
              <a:rPr lang="en-GB" altLang="en-US" sz="2200" b="1" i="1" dirty="0">
                <a:ea typeface="Times New Roman" panose="02020603050405020304" pitchFamily="18" charset="0"/>
                <a:cs typeface="Calibri" panose="020F0502020204030204" pitchFamily="34" charset="0"/>
              </a:rPr>
              <a:t>.</a:t>
            </a:r>
            <a:endParaRPr lang="en-GB" altLang="en-US" sz="2200" i="1" dirty="0"/>
          </a:p>
        </p:txBody>
      </p:sp>
      <p:pic>
        <p:nvPicPr>
          <p:cNvPr id="10" name="Picture 9">
            <a:extLst>
              <a:ext uri="{FF2B5EF4-FFF2-40B4-BE49-F238E27FC236}">
                <a16:creationId xmlns:a16="http://schemas.microsoft.com/office/drawing/2014/main" id="{76D35459-8171-4A6E-9350-D931CDFD108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11" name="Rectangle 13">
            <a:extLst>
              <a:ext uri="{FF2B5EF4-FFF2-40B4-BE49-F238E27FC236}">
                <a16:creationId xmlns:a16="http://schemas.microsoft.com/office/drawing/2014/main" id="{82BA94F7-F1E5-4A06-9EF7-284ED5ACB6D4}"/>
              </a:ext>
            </a:extLst>
          </p:cNvPr>
          <p:cNvSpPr>
            <a:spLocks noChangeArrowheads="1"/>
          </p:cNvSpPr>
          <p:nvPr/>
        </p:nvSpPr>
        <p:spPr bwMode="auto">
          <a:xfrm>
            <a:off x="1956265" y="1329599"/>
            <a:ext cx="8234657"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sz="2200" b="1" dirty="0"/>
              <a:t>2. </a:t>
            </a:r>
            <a:r>
              <a:rPr lang="en-GB" sz="2200" dirty="0"/>
              <a:t>Tick the </a:t>
            </a:r>
            <a:r>
              <a:rPr lang="en-GB" sz="2200" b="1" dirty="0"/>
              <a:t>sentence type </a:t>
            </a:r>
            <a:r>
              <a:rPr lang="en-GB" sz="2200" dirty="0"/>
              <a:t>which matches the following sentence.</a:t>
            </a:r>
          </a:p>
          <a:p>
            <a:endParaRPr lang="en-GB" sz="2200" dirty="0"/>
          </a:p>
          <a:p>
            <a:r>
              <a:rPr lang="en-GB" sz="2200" dirty="0"/>
              <a:t>Where have all the children gone</a:t>
            </a:r>
          </a:p>
        </p:txBody>
      </p:sp>
      <p:grpSp>
        <p:nvGrpSpPr>
          <p:cNvPr id="12" name="Group 11">
            <a:extLst>
              <a:ext uri="{FF2B5EF4-FFF2-40B4-BE49-F238E27FC236}">
                <a16:creationId xmlns:a16="http://schemas.microsoft.com/office/drawing/2014/main" id="{60928351-BC1B-49B7-83DF-40ECA596D4EB}"/>
              </a:ext>
            </a:extLst>
          </p:cNvPr>
          <p:cNvGrpSpPr/>
          <p:nvPr/>
        </p:nvGrpSpPr>
        <p:grpSpPr>
          <a:xfrm>
            <a:off x="6910342" y="2292640"/>
            <a:ext cx="1143262" cy="3754663"/>
            <a:chOff x="7110309" y="2132856"/>
            <a:chExt cx="1143262" cy="3754663"/>
          </a:xfrm>
        </p:grpSpPr>
        <p:grpSp>
          <p:nvGrpSpPr>
            <p:cNvPr id="13" name="Group 12">
              <a:extLst>
                <a:ext uri="{FF2B5EF4-FFF2-40B4-BE49-F238E27FC236}">
                  <a16:creationId xmlns:a16="http://schemas.microsoft.com/office/drawing/2014/main" id="{51C71FB1-21BE-4B43-91B3-75D1F947F0EF}"/>
                </a:ext>
              </a:extLst>
            </p:cNvPr>
            <p:cNvGrpSpPr/>
            <p:nvPr/>
          </p:nvGrpSpPr>
          <p:grpSpPr>
            <a:xfrm>
              <a:off x="7110309" y="2132856"/>
              <a:ext cx="1143262" cy="2966718"/>
              <a:chOff x="7110309" y="2132856"/>
              <a:chExt cx="1143262" cy="2966718"/>
            </a:xfrm>
          </p:grpSpPr>
          <p:grpSp>
            <p:nvGrpSpPr>
              <p:cNvPr id="15" name="Group 14">
                <a:extLst>
                  <a:ext uri="{FF2B5EF4-FFF2-40B4-BE49-F238E27FC236}">
                    <a16:creationId xmlns:a16="http://schemas.microsoft.com/office/drawing/2014/main" id="{731A240C-0D71-4171-9459-0D9E70743E85}"/>
                  </a:ext>
                </a:extLst>
              </p:cNvPr>
              <p:cNvGrpSpPr/>
              <p:nvPr/>
            </p:nvGrpSpPr>
            <p:grpSpPr>
              <a:xfrm>
                <a:off x="7455015" y="2703983"/>
                <a:ext cx="443007" cy="2395591"/>
                <a:chOff x="0" y="-69120"/>
                <a:chExt cx="219657" cy="1303797"/>
              </a:xfrm>
            </p:grpSpPr>
            <p:sp>
              <p:nvSpPr>
                <p:cNvPr id="17" name="Rectangle 16">
                  <a:extLst>
                    <a:ext uri="{FF2B5EF4-FFF2-40B4-BE49-F238E27FC236}">
                      <a16:creationId xmlns:a16="http://schemas.microsoft.com/office/drawing/2014/main" id="{8F573F24-1C05-41C1-9080-98C8F688131D}"/>
                    </a:ext>
                  </a:extLst>
                </p:cNvPr>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18" name="Rectangle 17">
                  <a:extLst>
                    <a:ext uri="{FF2B5EF4-FFF2-40B4-BE49-F238E27FC236}">
                      <a16:creationId xmlns:a16="http://schemas.microsoft.com/office/drawing/2014/main" id="{C1A2FA8C-6C3C-4F51-97CB-FC53E012E3EF}"/>
                    </a:ext>
                  </a:extLst>
                </p:cNvPr>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19" name="Rectangle 18">
                  <a:extLst>
                    <a:ext uri="{FF2B5EF4-FFF2-40B4-BE49-F238E27FC236}">
                      <a16:creationId xmlns:a16="http://schemas.microsoft.com/office/drawing/2014/main" id="{72FEE10D-3FBD-4771-88B8-F6720DD19E82}"/>
                    </a:ext>
                  </a:extLst>
                </p:cNvPr>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21" name="Rectangle 20">
                  <a:extLst>
                    <a:ext uri="{FF2B5EF4-FFF2-40B4-BE49-F238E27FC236}">
                      <a16:creationId xmlns:a16="http://schemas.microsoft.com/office/drawing/2014/main" id="{461D2287-2FC4-4A25-BF37-B754F945706C}"/>
                    </a:ext>
                  </a:extLst>
                </p:cNvPr>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16" name="Rectangle 15">
                <a:extLst>
                  <a:ext uri="{FF2B5EF4-FFF2-40B4-BE49-F238E27FC236}">
                    <a16:creationId xmlns:a16="http://schemas.microsoft.com/office/drawing/2014/main" id="{95340D4A-4A63-4811-A708-34AF490C8F34}"/>
                  </a:ext>
                </a:extLst>
              </p:cNvPr>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14" name="Rectangle 13">
              <a:extLst>
                <a:ext uri="{FF2B5EF4-FFF2-40B4-BE49-F238E27FC236}">
                  <a16:creationId xmlns:a16="http://schemas.microsoft.com/office/drawing/2014/main" id="{A7A2DB98-6F4D-400B-B8A3-37E5DB3AAB30}"/>
                </a:ext>
              </a:extLst>
            </p:cNvPr>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22" name="Rectangle 14">
            <a:extLst>
              <a:ext uri="{FF2B5EF4-FFF2-40B4-BE49-F238E27FC236}">
                <a16:creationId xmlns:a16="http://schemas.microsoft.com/office/drawing/2014/main" id="{03498EE8-D622-4E8E-AE24-28FFAA234AAC}"/>
              </a:ext>
            </a:extLst>
          </p:cNvPr>
          <p:cNvSpPr>
            <a:spLocks noChangeArrowheads="1"/>
          </p:cNvSpPr>
          <p:nvPr/>
        </p:nvSpPr>
        <p:spPr bwMode="auto">
          <a:xfrm>
            <a:off x="3555372" y="2802877"/>
            <a:ext cx="2839191"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question</a:t>
            </a:r>
            <a:endParaRPr lang="en-GB" altLang="en-US" sz="2200" dirty="0"/>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t>statement</a:t>
            </a:r>
          </a:p>
          <a:p>
            <a:pPr eaLnBrk="0" fontAlgn="base" hangingPunct="0">
              <a:spcBef>
                <a:spcPct val="0"/>
              </a:spcBef>
              <a:spcAft>
                <a:spcPct val="0"/>
              </a:spcAft>
            </a:pPr>
            <a:endParaRPr lang="en-GB" altLang="en-US" sz="2200" dirty="0">
              <a:cs typeface="Calibri" panose="020F0502020204030204" pitchFamily="34" charset="0"/>
            </a:endParaRPr>
          </a:p>
          <a:p>
            <a:pPr lvl="0" eaLnBrk="0" fontAlgn="base" hangingPunct="0">
              <a:spcBef>
                <a:spcPct val="0"/>
              </a:spcBef>
              <a:spcAft>
                <a:spcPct val="0"/>
              </a:spcAft>
            </a:pPr>
            <a:r>
              <a:rPr lang="en-GB" altLang="en-US" sz="2200" dirty="0">
                <a:cs typeface="Calibri" panose="020F0502020204030204" pitchFamily="34" charset="0"/>
              </a:rPr>
              <a:t>command</a:t>
            </a:r>
          </a:p>
          <a:p>
            <a:pPr lvl="0" eaLnBrk="0" fontAlgn="base" hangingPunct="0">
              <a:spcBef>
                <a:spcPct val="0"/>
              </a:spcBef>
              <a:spcAft>
                <a:spcPct val="0"/>
              </a:spcAft>
            </a:pPr>
            <a:endParaRPr lang="en-GB" altLang="en-US" sz="2200" dirty="0">
              <a:cs typeface="Calibri" panose="020F0502020204030204" pitchFamily="34" charset="0"/>
            </a:endParaRPr>
          </a:p>
          <a:p>
            <a:pPr lvl="0" eaLnBrk="0" fontAlgn="base" hangingPunct="0">
              <a:spcBef>
                <a:spcPct val="0"/>
              </a:spcBef>
              <a:spcAft>
                <a:spcPct val="0"/>
              </a:spcAft>
            </a:pPr>
            <a:r>
              <a:rPr lang="en-GB" altLang="en-US" sz="2200" dirty="0">
                <a:cs typeface="Calibri" panose="020F0502020204030204" pitchFamily="34" charset="0"/>
              </a:rPr>
              <a:t>exclamation</a:t>
            </a:r>
            <a:endParaRPr lang="en-GB" altLang="en-US" sz="2200" dirty="0"/>
          </a:p>
        </p:txBody>
      </p:sp>
      <p:pic>
        <p:nvPicPr>
          <p:cNvPr id="20" name="Picture 19">
            <a:extLst>
              <a:ext uri="{FF2B5EF4-FFF2-40B4-BE49-F238E27FC236}">
                <a16:creationId xmlns:a16="http://schemas.microsoft.com/office/drawing/2014/main" id="{2270857F-A9C7-2E46-8A89-F2392F3C33E2}"/>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154979778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17 - questions</a:t>
            </a:r>
          </a:p>
        </p:txBody>
      </p:sp>
      <p:sp>
        <p:nvSpPr>
          <p:cNvPr id="8" name="Rectangle 13"/>
          <p:cNvSpPr>
            <a:spLocks noChangeArrowheads="1"/>
          </p:cNvSpPr>
          <p:nvPr/>
        </p:nvSpPr>
        <p:spPr bwMode="auto">
          <a:xfrm>
            <a:off x="2546736" y="1844824"/>
            <a:ext cx="7365689"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3.  </a:t>
            </a:r>
            <a:r>
              <a:rPr lang="en-GB" altLang="en-US" sz="2200" dirty="0">
                <a:ea typeface="Times New Roman" panose="02020603050405020304" pitchFamily="18" charset="0"/>
                <a:cs typeface="Calibri" panose="020F0502020204030204" pitchFamily="34" charset="0"/>
              </a:rPr>
              <a:t>Circle the correct </a:t>
            </a:r>
            <a:r>
              <a:rPr lang="en-GB" altLang="en-US" sz="2200" b="1" dirty="0">
                <a:ea typeface="Times New Roman" panose="02020603050405020304" pitchFamily="18" charset="0"/>
                <a:cs typeface="Calibri" panose="020F0502020204030204" pitchFamily="34" charset="0"/>
              </a:rPr>
              <a:t>conjunction</a:t>
            </a:r>
            <a:r>
              <a:rPr lang="en-GB" altLang="en-US" sz="2200" dirty="0">
                <a:ea typeface="Times New Roman" panose="02020603050405020304" pitchFamily="18" charset="0"/>
                <a:cs typeface="Calibri" panose="020F0502020204030204" pitchFamily="34" charset="0"/>
              </a:rPr>
              <a:t> to complete the sentence below.</a:t>
            </a:r>
          </a:p>
          <a:p>
            <a:pPr eaLnBrk="0" fontAlgn="base" hangingPunct="0">
              <a:spcBef>
                <a:spcPct val="0"/>
              </a:spcBef>
              <a:spcAft>
                <a:spcPct val="0"/>
              </a:spcAft>
            </a:pPr>
            <a:endParaRPr lang="en-GB" altLang="en-US" sz="22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p:txBody>
      </p:sp>
      <p:sp>
        <p:nvSpPr>
          <p:cNvPr id="21" name="Rectangle 14"/>
          <p:cNvSpPr>
            <a:spLocks noChangeArrowheads="1"/>
          </p:cNvSpPr>
          <p:nvPr/>
        </p:nvSpPr>
        <p:spPr bwMode="auto">
          <a:xfrm>
            <a:off x="2494184" y="3257688"/>
            <a:ext cx="7891709"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Mrs Hughes burst out laughing ( so / because ) her class were being funny.</a:t>
            </a:r>
          </a:p>
        </p:txBody>
      </p:sp>
      <p:sp>
        <p:nvSpPr>
          <p:cNvPr id="24" name="Rectangle 23"/>
          <p:cNvSpPr/>
          <p:nvPr/>
        </p:nvSpPr>
        <p:spPr>
          <a:xfrm>
            <a:off x="8457574" y="419640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703512" y="6155146"/>
            <a:ext cx="8784976"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What type of conjunction is </a:t>
            </a:r>
            <a:r>
              <a:rPr lang="en-GB" altLang="en-US" sz="2200" b="1" i="1" u="sng" dirty="0">
                <a:ea typeface="Times New Roman" panose="02020603050405020304" pitchFamily="18" charset="0"/>
                <a:cs typeface="Calibri" panose="020F0502020204030204" pitchFamily="34" charset="0"/>
              </a:rPr>
              <a:t>because</a:t>
            </a:r>
            <a:r>
              <a:rPr lang="en-GB" altLang="en-US" sz="2200" b="1" i="1" dirty="0">
                <a:ea typeface="Times New Roman" panose="02020603050405020304" pitchFamily="18" charset="0"/>
                <a:cs typeface="Calibri" panose="020F0502020204030204" pitchFamily="34" charset="0"/>
              </a:rPr>
              <a:t>? Explain your answer.</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FD329049-B3EE-4273-8E3D-96103276EDC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1" name="Picture 10">
            <a:extLst>
              <a:ext uri="{FF2B5EF4-FFF2-40B4-BE49-F238E27FC236}">
                <a16:creationId xmlns:a16="http://schemas.microsoft.com/office/drawing/2014/main" id="{C629E568-7839-714E-B35C-22A0381778A9}"/>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341743311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18 - questions</a:t>
            </a:r>
          </a:p>
        </p:txBody>
      </p:sp>
      <p:sp>
        <p:nvSpPr>
          <p:cNvPr id="8" name="Rectangle 13"/>
          <p:cNvSpPr>
            <a:spLocks noChangeArrowheads="1"/>
          </p:cNvSpPr>
          <p:nvPr/>
        </p:nvSpPr>
        <p:spPr bwMode="auto">
          <a:xfrm>
            <a:off x="2834768" y="1772817"/>
            <a:ext cx="6933641"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  </a:t>
            </a:r>
            <a:r>
              <a:rPr lang="en-GB" altLang="en-US" sz="2200" dirty="0">
                <a:ea typeface="Times New Roman" panose="02020603050405020304" pitchFamily="18" charset="0"/>
                <a:cs typeface="Calibri" panose="020F0502020204030204" pitchFamily="34" charset="0"/>
              </a:rPr>
              <a:t>Why do the underlined words start with a </a:t>
            </a:r>
            <a:r>
              <a:rPr lang="en-GB" altLang="en-US" sz="2200" b="1" dirty="0">
                <a:ea typeface="Times New Roman" panose="02020603050405020304" pitchFamily="18" charset="0"/>
                <a:cs typeface="Calibri" panose="020F0502020204030204" pitchFamily="34" charset="0"/>
              </a:rPr>
              <a:t>capital letter</a:t>
            </a:r>
            <a:r>
              <a:rPr lang="en-GB" altLang="en-US" sz="2200" dirty="0">
                <a:ea typeface="Times New Roman" panose="02020603050405020304" pitchFamily="18" charset="0"/>
                <a:cs typeface="Calibri" panose="020F0502020204030204" pitchFamily="34" charset="0"/>
              </a:rPr>
              <a:t>?</a:t>
            </a:r>
            <a:endParaRPr lang="en-GB" altLang="en-US" sz="2200" dirty="0"/>
          </a:p>
          <a:p>
            <a:pPr eaLnBrk="0" fontAlgn="base" hangingPunct="0">
              <a:spcBef>
                <a:spcPct val="0"/>
              </a:spcBef>
              <a:spcAft>
                <a:spcPct val="0"/>
              </a:spcAft>
            </a:pPr>
            <a:endParaRPr lang="en-GB" altLang="en-US" sz="2200" dirty="0"/>
          </a:p>
        </p:txBody>
      </p:sp>
      <p:sp>
        <p:nvSpPr>
          <p:cNvPr id="21" name="Rectangle 14"/>
          <p:cNvSpPr>
            <a:spLocks noChangeArrowheads="1"/>
          </p:cNvSpPr>
          <p:nvPr/>
        </p:nvSpPr>
        <p:spPr bwMode="auto">
          <a:xfrm>
            <a:off x="2783632" y="2924944"/>
            <a:ext cx="6624736"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Last </a:t>
            </a:r>
            <a:r>
              <a:rPr lang="en-GB" altLang="en-US" sz="2200" u="sng" dirty="0">
                <a:ea typeface="Times New Roman" panose="02020603050405020304" pitchFamily="18" charset="0"/>
                <a:cs typeface="Calibri" panose="020F0502020204030204" pitchFamily="34" charset="0"/>
              </a:rPr>
              <a:t>Saturday</a:t>
            </a:r>
            <a:r>
              <a:rPr lang="en-GB" altLang="en-US" sz="2200" dirty="0">
                <a:ea typeface="Times New Roman" panose="02020603050405020304" pitchFamily="18" charset="0"/>
                <a:cs typeface="Calibri" panose="020F0502020204030204" pitchFamily="34" charset="0"/>
              </a:rPr>
              <a:t> morning, </a:t>
            </a:r>
            <a:r>
              <a:rPr lang="en-GB" altLang="en-US" sz="2200" u="sng" dirty="0">
                <a:ea typeface="Times New Roman" panose="02020603050405020304" pitchFamily="18" charset="0"/>
                <a:cs typeface="Calibri" panose="020F0502020204030204" pitchFamily="34" charset="0"/>
              </a:rPr>
              <a:t>Queen Elizabeth</a:t>
            </a:r>
            <a:r>
              <a:rPr lang="en-GB" altLang="en-US" sz="2200" dirty="0">
                <a:ea typeface="Times New Roman" panose="02020603050405020304" pitchFamily="18" charset="0"/>
                <a:cs typeface="Calibri" panose="020F0502020204030204" pitchFamily="34" charset="0"/>
              </a:rPr>
              <a:t> visited </a:t>
            </a:r>
            <a:r>
              <a:rPr lang="en-GB" altLang="en-US" sz="2200" u="sng" dirty="0">
                <a:ea typeface="Times New Roman" panose="02020603050405020304" pitchFamily="18" charset="0"/>
                <a:cs typeface="Calibri" panose="020F0502020204030204" pitchFamily="34" charset="0"/>
              </a:rPr>
              <a:t>London</a:t>
            </a:r>
            <a:r>
              <a:rPr lang="en-GB" altLang="en-US" sz="2200" dirty="0">
                <a:ea typeface="Times New Roman" panose="02020603050405020304" pitchFamily="18" charset="0"/>
                <a:cs typeface="Calibri" panose="020F0502020204030204" pitchFamily="34" charset="0"/>
              </a:rPr>
              <a:t>.</a:t>
            </a:r>
          </a:p>
          <a:p>
            <a:pPr eaLnBrk="0" fontAlgn="base" hangingPunct="0">
              <a:spcBef>
                <a:spcPct val="0"/>
              </a:spcBef>
              <a:spcAft>
                <a:spcPct val="0"/>
              </a:spcAft>
            </a:pPr>
            <a:endParaRPr lang="en-GB" altLang="en-US" sz="2200" dirty="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_____________________________________________</a:t>
            </a:r>
          </a:p>
        </p:txBody>
      </p:sp>
      <p:sp>
        <p:nvSpPr>
          <p:cNvPr id="24" name="Rectangle 23"/>
          <p:cNvSpPr/>
          <p:nvPr/>
        </p:nvSpPr>
        <p:spPr>
          <a:xfrm>
            <a:off x="8407724" y="4365105"/>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524000" y="5988951"/>
            <a:ext cx="914400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Does the word </a:t>
            </a:r>
            <a:r>
              <a:rPr lang="en-GB" altLang="en-US" sz="2200" b="1" i="1" u="sng" dirty="0">
                <a:ea typeface="Times New Roman" panose="02020603050405020304" pitchFamily="18" charset="0"/>
                <a:cs typeface="Calibri" panose="020F0502020204030204" pitchFamily="34" charset="0"/>
              </a:rPr>
              <a:t>queen</a:t>
            </a:r>
            <a:r>
              <a:rPr lang="en-GB" altLang="en-US" sz="2200" b="1" i="1" dirty="0">
                <a:ea typeface="Times New Roman" panose="02020603050405020304" pitchFamily="18" charset="0"/>
                <a:cs typeface="Calibri" panose="020F0502020204030204" pitchFamily="34" charset="0"/>
              </a:rPr>
              <a:t> always start with a capital letter?</a:t>
            </a:r>
          </a:p>
          <a:p>
            <a:pPr algn="ctr" eaLnBrk="0" fontAlgn="base" hangingPunct="0">
              <a:spcBef>
                <a:spcPct val="0"/>
              </a:spcBef>
              <a:spcAft>
                <a:spcPct val="0"/>
              </a:spcAft>
            </a:pPr>
            <a:r>
              <a:rPr lang="en-GB" altLang="en-US" sz="2200" b="1" i="1" dirty="0">
                <a:ea typeface="Times New Roman" panose="02020603050405020304" pitchFamily="18" charset="0"/>
                <a:cs typeface="Calibri" panose="020F0502020204030204" pitchFamily="34" charset="0"/>
              </a:rPr>
              <a:t> Explain your answer.</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4607F260-40EB-41F6-8B3F-4867B77EDBD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1" name="Picture 10">
            <a:extLst>
              <a:ext uri="{FF2B5EF4-FFF2-40B4-BE49-F238E27FC236}">
                <a16:creationId xmlns:a16="http://schemas.microsoft.com/office/drawing/2014/main" id="{482653FD-6074-5440-BAAE-E0F948336349}"/>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427972907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18 - questions</a:t>
            </a:r>
          </a:p>
        </p:txBody>
      </p:sp>
      <p:sp>
        <p:nvSpPr>
          <p:cNvPr id="8" name="Rectangle 13"/>
          <p:cNvSpPr>
            <a:spLocks noChangeArrowheads="1"/>
          </p:cNvSpPr>
          <p:nvPr/>
        </p:nvSpPr>
        <p:spPr bwMode="auto">
          <a:xfrm>
            <a:off x="2834768" y="1603540"/>
            <a:ext cx="6933641"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2.  </a:t>
            </a:r>
            <a:r>
              <a:rPr lang="en-GB" altLang="en-US" sz="2200" dirty="0">
                <a:ea typeface="Times New Roman" panose="02020603050405020304" pitchFamily="18" charset="0"/>
                <a:cs typeface="Calibri" panose="020F0502020204030204" pitchFamily="34" charset="0"/>
              </a:rPr>
              <a:t>Put </a:t>
            </a:r>
            <a:r>
              <a:rPr lang="en-GB" altLang="en-US" sz="2200" b="1" dirty="0">
                <a:ea typeface="Times New Roman" panose="02020603050405020304" pitchFamily="18" charset="0"/>
                <a:cs typeface="Calibri" panose="020F0502020204030204" pitchFamily="34" charset="0"/>
              </a:rPr>
              <a:t>inverted commas </a:t>
            </a:r>
            <a:r>
              <a:rPr lang="en-GB" altLang="en-US" sz="2200" dirty="0">
                <a:ea typeface="Times New Roman" panose="02020603050405020304" pitchFamily="18" charset="0"/>
                <a:cs typeface="Calibri" panose="020F0502020204030204" pitchFamily="34" charset="0"/>
              </a:rPr>
              <a:t>around the speech in this sentence.</a:t>
            </a:r>
            <a:endParaRPr lang="en-GB" altLang="en-US" sz="2200" dirty="0"/>
          </a:p>
          <a:p>
            <a:pPr eaLnBrk="0" fontAlgn="base" hangingPunct="0">
              <a:spcBef>
                <a:spcPct val="0"/>
              </a:spcBef>
              <a:spcAft>
                <a:spcPct val="0"/>
              </a:spcAft>
            </a:pPr>
            <a:endParaRPr lang="en-GB" altLang="en-US" sz="2200" dirty="0"/>
          </a:p>
        </p:txBody>
      </p:sp>
      <p:sp>
        <p:nvSpPr>
          <p:cNvPr id="21" name="Rectangle 14"/>
          <p:cNvSpPr>
            <a:spLocks noChangeArrowheads="1"/>
          </p:cNvSpPr>
          <p:nvPr/>
        </p:nvSpPr>
        <p:spPr bwMode="auto">
          <a:xfrm>
            <a:off x="2783632" y="3217331"/>
            <a:ext cx="662473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800" dirty="0">
                <a:ea typeface="Times New Roman" panose="02020603050405020304" pitchFamily="18" charset="0"/>
                <a:cs typeface="Calibri" panose="020F0502020204030204" pitchFamily="34" charset="0"/>
              </a:rPr>
              <a:t>Sally  muttered  ,  I  don’t  like  this  game .</a:t>
            </a:r>
            <a:endParaRPr lang="en-GB" altLang="en-US" sz="2800" dirty="0">
              <a:cs typeface="Calibri" panose="020F0502020204030204" pitchFamily="34" charset="0"/>
            </a:endParaRPr>
          </a:p>
        </p:txBody>
      </p:sp>
      <p:sp>
        <p:nvSpPr>
          <p:cNvPr id="24" name="Rectangle 23"/>
          <p:cNvSpPr/>
          <p:nvPr/>
        </p:nvSpPr>
        <p:spPr>
          <a:xfrm>
            <a:off x="8407724" y="4365105"/>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524000" y="6168492"/>
            <a:ext cx="9144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Add an adverb to this sentence.</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20C2CC38-33ED-4EFA-A9AA-4A73E987D9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1" name="Picture 10">
            <a:extLst>
              <a:ext uri="{FF2B5EF4-FFF2-40B4-BE49-F238E27FC236}">
                <a16:creationId xmlns:a16="http://schemas.microsoft.com/office/drawing/2014/main" id="{83CA1EF8-2264-0441-8E69-972AC534F959}"/>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387781923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18 - questions</a:t>
            </a:r>
          </a:p>
        </p:txBody>
      </p:sp>
      <p:sp>
        <p:nvSpPr>
          <p:cNvPr id="8" name="Rectangle 13"/>
          <p:cNvSpPr>
            <a:spLocks noChangeArrowheads="1"/>
          </p:cNvSpPr>
          <p:nvPr/>
        </p:nvSpPr>
        <p:spPr bwMode="auto">
          <a:xfrm>
            <a:off x="2639617" y="2014101"/>
            <a:ext cx="6933641"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3.  </a:t>
            </a:r>
            <a:r>
              <a:rPr lang="en-GB" altLang="en-US" sz="2200" dirty="0">
                <a:ea typeface="Times New Roman" panose="02020603050405020304" pitchFamily="18" charset="0"/>
                <a:cs typeface="Calibri" panose="020F0502020204030204" pitchFamily="34" charset="0"/>
              </a:rPr>
              <a:t>Write a </a:t>
            </a:r>
            <a:r>
              <a:rPr lang="en-GB" altLang="en-US" sz="2200" b="1" dirty="0">
                <a:ea typeface="Times New Roman" panose="02020603050405020304" pitchFamily="18" charset="0"/>
                <a:cs typeface="Calibri" panose="020F0502020204030204" pitchFamily="34" charset="0"/>
              </a:rPr>
              <a:t>verb</a:t>
            </a:r>
            <a:r>
              <a:rPr lang="en-GB" altLang="en-US" sz="2200" dirty="0">
                <a:ea typeface="Times New Roman" panose="02020603050405020304" pitchFamily="18" charset="0"/>
                <a:cs typeface="Calibri" panose="020F0502020204030204" pitchFamily="34" charset="0"/>
              </a:rPr>
              <a:t> to complete the sentence below.  </a:t>
            </a:r>
          </a:p>
          <a:p>
            <a:pPr eaLnBrk="0" fontAlgn="base" hangingPunct="0">
              <a:spcBef>
                <a:spcPct val="0"/>
              </a:spcBef>
              <a:spcAft>
                <a:spcPct val="0"/>
              </a:spcAft>
            </a:pPr>
            <a:endParaRPr lang="en-GB" altLang="en-US" sz="22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p:txBody>
      </p:sp>
      <p:sp>
        <p:nvSpPr>
          <p:cNvPr id="21" name="Rectangle 14"/>
          <p:cNvSpPr>
            <a:spLocks noChangeArrowheads="1"/>
          </p:cNvSpPr>
          <p:nvPr/>
        </p:nvSpPr>
        <p:spPr bwMode="auto">
          <a:xfrm>
            <a:off x="4068632" y="3183584"/>
            <a:ext cx="443993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Abdul _________ his missing P.E. kit.</a:t>
            </a:r>
          </a:p>
        </p:txBody>
      </p:sp>
      <p:sp>
        <p:nvSpPr>
          <p:cNvPr id="24" name="Rectangle 23"/>
          <p:cNvSpPr/>
          <p:nvPr/>
        </p:nvSpPr>
        <p:spPr>
          <a:xfrm>
            <a:off x="8472265" y="4790763"/>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703512" y="6209436"/>
            <a:ext cx="8784976"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Now write the sentence in the past progressive tense.</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4" name="Picture 13">
            <a:extLst>
              <a:ext uri="{FF2B5EF4-FFF2-40B4-BE49-F238E27FC236}">
                <a16:creationId xmlns:a16="http://schemas.microsoft.com/office/drawing/2014/main" id="{3EFD7C47-9EB2-468E-AF09-9EDAE9F8A2C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9" name="Picture 8">
            <a:extLst>
              <a:ext uri="{FF2B5EF4-FFF2-40B4-BE49-F238E27FC236}">
                <a16:creationId xmlns:a16="http://schemas.microsoft.com/office/drawing/2014/main" id="{1E02B344-80E4-C045-A2EA-123B27C11B61}"/>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337197856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30790" y="389445"/>
            <a:ext cx="3089115" cy="507831"/>
          </a:xfrm>
          <a:prstGeom prst="rect">
            <a:avLst/>
          </a:prstGeom>
          <a:noFill/>
        </p:spPr>
        <p:txBody>
          <a:bodyPr wrap="none" rtlCol="0">
            <a:spAutoFit/>
          </a:bodyPr>
          <a:lstStyle/>
          <a:p>
            <a:r>
              <a:rPr lang="en-GB" sz="2700" b="1" dirty="0"/>
              <a:t>Week 19 - questions</a:t>
            </a:r>
          </a:p>
        </p:txBody>
      </p:sp>
      <p:sp>
        <p:nvSpPr>
          <p:cNvPr id="8" name="Rectangle 13"/>
          <p:cNvSpPr>
            <a:spLocks noChangeArrowheads="1"/>
          </p:cNvSpPr>
          <p:nvPr/>
        </p:nvSpPr>
        <p:spPr bwMode="auto">
          <a:xfrm>
            <a:off x="2477852" y="1156866"/>
            <a:ext cx="7272808"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What is the grammatical term for the part of each word written in </a:t>
            </a:r>
            <a:r>
              <a:rPr lang="en-GB" altLang="en-US" sz="2200" b="1" dirty="0">
                <a:ea typeface="Times New Roman" panose="02020603050405020304" pitchFamily="18" charset="0"/>
                <a:cs typeface="Calibri" panose="020F0502020204030204" pitchFamily="34" charset="0"/>
              </a:rPr>
              <a:t>bold</a:t>
            </a:r>
            <a:r>
              <a:rPr lang="en-GB" altLang="en-US" sz="2200" dirty="0">
                <a:ea typeface="Times New Roman" panose="02020603050405020304" pitchFamily="18" charset="0"/>
                <a:cs typeface="Calibri" panose="020F0502020204030204" pitchFamily="34" charset="0"/>
              </a:rPr>
              <a:t>?</a:t>
            </a:r>
          </a:p>
          <a:p>
            <a:pPr eaLnBrk="0" fontAlgn="base" hangingPunct="0">
              <a:spcBef>
                <a:spcPct val="0"/>
              </a:spcBef>
              <a:spcAft>
                <a:spcPct val="0"/>
              </a:spcAft>
            </a:pPr>
            <a:endParaRPr lang="en-GB" altLang="en-US" sz="2200" u="sng" dirty="0">
              <a:cs typeface="Calibri" panose="020F0502020204030204" pitchFamily="34" charset="0"/>
            </a:endParaRPr>
          </a:p>
          <a:p>
            <a:pPr eaLnBrk="0" fontAlgn="base" hangingPunct="0">
              <a:spcBef>
                <a:spcPct val="0"/>
              </a:spcBef>
              <a:spcAft>
                <a:spcPct val="0"/>
              </a:spcAft>
            </a:pPr>
            <a:r>
              <a:rPr lang="en-GB" altLang="en-US" sz="2200" dirty="0"/>
              <a:t>           </a:t>
            </a:r>
            <a:r>
              <a:rPr lang="en-GB" altLang="en-US" sz="2200" b="1" dirty="0"/>
              <a:t>auto</a:t>
            </a:r>
            <a:r>
              <a:rPr lang="en-GB" altLang="en-US" sz="2200" dirty="0"/>
              <a:t>matic       </a:t>
            </a:r>
            <a:r>
              <a:rPr lang="en-GB" altLang="en-US" sz="2200" b="1" dirty="0"/>
              <a:t>un</a:t>
            </a:r>
            <a:r>
              <a:rPr lang="en-GB" altLang="en-US" sz="2200" dirty="0"/>
              <a:t>well       </a:t>
            </a:r>
            <a:r>
              <a:rPr lang="en-GB" altLang="en-US" sz="2200" b="1" dirty="0"/>
              <a:t>dis</a:t>
            </a:r>
            <a:r>
              <a:rPr lang="en-GB" altLang="en-US" sz="2200" dirty="0"/>
              <a:t>miss      </a:t>
            </a:r>
            <a:r>
              <a:rPr lang="en-GB" altLang="en-US" sz="2200" b="1" dirty="0"/>
              <a:t>mis</a:t>
            </a:r>
            <a:r>
              <a:rPr lang="en-GB" altLang="en-US" sz="2200" dirty="0"/>
              <a:t>placed</a:t>
            </a:r>
          </a:p>
        </p:txBody>
      </p:sp>
      <p:sp>
        <p:nvSpPr>
          <p:cNvPr id="37" name="Rectangle 13"/>
          <p:cNvSpPr>
            <a:spLocks noChangeArrowheads="1"/>
          </p:cNvSpPr>
          <p:nvPr/>
        </p:nvSpPr>
        <p:spPr bwMode="auto">
          <a:xfrm>
            <a:off x="1093069" y="6110756"/>
            <a:ext cx="930801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Give an example for each of the three grammatical terms you didn’t tick.</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grpSp>
        <p:nvGrpSpPr>
          <p:cNvPr id="20" name="Group 19"/>
          <p:cNvGrpSpPr/>
          <p:nvPr/>
        </p:nvGrpSpPr>
        <p:grpSpPr>
          <a:xfrm>
            <a:off x="8203646" y="2560354"/>
            <a:ext cx="1143262" cy="3754663"/>
            <a:chOff x="7110309" y="2132856"/>
            <a:chExt cx="1143262" cy="3754663"/>
          </a:xfrm>
        </p:grpSpPr>
        <p:grpSp>
          <p:nvGrpSpPr>
            <p:cNvPr id="21" name="Group 20"/>
            <p:cNvGrpSpPr/>
            <p:nvPr/>
          </p:nvGrpSpPr>
          <p:grpSpPr>
            <a:xfrm>
              <a:off x="7110309" y="2132856"/>
              <a:ext cx="1143262" cy="2966718"/>
              <a:chOff x="7110309" y="2132856"/>
              <a:chExt cx="1143262" cy="2966718"/>
            </a:xfrm>
          </p:grpSpPr>
          <p:grpSp>
            <p:nvGrpSpPr>
              <p:cNvPr id="23" name="Group 22"/>
              <p:cNvGrpSpPr/>
              <p:nvPr/>
            </p:nvGrpSpPr>
            <p:grpSpPr>
              <a:xfrm>
                <a:off x="7455015" y="2703983"/>
                <a:ext cx="443007" cy="2395591"/>
                <a:chOff x="0" y="-69120"/>
                <a:chExt cx="219657" cy="1303797"/>
              </a:xfrm>
            </p:grpSpPr>
            <p:sp>
              <p:nvSpPr>
                <p:cNvPr id="26" name="Rectangle 25"/>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28" name="Rectangle 27"/>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32" name="Rectangle 31"/>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33" name="Rectangle 32"/>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25" name="Rectangle 24"/>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22" name="Rectangle 21"/>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34" name="Rectangle 14"/>
          <p:cNvSpPr>
            <a:spLocks noChangeArrowheads="1"/>
          </p:cNvSpPr>
          <p:nvPr/>
        </p:nvSpPr>
        <p:spPr bwMode="auto">
          <a:xfrm>
            <a:off x="4831649" y="3103278"/>
            <a:ext cx="2565214"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cs typeface="Calibri" panose="020F0502020204030204" pitchFamily="34" charset="0"/>
              </a:rPr>
              <a:t>noun</a:t>
            </a:r>
          </a:p>
          <a:p>
            <a:pPr eaLnBrk="0" fontAlgn="base" hangingPunct="0">
              <a:spcBef>
                <a:spcPct val="0"/>
              </a:spcBef>
              <a:spcAft>
                <a:spcPct val="0"/>
              </a:spcAft>
            </a:pPr>
            <a:endParaRPr lang="en-GB" altLang="en-US" sz="2200" dirty="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preposition</a:t>
            </a:r>
          </a:p>
          <a:p>
            <a:pPr eaLnBrk="0" fontAlgn="base" hangingPunct="0">
              <a:spcBef>
                <a:spcPct val="0"/>
              </a:spcBef>
              <a:spcAft>
                <a:spcPct val="0"/>
              </a:spcAft>
            </a:pPr>
            <a:endParaRPr lang="en-GB" altLang="en-US" sz="2200" dirty="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prefix</a:t>
            </a:r>
          </a:p>
          <a:p>
            <a:pPr eaLnBrk="0" fontAlgn="base" hangingPunct="0">
              <a:spcBef>
                <a:spcPct val="0"/>
              </a:spcBef>
              <a:spcAft>
                <a:spcPct val="0"/>
              </a:spcAft>
            </a:pPr>
            <a:endParaRPr lang="en-GB" altLang="en-US" sz="2200" dirty="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adverbial phrase</a:t>
            </a:r>
          </a:p>
          <a:p>
            <a:pPr eaLnBrk="0" fontAlgn="base" hangingPunct="0">
              <a:spcBef>
                <a:spcPct val="0"/>
              </a:spcBef>
              <a:spcAft>
                <a:spcPct val="0"/>
              </a:spcAft>
            </a:pPr>
            <a:endParaRPr lang="en-GB" altLang="en-US" sz="2200" dirty="0">
              <a:cs typeface="Calibri" panose="020F0502020204030204" pitchFamily="34" charset="0"/>
            </a:endParaRPr>
          </a:p>
          <a:p>
            <a:pPr eaLnBrk="0" fontAlgn="base" hangingPunct="0">
              <a:spcBef>
                <a:spcPct val="0"/>
              </a:spcBef>
              <a:spcAft>
                <a:spcPct val="0"/>
              </a:spcAft>
            </a:pPr>
            <a:endParaRPr lang="en-GB" altLang="en-US" sz="2200" dirty="0"/>
          </a:p>
        </p:txBody>
      </p:sp>
      <p:pic>
        <p:nvPicPr>
          <p:cNvPr id="18" name="Picture 17">
            <a:extLst>
              <a:ext uri="{FF2B5EF4-FFF2-40B4-BE49-F238E27FC236}">
                <a16:creationId xmlns:a16="http://schemas.microsoft.com/office/drawing/2014/main" id="{FDDCC9C6-3785-4A07-AABA-475900E400D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9" name="Picture 18">
            <a:extLst>
              <a:ext uri="{FF2B5EF4-FFF2-40B4-BE49-F238E27FC236}">
                <a16:creationId xmlns:a16="http://schemas.microsoft.com/office/drawing/2014/main" id="{0001F30C-2DFF-AD4B-87CE-0D1532CD7400}"/>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25806580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19 - questions</a:t>
            </a:r>
          </a:p>
        </p:txBody>
      </p:sp>
      <p:sp>
        <p:nvSpPr>
          <p:cNvPr id="13" name="Rectangle 13"/>
          <p:cNvSpPr>
            <a:spLocks noChangeArrowheads="1"/>
          </p:cNvSpPr>
          <p:nvPr/>
        </p:nvSpPr>
        <p:spPr bwMode="auto">
          <a:xfrm>
            <a:off x="2805830" y="1798078"/>
            <a:ext cx="6799252"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2. </a:t>
            </a:r>
            <a:r>
              <a:rPr lang="en-GB" altLang="en-US" sz="2200" dirty="0">
                <a:ea typeface="Times New Roman" panose="02020603050405020304" pitchFamily="18" charset="0"/>
                <a:cs typeface="Calibri" panose="020F0502020204030204" pitchFamily="34" charset="0"/>
              </a:rPr>
              <a:t>Circle the </a:t>
            </a:r>
            <a:r>
              <a:rPr lang="en-GB" altLang="en-US" sz="2200" b="1" dirty="0">
                <a:ea typeface="Times New Roman" panose="02020603050405020304" pitchFamily="18" charset="0"/>
                <a:cs typeface="Calibri" panose="020F0502020204030204" pitchFamily="34" charset="0"/>
              </a:rPr>
              <a:t>adjectives</a:t>
            </a:r>
            <a:r>
              <a:rPr lang="en-GB" altLang="en-US" sz="2200" dirty="0">
                <a:ea typeface="Times New Roman" panose="02020603050405020304" pitchFamily="18" charset="0"/>
                <a:cs typeface="Calibri" panose="020F0502020204030204" pitchFamily="34" charset="0"/>
              </a:rPr>
              <a:t> in the sentence below.</a:t>
            </a:r>
            <a:endParaRPr lang="en-GB" altLang="en-US" sz="2200" dirty="0"/>
          </a:p>
        </p:txBody>
      </p:sp>
      <p:sp>
        <p:nvSpPr>
          <p:cNvPr id="14" name="Rectangle 14"/>
          <p:cNvSpPr>
            <a:spLocks noChangeArrowheads="1"/>
          </p:cNvSpPr>
          <p:nvPr/>
        </p:nvSpPr>
        <p:spPr bwMode="auto">
          <a:xfrm>
            <a:off x="2568082" y="2865880"/>
            <a:ext cx="6696744"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800" dirty="0">
                <a:cs typeface="Calibri" panose="020F0502020204030204" pitchFamily="34" charset="0"/>
              </a:rPr>
              <a:t>The  young , energetic  man  always  cycled  to  work  speedily  on  his  red  bicycle. </a:t>
            </a:r>
            <a:endParaRPr lang="en-GB" altLang="en-US" sz="2800" dirty="0"/>
          </a:p>
        </p:txBody>
      </p:sp>
      <p:sp>
        <p:nvSpPr>
          <p:cNvPr id="15" name="Rectangle 14"/>
          <p:cNvSpPr/>
          <p:nvPr/>
        </p:nvSpPr>
        <p:spPr>
          <a:xfrm>
            <a:off x="8407724" y="4502731"/>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16" name="Rectangle 13"/>
          <p:cNvSpPr>
            <a:spLocks noChangeArrowheads="1"/>
          </p:cNvSpPr>
          <p:nvPr/>
        </p:nvSpPr>
        <p:spPr bwMode="auto">
          <a:xfrm>
            <a:off x="1965798" y="6043936"/>
            <a:ext cx="8234658"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Find synonyms for all the adjectives used in the sentence above.</a:t>
            </a:r>
            <a:endParaRPr lang="en-GB" altLang="en-US" sz="2200" i="1" dirty="0"/>
          </a:p>
        </p:txBody>
      </p:sp>
      <p:pic>
        <p:nvPicPr>
          <p:cNvPr id="17" name="Picture 16">
            <a:extLst>
              <a:ext uri="{FF2B5EF4-FFF2-40B4-BE49-F238E27FC236}">
                <a16:creationId xmlns:a16="http://schemas.microsoft.com/office/drawing/2014/main" id="{AD494DC9-4BEF-4F91-A11E-C75BD15E637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1" name="Picture 10">
            <a:extLst>
              <a:ext uri="{FF2B5EF4-FFF2-40B4-BE49-F238E27FC236}">
                <a16:creationId xmlns:a16="http://schemas.microsoft.com/office/drawing/2014/main" id="{EA42F788-DFB5-5A44-9252-6006AFC869A7}"/>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287838423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19 - questions</a:t>
            </a:r>
          </a:p>
        </p:txBody>
      </p:sp>
      <p:sp>
        <p:nvSpPr>
          <p:cNvPr id="8" name="Rectangle 13"/>
          <p:cNvSpPr>
            <a:spLocks noChangeArrowheads="1"/>
          </p:cNvSpPr>
          <p:nvPr/>
        </p:nvSpPr>
        <p:spPr bwMode="auto">
          <a:xfrm>
            <a:off x="2601264" y="1628800"/>
            <a:ext cx="7815216"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3.  </a:t>
            </a:r>
            <a:r>
              <a:rPr lang="en-GB" altLang="en-US" sz="2200" dirty="0">
                <a:ea typeface="Times New Roman" panose="02020603050405020304" pitchFamily="18" charset="0"/>
                <a:cs typeface="Calibri" panose="020F0502020204030204" pitchFamily="34" charset="0"/>
              </a:rPr>
              <a:t>Write one word on the line below to complete the sentence in the </a:t>
            </a:r>
            <a:r>
              <a:rPr lang="en-GB" altLang="en-US" sz="2200" b="1" dirty="0">
                <a:ea typeface="Times New Roman" panose="02020603050405020304" pitchFamily="18" charset="0"/>
                <a:cs typeface="Calibri" panose="020F0502020204030204" pitchFamily="34" charset="0"/>
              </a:rPr>
              <a:t>past tense</a:t>
            </a:r>
            <a:r>
              <a:rPr lang="en-GB" altLang="en-US" sz="2200" dirty="0">
                <a:ea typeface="Times New Roman" panose="02020603050405020304" pitchFamily="18" charset="0"/>
                <a:cs typeface="Calibri" panose="020F0502020204030204" pitchFamily="34" charset="0"/>
              </a:rPr>
              <a:t>.</a:t>
            </a:r>
          </a:p>
          <a:p>
            <a:pPr eaLnBrk="0" fontAlgn="base" hangingPunct="0">
              <a:spcBef>
                <a:spcPct val="0"/>
              </a:spcBef>
              <a:spcAft>
                <a:spcPct val="0"/>
              </a:spcAft>
            </a:pPr>
            <a:endParaRPr lang="en-GB" altLang="en-US" sz="22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p:txBody>
      </p:sp>
      <p:sp>
        <p:nvSpPr>
          <p:cNvPr id="21" name="Rectangle 14"/>
          <p:cNvSpPr>
            <a:spLocks noChangeArrowheads="1"/>
          </p:cNvSpPr>
          <p:nvPr/>
        </p:nvSpPr>
        <p:spPr bwMode="auto">
          <a:xfrm>
            <a:off x="2910258" y="3282081"/>
            <a:ext cx="6020623"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GB" altLang="en-US" sz="2800" dirty="0">
                <a:ea typeface="Times New Roman" panose="02020603050405020304" pitchFamily="18" charset="0"/>
                <a:cs typeface="Calibri" panose="020F0502020204030204" pitchFamily="34" charset="0"/>
              </a:rPr>
              <a:t>I _________________ my packed lunch.</a:t>
            </a:r>
          </a:p>
          <a:p>
            <a:pPr lvl="0"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p:txBody>
      </p:sp>
      <p:sp>
        <p:nvSpPr>
          <p:cNvPr id="24" name="Rectangle 23"/>
          <p:cNvSpPr/>
          <p:nvPr/>
        </p:nvSpPr>
        <p:spPr>
          <a:xfrm>
            <a:off x="8827692" y="5294819"/>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703512" y="6209436"/>
            <a:ext cx="8784976"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Write the sentence in the present tense.</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6" name="Picture 15">
            <a:extLst>
              <a:ext uri="{FF2B5EF4-FFF2-40B4-BE49-F238E27FC236}">
                <a16:creationId xmlns:a16="http://schemas.microsoft.com/office/drawing/2014/main" id="{D187172B-904C-4DEA-8AE6-0CDF7FFFD8E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9" name="Picture 8">
            <a:extLst>
              <a:ext uri="{FF2B5EF4-FFF2-40B4-BE49-F238E27FC236}">
                <a16:creationId xmlns:a16="http://schemas.microsoft.com/office/drawing/2014/main" id="{569A8C51-6239-374F-8A31-E89129561B81}"/>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626394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2914388" cy="507831"/>
          </a:xfrm>
          <a:prstGeom prst="rect">
            <a:avLst/>
          </a:prstGeom>
          <a:noFill/>
        </p:spPr>
        <p:txBody>
          <a:bodyPr wrap="none" rtlCol="0">
            <a:spAutoFit/>
          </a:bodyPr>
          <a:lstStyle/>
          <a:p>
            <a:r>
              <a:rPr lang="en-GB" sz="2700" b="1" dirty="0"/>
              <a:t>Week 2 - questions</a:t>
            </a:r>
          </a:p>
        </p:txBody>
      </p:sp>
      <p:sp>
        <p:nvSpPr>
          <p:cNvPr id="23" name="Rectangle 13"/>
          <p:cNvSpPr>
            <a:spLocks noChangeArrowheads="1"/>
          </p:cNvSpPr>
          <p:nvPr/>
        </p:nvSpPr>
        <p:spPr bwMode="auto">
          <a:xfrm>
            <a:off x="1757772" y="6091776"/>
            <a:ext cx="8676456"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Put the noun phrase into a sentence, punctuating it correctly.</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EC1A0592-5C65-43D3-99F3-D8B0E517C87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11" name="Rectangle 13">
            <a:extLst>
              <a:ext uri="{FF2B5EF4-FFF2-40B4-BE49-F238E27FC236}">
                <a16:creationId xmlns:a16="http://schemas.microsoft.com/office/drawing/2014/main" id="{90211851-DE82-4D5B-92B8-DB06F5788357}"/>
              </a:ext>
            </a:extLst>
          </p:cNvPr>
          <p:cNvSpPr>
            <a:spLocks noChangeArrowheads="1"/>
          </p:cNvSpPr>
          <p:nvPr/>
        </p:nvSpPr>
        <p:spPr bwMode="auto">
          <a:xfrm>
            <a:off x="2855641" y="1556792"/>
            <a:ext cx="6933641"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a:t>
            </a:r>
            <a:r>
              <a:rPr lang="en-GB" altLang="en-US" sz="2200" dirty="0">
                <a:ea typeface="Times New Roman" panose="02020603050405020304" pitchFamily="18" charset="0"/>
                <a:cs typeface="Calibri" panose="020F0502020204030204" pitchFamily="34" charset="0"/>
              </a:rPr>
              <a:t>  Tick the </a:t>
            </a:r>
            <a:r>
              <a:rPr lang="en-GB" altLang="en-US" sz="2200" b="1" dirty="0">
                <a:ea typeface="Times New Roman" panose="02020603050405020304" pitchFamily="18" charset="0"/>
                <a:cs typeface="Calibri" panose="020F0502020204030204" pitchFamily="34" charset="0"/>
              </a:rPr>
              <a:t>noun phrase </a:t>
            </a:r>
            <a:r>
              <a:rPr lang="en-GB" altLang="en-US" sz="2200" dirty="0">
                <a:ea typeface="Times New Roman" panose="02020603050405020304" pitchFamily="18" charset="0"/>
                <a:cs typeface="Calibri" panose="020F0502020204030204" pitchFamily="34" charset="0"/>
              </a:rPr>
              <a:t>below.</a:t>
            </a:r>
            <a:endParaRPr lang="en-GB" altLang="en-US" sz="22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grpSp>
        <p:nvGrpSpPr>
          <p:cNvPr id="12" name="Group 11">
            <a:extLst>
              <a:ext uri="{FF2B5EF4-FFF2-40B4-BE49-F238E27FC236}">
                <a16:creationId xmlns:a16="http://schemas.microsoft.com/office/drawing/2014/main" id="{21D86D44-3D7B-423E-B78A-1BDEE16AFBB3}"/>
              </a:ext>
            </a:extLst>
          </p:cNvPr>
          <p:cNvGrpSpPr/>
          <p:nvPr/>
        </p:nvGrpSpPr>
        <p:grpSpPr>
          <a:xfrm>
            <a:off x="8186062" y="2182799"/>
            <a:ext cx="1143262" cy="3754663"/>
            <a:chOff x="7110309" y="2132856"/>
            <a:chExt cx="1143262" cy="3754663"/>
          </a:xfrm>
        </p:grpSpPr>
        <p:grpSp>
          <p:nvGrpSpPr>
            <p:cNvPr id="13" name="Group 12">
              <a:extLst>
                <a:ext uri="{FF2B5EF4-FFF2-40B4-BE49-F238E27FC236}">
                  <a16:creationId xmlns:a16="http://schemas.microsoft.com/office/drawing/2014/main" id="{47D462E1-0F38-443B-A993-668AD82CF2FE}"/>
                </a:ext>
              </a:extLst>
            </p:cNvPr>
            <p:cNvGrpSpPr/>
            <p:nvPr/>
          </p:nvGrpSpPr>
          <p:grpSpPr>
            <a:xfrm>
              <a:off x="7110309" y="2132856"/>
              <a:ext cx="1143262" cy="2966718"/>
              <a:chOff x="7110309" y="2132856"/>
              <a:chExt cx="1143262" cy="2966718"/>
            </a:xfrm>
          </p:grpSpPr>
          <p:grpSp>
            <p:nvGrpSpPr>
              <p:cNvPr id="15" name="Group 14">
                <a:extLst>
                  <a:ext uri="{FF2B5EF4-FFF2-40B4-BE49-F238E27FC236}">
                    <a16:creationId xmlns:a16="http://schemas.microsoft.com/office/drawing/2014/main" id="{7CEC3CBF-C365-47A5-A7F6-40946E1FEBCD}"/>
                  </a:ext>
                </a:extLst>
              </p:cNvPr>
              <p:cNvGrpSpPr/>
              <p:nvPr/>
            </p:nvGrpSpPr>
            <p:grpSpPr>
              <a:xfrm>
                <a:off x="7455015" y="2703983"/>
                <a:ext cx="443007" cy="2395591"/>
                <a:chOff x="0" y="-69120"/>
                <a:chExt cx="219657" cy="1303797"/>
              </a:xfrm>
            </p:grpSpPr>
            <p:sp>
              <p:nvSpPr>
                <p:cNvPr id="17" name="Rectangle 16">
                  <a:extLst>
                    <a:ext uri="{FF2B5EF4-FFF2-40B4-BE49-F238E27FC236}">
                      <a16:creationId xmlns:a16="http://schemas.microsoft.com/office/drawing/2014/main" id="{C040F8EC-9E9A-439B-BB16-DEB0FB8EAE79}"/>
                    </a:ext>
                  </a:extLst>
                </p:cNvPr>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18" name="Rectangle 17">
                  <a:extLst>
                    <a:ext uri="{FF2B5EF4-FFF2-40B4-BE49-F238E27FC236}">
                      <a16:creationId xmlns:a16="http://schemas.microsoft.com/office/drawing/2014/main" id="{F5BCA1F9-2F35-46BA-8898-5C6397EA4D7F}"/>
                    </a:ext>
                  </a:extLst>
                </p:cNvPr>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19" name="Rectangle 18">
                  <a:extLst>
                    <a:ext uri="{FF2B5EF4-FFF2-40B4-BE49-F238E27FC236}">
                      <a16:creationId xmlns:a16="http://schemas.microsoft.com/office/drawing/2014/main" id="{0352B815-2236-4869-85B5-2A434645C6E5}"/>
                    </a:ext>
                  </a:extLst>
                </p:cNvPr>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20" name="Rectangle 19">
                  <a:extLst>
                    <a:ext uri="{FF2B5EF4-FFF2-40B4-BE49-F238E27FC236}">
                      <a16:creationId xmlns:a16="http://schemas.microsoft.com/office/drawing/2014/main" id="{EB892E26-01D0-43F5-85CF-8925FAE98954}"/>
                    </a:ext>
                  </a:extLst>
                </p:cNvPr>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16" name="Rectangle 15">
                <a:extLst>
                  <a:ext uri="{FF2B5EF4-FFF2-40B4-BE49-F238E27FC236}">
                    <a16:creationId xmlns:a16="http://schemas.microsoft.com/office/drawing/2014/main" id="{7B8AD24D-21D8-4D2B-9412-7F1C830B0AEF}"/>
                  </a:ext>
                </a:extLst>
              </p:cNvPr>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14" name="Rectangle 13">
              <a:extLst>
                <a:ext uri="{FF2B5EF4-FFF2-40B4-BE49-F238E27FC236}">
                  <a16:creationId xmlns:a16="http://schemas.microsoft.com/office/drawing/2014/main" id="{A988DACC-5919-426C-9C9A-DCABD4198924}"/>
                </a:ext>
              </a:extLst>
            </p:cNvPr>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22" name="Rectangle 14">
            <a:extLst>
              <a:ext uri="{FF2B5EF4-FFF2-40B4-BE49-F238E27FC236}">
                <a16:creationId xmlns:a16="http://schemas.microsoft.com/office/drawing/2014/main" id="{B0991C6F-EDE4-4CA1-8037-2990AA9498BD}"/>
              </a:ext>
            </a:extLst>
          </p:cNvPr>
          <p:cNvSpPr>
            <a:spLocks noChangeArrowheads="1"/>
          </p:cNvSpPr>
          <p:nvPr/>
        </p:nvSpPr>
        <p:spPr bwMode="auto">
          <a:xfrm>
            <a:off x="3467090" y="2664788"/>
            <a:ext cx="2553904"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cs typeface="Calibri" panose="020F0502020204030204" pitchFamily="34" charset="0"/>
              </a:rPr>
              <a:t>so slowly</a:t>
            </a:r>
            <a:endParaRPr lang="en-GB" altLang="en-US" sz="2200" dirty="0"/>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had been sleeping</a:t>
            </a: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very dull</a:t>
            </a:r>
          </a:p>
          <a:p>
            <a:pPr eaLnBrk="0" fontAlgn="base" hangingPunct="0">
              <a:spcBef>
                <a:spcPct val="0"/>
              </a:spcBef>
              <a:spcAft>
                <a:spcPct val="0"/>
              </a:spcAft>
            </a:pPr>
            <a:endParaRPr lang="en-GB" altLang="en-US" sz="2200" dirty="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the enormous whale</a:t>
            </a:r>
            <a:endParaRPr lang="en-GB" altLang="en-US" sz="2200" dirty="0"/>
          </a:p>
          <a:p>
            <a:pPr eaLnBrk="0" fontAlgn="base" hangingPunct="0">
              <a:spcBef>
                <a:spcPct val="0"/>
              </a:spcBef>
              <a:spcAft>
                <a:spcPct val="0"/>
              </a:spcAft>
            </a:pPr>
            <a:endParaRPr lang="en-GB" altLang="en-US" sz="2200" dirty="0"/>
          </a:p>
        </p:txBody>
      </p:sp>
      <p:pic>
        <p:nvPicPr>
          <p:cNvPr id="21" name="Picture 20">
            <a:extLst>
              <a:ext uri="{FF2B5EF4-FFF2-40B4-BE49-F238E27FC236}">
                <a16:creationId xmlns:a16="http://schemas.microsoft.com/office/drawing/2014/main" id="{2AA2E59A-50A7-8B49-B0D5-6F18EC885811}"/>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5158927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20 - questions</a:t>
            </a:r>
          </a:p>
        </p:txBody>
      </p:sp>
      <p:sp>
        <p:nvSpPr>
          <p:cNvPr id="13" name="Rectangle 13"/>
          <p:cNvSpPr>
            <a:spLocks noChangeArrowheads="1"/>
          </p:cNvSpPr>
          <p:nvPr/>
        </p:nvSpPr>
        <p:spPr bwMode="auto">
          <a:xfrm>
            <a:off x="2805830" y="1763235"/>
            <a:ext cx="6799252"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 </a:t>
            </a:r>
            <a:r>
              <a:rPr lang="en-GB" altLang="en-US" sz="2200" dirty="0">
                <a:ea typeface="Times New Roman" panose="02020603050405020304" pitchFamily="18" charset="0"/>
                <a:cs typeface="Calibri" panose="020F0502020204030204" pitchFamily="34" charset="0"/>
              </a:rPr>
              <a:t> Tick </a:t>
            </a:r>
            <a:r>
              <a:rPr lang="en-GB" altLang="en-US" sz="2200" b="1" dirty="0">
                <a:ea typeface="Times New Roman" panose="02020603050405020304" pitchFamily="18" charset="0"/>
                <a:cs typeface="Calibri" panose="020F0502020204030204" pitchFamily="34" charset="0"/>
              </a:rPr>
              <a:t>one</a:t>
            </a:r>
            <a:r>
              <a:rPr lang="en-GB" altLang="en-US" sz="2200" dirty="0">
                <a:ea typeface="Times New Roman" panose="02020603050405020304" pitchFamily="18" charset="0"/>
                <a:cs typeface="Calibri" panose="020F0502020204030204" pitchFamily="34" charset="0"/>
              </a:rPr>
              <a:t> box to show where a </a:t>
            </a:r>
            <a:r>
              <a:rPr lang="en-GB" altLang="en-US" sz="2200" b="1" dirty="0">
                <a:ea typeface="Times New Roman" panose="02020603050405020304" pitchFamily="18" charset="0"/>
                <a:cs typeface="Calibri" panose="020F0502020204030204" pitchFamily="34" charset="0"/>
              </a:rPr>
              <a:t>comma </a:t>
            </a:r>
            <a:r>
              <a:rPr lang="en-GB" altLang="en-US" sz="2200" dirty="0">
                <a:ea typeface="Times New Roman" panose="02020603050405020304" pitchFamily="18" charset="0"/>
                <a:cs typeface="Calibri" panose="020F0502020204030204" pitchFamily="34" charset="0"/>
              </a:rPr>
              <a:t>should go in the sentence below.</a:t>
            </a:r>
            <a:endParaRPr lang="en-GB" altLang="en-US" sz="2200" dirty="0"/>
          </a:p>
        </p:txBody>
      </p:sp>
      <p:sp>
        <p:nvSpPr>
          <p:cNvPr id="15" name="Rectangle 14"/>
          <p:cNvSpPr/>
          <p:nvPr/>
        </p:nvSpPr>
        <p:spPr>
          <a:xfrm>
            <a:off x="8407724" y="4502731"/>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16" name="Rectangle 13"/>
          <p:cNvSpPr>
            <a:spLocks noChangeArrowheads="1"/>
          </p:cNvSpPr>
          <p:nvPr/>
        </p:nvSpPr>
        <p:spPr bwMode="auto">
          <a:xfrm>
            <a:off x="1965798" y="6213213"/>
            <a:ext cx="8234658"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What impact does the comma have on the reader?</a:t>
            </a:r>
            <a:endParaRPr lang="en-GB" altLang="en-US" sz="2200" i="1" dirty="0"/>
          </a:p>
        </p:txBody>
      </p:sp>
      <p:pic>
        <p:nvPicPr>
          <p:cNvPr id="17" name="Picture 16">
            <a:extLst>
              <a:ext uri="{FF2B5EF4-FFF2-40B4-BE49-F238E27FC236}">
                <a16:creationId xmlns:a16="http://schemas.microsoft.com/office/drawing/2014/main" id="{F15890D5-E128-46C0-A3ED-494ABB99868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29" name="Rectangle 28">
            <a:extLst>
              <a:ext uri="{FF2B5EF4-FFF2-40B4-BE49-F238E27FC236}">
                <a16:creationId xmlns:a16="http://schemas.microsoft.com/office/drawing/2014/main" id="{F7BFF679-DF49-4947-8683-AE14BDBB037B}"/>
              </a:ext>
            </a:extLst>
          </p:cNvPr>
          <p:cNvSpPr/>
          <p:nvPr/>
        </p:nvSpPr>
        <p:spPr>
          <a:xfrm>
            <a:off x="3154305" y="2926394"/>
            <a:ext cx="7432702" cy="1446550"/>
          </a:xfrm>
          <a:prstGeom prst="rect">
            <a:avLst/>
          </a:prstGeom>
        </p:spPr>
        <p:txBody>
          <a:bodyPr wrap="square">
            <a:spAutoFit/>
          </a:bodyPr>
          <a:lstStyle/>
          <a:p>
            <a:r>
              <a:rPr lang="en-GB" sz="2200" dirty="0">
                <a:latin typeface="Calibri" panose="020F0502020204030204" pitchFamily="34" charset="0"/>
                <a:ea typeface="Times New Roman" panose="02020603050405020304" pitchFamily="18" charset="0"/>
              </a:rPr>
              <a:t>After  the  match  we  went  home  for  our tea. </a:t>
            </a:r>
          </a:p>
          <a:p>
            <a:endParaRPr lang="en-GB" sz="2200" dirty="0">
              <a:latin typeface="Calibri" panose="020F0502020204030204" pitchFamily="34" charset="0"/>
              <a:ea typeface="Times New Roman" panose="02020603050405020304" pitchFamily="18" charset="0"/>
            </a:endParaRPr>
          </a:p>
          <a:p>
            <a:endParaRPr lang="en-GB" sz="2200" dirty="0">
              <a:latin typeface="Calibri" panose="020F0502020204030204" pitchFamily="34" charset="0"/>
              <a:ea typeface="Times New Roman" panose="02020603050405020304" pitchFamily="18" charset="0"/>
            </a:endParaRPr>
          </a:p>
          <a:p>
            <a:endParaRPr lang="en-GB" sz="2200" dirty="0">
              <a:latin typeface="Calibri" panose="020F0502020204030204" pitchFamily="34" charset="0"/>
              <a:ea typeface="Times New Roman" panose="02020603050405020304" pitchFamily="18" charset="0"/>
            </a:endParaRPr>
          </a:p>
        </p:txBody>
      </p:sp>
      <p:grpSp>
        <p:nvGrpSpPr>
          <p:cNvPr id="30" name="Group 29">
            <a:extLst>
              <a:ext uri="{FF2B5EF4-FFF2-40B4-BE49-F238E27FC236}">
                <a16:creationId xmlns:a16="http://schemas.microsoft.com/office/drawing/2014/main" id="{07EFB416-C26F-42CA-B887-B5B5553F59E2}"/>
              </a:ext>
            </a:extLst>
          </p:cNvPr>
          <p:cNvGrpSpPr/>
          <p:nvPr/>
        </p:nvGrpSpPr>
        <p:grpSpPr>
          <a:xfrm>
            <a:off x="3680632" y="3352106"/>
            <a:ext cx="410051" cy="724679"/>
            <a:chOff x="0" y="0"/>
            <a:chExt cx="213360" cy="403860"/>
          </a:xfrm>
        </p:grpSpPr>
        <p:sp>
          <p:nvSpPr>
            <p:cNvPr id="31" name="Rectangle 30">
              <a:extLst>
                <a:ext uri="{FF2B5EF4-FFF2-40B4-BE49-F238E27FC236}">
                  <a16:creationId xmlns:a16="http://schemas.microsoft.com/office/drawing/2014/main" id="{1C1C162E-9F40-49A9-94D2-29DA794FD73C}"/>
                </a:ext>
              </a:extLst>
            </p:cNvPr>
            <p:cNvSpPr/>
            <p:nvPr/>
          </p:nvSpPr>
          <p:spPr>
            <a:xfrm>
              <a:off x="0" y="19050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a</a:t>
              </a:r>
            </a:p>
          </p:txBody>
        </p:sp>
        <p:cxnSp>
          <p:nvCxnSpPr>
            <p:cNvPr id="32" name="Straight Arrow Connector 31">
              <a:extLst>
                <a:ext uri="{FF2B5EF4-FFF2-40B4-BE49-F238E27FC236}">
                  <a16:creationId xmlns:a16="http://schemas.microsoft.com/office/drawing/2014/main" id="{018529AD-E5D5-4F8D-A1FC-3FF85E625620}"/>
                </a:ext>
              </a:extLst>
            </p:cNvPr>
            <p:cNvCxnSpPr/>
            <p:nvPr/>
          </p:nvCxnSpPr>
          <p:spPr>
            <a:xfrm flipV="1">
              <a:off x="99060" y="0"/>
              <a:ext cx="0" cy="1905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3" name="Group 32">
            <a:extLst>
              <a:ext uri="{FF2B5EF4-FFF2-40B4-BE49-F238E27FC236}">
                <a16:creationId xmlns:a16="http://schemas.microsoft.com/office/drawing/2014/main" id="{39562552-C0B6-46CB-93EB-07EB3C6D05F4}"/>
              </a:ext>
            </a:extLst>
          </p:cNvPr>
          <p:cNvGrpSpPr/>
          <p:nvPr/>
        </p:nvGrpSpPr>
        <p:grpSpPr>
          <a:xfrm>
            <a:off x="4999992" y="3350819"/>
            <a:ext cx="410051" cy="724679"/>
            <a:chOff x="0" y="0"/>
            <a:chExt cx="213360" cy="403860"/>
          </a:xfrm>
        </p:grpSpPr>
        <p:sp>
          <p:nvSpPr>
            <p:cNvPr id="34" name="Rectangle 33">
              <a:extLst>
                <a:ext uri="{FF2B5EF4-FFF2-40B4-BE49-F238E27FC236}">
                  <a16:creationId xmlns:a16="http://schemas.microsoft.com/office/drawing/2014/main" id="{90D9579B-C457-460B-BE9B-9A6E9C690E03}"/>
                </a:ext>
              </a:extLst>
            </p:cNvPr>
            <p:cNvSpPr/>
            <p:nvPr/>
          </p:nvSpPr>
          <p:spPr>
            <a:xfrm>
              <a:off x="0" y="19050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b</a:t>
              </a:r>
            </a:p>
          </p:txBody>
        </p:sp>
        <p:cxnSp>
          <p:nvCxnSpPr>
            <p:cNvPr id="35" name="Straight Arrow Connector 34">
              <a:extLst>
                <a:ext uri="{FF2B5EF4-FFF2-40B4-BE49-F238E27FC236}">
                  <a16:creationId xmlns:a16="http://schemas.microsoft.com/office/drawing/2014/main" id="{B6DD94CD-9B02-4172-87D1-FF00BB0E7C8A}"/>
                </a:ext>
              </a:extLst>
            </p:cNvPr>
            <p:cNvCxnSpPr/>
            <p:nvPr/>
          </p:nvCxnSpPr>
          <p:spPr>
            <a:xfrm flipV="1">
              <a:off x="99060" y="0"/>
              <a:ext cx="0" cy="1905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6" name="Group 35">
            <a:extLst>
              <a:ext uri="{FF2B5EF4-FFF2-40B4-BE49-F238E27FC236}">
                <a16:creationId xmlns:a16="http://schemas.microsoft.com/office/drawing/2014/main" id="{D2379C31-B5B5-447D-B6CC-80ADDFC2DFEF}"/>
              </a:ext>
            </a:extLst>
          </p:cNvPr>
          <p:cNvGrpSpPr/>
          <p:nvPr/>
        </p:nvGrpSpPr>
        <p:grpSpPr>
          <a:xfrm>
            <a:off x="6205456" y="3340974"/>
            <a:ext cx="410051" cy="724679"/>
            <a:chOff x="0" y="0"/>
            <a:chExt cx="213360" cy="403860"/>
          </a:xfrm>
        </p:grpSpPr>
        <p:sp>
          <p:nvSpPr>
            <p:cNvPr id="37" name="Rectangle 36">
              <a:extLst>
                <a:ext uri="{FF2B5EF4-FFF2-40B4-BE49-F238E27FC236}">
                  <a16:creationId xmlns:a16="http://schemas.microsoft.com/office/drawing/2014/main" id="{492AC0F1-14C8-45AB-8B9B-94F41EFD2F32}"/>
                </a:ext>
              </a:extLst>
            </p:cNvPr>
            <p:cNvSpPr/>
            <p:nvPr/>
          </p:nvSpPr>
          <p:spPr>
            <a:xfrm>
              <a:off x="0" y="19050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c</a:t>
              </a:r>
            </a:p>
          </p:txBody>
        </p:sp>
        <p:cxnSp>
          <p:nvCxnSpPr>
            <p:cNvPr id="38" name="Straight Arrow Connector 37">
              <a:extLst>
                <a:ext uri="{FF2B5EF4-FFF2-40B4-BE49-F238E27FC236}">
                  <a16:creationId xmlns:a16="http://schemas.microsoft.com/office/drawing/2014/main" id="{681344A5-EB0B-4EFA-85EA-7D313BBC46D9}"/>
                </a:ext>
              </a:extLst>
            </p:cNvPr>
            <p:cNvCxnSpPr/>
            <p:nvPr/>
          </p:nvCxnSpPr>
          <p:spPr>
            <a:xfrm flipV="1">
              <a:off x="99060" y="0"/>
              <a:ext cx="0" cy="1905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9" name="Group 38">
            <a:extLst>
              <a:ext uri="{FF2B5EF4-FFF2-40B4-BE49-F238E27FC236}">
                <a16:creationId xmlns:a16="http://schemas.microsoft.com/office/drawing/2014/main" id="{1749FD47-A86B-4FCE-9A8E-E54DD24F2C95}"/>
              </a:ext>
            </a:extLst>
          </p:cNvPr>
          <p:cNvGrpSpPr/>
          <p:nvPr/>
        </p:nvGrpSpPr>
        <p:grpSpPr>
          <a:xfrm>
            <a:off x="7876346" y="3330309"/>
            <a:ext cx="410051" cy="724679"/>
            <a:chOff x="0" y="0"/>
            <a:chExt cx="213360" cy="403860"/>
          </a:xfrm>
        </p:grpSpPr>
        <p:sp>
          <p:nvSpPr>
            <p:cNvPr id="40" name="Rectangle 39">
              <a:extLst>
                <a:ext uri="{FF2B5EF4-FFF2-40B4-BE49-F238E27FC236}">
                  <a16:creationId xmlns:a16="http://schemas.microsoft.com/office/drawing/2014/main" id="{90EC9A94-1721-49A8-A8E1-AA8EB5797131}"/>
                </a:ext>
              </a:extLst>
            </p:cNvPr>
            <p:cNvSpPr/>
            <p:nvPr/>
          </p:nvSpPr>
          <p:spPr>
            <a:xfrm>
              <a:off x="0" y="19050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d</a:t>
              </a:r>
            </a:p>
          </p:txBody>
        </p:sp>
        <p:cxnSp>
          <p:nvCxnSpPr>
            <p:cNvPr id="41" name="Straight Arrow Connector 40">
              <a:extLst>
                <a:ext uri="{FF2B5EF4-FFF2-40B4-BE49-F238E27FC236}">
                  <a16:creationId xmlns:a16="http://schemas.microsoft.com/office/drawing/2014/main" id="{D41DF10E-D660-4F92-85A2-7251EA74C080}"/>
                </a:ext>
              </a:extLst>
            </p:cNvPr>
            <p:cNvCxnSpPr/>
            <p:nvPr/>
          </p:nvCxnSpPr>
          <p:spPr>
            <a:xfrm flipV="1">
              <a:off x="99060" y="0"/>
              <a:ext cx="0" cy="1905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pic>
        <p:nvPicPr>
          <p:cNvPr id="21" name="Picture 20">
            <a:extLst>
              <a:ext uri="{FF2B5EF4-FFF2-40B4-BE49-F238E27FC236}">
                <a16:creationId xmlns:a16="http://schemas.microsoft.com/office/drawing/2014/main" id="{0F326D9C-0E45-5142-B21B-F2F8719D2123}"/>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130770934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20 - questions</a:t>
            </a:r>
          </a:p>
        </p:txBody>
      </p:sp>
      <p:sp>
        <p:nvSpPr>
          <p:cNvPr id="8" name="Rectangle 13"/>
          <p:cNvSpPr>
            <a:spLocks noChangeArrowheads="1"/>
          </p:cNvSpPr>
          <p:nvPr/>
        </p:nvSpPr>
        <p:spPr bwMode="auto">
          <a:xfrm>
            <a:off x="2639616" y="1454339"/>
            <a:ext cx="7277987"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2.</a:t>
            </a:r>
            <a:r>
              <a:rPr lang="en-GB" altLang="en-US" sz="2200" dirty="0">
                <a:ea typeface="Times New Roman" panose="02020603050405020304" pitchFamily="18" charset="0"/>
                <a:cs typeface="Calibri" panose="020F0502020204030204" pitchFamily="34" charset="0"/>
              </a:rPr>
              <a:t>  Draw lines to match each pair of words to its</a:t>
            </a:r>
            <a:r>
              <a:rPr lang="en-GB" altLang="en-US" sz="2200" b="1" dirty="0">
                <a:ea typeface="Times New Roman" panose="02020603050405020304" pitchFamily="18" charset="0"/>
                <a:cs typeface="Calibri" panose="020F0502020204030204" pitchFamily="34" charset="0"/>
              </a:rPr>
              <a:t> contracted form</a:t>
            </a: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grpSp>
        <p:nvGrpSpPr>
          <p:cNvPr id="27" name="Group 26"/>
          <p:cNvGrpSpPr/>
          <p:nvPr/>
        </p:nvGrpSpPr>
        <p:grpSpPr>
          <a:xfrm>
            <a:off x="2639616" y="2564905"/>
            <a:ext cx="7405447" cy="3262013"/>
            <a:chOff x="6748498" y="2500618"/>
            <a:chExt cx="7405447" cy="3262013"/>
          </a:xfrm>
        </p:grpSpPr>
        <p:grpSp>
          <p:nvGrpSpPr>
            <p:cNvPr id="16" name="Group 15"/>
            <p:cNvGrpSpPr/>
            <p:nvPr/>
          </p:nvGrpSpPr>
          <p:grpSpPr>
            <a:xfrm>
              <a:off x="6748498" y="2500618"/>
              <a:ext cx="7302772" cy="2145659"/>
              <a:chOff x="-350314" y="-179801"/>
              <a:chExt cx="3620948" cy="1167772"/>
            </a:xfrm>
          </p:grpSpPr>
          <p:sp>
            <p:nvSpPr>
              <p:cNvPr id="17" name="Rectangle 16"/>
              <p:cNvSpPr/>
              <p:nvPr/>
            </p:nvSpPr>
            <p:spPr>
              <a:xfrm>
                <a:off x="-350314" y="-179801"/>
                <a:ext cx="1561380"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dirty="0"/>
                  <a:t>1) You are</a:t>
                </a:r>
              </a:p>
            </p:txBody>
          </p:sp>
          <p:sp>
            <p:nvSpPr>
              <p:cNvPr id="18" name="Rectangle 17"/>
              <p:cNvSpPr/>
              <p:nvPr/>
            </p:nvSpPr>
            <p:spPr>
              <a:xfrm>
                <a:off x="-344017" y="232838"/>
                <a:ext cx="1561380"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dirty="0"/>
                  <a:t>2) You will</a:t>
                </a:r>
              </a:p>
            </p:txBody>
          </p:sp>
          <p:sp>
            <p:nvSpPr>
              <p:cNvPr id="19" name="Rectangle 18"/>
              <p:cNvSpPr/>
              <p:nvPr/>
            </p:nvSpPr>
            <p:spPr>
              <a:xfrm>
                <a:off x="-344881" y="663930"/>
                <a:ext cx="1561380"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dirty="0"/>
                  <a:t>3) We are</a:t>
                </a:r>
              </a:p>
            </p:txBody>
          </p:sp>
          <p:sp>
            <p:nvSpPr>
              <p:cNvPr id="20" name="Rectangle 19"/>
              <p:cNvSpPr/>
              <p:nvPr/>
            </p:nvSpPr>
            <p:spPr>
              <a:xfrm>
                <a:off x="1702957" y="-179801"/>
                <a:ext cx="1561380"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dirty="0"/>
                  <a:t>a) We’re</a:t>
                </a:r>
              </a:p>
            </p:txBody>
          </p:sp>
          <p:sp>
            <p:nvSpPr>
              <p:cNvPr id="21" name="Rectangle 20"/>
              <p:cNvSpPr/>
              <p:nvPr/>
            </p:nvSpPr>
            <p:spPr>
              <a:xfrm>
                <a:off x="1709254" y="232838"/>
                <a:ext cx="1561380"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dirty="0"/>
                  <a:t>b) You’re</a:t>
                </a:r>
              </a:p>
            </p:txBody>
          </p:sp>
          <p:sp>
            <p:nvSpPr>
              <p:cNvPr id="22" name="Rectangle 21"/>
              <p:cNvSpPr/>
              <p:nvPr/>
            </p:nvSpPr>
            <p:spPr>
              <a:xfrm>
                <a:off x="1708389" y="663930"/>
                <a:ext cx="1561380"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dirty="0"/>
                  <a:t>c) You’ll</a:t>
                </a:r>
              </a:p>
            </p:txBody>
          </p:sp>
        </p:grpSp>
        <p:sp>
          <p:nvSpPr>
            <p:cNvPr id="24" name="Rectangle 23"/>
            <p:cNvSpPr/>
            <p:nvPr/>
          </p:nvSpPr>
          <p:spPr>
            <a:xfrm>
              <a:off x="13069212" y="4993190"/>
              <a:ext cx="1084733" cy="769441"/>
            </a:xfrm>
            <a:prstGeom prst="rect">
              <a:avLst/>
            </a:prstGeom>
          </p:spPr>
          <p:txBody>
            <a:bodyPr wrap="square">
              <a:spAutoFit/>
            </a:bodyPr>
            <a:lstStyle/>
            <a:p>
              <a:pPr lvl="0"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37" name="Rectangle 13"/>
          <p:cNvSpPr>
            <a:spLocks noChangeArrowheads="1"/>
          </p:cNvSpPr>
          <p:nvPr/>
        </p:nvSpPr>
        <p:spPr bwMode="auto">
          <a:xfrm>
            <a:off x="1524000" y="6209436"/>
            <a:ext cx="9144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What does the apostrophe indicate in a contraction?</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29" name="Picture 28">
            <a:extLst>
              <a:ext uri="{FF2B5EF4-FFF2-40B4-BE49-F238E27FC236}">
                <a16:creationId xmlns:a16="http://schemas.microsoft.com/office/drawing/2014/main" id="{0F3B71B4-FC47-49A8-980A-3C6934249E7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23" name="Picture 22">
            <a:extLst>
              <a:ext uri="{FF2B5EF4-FFF2-40B4-BE49-F238E27FC236}">
                <a16:creationId xmlns:a16="http://schemas.microsoft.com/office/drawing/2014/main" id="{1F03F2C4-D9B6-6A44-AA43-8D7EEA35FDED}"/>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3465689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20 - questions</a:t>
            </a:r>
          </a:p>
        </p:txBody>
      </p:sp>
      <p:sp>
        <p:nvSpPr>
          <p:cNvPr id="8" name="Rectangle 13"/>
          <p:cNvSpPr>
            <a:spLocks noChangeArrowheads="1"/>
          </p:cNvSpPr>
          <p:nvPr/>
        </p:nvSpPr>
        <p:spPr bwMode="auto">
          <a:xfrm>
            <a:off x="3079170" y="1606007"/>
            <a:ext cx="6933641"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3.  </a:t>
            </a:r>
            <a:r>
              <a:rPr lang="en-GB" altLang="en-US" sz="2200" dirty="0">
                <a:ea typeface="Times New Roman" panose="02020603050405020304" pitchFamily="18" charset="0"/>
                <a:cs typeface="Calibri" panose="020F0502020204030204" pitchFamily="34" charset="0"/>
              </a:rPr>
              <a:t>Circle the </a:t>
            </a:r>
            <a:r>
              <a:rPr lang="en-GB" altLang="en-US" sz="2200" b="1" dirty="0">
                <a:ea typeface="Times New Roman" panose="02020603050405020304" pitchFamily="18" charset="0"/>
                <a:cs typeface="Calibri" panose="020F0502020204030204" pitchFamily="34" charset="0"/>
              </a:rPr>
              <a:t>verbs</a:t>
            </a:r>
            <a:r>
              <a:rPr lang="en-GB" altLang="en-US" sz="2200" dirty="0">
                <a:ea typeface="Times New Roman" panose="02020603050405020304" pitchFamily="18" charset="0"/>
                <a:cs typeface="Calibri" panose="020F0502020204030204" pitchFamily="34" charset="0"/>
              </a:rPr>
              <a:t> in the sentence below.                                                                                  </a:t>
            </a:r>
            <a:endParaRPr lang="en-GB" altLang="en-US" sz="2200" dirty="0"/>
          </a:p>
          <a:p>
            <a:pPr eaLnBrk="0" fontAlgn="base" hangingPunct="0">
              <a:spcBef>
                <a:spcPct val="0"/>
              </a:spcBef>
              <a:spcAft>
                <a:spcPct val="0"/>
              </a:spcAft>
            </a:pPr>
            <a:endParaRPr lang="en-GB" altLang="en-US" sz="2200" dirty="0"/>
          </a:p>
        </p:txBody>
      </p:sp>
      <p:sp>
        <p:nvSpPr>
          <p:cNvPr id="37" name="Rectangle 13"/>
          <p:cNvSpPr>
            <a:spLocks noChangeArrowheads="1"/>
          </p:cNvSpPr>
          <p:nvPr/>
        </p:nvSpPr>
        <p:spPr bwMode="auto">
          <a:xfrm>
            <a:off x="1524000" y="6209436"/>
            <a:ext cx="9144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Find the compound word in the sentence above.</a:t>
            </a:r>
            <a:endParaRPr lang="en-GB" altLang="en-US" sz="2200" i="1" dirty="0"/>
          </a:p>
          <a:p>
            <a:pPr lvl="0"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lvl="0" eaLnBrk="0" fontAlgn="base" hangingPunct="0">
              <a:spcBef>
                <a:spcPct val="0"/>
              </a:spcBef>
              <a:spcAft>
                <a:spcPct val="0"/>
              </a:spcAft>
            </a:pPr>
            <a:endParaRPr lang="en-GB" altLang="en-US" sz="2200" i="1" dirty="0"/>
          </a:p>
        </p:txBody>
      </p:sp>
      <p:sp>
        <p:nvSpPr>
          <p:cNvPr id="39" name="Rectangle 38"/>
          <p:cNvSpPr/>
          <p:nvPr/>
        </p:nvSpPr>
        <p:spPr>
          <a:xfrm>
            <a:off x="8407724" y="4790763"/>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pic>
        <p:nvPicPr>
          <p:cNvPr id="11" name="Picture 10">
            <a:extLst>
              <a:ext uri="{FF2B5EF4-FFF2-40B4-BE49-F238E27FC236}">
                <a16:creationId xmlns:a16="http://schemas.microsoft.com/office/drawing/2014/main" id="{2334107D-802F-42D7-AA83-85B5CAA4937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12" name="Rectangle 11">
            <a:extLst>
              <a:ext uri="{FF2B5EF4-FFF2-40B4-BE49-F238E27FC236}">
                <a16:creationId xmlns:a16="http://schemas.microsoft.com/office/drawing/2014/main" id="{A9DB092E-3A12-4C19-80C3-BCCBC67383E1}"/>
              </a:ext>
            </a:extLst>
          </p:cNvPr>
          <p:cNvSpPr/>
          <p:nvPr/>
        </p:nvSpPr>
        <p:spPr>
          <a:xfrm>
            <a:off x="2829639" y="2739141"/>
            <a:ext cx="7432702" cy="2400657"/>
          </a:xfrm>
          <a:prstGeom prst="rect">
            <a:avLst/>
          </a:prstGeom>
        </p:spPr>
        <p:txBody>
          <a:bodyPr wrap="square">
            <a:spAutoFit/>
          </a:bodyPr>
          <a:lstStyle/>
          <a:p>
            <a:r>
              <a:rPr lang="en-GB" sz="2800" dirty="0">
                <a:latin typeface="Calibri" panose="020F0502020204030204" pitchFamily="34" charset="0"/>
                <a:ea typeface="Times New Roman" panose="02020603050405020304" pitchFamily="18" charset="0"/>
              </a:rPr>
              <a:t>Today  is  my  birthday  so  I  expect  lots  of presents.</a:t>
            </a:r>
          </a:p>
          <a:p>
            <a:endParaRPr lang="en-GB" sz="3600" dirty="0">
              <a:latin typeface="Calibri" panose="020F0502020204030204" pitchFamily="34" charset="0"/>
              <a:ea typeface="Times New Roman" panose="02020603050405020304" pitchFamily="18" charset="0"/>
            </a:endParaRPr>
          </a:p>
          <a:p>
            <a:endParaRPr lang="en-GB" sz="3600" dirty="0">
              <a:latin typeface="Calibri" panose="020F0502020204030204" pitchFamily="34" charset="0"/>
              <a:ea typeface="Times New Roman" panose="02020603050405020304" pitchFamily="18" charset="0"/>
            </a:endParaRPr>
          </a:p>
          <a:p>
            <a:endParaRPr lang="en-GB" sz="2200" dirty="0">
              <a:latin typeface="Calibri" panose="020F0502020204030204" pitchFamily="34" charset="0"/>
              <a:ea typeface="Times New Roman" panose="02020603050405020304" pitchFamily="18" charset="0"/>
            </a:endParaRPr>
          </a:p>
        </p:txBody>
      </p:sp>
      <p:pic>
        <p:nvPicPr>
          <p:cNvPr id="9" name="Picture 8">
            <a:extLst>
              <a:ext uri="{FF2B5EF4-FFF2-40B4-BE49-F238E27FC236}">
                <a16:creationId xmlns:a16="http://schemas.microsoft.com/office/drawing/2014/main" id="{CBD8C117-5D8C-A24C-8874-649C132541B8}"/>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422269968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21 - questions</a:t>
            </a:r>
          </a:p>
        </p:txBody>
      </p:sp>
      <p:sp>
        <p:nvSpPr>
          <p:cNvPr id="8" name="Rectangle 13"/>
          <p:cNvSpPr>
            <a:spLocks noChangeArrowheads="1"/>
          </p:cNvSpPr>
          <p:nvPr/>
        </p:nvSpPr>
        <p:spPr bwMode="auto">
          <a:xfrm>
            <a:off x="2834768" y="1772817"/>
            <a:ext cx="6933641"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  </a:t>
            </a:r>
            <a:r>
              <a:rPr lang="en-GB" altLang="en-US" sz="2200" dirty="0">
                <a:ea typeface="Times New Roman" panose="02020603050405020304" pitchFamily="18" charset="0"/>
                <a:cs typeface="Calibri" panose="020F0502020204030204" pitchFamily="34" charset="0"/>
              </a:rPr>
              <a:t>Underline the </a:t>
            </a:r>
            <a:r>
              <a:rPr lang="en-GB" altLang="en-US" sz="2200" b="1" dirty="0">
                <a:ea typeface="Times New Roman" panose="02020603050405020304" pitchFamily="18" charset="0"/>
                <a:cs typeface="Calibri" panose="020F0502020204030204" pitchFamily="34" charset="0"/>
              </a:rPr>
              <a:t>preposition</a:t>
            </a:r>
            <a:r>
              <a:rPr lang="en-GB" altLang="en-US" sz="2200" dirty="0">
                <a:ea typeface="Times New Roman" panose="02020603050405020304" pitchFamily="18" charset="0"/>
                <a:cs typeface="Calibri" panose="020F0502020204030204" pitchFamily="34" charset="0"/>
              </a:rPr>
              <a:t> in the sentence below.</a:t>
            </a:r>
            <a:endParaRPr lang="en-GB" altLang="en-US" sz="2200" dirty="0"/>
          </a:p>
          <a:p>
            <a:pPr eaLnBrk="0" fontAlgn="base" hangingPunct="0">
              <a:spcBef>
                <a:spcPct val="0"/>
              </a:spcBef>
              <a:spcAft>
                <a:spcPct val="0"/>
              </a:spcAft>
            </a:pPr>
            <a:endParaRPr lang="en-GB" altLang="en-US" sz="2200" dirty="0"/>
          </a:p>
        </p:txBody>
      </p:sp>
      <p:sp>
        <p:nvSpPr>
          <p:cNvPr id="21" name="Rectangle 14"/>
          <p:cNvSpPr>
            <a:spLocks noChangeArrowheads="1"/>
          </p:cNvSpPr>
          <p:nvPr/>
        </p:nvSpPr>
        <p:spPr bwMode="auto">
          <a:xfrm>
            <a:off x="2783632" y="2995507"/>
            <a:ext cx="6624736"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800" dirty="0">
                <a:cs typeface="Calibri" panose="020F0502020204030204" pitchFamily="34" charset="0"/>
              </a:rPr>
              <a:t>Excitedly, the children ran towards the fairground.</a:t>
            </a:r>
          </a:p>
        </p:txBody>
      </p:sp>
      <p:sp>
        <p:nvSpPr>
          <p:cNvPr id="24" name="Rectangle 23"/>
          <p:cNvSpPr/>
          <p:nvPr/>
        </p:nvSpPr>
        <p:spPr>
          <a:xfrm>
            <a:off x="8407724" y="4814291"/>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524000" y="6040159"/>
            <a:ext cx="914400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Can you create a different compound word using the word </a:t>
            </a:r>
            <a:r>
              <a:rPr lang="en-GB" altLang="en-US" sz="2200" b="1" i="1" u="sng" dirty="0">
                <a:ea typeface="Times New Roman" panose="02020603050405020304" pitchFamily="18" charset="0"/>
                <a:cs typeface="Calibri" panose="020F0502020204030204" pitchFamily="34" charset="0"/>
              </a:rPr>
              <a:t>ground</a:t>
            </a:r>
            <a:r>
              <a:rPr lang="en-GB" altLang="en-US" sz="2200" b="1" i="1" dirty="0">
                <a:ea typeface="Times New Roman" panose="02020603050405020304" pitchFamily="18" charset="0"/>
                <a:cs typeface="Calibri" panose="020F0502020204030204" pitchFamily="34" charset="0"/>
              </a:rPr>
              <a:t>?</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AAADAC7E-BA1F-4938-B24F-54113A187B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1" name="Picture 10">
            <a:extLst>
              <a:ext uri="{FF2B5EF4-FFF2-40B4-BE49-F238E27FC236}">
                <a16:creationId xmlns:a16="http://schemas.microsoft.com/office/drawing/2014/main" id="{108AF849-48C0-8A4B-ABBC-2D374F61DB15}"/>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381585729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21 - questions</a:t>
            </a:r>
          </a:p>
        </p:txBody>
      </p:sp>
      <p:sp>
        <p:nvSpPr>
          <p:cNvPr id="8" name="Rectangle 13"/>
          <p:cNvSpPr>
            <a:spLocks noChangeArrowheads="1"/>
          </p:cNvSpPr>
          <p:nvPr/>
        </p:nvSpPr>
        <p:spPr bwMode="auto">
          <a:xfrm>
            <a:off x="2834768" y="1290436"/>
            <a:ext cx="6933641"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2. </a:t>
            </a:r>
            <a:r>
              <a:rPr lang="en-GB" altLang="en-US" sz="2200" dirty="0">
                <a:ea typeface="Times New Roman" panose="02020603050405020304" pitchFamily="18" charset="0"/>
                <a:cs typeface="Calibri" panose="020F0502020204030204" pitchFamily="34" charset="0"/>
              </a:rPr>
              <a:t>Tick the </a:t>
            </a:r>
            <a:r>
              <a:rPr lang="en-GB" altLang="en-US" sz="2200" b="1" dirty="0">
                <a:ea typeface="Times New Roman" panose="02020603050405020304" pitchFamily="18" charset="0"/>
                <a:cs typeface="Calibri" panose="020F0502020204030204" pitchFamily="34" charset="0"/>
              </a:rPr>
              <a:t>sentence type</a:t>
            </a:r>
            <a:r>
              <a:rPr lang="en-GB" altLang="en-US" sz="2200" dirty="0">
                <a:ea typeface="Times New Roman" panose="02020603050405020304" pitchFamily="18" charset="0"/>
                <a:cs typeface="Calibri" panose="020F0502020204030204" pitchFamily="34" charset="0"/>
              </a:rPr>
              <a:t> that matches the following sentence.</a:t>
            </a:r>
          </a:p>
          <a:p>
            <a:pPr eaLnBrk="0" fontAlgn="base" hangingPunct="0">
              <a:spcBef>
                <a:spcPct val="0"/>
              </a:spcBef>
              <a:spcAft>
                <a:spcPct val="0"/>
              </a:spcAft>
            </a:pPr>
            <a:endParaRPr lang="en-GB" altLang="en-US" sz="2200" dirty="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Mix the ingredients together.</a:t>
            </a:r>
            <a:endParaRPr lang="en-GB" altLang="en-US" sz="22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  </a:t>
            </a:r>
            <a:endParaRPr lang="en-GB" altLang="en-US" sz="2200" dirty="0"/>
          </a:p>
        </p:txBody>
      </p:sp>
      <p:sp>
        <p:nvSpPr>
          <p:cNvPr id="23" name="Rectangle 13"/>
          <p:cNvSpPr>
            <a:spLocks noChangeArrowheads="1"/>
          </p:cNvSpPr>
          <p:nvPr/>
        </p:nvSpPr>
        <p:spPr bwMode="auto">
          <a:xfrm>
            <a:off x="1524000" y="6209436"/>
            <a:ext cx="9144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Name the type of verb used in this sentence.</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0A604ACA-FBF9-4B88-986A-419CC4FF369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grpSp>
        <p:nvGrpSpPr>
          <p:cNvPr id="22" name="Group 21">
            <a:extLst>
              <a:ext uri="{FF2B5EF4-FFF2-40B4-BE49-F238E27FC236}">
                <a16:creationId xmlns:a16="http://schemas.microsoft.com/office/drawing/2014/main" id="{0F8AD1FB-CB98-4C1C-B604-CC1126D1F07A}"/>
              </a:ext>
            </a:extLst>
          </p:cNvPr>
          <p:cNvGrpSpPr/>
          <p:nvPr/>
        </p:nvGrpSpPr>
        <p:grpSpPr>
          <a:xfrm>
            <a:off x="8699604" y="2382883"/>
            <a:ext cx="1143262" cy="3754663"/>
            <a:chOff x="7110309" y="2132856"/>
            <a:chExt cx="1143262" cy="3754663"/>
          </a:xfrm>
        </p:grpSpPr>
        <p:grpSp>
          <p:nvGrpSpPr>
            <p:cNvPr id="25" name="Group 24">
              <a:extLst>
                <a:ext uri="{FF2B5EF4-FFF2-40B4-BE49-F238E27FC236}">
                  <a16:creationId xmlns:a16="http://schemas.microsoft.com/office/drawing/2014/main" id="{EDCD5D66-6247-435F-92B1-05D6C791714D}"/>
                </a:ext>
              </a:extLst>
            </p:cNvPr>
            <p:cNvGrpSpPr/>
            <p:nvPr/>
          </p:nvGrpSpPr>
          <p:grpSpPr>
            <a:xfrm>
              <a:off x="7110309" y="2132856"/>
              <a:ext cx="1143262" cy="2966718"/>
              <a:chOff x="7110309" y="2132856"/>
              <a:chExt cx="1143262" cy="2966718"/>
            </a:xfrm>
          </p:grpSpPr>
          <p:grpSp>
            <p:nvGrpSpPr>
              <p:cNvPr id="27" name="Group 26">
                <a:extLst>
                  <a:ext uri="{FF2B5EF4-FFF2-40B4-BE49-F238E27FC236}">
                    <a16:creationId xmlns:a16="http://schemas.microsoft.com/office/drawing/2014/main" id="{FFEEE188-03F0-4716-BF82-4F0CAB41608D}"/>
                  </a:ext>
                </a:extLst>
              </p:cNvPr>
              <p:cNvGrpSpPr/>
              <p:nvPr/>
            </p:nvGrpSpPr>
            <p:grpSpPr>
              <a:xfrm>
                <a:off x="7455015" y="2703983"/>
                <a:ext cx="443007" cy="2395591"/>
                <a:chOff x="0" y="-69120"/>
                <a:chExt cx="219657" cy="1303797"/>
              </a:xfrm>
            </p:grpSpPr>
            <p:sp>
              <p:nvSpPr>
                <p:cNvPr id="29" name="Rectangle 28">
                  <a:extLst>
                    <a:ext uri="{FF2B5EF4-FFF2-40B4-BE49-F238E27FC236}">
                      <a16:creationId xmlns:a16="http://schemas.microsoft.com/office/drawing/2014/main" id="{FEF41CEE-5978-485A-98B4-B13BC19B28B5}"/>
                    </a:ext>
                  </a:extLst>
                </p:cNvPr>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30" name="Rectangle 29">
                  <a:extLst>
                    <a:ext uri="{FF2B5EF4-FFF2-40B4-BE49-F238E27FC236}">
                      <a16:creationId xmlns:a16="http://schemas.microsoft.com/office/drawing/2014/main" id="{517BF996-E57F-4599-AD0E-E523A9589385}"/>
                    </a:ext>
                  </a:extLst>
                </p:cNvPr>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31" name="Rectangle 30">
                  <a:extLst>
                    <a:ext uri="{FF2B5EF4-FFF2-40B4-BE49-F238E27FC236}">
                      <a16:creationId xmlns:a16="http://schemas.microsoft.com/office/drawing/2014/main" id="{EA4CFF3A-AF02-4CD5-98B9-DB4F729897BF}"/>
                    </a:ext>
                  </a:extLst>
                </p:cNvPr>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32" name="Rectangle 31">
                  <a:extLst>
                    <a:ext uri="{FF2B5EF4-FFF2-40B4-BE49-F238E27FC236}">
                      <a16:creationId xmlns:a16="http://schemas.microsoft.com/office/drawing/2014/main" id="{3EFC8BA1-AE05-4DF9-81F8-2C240DC394B0}"/>
                    </a:ext>
                  </a:extLst>
                </p:cNvPr>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28" name="Rectangle 27">
                <a:extLst>
                  <a:ext uri="{FF2B5EF4-FFF2-40B4-BE49-F238E27FC236}">
                    <a16:creationId xmlns:a16="http://schemas.microsoft.com/office/drawing/2014/main" id="{A8796D45-AAD5-44D2-91A4-1C74DD925C4A}"/>
                  </a:ext>
                </a:extLst>
              </p:cNvPr>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26" name="Rectangle 25">
              <a:extLst>
                <a:ext uri="{FF2B5EF4-FFF2-40B4-BE49-F238E27FC236}">
                  <a16:creationId xmlns:a16="http://schemas.microsoft.com/office/drawing/2014/main" id="{10064306-CC43-4555-9D10-0A9C56772245}"/>
                </a:ext>
              </a:extLst>
            </p:cNvPr>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33" name="Rectangle 14">
            <a:extLst>
              <a:ext uri="{FF2B5EF4-FFF2-40B4-BE49-F238E27FC236}">
                <a16:creationId xmlns:a16="http://schemas.microsoft.com/office/drawing/2014/main" id="{BAF822C8-1C1D-4E1D-B144-15FEFA92C42E}"/>
              </a:ext>
            </a:extLst>
          </p:cNvPr>
          <p:cNvSpPr>
            <a:spLocks noChangeArrowheads="1"/>
          </p:cNvSpPr>
          <p:nvPr/>
        </p:nvSpPr>
        <p:spPr bwMode="auto">
          <a:xfrm>
            <a:off x="3200231" y="2901102"/>
            <a:ext cx="5573830"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command</a:t>
            </a:r>
            <a:endParaRPr lang="en-GB" altLang="en-US" sz="2200" dirty="0"/>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statement</a:t>
            </a:r>
            <a:endParaRPr lang="en-GB" altLang="en-US" sz="2200" dirty="0"/>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cs typeface="Calibri" panose="020F0502020204030204" pitchFamily="34" charset="0"/>
              </a:rPr>
              <a:t>question</a:t>
            </a:r>
          </a:p>
          <a:p>
            <a:pPr lvl="0" eaLnBrk="0" fontAlgn="base" hangingPunct="0">
              <a:spcBef>
                <a:spcPct val="0"/>
              </a:spcBef>
              <a:spcAft>
                <a:spcPct val="0"/>
              </a:spcAft>
            </a:pPr>
            <a:endParaRPr lang="en-GB" altLang="en-US" sz="2200" dirty="0">
              <a:cs typeface="Calibri" panose="020F0502020204030204" pitchFamily="34" charset="0"/>
            </a:endParaRPr>
          </a:p>
          <a:p>
            <a:pPr lvl="0" eaLnBrk="0" fontAlgn="base" hangingPunct="0">
              <a:spcBef>
                <a:spcPct val="0"/>
              </a:spcBef>
              <a:spcAft>
                <a:spcPct val="0"/>
              </a:spcAft>
            </a:pPr>
            <a:r>
              <a:rPr lang="en-GB" altLang="en-US" sz="2200" dirty="0"/>
              <a:t>exclamation</a:t>
            </a:r>
          </a:p>
        </p:txBody>
      </p:sp>
      <p:pic>
        <p:nvPicPr>
          <p:cNvPr id="17" name="Picture 16">
            <a:extLst>
              <a:ext uri="{FF2B5EF4-FFF2-40B4-BE49-F238E27FC236}">
                <a16:creationId xmlns:a16="http://schemas.microsoft.com/office/drawing/2014/main" id="{63828EB5-75FB-5948-8AD5-193259BA61DA}"/>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289477139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21 - questions</a:t>
            </a:r>
          </a:p>
        </p:txBody>
      </p:sp>
      <p:sp>
        <p:nvSpPr>
          <p:cNvPr id="8" name="Rectangle 13"/>
          <p:cNvSpPr>
            <a:spLocks noChangeArrowheads="1"/>
          </p:cNvSpPr>
          <p:nvPr/>
        </p:nvSpPr>
        <p:spPr bwMode="auto">
          <a:xfrm>
            <a:off x="2650567" y="1559109"/>
            <a:ext cx="6933641" cy="3216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3.</a:t>
            </a:r>
            <a:r>
              <a:rPr lang="en-GB" altLang="en-US" sz="2200" dirty="0">
                <a:ea typeface="Times New Roman" panose="02020603050405020304" pitchFamily="18" charset="0"/>
                <a:cs typeface="Calibri" panose="020F0502020204030204" pitchFamily="34" charset="0"/>
              </a:rPr>
              <a:t>  Put </a:t>
            </a:r>
            <a:r>
              <a:rPr lang="en-GB" altLang="en-US" sz="2200" b="1" dirty="0">
                <a:ea typeface="Times New Roman" panose="02020603050405020304" pitchFamily="18" charset="0"/>
                <a:cs typeface="Calibri" panose="020F0502020204030204" pitchFamily="34" charset="0"/>
              </a:rPr>
              <a:t>inverted commas </a:t>
            </a:r>
            <a:r>
              <a:rPr lang="en-GB" altLang="en-US" sz="2200" dirty="0">
                <a:ea typeface="Times New Roman" panose="02020603050405020304" pitchFamily="18" charset="0"/>
                <a:cs typeface="Calibri" panose="020F0502020204030204" pitchFamily="34" charset="0"/>
              </a:rPr>
              <a:t>around the speech in this sentence.</a:t>
            </a:r>
          </a:p>
          <a:p>
            <a:pPr marL="457200" indent="-457200" eaLnBrk="0" fontAlgn="base" hangingPunct="0">
              <a:spcBef>
                <a:spcPct val="0"/>
              </a:spcBef>
              <a:spcAft>
                <a:spcPct val="0"/>
              </a:spcAft>
              <a:buAutoNum type="arabicPeriod" startAt="3"/>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endParaRPr lang="en-GB" altLang="en-US" sz="900" dirty="0">
              <a:cs typeface="Calibri" panose="020F0502020204030204" pitchFamily="34" charset="0"/>
            </a:endParaRPr>
          </a:p>
          <a:p>
            <a:pPr eaLnBrk="0" fontAlgn="base" hangingPunct="0">
              <a:spcBef>
                <a:spcPct val="0"/>
              </a:spcBef>
              <a:spcAft>
                <a:spcPct val="0"/>
              </a:spcAft>
            </a:pPr>
            <a:r>
              <a:rPr lang="en-GB" altLang="en-US" sz="2800" dirty="0">
                <a:cs typeface="Calibri" panose="020F0502020204030204" pitchFamily="34" charset="0"/>
              </a:rPr>
              <a:t>Tom  whispered,  I  need  to  get  out  of  this  dungeon  now .</a:t>
            </a:r>
            <a:endParaRPr lang="en-GB" altLang="en-US" sz="2800" dirty="0"/>
          </a:p>
          <a:p>
            <a:pPr eaLnBrk="0" fontAlgn="base" hangingPunct="0">
              <a:spcBef>
                <a:spcPct val="0"/>
              </a:spcBef>
              <a:spcAft>
                <a:spcPct val="0"/>
              </a:spcAft>
            </a:pPr>
            <a:r>
              <a:rPr lang="en-GB" altLang="en-US" sz="2800" dirty="0">
                <a:ea typeface="Times New Roman" panose="02020603050405020304" pitchFamily="18" charset="0"/>
                <a:cs typeface="Calibri" panose="020F0502020204030204" pitchFamily="34" charset="0"/>
              </a:rPr>
              <a:t>                                                                                  </a:t>
            </a:r>
            <a:endParaRPr lang="en-GB" altLang="en-US" sz="2800" dirty="0"/>
          </a:p>
          <a:p>
            <a:pPr eaLnBrk="0" fontAlgn="base" hangingPunct="0">
              <a:spcBef>
                <a:spcPct val="0"/>
              </a:spcBef>
              <a:spcAft>
                <a:spcPct val="0"/>
              </a:spcAft>
            </a:pPr>
            <a:endParaRPr lang="en-GB" altLang="en-US" sz="2200" dirty="0"/>
          </a:p>
        </p:txBody>
      </p:sp>
      <p:sp>
        <p:nvSpPr>
          <p:cNvPr id="24" name="Rectangle 23"/>
          <p:cNvSpPr/>
          <p:nvPr/>
        </p:nvSpPr>
        <p:spPr>
          <a:xfrm>
            <a:off x="8472265" y="4790763"/>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703512" y="6195788"/>
            <a:ext cx="8784976"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Rewrite the sentence starting with the speech.</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AD11625F-3288-4C92-A4DE-832CE2BED98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1" name="Picture 10">
            <a:extLst>
              <a:ext uri="{FF2B5EF4-FFF2-40B4-BE49-F238E27FC236}">
                <a16:creationId xmlns:a16="http://schemas.microsoft.com/office/drawing/2014/main" id="{C2C759B5-48C1-2546-BF29-D0FD4439E63D}"/>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158859108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22 - questions</a:t>
            </a:r>
          </a:p>
        </p:txBody>
      </p:sp>
      <p:sp>
        <p:nvSpPr>
          <p:cNvPr id="8" name="Rectangle 13"/>
          <p:cNvSpPr>
            <a:spLocks noChangeArrowheads="1"/>
          </p:cNvSpPr>
          <p:nvPr/>
        </p:nvSpPr>
        <p:spPr bwMode="auto">
          <a:xfrm>
            <a:off x="2762760" y="1459523"/>
            <a:ext cx="6933641"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a:t>
            </a:r>
            <a:r>
              <a:rPr lang="en-GB" altLang="en-US" sz="2200" dirty="0">
                <a:ea typeface="Times New Roman" panose="02020603050405020304" pitchFamily="18" charset="0"/>
                <a:cs typeface="Calibri" panose="020F0502020204030204" pitchFamily="34" charset="0"/>
              </a:rPr>
              <a:t>  Tick the sentence that is most likely to end with an </a:t>
            </a:r>
            <a:r>
              <a:rPr lang="en-GB" altLang="en-US" sz="2200" b="1" dirty="0">
                <a:ea typeface="Times New Roman" panose="02020603050405020304" pitchFamily="18" charset="0"/>
                <a:cs typeface="Calibri" panose="020F0502020204030204" pitchFamily="34" charset="0"/>
              </a:rPr>
              <a:t>exclamation mark</a:t>
            </a:r>
            <a:r>
              <a:rPr lang="en-GB" altLang="en-US" sz="2200" dirty="0">
                <a:ea typeface="Times New Roman" panose="02020603050405020304" pitchFamily="18" charset="0"/>
                <a:cs typeface="Calibri" panose="020F0502020204030204" pitchFamily="34" charset="0"/>
              </a:rPr>
              <a:t>.</a:t>
            </a:r>
            <a:endParaRPr lang="en-GB" altLang="en-US" sz="22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sp>
        <p:nvSpPr>
          <p:cNvPr id="37" name="Rectangle 13"/>
          <p:cNvSpPr>
            <a:spLocks noChangeArrowheads="1"/>
          </p:cNvSpPr>
          <p:nvPr/>
        </p:nvSpPr>
        <p:spPr bwMode="auto">
          <a:xfrm>
            <a:off x="1740024" y="6209436"/>
            <a:ext cx="8748464"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Rewrite the last sentence in the present progressive tense.</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grpSp>
        <p:nvGrpSpPr>
          <p:cNvPr id="20" name="Group 19"/>
          <p:cNvGrpSpPr/>
          <p:nvPr/>
        </p:nvGrpSpPr>
        <p:grpSpPr>
          <a:xfrm>
            <a:off x="8184232" y="2182799"/>
            <a:ext cx="1143262" cy="3754663"/>
            <a:chOff x="7110309" y="2132856"/>
            <a:chExt cx="1143262" cy="3754663"/>
          </a:xfrm>
        </p:grpSpPr>
        <p:grpSp>
          <p:nvGrpSpPr>
            <p:cNvPr id="21" name="Group 20"/>
            <p:cNvGrpSpPr/>
            <p:nvPr/>
          </p:nvGrpSpPr>
          <p:grpSpPr>
            <a:xfrm>
              <a:off x="7110309" y="2132856"/>
              <a:ext cx="1143262" cy="2966718"/>
              <a:chOff x="7110309" y="2132856"/>
              <a:chExt cx="1143262" cy="2966718"/>
            </a:xfrm>
          </p:grpSpPr>
          <p:grpSp>
            <p:nvGrpSpPr>
              <p:cNvPr id="23" name="Group 22"/>
              <p:cNvGrpSpPr/>
              <p:nvPr/>
            </p:nvGrpSpPr>
            <p:grpSpPr>
              <a:xfrm>
                <a:off x="7455015" y="2703983"/>
                <a:ext cx="443007" cy="2395591"/>
                <a:chOff x="0" y="-69120"/>
                <a:chExt cx="219657" cy="1303797"/>
              </a:xfrm>
            </p:grpSpPr>
            <p:sp>
              <p:nvSpPr>
                <p:cNvPr id="26" name="Rectangle 25"/>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28" name="Rectangle 27"/>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32" name="Rectangle 31"/>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33" name="Rectangle 32"/>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25" name="Rectangle 24"/>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22" name="Rectangle 21"/>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34" name="Rectangle 14"/>
          <p:cNvSpPr>
            <a:spLocks noChangeArrowheads="1"/>
          </p:cNvSpPr>
          <p:nvPr/>
        </p:nvSpPr>
        <p:spPr bwMode="auto">
          <a:xfrm>
            <a:off x="2682410" y="2708921"/>
            <a:ext cx="5573830"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cs typeface="Calibri" panose="020F0502020204030204" pitchFamily="34" charset="0"/>
              </a:rPr>
              <a:t>How do you do that</a:t>
            </a:r>
            <a:endParaRPr lang="en-GB" altLang="en-US" sz="2200" dirty="0"/>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He walked to school</a:t>
            </a:r>
            <a:endParaRPr lang="en-GB" altLang="en-US" sz="2200" dirty="0"/>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What a great idea that is</a:t>
            </a:r>
            <a:endParaRPr lang="en-GB" altLang="en-US" sz="2200" dirty="0"/>
          </a:p>
          <a:p>
            <a:pPr lvl="0" eaLnBrk="0" fontAlgn="base" hangingPunct="0">
              <a:spcBef>
                <a:spcPct val="0"/>
              </a:spcBef>
              <a:spcAft>
                <a:spcPct val="0"/>
              </a:spcAft>
            </a:pPr>
            <a:endParaRPr lang="en-GB" altLang="en-US" sz="2200" dirty="0"/>
          </a:p>
          <a:p>
            <a:pPr lvl="0" eaLnBrk="0" fontAlgn="base" hangingPunct="0">
              <a:spcBef>
                <a:spcPct val="0"/>
              </a:spcBef>
              <a:spcAft>
                <a:spcPct val="0"/>
              </a:spcAft>
            </a:pPr>
            <a:r>
              <a:rPr lang="en-GB" altLang="en-US" sz="2200" dirty="0">
                <a:cs typeface="Calibri" panose="020F0502020204030204" pitchFamily="34" charset="0"/>
              </a:rPr>
              <a:t>She looked for her book</a:t>
            </a:r>
            <a:endParaRPr lang="en-GB" altLang="en-US" sz="2200" dirty="0"/>
          </a:p>
        </p:txBody>
      </p:sp>
      <p:pic>
        <p:nvPicPr>
          <p:cNvPr id="18" name="Picture 17">
            <a:extLst>
              <a:ext uri="{FF2B5EF4-FFF2-40B4-BE49-F238E27FC236}">
                <a16:creationId xmlns:a16="http://schemas.microsoft.com/office/drawing/2014/main" id="{A65A442F-902C-4D23-A17C-93A404AA5F2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9" name="Picture 18">
            <a:extLst>
              <a:ext uri="{FF2B5EF4-FFF2-40B4-BE49-F238E27FC236}">
                <a16:creationId xmlns:a16="http://schemas.microsoft.com/office/drawing/2014/main" id="{A10ED642-7298-AC4E-953C-D6B1CB245A6E}"/>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82641461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22 - questions</a:t>
            </a:r>
          </a:p>
        </p:txBody>
      </p:sp>
      <p:sp>
        <p:nvSpPr>
          <p:cNvPr id="8" name="Rectangle 13"/>
          <p:cNvSpPr>
            <a:spLocks noChangeArrowheads="1"/>
          </p:cNvSpPr>
          <p:nvPr/>
        </p:nvSpPr>
        <p:spPr bwMode="auto">
          <a:xfrm>
            <a:off x="2834768" y="1772817"/>
            <a:ext cx="6933641"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2.  </a:t>
            </a:r>
            <a:r>
              <a:rPr lang="en-GB" altLang="en-US" sz="2200" dirty="0">
                <a:ea typeface="Times New Roman" panose="02020603050405020304" pitchFamily="18" charset="0"/>
                <a:cs typeface="Calibri" panose="020F0502020204030204" pitchFamily="34" charset="0"/>
              </a:rPr>
              <a:t>Circle the words which should start with a </a:t>
            </a:r>
            <a:r>
              <a:rPr lang="en-GB" altLang="en-US" sz="2200" b="1" dirty="0">
                <a:ea typeface="Times New Roman" panose="02020603050405020304" pitchFamily="18" charset="0"/>
                <a:cs typeface="Calibri" panose="020F0502020204030204" pitchFamily="34" charset="0"/>
              </a:rPr>
              <a:t>capital letter</a:t>
            </a:r>
            <a:r>
              <a:rPr lang="en-GB" altLang="en-US" sz="2200" dirty="0">
                <a:ea typeface="Times New Roman" panose="02020603050405020304" pitchFamily="18" charset="0"/>
                <a:cs typeface="Calibri" panose="020F0502020204030204" pitchFamily="34" charset="0"/>
              </a:rPr>
              <a:t>.</a:t>
            </a:r>
            <a:endParaRPr lang="en-GB" altLang="en-US" sz="2200" dirty="0"/>
          </a:p>
          <a:p>
            <a:pPr eaLnBrk="0" fontAlgn="base" hangingPunct="0">
              <a:spcBef>
                <a:spcPct val="0"/>
              </a:spcBef>
              <a:spcAft>
                <a:spcPct val="0"/>
              </a:spcAft>
            </a:pPr>
            <a:endParaRPr lang="en-GB" altLang="en-US" sz="2200" dirty="0"/>
          </a:p>
        </p:txBody>
      </p:sp>
      <p:sp>
        <p:nvSpPr>
          <p:cNvPr id="21" name="Rectangle 14"/>
          <p:cNvSpPr>
            <a:spLocks noChangeArrowheads="1"/>
          </p:cNvSpPr>
          <p:nvPr/>
        </p:nvSpPr>
        <p:spPr bwMode="auto">
          <a:xfrm>
            <a:off x="2989220" y="3059378"/>
            <a:ext cx="6624736"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800" dirty="0">
                <a:ea typeface="Times New Roman" panose="02020603050405020304" pitchFamily="18" charset="0"/>
                <a:cs typeface="Calibri" panose="020F0502020204030204" pitchFamily="34" charset="0"/>
              </a:rPr>
              <a:t>the  smith  family  went  to  </a:t>
            </a:r>
            <a:r>
              <a:rPr lang="en-GB" altLang="en-US" sz="2800" dirty="0" err="1">
                <a:ea typeface="Times New Roman" panose="02020603050405020304" pitchFamily="18" charset="0"/>
                <a:cs typeface="Calibri" panose="020F0502020204030204" pitchFamily="34" charset="0"/>
              </a:rPr>
              <a:t>spain</a:t>
            </a:r>
            <a:r>
              <a:rPr lang="en-GB" altLang="en-US" sz="2800" dirty="0">
                <a:ea typeface="Times New Roman" panose="02020603050405020304" pitchFamily="18" charset="0"/>
                <a:cs typeface="Calibri" panose="020F0502020204030204" pitchFamily="34" charset="0"/>
              </a:rPr>
              <a:t>  for  their  holiday .</a:t>
            </a:r>
          </a:p>
          <a:p>
            <a:pPr eaLnBrk="0" fontAlgn="base" hangingPunct="0">
              <a:spcBef>
                <a:spcPct val="0"/>
              </a:spcBef>
              <a:spcAft>
                <a:spcPct val="0"/>
              </a:spcAft>
            </a:pPr>
            <a:endParaRPr lang="en-GB" altLang="en-US" sz="2200" dirty="0">
              <a:cs typeface="Calibri" panose="020F0502020204030204" pitchFamily="34" charset="0"/>
            </a:endParaRPr>
          </a:p>
        </p:txBody>
      </p:sp>
      <p:sp>
        <p:nvSpPr>
          <p:cNvPr id="24" name="Rectangle 23"/>
          <p:cNvSpPr/>
          <p:nvPr/>
        </p:nvSpPr>
        <p:spPr>
          <a:xfrm>
            <a:off x="8407724" y="4869161"/>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524000" y="6209436"/>
            <a:ext cx="9144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Write the plural of the word </a:t>
            </a:r>
            <a:r>
              <a:rPr lang="en-GB" altLang="en-US" sz="2200" b="1" i="1" u="sng" dirty="0">
                <a:ea typeface="Times New Roman" panose="02020603050405020304" pitchFamily="18" charset="0"/>
                <a:cs typeface="Calibri" panose="020F0502020204030204" pitchFamily="34" charset="0"/>
              </a:rPr>
              <a:t>family</a:t>
            </a:r>
            <a:r>
              <a:rPr lang="en-GB" altLang="en-US" sz="2200" b="1" i="1" dirty="0">
                <a:ea typeface="Times New Roman" panose="02020603050405020304" pitchFamily="18" charset="0"/>
                <a:cs typeface="Calibri" panose="020F0502020204030204" pitchFamily="34" charset="0"/>
              </a:rPr>
              <a:t>.</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BF6CBC28-0C43-4A4D-8FFE-38A3C586D87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1" name="Picture 10">
            <a:extLst>
              <a:ext uri="{FF2B5EF4-FFF2-40B4-BE49-F238E27FC236}">
                <a16:creationId xmlns:a16="http://schemas.microsoft.com/office/drawing/2014/main" id="{1610795E-0026-644D-BBCD-DB20536C0CE9}"/>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70432684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22 - questions</a:t>
            </a:r>
          </a:p>
        </p:txBody>
      </p:sp>
      <p:sp>
        <p:nvSpPr>
          <p:cNvPr id="8" name="Rectangle 13"/>
          <p:cNvSpPr>
            <a:spLocks noChangeArrowheads="1"/>
          </p:cNvSpPr>
          <p:nvPr/>
        </p:nvSpPr>
        <p:spPr bwMode="auto">
          <a:xfrm>
            <a:off x="2834768" y="1482169"/>
            <a:ext cx="6933641"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3.  </a:t>
            </a:r>
            <a:r>
              <a:rPr lang="en-GB" altLang="en-US" sz="2200" dirty="0">
                <a:ea typeface="Times New Roman" panose="02020603050405020304" pitchFamily="18" charset="0"/>
                <a:cs typeface="Calibri" panose="020F0502020204030204" pitchFamily="34" charset="0"/>
              </a:rPr>
              <a:t>Why is an </a:t>
            </a:r>
            <a:r>
              <a:rPr lang="en-GB" altLang="en-US" sz="2200" b="1" dirty="0">
                <a:ea typeface="Times New Roman" panose="02020603050405020304" pitchFamily="18" charset="0"/>
                <a:cs typeface="Calibri" panose="020F0502020204030204" pitchFamily="34" charset="0"/>
              </a:rPr>
              <a:t>apostrophe</a:t>
            </a:r>
            <a:r>
              <a:rPr lang="en-GB" altLang="en-US" sz="2200" dirty="0">
                <a:ea typeface="Times New Roman" panose="02020603050405020304" pitchFamily="18" charset="0"/>
                <a:cs typeface="Calibri" panose="020F0502020204030204" pitchFamily="34" charset="0"/>
              </a:rPr>
              <a:t> used in this sentence?</a:t>
            </a:r>
            <a:endParaRPr lang="en-GB" altLang="en-US" sz="2200" dirty="0"/>
          </a:p>
          <a:p>
            <a:pPr eaLnBrk="0" fontAlgn="base" hangingPunct="0">
              <a:spcBef>
                <a:spcPct val="0"/>
              </a:spcBef>
              <a:spcAft>
                <a:spcPct val="0"/>
              </a:spcAft>
            </a:pPr>
            <a:endParaRPr lang="en-GB" altLang="en-US" sz="2200" dirty="0"/>
          </a:p>
        </p:txBody>
      </p:sp>
      <p:sp>
        <p:nvSpPr>
          <p:cNvPr id="21" name="Rectangle 14"/>
          <p:cNvSpPr>
            <a:spLocks noChangeArrowheads="1"/>
          </p:cNvSpPr>
          <p:nvPr/>
        </p:nvSpPr>
        <p:spPr bwMode="auto">
          <a:xfrm>
            <a:off x="3143673" y="2467053"/>
            <a:ext cx="6624736"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endParaRPr lang="en-GB" altLang="en-US" sz="2200" dirty="0">
              <a:cs typeface="Calibri" panose="020F0502020204030204" pitchFamily="34" charset="0"/>
            </a:endParaRPr>
          </a:p>
          <a:p>
            <a:pPr lvl="0" eaLnBrk="0" fontAlgn="base" hangingPunct="0">
              <a:spcBef>
                <a:spcPct val="0"/>
              </a:spcBef>
              <a:spcAft>
                <a:spcPct val="0"/>
              </a:spcAft>
            </a:pPr>
            <a:r>
              <a:rPr lang="en-GB" altLang="en-US" sz="2800" dirty="0">
                <a:cs typeface="Calibri" panose="020F0502020204030204" pitchFamily="34" charset="0"/>
              </a:rPr>
              <a:t>We shouldn’t really be here.</a:t>
            </a:r>
          </a:p>
          <a:p>
            <a:pPr lvl="0" eaLnBrk="0" fontAlgn="base" hangingPunct="0">
              <a:spcBef>
                <a:spcPct val="0"/>
              </a:spcBef>
              <a:spcAft>
                <a:spcPct val="0"/>
              </a:spcAft>
            </a:pPr>
            <a:endParaRPr lang="en-GB" altLang="en-US" sz="2800" dirty="0">
              <a:cs typeface="Calibri" panose="020F0502020204030204" pitchFamily="34" charset="0"/>
            </a:endParaRPr>
          </a:p>
          <a:p>
            <a:pPr lvl="0" eaLnBrk="0" fontAlgn="base" hangingPunct="0">
              <a:spcBef>
                <a:spcPct val="0"/>
              </a:spcBef>
              <a:spcAft>
                <a:spcPct val="0"/>
              </a:spcAft>
            </a:pPr>
            <a:r>
              <a:rPr lang="en-GB" altLang="en-US" sz="2800" dirty="0">
                <a:cs typeface="Calibri" panose="020F0502020204030204" pitchFamily="34" charset="0"/>
              </a:rPr>
              <a:t>____________________________________</a:t>
            </a:r>
          </a:p>
          <a:p>
            <a:pPr eaLnBrk="0" fontAlgn="base" hangingPunct="0">
              <a:spcBef>
                <a:spcPct val="0"/>
              </a:spcBef>
              <a:spcAft>
                <a:spcPct val="0"/>
              </a:spcAft>
            </a:pPr>
            <a:endParaRPr lang="en-GB" altLang="en-US" sz="2200" dirty="0">
              <a:cs typeface="Calibri" panose="020F0502020204030204" pitchFamily="34" charset="0"/>
            </a:endParaRPr>
          </a:p>
        </p:txBody>
      </p:sp>
      <p:sp>
        <p:nvSpPr>
          <p:cNvPr id="24" name="Rectangle 23"/>
          <p:cNvSpPr/>
          <p:nvPr/>
        </p:nvSpPr>
        <p:spPr>
          <a:xfrm>
            <a:off x="8462315" y="5347149"/>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225826" y="6304002"/>
            <a:ext cx="9740348"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How would you write the sentence without the contraction?</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70B0DC58-3690-48F3-8399-BAFC1EE5681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1" name="Picture 10">
            <a:extLst>
              <a:ext uri="{FF2B5EF4-FFF2-40B4-BE49-F238E27FC236}">
                <a16:creationId xmlns:a16="http://schemas.microsoft.com/office/drawing/2014/main" id="{673727B2-2A8F-2240-A8BC-3F9E00E2B3A3}"/>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40884391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23 - questions</a:t>
            </a:r>
          </a:p>
        </p:txBody>
      </p:sp>
      <p:sp>
        <p:nvSpPr>
          <p:cNvPr id="8" name="Rectangle 13"/>
          <p:cNvSpPr>
            <a:spLocks noChangeArrowheads="1"/>
          </p:cNvSpPr>
          <p:nvPr/>
        </p:nvSpPr>
        <p:spPr bwMode="auto">
          <a:xfrm>
            <a:off x="2855641" y="1628800"/>
            <a:ext cx="6933641"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a:t>
            </a:r>
            <a:r>
              <a:rPr lang="en-GB" altLang="en-US" sz="2200" dirty="0">
                <a:ea typeface="Times New Roman" panose="02020603050405020304" pitchFamily="18" charset="0"/>
                <a:cs typeface="Calibri" panose="020F0502020204030204" pitchFamily="34" charset="0"/>
              </a:rPr>
              <a:t> Which sentence uses </a:t>
            </a:r>
            <a:r>
              <a:rPr lang="en-GB" altLang="en-US" sz="2200" b="1" dirty="0">
                <a:ea typeface="Times New Roman" panose="02020603050405020304" pitchFamily="18" charset="0"/>
                <a:cs typeface="Calibri" panose="020F0502020204030204" pitchFamily="34" charset="0"/>
              </a:rPr>
              <a:t>inverted commas </a:t>
            </a:r>
            <a:r>
              <a:rPr lang="en-GB" altLang="en-US" sz="2200" dirty="0">
                <a:ea typeface="Times New Roman" panose="02020603050405020304" pitchFamily="18" charset="0"/>
                <a:cs typeface="Calibri" panose="020F0502020204030204" pitchFamily="34" charset="0"/>
              </a:rPr>
              <a:t>correctly?</a:t>
            </a:r>
            <a:endParaRPr lang="en-GB" altLang="en-US" sz="22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sp>
        <p:nvSpPr>
          <p:cNvPr id="37" name="Rectangle 13"/>
          <p:cNvSpPr>
            <a:spLocks noChangeArrowheads="1"/>
          </p:cNvSpPr>
          <p:nvPr/>
        </p:nvSpPr>
        <p:spPr bwMode="auto">
          <a:xfrm>
            <a:off x="1793776" y="6235721"/>
            <a:ext cx="8604448"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Write a response to Masood using inverted commas.</a:t>
            </a: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grpSp>
        <p:nvGrpSpPr>
          <p:cNvPr id="20" name="Group 19"/>
          <p:cNvGrpSpPr/>
          <p:nvPr/>
        </p:nvGrpSpPr>
        <p:grpSpPr>
          <a:xfrm>
            <a:off x="8186062" y="2182799"/>
            <a:ext cx="1143262" cy="3754663"/>
            <a:chOff x="7110309" y="2132856"/>
            <a:chExt cx="1143262" cy="3754663"/>
          </a:xfrm>
        </p:grpSpPr>
        <p:grpSp>
          <p:nvGrpSpPr>
            <p:cNvPr id="21" name="Group 20"/>
            <p:cNvGrpSpPr/>
            <p:nvPr/>
          </p:nvGrpSpPr>
          <p:grpSpPr>
            <a:xfrm>
              <a:off x="7110309" y="2132856"/>
              <a:ext cx="1143262" cy="2966718"/>
              <a:chOff x="7110309" y="2132856"/>
              <a:chExt cx="1143262" cy="2966718"/>
            </a:xfrm>
          </p:grpSpPr>
          <p:grpSp>
            <p:nvGrpSpPr>
              <p:cNvPr id="23" name="Group 22"/>
              <p:cNvGrpSpPr/>
              <p:nvPr/>
            </p:nvGrpSpPr>
            <p:grpSpPr>
              <a:xfrm>
                <a:off x="7455015" y="2703983"/>
                <a:ext cx="443007" cy="2395591"/>
                <a:chOff x="0" y="-69120"/>
                <a:chExt cx="219657" cy="1303797"/>
              </a:xfrm>
            </p:grpSpPr>
            <p:sp>
              <p:nvSpPr>
                <p:cNvPr id="26" name="Rectangle 25"/>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28" name="Rectangle 27"/>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32" name="Rectangle 31"/>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33" name="Rectangle 32"/>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25" name="Rectangle 24"/>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22" name="Rectangle 21"/>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34" name="Rectangle 14"/>
          <p:cNvSpPr>
            <a:spLocks noChangeArrowheads="1"/>
          </p:cNvSpPr>
          <p:nvPr/>
        </p:nvSpPr>
        <p:spPr bwMode="auto">
          <a:xfrm>
            <a:off x="3518250" y="2687828"/>
            <a:ext cx="3810787"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“I’m fed up,” moaned Masood.</a:t>
            </a: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“I’m fed up”, moaned Masood.  </a:t>
            </a:r>
            <a:endParaRPr lang="en-GB" altLang="en-US" sz="2200" dirty="0"/>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“I’m fed up,” Moaned Masood.  </a:t>
            </a:r>
            <a:endParaRPr lang="en-GB" altLang="en-US" sz="2200" dirty="0"/>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I’m fed up, “moaned Masood.”  </a:t>
            </a:r>
            <a:endParaRPr lang="en-GB" altLang="en-US" sz="2200" dirty="0"/>
          </a:p>
          <a:p>
            <a:pPr eaLnBrk="0" fontAlgn="base" hangingPunct="0">
              <a:spcBef>
                <a:spcPct val="0"/>
              </a:spcBef>
              <a:spcAft>
                <a:spcPct val="0"/>
              </a:spcAft>
            </a:pPr>
            <a:endParaRPr lang="en-GB" altLang="en-US" sz="2200" dirty="0"/>
          </a:p>
        </p:txBody>
      </p:sp>
      <p:pic>
        <p:nvPicPr>
          <p:cNvPr id="18" name="Picture 17">
            <a:extLst>
              <a:ext uri="{FF2B5EF4-FFF2-40B4-BE49-F238E27FC236}">
                <a16:creationId xmlns:a16="http://schemas.microsoft.com/office/drawing/2014/main" id="{17B328EF-2C46-48BD-8C8C-0C295A10847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9" name="Picture 18">
            <a:extLst>
              <a:ext uri="{FF2B5EF4-FFF2-40B4-BE49-F238E27FC236}">
                <a16:creationId xmlns:a16="http://schemas.microsoft.com/office/drawing/2014/main" id="{D6F25DB7-7538-0F4D-89DA-302554DBD609}"/>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3242637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2914388" cy="507831"/>
          </a:xfrm>
          <a:prstGeom prst="rect">
            <a:avLst/>
          </a:prstGeom>
          <a:noFill/>
        </p:spPr>
        <p:txBody>
          <a:bodyPr wrap="none" rtlCol="0">
            <a:spAutoFit/>
          </a:bodyPr>
          <a:lstStyle/>
          <a:p>
            <a:r>
              <a:rPr lang="en-GB" sz="2700" b="1" dirty="0"/>
              <a:t>Week 2 - questions</a:t>
            </a:r>
          </a:p>
        </p:txBody>
      </p:sp>
      <p:sp>
        <p:nvSpPr>
          <p:cNvPr id="8" name="Rectangle 13"/>
          <p:cNvSpPr>
            <a:spLocks noChangeArrowheads="1"/>
          </p:cNvSpPr>
          <p:nvPr/>
        </p:nvSpPr>
        <p:spPr bwMode="auto">
          <a:xfrm>
            <a:off x="2495600" y="1772816"/>
            <a:ext cx="72008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2.  </a:t>
            </a:r>
            <a:r>
              <a:rPr lang="en-GB" altLang="en-US" sz="2200" dirty="0">
                <a:latin typeface="Calibri" panose="020F0502020204030204" pitchFamily="34" charset="0"/>
                <a:ea typeface="Times New Roman" panose="02020603050405020304" pitchFamily="18" charset="0"/>
                <a:cs typeface="Calibri" panose="020F0502020204030204" pitchFamily="34" charset="0"/>
              </a:rPr>
              <a:t>Tick the sentences which are </a:t>
            </a:r>
            <a:r>
              <a:rPr lang="en-GB" altLang="en-US" sz="2200" b="1" dirty="0">
                <a:latin typeface="Calibri" panose="020F0502020204030204" pitchFamily="34" charset="0"/>
                <a:ea typeface="Times New Roman" panose="02020603050405020304" pitchFamily="18" charset="0"/>
                <a:cs typeface="Calibri" panose="020F0502020204030204" pitchFamily="34" charset="0"/>
              </a:rPr>
              <a:t>commands</a:t>
            </a:r>
            <a:r>
              <a:rPr lang="en-GB" altLang="en-US" sz="2200" dirty="0">
                <a:latin typeface="Calibri" panose="020F0502020204030204" pitchFamily="34" charset="0"/>
                <a:ea typeface="Times New Roman" panose="02020603050405020304" pitchFamily="18" charset="0"/>
                <a:cs typeface="Calibri" panose="020F0502020204030204" pitchFamily="34" charset="0"/>
              </a:rPr>
              <a:t>. </a:t>
            </a:r>
            <a:endParaRPr lang="en-GB" altLang="en-US" sz="2200" dirty="0">
              <a:latin typeface="Arial" panose="020B0604020202020204" pitchFamily="34" charset="0"/>
            </a:endParaRPr>
          </a:p>
          <a:p>
            <a:pPr eaLnBrk="0" fontAlgn="base" hangingPunct="0">
              <a:spcBef>
                <a:spcPct val="0"/>
              </a:spcBef>
              <a:spcAft>
                <a:spcPct val="0"/>
              </a:spcAft>
            </a:pPr>
            <a:endParaRPr lang="en-GB" altLang="en-US" sz="2200" dirty="0"/>
          </a:p>
        </p:txBody>
      </p:sp>
      <p:sp>
        <p:nvSpPr>
          <p:cNvPr id="23" name="Rectangle 13"/>
          <p:cNvSpPr>
            <a:spLocks noChangeArrowheads="1"/>
          </p:cNvSpPr>
          <p:nvPr/>
        </p:nvSpPr>
        <p:spPr bwMode="auto">
          <a:xfrm>
            <a:off x="2074336" y="6081381"/>
            <a:ext cx="7968456"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Which other punctuation mark could have been used at the end of the commands?</a:t>
            </a: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32" name="Picture 31">
            <a:extLst>
              <a:ext uri="{FF2B5EF4-FFF2-40B4-BE49-F238E27FC236}">
                <a16:creationId xmlns:a16="http://schemas.microsoft.com/office/drawing/2014/main" id="{4E28069A-111A-4EF6-B7B4-DC7086A449D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grpSp>
        <p:nvGrpSpPr>
          <p:cNvPr id="33" name="Group 32">
            <a:extLst>
              <a:ext uri="{FF2B5EF4-FFF2-40B4-BE49-F238E27FC236}">
                <a16:creationId xmlns:a16="http://schemas.microsoft.com/office/drawing/2014/main" id="{19146F89-D7E1-4DB9-8AC9-AE20C1ABEF9D}"/>
              </a:ext>
            </a:extLst>
          </p:cNvPr>
          <p:cNvGrpSpPr/>
          <p:nvPr/>
        </p:nvGrpSpPr>
        <p:grpSpPr>
          <a:xfrm>
            <a:off x="8186062" y="2182799"/>
            <a:ext cx="1155316" cy="3754663"/>
            <a:chOff x="7110309" y="2132856"/>
            <a:chExt cx="1155316" cy="3754663"/>
          </a:xfrm>
        </p:grpSpPr>
        <p:grpSp>
          <p:nvGrpSpPr>
            <p:cNvPr id="34" name="Group 33">
              <a:extLst>
                <a:ext uri="{FF2B5EF4-FFF2-40B4-BE49-F238E27FC236}">
                  <a16:creationId xmlns:a16="http://schemas.microsoft.com/office/drawing/2014/main" id="{AE67BD71-EB26-40CD-AE5B-B26E30ECEB49}"/>
                </a:ext>
              </a:extLst>
            </p:cNvPr>
            <p:cNvGrpSpPr/>
            <p:nvPr/>
          </p:nvGrpSpPr>
          <p:grpSpPr>
            <a:xfrm>
              <a:off x="7110309" y="2132856"/>
              <a:ext cx="1155316" cy="2966718"/>
              <a:chOff x="7110309" y="2132856"/>
              <a:chExt cx="1155316" cy="2966718"/>
            </a:xfrm>
          </p:grpSpPr>
          <p:grpSp>
            <p:nvGrpSpPr>
              <p:cNvPr id="36" name="Group 35">
                <a:extLst>
                  <a:ext uri="{FF2B5EF4-FFF2-40B4-BE49-F238E27FC236}">
                    <a16:creationId xmlns:a16="http://schemas.microsoft.com/office/drawing/2014/main" id="{7C21B272-94AB-4BA9-A2FE-E8394DD57CCA}"/>
                  </a:ext>
                </a:extLst>
              </p:cNvPr>
              <p:cNvGrpSpPr/>
              <p:nvPr/>
            </p:nvGrpSpPr>
            <p:grpSpPr>
              <a:xfrm>
                <a:off x="7455015" y="2703983"/>
                <a:ext cx="443007" cy="2395591"/>
                <a:chOff x="0" y="-69120"/>
                <a:chExt cx="219657" cy="1303797"/>
              </a:xfrm>
            </p:grpSpPr>
            <p:sp>
              <p:nvSpPr>
                <p:cNvPr id="47" name="Rectangle 46">
                  <a:extLst>
                    <a:ext uri="{FF2B5EF4-FFF2-40B4-BE49-F238E27FC236}">
                      <a16:creationId xmlns:a16="http://schemas.microsoft.com/office/drawing/2014/main" id="{38874EBE-29AE-4DB3-8E4D-0CD5D50D0317}"/>
                    </a:ext>
                  </a:extLst>
                </p:cNvPr>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48" name="Rectangle 47">
                  <a:extLst>
                    <a:ext uri="{FF2B5EF4-FFF2-40B4-BE49-F238E27FC236}">
                      <a16:creationId xmlns:a16="http://schemas.microsoft.com/office/drawing/2014/main" id="{F8779295-F9E1-4F1A-9132-40EF1EBACA84}"/>
                    </a:ext>
                  </a:extLst>
                </p:cNvPr>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49" name="Rectangle 48">
                  <a:extLst>
                    <a:ext uri="{FF2B5EF4-FFF2-40B4-BE49-F238E27FC236}">
                      <a16:creationId xmlns:a16="http://schemas.microsoft.com/office/drawing/2014/main" id="{3204A92B-B926-46DE-A6FB-3C5B10641C26}"/>
                    </a:ext>
                  </a:extLst>
                </p:cNvPr>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50" name="Rectangle 49">
                  <a:extLst>
                    <a:ext uri="{FF2B5EF4-FFF2-40B4-BE49-F238E27FC236}">
                      <a16:creationId xmlns:a16="http://schemas.microsoft.com/office/drawing/2014/main" id="{E7ED0829-D22E-4F20-9A51-89A2C5509A0C}"/>
                    </a:ext>
                  </a:extLst>
                </p:cNvPr>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37" name="Rectangle 36">
                <a:extLst>
                  <a:ext uri="{FF2B5EF4-FFF2-40B4-BE49-F238E27FC236}">
                    <a16:creationId xmlns:a16="http://schemas.microsoft.com/office/drawing/2014/main" id="{C0A15D8E-21D0-43D9-ADF0-1DEF0FC9DA15}"/>
                  </a:ext>
                </a:extLst>
              </p:cNvPr>
              <p:cNvSpPr/>
              <p:nvPr/>
            </p:nvSpPr>
            <p:spPr>
              <a:xfrm>
                <a:off x="7110309" y="2132856"/>
                <a:ext cx="1155316"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two</a:t>
                </a:r>
                <a:endParaRPr lang="en-GB" sz="2200" dirty="0"/>
              </a:p>
            </p:txBody>
          </p:sp>
        </p:grpSp>
        <p:sp>
          <p:nvSpPr>
            <p:cNvPr id="35" name="Rectangle 34">
              <a:extLst>
                <a:ext uri="{FF2B5EF4-FFF2-40B4-BE49-F238E27FC236}">
                  <a16:creationId xmlns:a16="http://schemas.microsoft.com/office/drawing/2014/main" id="{16CD40F5-1733-4FFC-9417-E359A57DAF8E}"/>
                </a:ext>
              </a:extLst>
            </p:cNvPr>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51" name="Rectangle 14">
            <a:extLst>
              <a:ext uri="{FF2B5EF4-FFF2-40B4-BE49-F238E27FC236}">
                <a16:creationId xmlns:a16="http://schemas.microsoft.com/office/drawing/2014/main" id="{D40FAA1E-EC86-4656-B644-7E6C22653EE4}"/>
              </a:ext>
            </a:extLst>
          </p:cNvPr>
          <p:cNvSpPr>
            <a:spLocks noChangeArrowheads="1"/>
          </p:cNvSpPr>
          <p:nvPr/>
        </p:nvSpPr>
        <p:spPr bwMode="auto">
          <a:xfrm>
            <a:off x="2855640" y="2644458"/>
            <a:ext cx="3522631"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cs typeface="Calibri" panose="020F0502020204030204" pitchFamily="34" charset="0"/>
              </a:rPr>
              <a:t>You look very tired today.</a:t>
            </a:r>
            <a:endParaRPr lang="en-GB" altLang="en-US" sz="2200" dirty="0"/>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Pick up your coat.</a:t>
            </a: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Wait for the bell to ring.</a:t>
            </a:r>
            <a:endParaRPr lang="en-GB" altLang="en-US" sz="2200" dirty="0"/>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Tigers are close to extinction.</a:t>
            </a:r>
            <a:endParaRPr lang="en-GB" altLang="en-US" sz="2200" dirty="0"/>
          </a:p>
          <a:p>
            <a:pPr eaLnBrk="0" fontAlgn="base" hangingPunct="0">
              <a:spcBef>
                <a:spcPct val="0"/>
              </a:spcBef>
              <a:spcAft>
                <a:spcPct val="0"/>
              </a:spcAft>
            </a:pPr>
            <a:endParaRPr lang="en-GB" altLang="en-US" sz="2200" dirty="0"/>
          </a:p>
        </p:txBody>
      </p:sp>
      <p:pic>
        <p:nvPicPr>
          <p:cNvPr id="17" name="Picture 16">
            <a:extLst>
              <a:ext uri="{FF2B5EF4-FFF2-40B4-BE49-F238E27FC236}">
                <a16:creationId xmlns:a16="http://schemas.microsoft.com/office/drawing/2014/main" id="{DBAACA7B-1764-9C46-912D-548BFD4704E1}"/>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372660723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23 - questions</a:t>
            </a:r>
          </a:p>
        </p:txBody>
      </p:sp>
      <p:sp>
        <p:nvSpPr>
          <p:cNvPr id="8" name="Rectangle 13"/>
          <p:cNvSpPr>
            <a:spLocks noChangeArrowheads="1"/>
          </p:cNvSpPr>
          <p:nvPr/>
        </p:nvSpPr>
        <p:spPr bwMode="auto">
          <a:xfrm>
            <a:off x="2834768" y="1603540"/>
            <a:ext cx="6933641"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2.  </a:t>
            </a:r>
            <a:r>
              <a:rPr lang="en-GB" altLang="en-US" sz="2200" dirty="0">
                <a:ea typeface="Times New Roman" panose="02020603050405020304" pitchFamily="18" charset="0"/>
                <a:cs typeface="Calibri" panose="020F0502020204030204" pitchFamily="34" charset="0"/>
              </a:rPr>
              <a:t>Circle the correct </a:t>
            </a:r>
            <a:r>
              <a:rPr lang="en-GB" altLang="en-US" sz="2200" b="1" dirty="0">
                <a:ea typeface="Times New Roman" panose="02020603050405020304" pitchFamily="18" charset="0"/>
                <a:cs typeface="Calibri" panose="020F0502020204030204" pitchFamily="34" charset="0"/>
              </a:rPr>
              <a:t>determiner</a:t>
            </a:r>
            <a:r>
              <a:rPr lang="en-GB" altLang="en-US" sz="2200" dirty="0">
                <a:ea typeface="Times New Roman" panose="02020603050405020304" pitchFamily="18" charset="0"/>
                <a:cs typeface="Calibri" panose="020F0502020204030204" pitchFamily="34" charset="0"/>
              </a:rPr>
              <a:t> to complete the sentence below. </a:t>
            </a:r>
            <a:endParaRPr lang="en-GB" altLang="en-US" sz="2200" dirty="0"/>
          </a:p>
          <a:p>
            <a:pPr eaLnBrk="0" fontAlgn="base" hangingPunct="0">
              <a:spcBef>
                <a:spcPct val="0"/>
              </a:spcBef>
              <a:spcAft>
                <a:spcPct val="0"/>
              </a:spcAft>
            </a:pPr>
            <a:endParaRPr lang="en-GB" altLang="en-US" sz="2200" dirty="0"/>
          </a:p>
        </p:txBody>
      </p:sp>
      <p:sp>
        <p:nvSpPr>
          <p:cNvPr id="24" name="Rectangle 23"/>
          <p:cNvSpPr/>
          <p:nvPr/>
        </p:nvSpPr>
        <p:spPr>
          <a:xfrm>
            <a:off x="8407724" y="4365105"/>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524000" y="6040159"/>
            <a:ext cx="914400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How do you know whether to use </a:t>
            </a:r>
            <a:r>
              <a:rPr lang="en-GB" altLang="en-US" sz="2200" b="1" i="1" u="sng" dirty="0">
                <a:ea typeface="Times New Roman" panose="02020603050405020304" pitchFamily="18" charset="0"/>
                <a:cs typeface="Calibri" panose="020F0502020204030204" pitchFamily="34" charset="0"/>
              </a:rPr>
              <a:t>a</a:t>
            </a:r>
            <a:r>
              <a:rPr lang="en-GB" altLang="en-US" sz="2200" b="1" i="1" dirty="0">
                <a:ea typeface="Times New Roman" panose="02020603050405020304" pitchFamily="18" charset="0"/>
                <a:cs typeface="Calibri" panose="020F0502020204030204" pitchFamily="34" charset="0"/>
              </a:rPr>
              <a:t> or </a:t>
            </a:r>
            <a:r>
              <a:rPr lang="en-GB" altLang="en-US" sz="2200" b="1" i="1" u="sng" dirty="0">
                <a:ea typeface="Times New Roman" panose="02020603050405020304" pitchFamily="18" charset="0"/>
                <a:cs typeface="Calibri" panose="020F0502020204030204" pitchFamily="34" charset="0"/>
              </a:rPr>
              <a:t>an</a:t>
            </a:r>
            <a:r>
              <a:rPr lang="en-GB" altLang="en-US" sz="2200" b="1" i="1" dirty="0">
                <a:ea typeface="Times New Roman" panose="02020603050405020304" pitchFamily="18" charset="0"/>
                <a:cs typeface="Calibri" panose="020F0502020204030204" pitchFamily="34" charset="0"/>
              </a:rPr>
              <a:t> before a word? </a:t>
            </a:r>
          </a:p>
          <a:p>
            <a:pPr algn="ctr" eaLnBrk="0" fontAlgn="base" hangingPunct="0">
              <a:spcBef>
                <a:spcPct val="0"/>
              </a:spcBef>
              <a:spcAft>
                <a:spcPct val="0"/>
              </a:spcAft>
            </a:pPr>
            <a:r>
              <a:rPr lang="en-GB" altLang="en-US" sz="2200" b="1" i="1" dirty="0">
                <a:ea typeface="Times New Roman" panose="02020603050405020304" pitchFamily="18" charset="0"/>
                <a:cs typeface="Calibri" panose="020F0502020204030204" pitchFamily="34" charset="0"/>
              </a:rPr>
              <a:t>What is the rule?</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8E07FA8F-5518-468D-BA3A-779DB4DC1D7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11" name="Rectangle 14">
            <a:extLst>
              <a:ext uri="{FF2B5EF4-FFF2-40B4-BE49-F238E27FC236}">
                <a16:creationId xmlns:a16="http://schemas.microsoft.com/office/drawing/2014/main" id="{77DAC1E8-71BE-4A44-B9AD-249F912FD836}"/>
              </a:ext>
            </a:extLst>
          </p:cNvPr>
          <p:cNvSpPr>
            <a:spLocks noChangeArrowheads="1"/>
          </p:cNvSpPr>
          <p:nvPr/>
        </p:nvSpPr>
        <p:spPr bwMode="auto">
          <a:xfrm>
            <a:off x="2867721" y="2801539"/>
            <a:ext cx="6624736"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endParaRPr lang="en-GB" altLang="en-US" sz="2200" dirty="0">
              <a:cs typeface="Calibri" panose="020F0502020204030204" pitchFamily="34" charset="0"/>
            </a:endParaRPr>
          </a:p>
          <a:p>
            <a:pPr lvl="0" eaLnBrk="0" fontAlgn="base" hangingPunct="0">
              <a:spcBef>
                <a:spcPct val="0"/>
              </a:spcBef>
              <a:spcAft>
                <a:spcPct val="0"/>
              </a:spcAft>
            </a:pPr>
            <a:r>
              <a:rPr lang="en-GB" altLang="en-US" sz="2800" dirty="0">
                <a:cs typeface="Calibri" panose="020F0502020204030204" pitchFamily="34" charset="0"/>
              </a:rPr>
              <a:t>Our parents had ( a / an ) amazing time at the wedding.</a:t>
            </a:r>
          </a:p>
          <a:p>
            <a:pPr eaLnBrk="0" fontAlgn="base" hangingPunct="0">
              <a:spcBef>
                <a:spcPct val="0"/>
              </a:spcBef>
              <a:spcAft>
                <a:spcPct val="0"/>
              </a:spcAft>
            </a:pPr>
            <a:endParaRPr lang="en-GB" altLang="en-US" sz="2200" dirty="0">
              <a:cs typeface="Calibri" panose="020F0502020204030204" pitchFamily="34" charset="0"/>
            </a:endParaRPr>
          </a:p>
        </p:txBody>
      </p:sp>
      <p:pic>
        <p:nvPicPr>
          <p:cNvPr id="12" name="Picture 11">
            <a:extLst>
              <a:ext uri="{FF2B5EF4-FFF2-40B4-BE49-F238E27FC236}">
                <a16:creationId xmlns:a16="http://schemas.microsoft.com/office/drawing/2014/main" id="{D0C60F89-16BF-7940-B0FB-94ACCEFD9ED3}"/>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94641297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23 - questions</a:t>
            </a:r>
          </a:p>
        </p:txBody>
      </p:sp>
      <p:sp>
        <p:nvSpPr>
          <p:cNvPr id="8" name="Rectangle 13"/>
          <p:cNvSpPr>
            <a:spLocks noChangeArrowheads="1"/>
          </p:cNvSpPr>
          <p:nvPr/>
        </p:nvSpPr>
        <p:spPr bwMode="auto">
          <a:xfrm>
            <a:off x="2495600" y="1654061"/>
            <a:ext cx="72008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3.  </a:t>
            </a:r>
            <a:r>
              <a:rPr lang="en-GB" altLang="en-US" sz="2200" dirty="0">
                <a:ea typeface="Times New Roman" panose="02020603050405020304" pitchFamily="18" charset="0"/>
                <a:cs typeface="Calibri" panose="020F0502020204030204" pitchFamily="34" charset="0"/>
              </a:rPr>
              <a:t>Add two </a:t>
            </a:r>
            <a:r>
              <a:rPr lang="en-GB" altLang="en-US" sz="2200" b="1" dirty="0">
                <a:ea typeface="Times New Roman" panose="02020603050405020304" pitchFamily="18" charset="0"/>
                <a:cs typeface="Calibri" panose="020F0502020204030204" pitchFamily="34" charset="0"/>
              </a:rPr>
              <a:t>full stops </a:t>
            </a:r>
            <a:r>
              <a:rPr lang="en-GB" altLang="en-US" sz="2200" dirty="0">
                <a:ea typeface="Times New Roman" panose="02020603050405020304" pitchFamily="18" charset="0"/>
                <a:cs typeface="Calibri" panose="020F0502020204030204" pitchFamily="34" charset="0"/>
              </a:rPr>
              <a:t>in the correct places below.</a:t>
            </a:r>
            <a:endParaRPr lang="en-GB" altLang="en-US" sz="2200" dirty="0"/>
          </a:p>
          <a:p>
            <a:pPr eaLnBrk="0" fontAlgn="base" hangingPunct="0">
              <a:spcBef>
                <a:spcPct val="0"/>
              </a:spcBef>
              <a:spcAft>
                <a:spcPct val="0"/>
              </a:spcAft>
            </a:pPr>
            <a:endParaRPr lang="en-GB" altLang="en-US" sz="2200" dirty="0"/>
          </a:p>
        </p:txBody>
      </p:sp>
      <p:sp>
        <p:nvSpPr>
          <p:cNvPr id="24" name="Rectangle 23"/>
          <p:cNvSpPr/>
          <p:nvPr/>
        </p:nvSpPr>
        <p:spPr>
          <a:xfrm>
            <a:off x="8407724" y="5078795"/>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524000" y="6209436"/>
            <a:ext cx="9144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Combine the two sentences into one using a conjunction.</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sp>
        <p:nvSpPr>
          <p:cNvPr id="10" name="Rectangle 14"/>
          <p:cNvSpPr>
            <a:spLocks noChangeArrowheads="1"/>
          </p:cNvSpPr>
          <p:nvPr/>
        </p:nvSpPr>
        <p:spPr bwMode="auto">
          <a:xfrm>
            <a:off x="2508616" y="2907813"/>
            <a:ext cx="6885383" cy="2739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GB" altLang="en-US" sz="2800" dirty="0">
                <a:ea typeface="Times New Roman" panose="02020603050405020304" pitchFamily="18" charset="0"/>
                <a:cs typeface="Calibri" panose="020F0502020204030204" pitchFamily="34" charset="0"/>
              </a:rPr>
              <a:t>It  was  home  time  Sarah  and  Jack  collected  their  bags</a:t>
            </a:r>
          </a:p>
          <a:p>
            <a:pPr lvl="0" eaLnBrk="0" fontAlgn="base" hangingPunct="0">
              <a:spcBef>
                <a:spcPct val="0"/>
              </a:spcBef>
              <a:spcAft>
                <a:spcPct val="0"/>
              </a:spcAft>
            </a:pPr>
            <a:endParaRPr lang="en-GB" altLang="en-US" sz="36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endParaRPr lang="en-GB" altLang="en-US" sz="36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endParaRPr lang="en-GB" altLang="en-US" sz="2200" dirty="0">
              <a:cs typeface="Calibri" panose="020F0502020204030204" pitchFamily="34" charset="0"/>
            </a:endParaRPr>
          </a:p>
        </p:txBody>
      </p:sp>
      <p:pic>
        <p:nvPicPr>
          <p:cNvPr id="22" name="Picture 21">
            <a:extLst>
              <a:ext uri="{FF2B5EF4-FFF2-40B4-BE49-F238E27FC236}">
                <a16:creationId xmlns:a16="http://schemas.microsoft.com/office/drawing/2014/main" id="{9DBBA42E-16D8-470A-823F-766E188AE3F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9" name="Picture 8">
            <a:extLst>
              <a:ext uri="{FF2B5EF4-FFF2-40B4-BE49-F238E27FC236}">
                <a16:creationId xmlns:a16="http://schemas.microsoft.com/office/drawing/2014/main" id="{3BCC94E4-6C04-2049-93E3-75119A371810}"/>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340516305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24 - questions</a:t>
            </a:r>
          </a:p>
        </p:txBody>
      </p:sp>
      <p:sp>
        <p:nvSpPr>
          <p:cNvPr id="8" name="Rectangle 13"/>
          <p:cNvSpPr>
            <a:spLocks noChangeArrowheads="1"/>
          </p:cNvSpPr>
          <p:nvPr/>
        </p:nvSpPr>
        <p:spPr bwMode="auto">
          <a:xfrm>
            <a:off x="2495601" y="1290246"/>
            <a:ext cx="6933641"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a:t>
            </a:r>
            <a:r>
              <a:rPr lang="en-GB" altLang="en-US" sz="2200" dirty="0">
                <a:ea typeface="Times New Roman" panose="02020603050405020304" pitchFamily="18" charset="0"/>
                <a:cs typeface="Calibri" panose="020F0502020204030204" pitchFamily="34" charset="0"/>
              </a:rPr>
              <a:t>  Tick the </a:t>
            </a:r>
            <a:r>
              <a:rPr lang="en-GB" altLang="en-US" sz="2200" b="1" dirty="0">
                <a:ea typeface="Times New Roman" panose="02020603050405020304" pitchFamily="18" charset="0"/>
                <a:cs typeface="Calibri" panose="020F0502020204030204" pitchFamily="34" charset="0"/>
              </a:rPr>
              <a:t>verb</a:t>
            </a:r>
            <a:r>
              <a:rPr lang="en-GB" altLang="en-US" sz="2200" dirty="0">
                <a:ea typeface="Times New Roman" panose="02020603050405020304" pitchFamily="18" charset="0"/>
                <a:cs typeface="Calibri" panose="020F0502020204030204" pitchFamily="34" charset="0"/>
              </a:rPr>
              <a:t> that correctly completes the sentence.</a:t>
            </a:r>
          </a:p>
          <a:p>
            <a:pPr marL="457200" indent="-457200" eaLnBrk="0" fontAlgn="base" hangingPunct="0">
              <a:spcBef>
                <a:spcPct val="0"/>
              </a:spcBef>
              <a:spcAft>
                <a:spcPct val="0"/>
              </a:spcAft>
              <a:buAutoNum type="arabicPeriod"/>
            </a:pPr>
            <a:endParaRPr lang="en-GB" altLang="en-US" sz="2200" dirty="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We were __________ some bread.</a:t>
            </a:r>
            <a:endParaRPr lang="en-GB" altLang="en-US" sz="22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sp>
        <p:nvSpPr>
          <p:cNvPr id="37" name="Rectangle 13"/>
          <p:cNvSpPr>
            <a:spLocks noChangeArrowheads="1"/>
          </p:cNvSpPr>
          <p:nvPr/>
        </p:nvSpPr>
        <p:spPr bwMode="auto">
          <a:xfrm>
            <a:off x="1524000" y="6304002"/>
            <a:ext cx="9144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Write a present tense sentence using the word </a:t>
            </a:r>
            <a:r>
              <a:rPr lang="en-GB" altLang="en-US" sz="2200" b="1" i="1" u="sng" dirty="0">
                <a:ea typeface="Times New Roman" panose="02020603050405020304" pitchFamily="18" charset="0"/>
                <a:cs typeface="Calibri" panose="020F0502020204030204" pitchFamily="34" charset="0"/>
              </a:rPr>
              <a:t>baking</a:t>
            </a:r>
            <a:r>
              <a:rPr lang="en-GB" altLang="en-US" sz="2200" b="1" i="1" dirty="0">
                <a:ea typeface="Times New Roman" panose="02020603050405020304" pitchFamily="18" charset="0"/>
                <a:cs typeface="Calibri" panose="020F0502020204030204" pitchFamily="34" charset="0"/>
              </a:rPr>
              <a:t>.</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grpSp>
        <p:nvGrpSpPr>
          <p:cNvPr id="20" name="Group 19"/>
          <p:cNvGrpSpPr/>
          <p:nvPr/>
        </p:nvGrpSpPr>
        <p:grpSpPr>
          <a:xfrm>
            <a:off x="7470795" y="2410640"/>
            <a:ext cx="1143262" cy="3754663"/>
            <a:chOff x="7110309" y="2132856"/>
            <a:chExt cx="1143262" cy="3754663"/>
          </a:xfrm>
        </p:grpSpPr>
        <p:grpSp>
          <p:nvGrpSpPr>
            <p:cNvPr id="21" name="Group 20"/>
            <p:cNvGrpSpPr/>
            <p:nvPr/>
          </p:nvGrpSpPr>
          <p:grpSpPr>
            <a:xfrm>
              <a:off x="7110309" y="2132856"/>
              <a:ext cx="1143262" cy="2966718"/>
              <a:chOff x="7110309" y="2132856"/>
              <a:chExt cx="1143262" cy="2966718"/>
            </a:xfrm>
          </p:grpSpPr>
          <p:grpSp>
            <p:nvGrpSpPr>
              <p:cNvPr id="23" name="Group 22"/>
              <p:cNvGrpSpPr/>
              <p:nvPr/>
            </p:nvGrpSpPr>
            <p:grpSpPr>
              <a:xfrm>
                <a:off x="7455015" y="2703983"/>
                <a:ext cx="443007" cy="2395591"/>
                <a:chOff x="0" y="-69120"/>
                <a:chExt cx="219657" cy="1303797"/>
              </a:xfrm>
            </p:grpSpPr>
            <p:sp>
              <p:nvSpPr>
                <p:cNvPr id="26" name="Rectangle 25"/>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28" name="Rectangle 27"/>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32" name="Rectangle 31"/>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33" name="Rectangle 32"/>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25" name="Rectangle 24"/>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22" name="Rectangle 21"/>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34" name="Rectangle 14"/>
          <p:cNvSpPr>
            <a:spLocks noChangeArrowheads="1"/>
          </p:cNvSpPr>
          <p:nvPr/>
        </p:nvSpPr>
        <p:spPr bwMode="auto">
          <a:xfrm>
            <a:off x="4395734" y="2955529"/>
            <a:ext cx="1267694"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baked</a:t>
            </a:r>
            <a:endParaRPr lang="en-GB" altLang="en-US" sz="2200" dirty="0"/>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baking</a:t>
            </a:r>
          </a:p>
          <a:p>
            <a:pPr lvl="0"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bakes</a:t>
            </a: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bake</a:t>
            </a:r>
            <a:endParaRPr lang="en-GB" altLang="en-US" sz="2200" dirty="0"/>
          </a:p>
        </p:txBody>
      </p:sp>
      <p:pic>
        <p:nvPicPr>
          <p:cNvPr id="18" name="Picture 17">
            <a:extLst>
              <a:ext uri="{FF2B5EF4-FFF2-40B4-BE49-F238E27FC236}">
                <a16:creationId xmlns:a16="http://schemas.microsoft.com/office/drawing/2014/main" id="{128A5E4E-6257-40B9-9D46-0852E79A1C2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9" name="Picture 18">
            <a:extLst>
              <a:ext uri="{FF2B5EF4-FFF2-40B4-BE49-F238E27FC236}">
                <a16:creationId xmlns:a16="http://schemas.microsoft.com/office/drawing/2014/main" id="{FD6F7002-B4AE-6447-8658-D1D138282EFF}"/>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45620480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24 - questions</a:t>
            </a:r>
          </a:p>
        </p:txBody>
      </p:sp>
      <p:sp>
        <p:nvSpPr>
          <p:cNvPr id="8" name="Rectangle 13"/>
          <p:cNvSpPr>
            <a:spLocks noChangeArrowheads="1"/>
          </p:cNvSpPr>
          <p:nvPr/>
        </p:nvSpPr>
        <p:spPr bwMode="auto">
          <a:xfrm>
            <a:off x="2826327" y="1654062"/>
            <a:ext cx="7158105"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sz="2200" b="1" dirty="0"/>
              <a:t>2.  </a:t>
            </a:r>
            <a:r>
              <a:rPr lang="en-GB" sz="2200" dirty="0"/>
              <a:t>Tick the </a:t>
            </a:r>
            <a:r>
              <a:rPr lang="en-GB" sz="2200" b="1" dirty="0"/>
              <a:t>punctuation mark </a:t>
            </a:r>
            <a:r>
              <a:rPr lang="en-GB" sz="2200" dirty="0"/>
              <a:t>that completes each sentence.</a:t>
            </a:r>
          </a:p>
        </p:txBody>
      </p:sp>
      <p:sp>
        <p:nvSpPr>
          <p:cNvPr id="37" name="Rectangle 13"/>
          <p:cNvSpPr>
            <a:spLocks noChangeArrowheads="1"/>
          </p:cNvSpPr>
          <p:nvPr/>
        </p:nvSpPr>
        <p:spPr bwMode="auto">
          <a:xfrm>
            <a:off x="1965798" y="6213213"/>
            <a:ext cx="8234658"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Write a statement including the word </a:t>
            </a:r>
            <a:r>
              <a:rPr lang="en-GB" altLang="en-US" sz="2200" b="1" i="1" u="sng" dirty="0">
                <a:ea typeface="Times New Roman" panose="02020603050405020304" pitchFamily="18" charset="0"/>
                <a:cs typeface="Calibri" panose="020F0502020204030204" pitchFamily="34" charset="0"/>
              </a:rPr>
              <a:t>when</a:t>
            </a:r>
            <a:r>
              <a:rPr lang="en-GB" altLang="en-US" sz="2200" b="1" i="1" dirty="0">
                <a:ea typeface="Times New Roman" panose="02020603050405020304" pitchFamily="18" charset="0"/>
                <a:cs typeface="Calibri" panose="020F0502020204030204" pitchFamily="34" charset="0"/>
              </a:rPr>
              <a:t>.</a:t>
            </a:r>
            <a:endParaRPr lang="en-GB" altLang="en-US" sz="2200" i="1" dirty="0"/>
          </a:p>
        </p:txBody>
      </p:sp>
      <p:graphicFrame>
        <p:nvGraphicFramePr>
          <p:cNvPr id="2" name="Table 1"/>
          <p:cNvGraphicFramePr>
            <a:graphicFrameLocks noGrp="1"/>
          </p:cNvGraphicFramePr>
          <p:nvPr>
            <p:extLst>
              <p:ext uri="{D42A27DB-BD31-4B8C-83A1-F6EECF244321}">
                <p14:modId xmlns:p14="http://schemas.microsoft.com/office/powerpoint/2010/main" val="795046890"/>
              </p:ext>
            </p:extLst>
          </p:nvPr>
        </p:nvGraphicFramePr>
        <p:xfrm>
          <a:off x="2453268" y="2420888"/>
          <a:ext cx="7747188" cy="3162014"/>
        </p:xfrm>
        <a:graphic>
          <a:graphicData uri="http://schemas.openxmlformats.org/drawingml/2006/table">
            <a:tbl>
              <a:tblPr firstRow="1" firstCol="1" bandRow="1">
                <a:tableStyleId>{5C22544A-7EE6-4342-B048-85BDC9FD1C3A}</a:tableStyleId>
              </a:tblPr>
              <a:tblGrid>
                <a:gridCol w="4258682">
                  <a:extLst>
                    <a:ext uri="{9D8B030D-6E8A-4147-A177-3AD203B41FA5}">
                      <a16:colId xmlns:a16="http://schemas.microsoft.com/office/drawing/2014/main" val="20000"/>
                    </a:ext>
                  </a:extLst>
                </a:gridCol>
                <a:gridCol w="1816930">
                  <a:extLst>
                    <a:ext uri="{9D8B030D-6E8A-4147-A177-3AD203B41FA5}">
                      <a16:colId xmlns:a16="http://schemas.microsoft.com/office/drawing/2014/main" val="20001"/>
                    </a:ext>
                  </a:extLst>
                </a:gridCol>
                <a:gridCol w="1671576">
                  <a:extLst>
                    <a:ext uri="{9D8B030D-6E8A-4147-A177-3AD203B41FA5}">
                      <a16:colId xmlns:a16="http://schemas.microsoft.com/office/drawing/2014/main" val="20002"/>
                    </a:ext>
                  </a:extLst>
                </a:gridCol>
              </a:tblGrid>
              <a:tr h="1021565">
                <a:tc>
                  <a:txBody>
                    <a:bodyPr/>
                    <a:lstStyle/>
                    <a:p>
                      <a:pPr algn="ctr">
                        <a:spcAft>
                          <a:spcPts val="0"/>
                        </a:spcAft>
                      </a:pPr>
                      <a:r>
                        <a:rPr lang="en-GB" sz="2200" dirty="0">
                          <a:solidFill>
                            <a:sysClr val="windowText" lastClr="000000"/>
                          </a:solidFill>
                          <a:effectLst/>
                        </a:rPr>
                        <a:t>Sentence</a:t>
                      </a:r>
                      <a:endPar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rPr>
                        <a:t>Question mark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rPr>
                        <a:t>Full stop</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713483">
                <a:tc>
                  <a:txBody>
                    <a:bodyPr/>
                    <a:lstStyle/>
                    <a:p>
                      <a:pPr algn="l">
                        <a:spcAft>
                          <a:spcPts val="0"/>
                        </a:spcAft>
                      </a:pPr>
                      <a:r>
                        <a:rPr lang="en-GB" sz="2200" b="1" baseline="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rPr>
                        <a:t>1) </a:t>
                      </a:r>
                      <a:r>
                        <a:rPr lang="en-GB" sz="2200" b="0" baseline="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rPr>
                        <a:t>When the bell rings, we can go home</a:t>
                      </a:r>
                      <a:endParaRPr lang="en-GB" sz="2200" b="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GB" sz="2200" dirty="0">
                          <a:solidFill>
                            <a:sysClr val="windowText" lastClr="000000"/>
                          </a:solidFill>
                          <a:effectLst/>
                        </a:rPr>
                        <a:t> </a:t>
                      </a:r>
                      <a:endPar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713483">
                <a:tc>
                  <a:txBody>
                    <a:bodyPr/>
                    <a:lstStyle/>
                    <a:p>
                      <a:pPr algn="l">
                        <a:spcAft>
                          <a:spcPts val="0"/>
                        </a:spcAft>
                      </a:pPr>
                      <a:r>
                        <a:rPr lang="en-GB" sz="2200" b="1"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rPr>
                        <a:t>2) </a:t>
                      </a:r>
                      <a:r>
                        <a:rPr lang="en-GB" sz="2200" b="0" u="none"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rPr>
                        <a:t>How many children like pears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GB" sz="2200" dirty="0">
                          <a:solidFill>
                            <a:sysClr val="windowText" lastClr="000000"/>
                          </a:solidFill>
                          <a:effectLst/>
                        </a:rPr>
                        <a:t> </a:t>
                      </a:r>
                      <a:endPar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713483">
                <a:tc>
                  <a:txBody>
                    <a:bodyPr/>
                    <a:lstStyle/>
                    <a:p>
                      <a:pPr algn="l">
                        <a:spcAft>
                          <a:spcPts val="0"/>
                        </a:spcAft>
                      </a:pPr>
                      <a:r>
                        <a:rPr lang="en-GB" sz="2200" b="1"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rPr>
                        <a:t>3) </a:t>
                      </a:r>
                      <a:r>
                        <a:rPr lang="en-GB" sz="2200" b="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rPr>
                        <a:t>When will we arrive at the station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GB" sz="2200" dirty="0">
                          <a:solidFill>
                            <a:sysClr val="windowText" lastClr="000000"/>
                          </a:solidFill>
                          <a:effectLst/>
                        </a:rPr>
                        <a:t> </a:t>
                      </a:r>
                      <a:endPar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20" name="Rectangle 19"/>
          <p:cNvSpPr/>
          <p:nvPr/>
        </p:nvSpPr>
        <p:spPr>
          <a:xfrm>
            <a:off x="8982634" y="548993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pic>
        <p:nvPicPr>
          <p:cNvPr id="10" name="Picture 9">
            <a:extLst>
              <a:ext uri="{FF2B5EF4-FFF2-40B4-BE49-F238E27FC236}">
                <a16:creationId xmlns:a16="http://schemas.microsoft.com/office/drawing/2014/main" id="{D3A365B9-DD71-4B43-9A32-4128C5F833C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1" name="Picture 10">
            <a:extLst>
              <a:ext uri="{FF2B5EF4-FFF2-40B4-BE49-F238E27FC236}">
                <a16:creationId xmlns:a16="http://schemas.microsoft.com/office/drawing/2014/main" id="{48C6D5F9-B979-8B4D-8318-60A1522BBE5C}"/>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173469252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24 - questions</a:t>
            </a:r>
          </a:p>
        </p:txBody>
      </p:sp>
      <p:sp>
        <p:nvSpPr>
          <p:cNvPr id="8" name="Rectangle 13"/>
          <p:cNvSpPr>
            <a:spLocks noChangeArrowheads="1"/>
          </p:cNvSpPr>
          <p:nvPr/>
        </p:nvSpPr>
        <p:spPr bwMode="auto">
          <a:xfrm>
            <a:off x="2834768" y="1942093"/>
            <a:ext cx="6933641"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3.  </a:t>
            </a:r>
            <a:r>
              <a:rPr lang="en-GB" altLang="en-US" sz="2200" dirty="0">
                <a:ea typeface="Times New Roman" panose="02020603050405020304" pitchFamily="18" charset="0"/>
                <a:cs typeface="Calibri" panose="020F0502020204030204" pitchFamily="34" charset="0"/>
              </a:rPr>
              <a:t>Circle the three </a:t>
            </a:r>
            <a:r>
              <a:rPr lang="en-GB" altLang="en-US" sz="2200" b="1" dirty="0">
                <a:ea typeface="Times New Roman" panose="02020603050405020304" pitchFamily="18" charset="0"/>
                <a:cs typeface="Calibri" panose="020F0502020204030204" pitchFamily="34" charset="0"/>
              </a:rPr>
              <a:t>nouns</a:t>
            </a:r>
            <a:r>
              <a:rPr lang="en-GB" altLang="en-US" sz="2200" dirty="0">
                <a:ea typeface="Times New Roman" panose="02020603050405020304" pitchFamily="18" charset="0"/>
                <a:cs typeface="Calibri" panose="020F0502020204030204" pitchFamily="34" charset="0"/>
              </a:rPr>
              <a:t> in the sentence below.</a:t>
            </a:r>
            <a:endParaRPr lang="en-GB" altLang="en-US" sz="2200" dirty="0"/>
          </a:p>
          <a:p>
            <a:pPr eaLnBrk="0" fontAlgn="base" hangingPunct="0">
              <a:spcBef>
                <a:spcPct val="0"/>
              </a:spcBef>
              <a:spcAft>
                <a:spcPct val="0"/>
              </a:spcAft>
            </a:pPr>
            <a:endParaRPr lang="en-GB" altLang="en-US" sz="2200" dirty="0"/>
          </a:p>
        </p:txBody>
      </p:sp>
      <p:sp>
        <p:nvSpPr>
          <p:cNvPr id="21" name="Rectangle 14"/>
          <p:cNvSpPr>
            <a:spLocks noChangeArrowheads="1"/>
          </p:cNvSpPr>
          <p:nvPr/>
        </p:nvSpPr>
        <p:spPr bwMode="auto">
          <a:xfrm>
            <a:off x="2843560" y="3283532"/>
            <a:ext cx="6624736"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800" dirty="0">
                <a:ea typeface="Times New Roman" panose="02020603050405020304" pitchFamily="18" charset="0"/>
                <a:cs typeface="Calibri" panose="020F0502020204030204" pitchFamily="34" charset="0"/>
              </a:rPr>
              <a:t>An  elephant  has  a  very  long  trunk  that can  knock  down  trees .</a:t>
            </a:r>
            <a:endParaRPr lang="en-GB" altLang="en-US" sz="2800" dirty="0">
              <a:cs typeface="Calibri" panose="020F0502020204030204" pitchFamily="34" charset="0"/>
            </a:endParaRPr>
          </a:p>
        </p:txBody>
      </p:sp>
      <p:sp>
        <p:nvSpPr>
          <p:cNvPr id="24" name="Rectangle 23"/>
          <p:cNvSpPr/>
          <p:nvPr/>
        </p:nvSpPr>
        <p:spPr>
          <a:xfrm>
            <a:off x="8400257" y="4437113"/>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524000" y="6209436"/>
            <a:ext cx="9144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Add an adverb to change the start of the sentence.</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4D6D626F-8A3E-42AB-98F7-193BF4B68E5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1" name="Picture 10">
            <a:extLst>
              <a:ext uri="{FF2B5EF4-FFF2-40B4-BE49-F238E27FC236}">
                <a16:creationId xmlns:a16="http://schemas.microsoft.com/office/drawing/2014/main" id="{5D4B0230-B09C-6745-A605-35A55525224F}"/>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180063963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25 - questions</a:t>
            </a:r>
          </a:p>
        </p:txBody>
      </p:sp>
      <p:sp>
        <p:nvSpPr>
          <p:cNvPr id="8" name="Rectangle 13"/>
          <p:cNvSpPr>
            <a:spLocks noChangeArrowheads="1"/>
          </p:cNvSpPr>
          <p:nvPr/>
        </p:nvSpPr>
        <p:spPr bwMode="auto">
          <a:xfrm>
            <a:off x="2639616" y="1249164"/>
            <a:ext cx="7128792"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a:t>
            </a:r>
            <a:r>
              <a:rPr lang="en-GB" altLang="en-US" sz="2200" dirty="0">
                <a:ea typeface="Times New Roman" panose="02020603050405020304" pitchFamily="18" charset="0"/>
                <a:cs typeface="Calibri" panose="020F0502020204030204" pitchFamily="34" charset="0"/>
              </a:rPr>
              <a:t>  Tick the box to show which </a:t>
            </a:r>
            <a:r>
              <a:rPr lang="en-GB" altLang="en-US" sz="2200" b="1" dirty="0">
                <a:ea typeface="Times New Roman" panose="02020603050405020304" pitchFamily="18" charset="0"/>
                <a:cs typeface="Calibri" panose="020F0502020204030204" pitchFamily="34" charset="0"/>
              </a:rPr>
              <a:t>conjunction</a:t>
            </a:r>
            <a:r>
              <a:rPr lang="en-GB" altLang="en-US" sz="2200" dirty="0">
                <a:ea typeface="Times New Roman" panose="02020603050405020304" pitchFamily="18" charset="0"/>
                <a:cs typeface="Calibri" panose="020F0502020204030204" pitchFamily="34" charset="0"/>
              </a:rPr>
              <a:t> completes the sentence below.</a:t>
            </a:r>
          </a:p>
          <a:p>
            <a:pPr eaLnBrk="0" fontAlgn="base" hangingPunct="0">
              <a:spcBef>
                <a:spcPct val="0"/>
              </a:spcBef>
              <a:spcAft>
                <a:spcPct val="0"/>
              </a:spcAft>
            </a:pPr>
            <a:r>
              <a:rPr lang="en-GB" altLang="en-US" sz="1200" dirty="0">
                <a:ea typeface="Times New Roman" panose="02020603050405020304" pitchFamily="18" charset="0"/>
                <a:cs typeface="Calibri" panose="020F0502020204030204" pitchFamily="34" charset="0"/>
              </a:rPr>
              <a:t>                                               </a:t>
            </a:r>
          </a:p>
          <a:p>
            <a:pPr lvl="0"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I put on sunscreen ___________ it was a sunny day.                                   </a:t>
            </a:r>
            <a:endParaRPr lang="en-GB" altLang="en-US" sz="2200" dirty="0"/>
          </a:p>
          <a:p>
            <a:pPr eaLnBrk="0" fontAlgn="base" hangingPunct="0">
              <a:spcBef>
                <a:spcPct val="0"/>
              </a:spcBef>
              <a:spcAft>
                <a:spcPct val="0"/>
              </a:spcAft>
            </a:pPr>
            <a:endParaRPr lang="en-GB" altLang="en-US" sz="2200" dirty="0"/>
          </a:p>
        </p:txBody>
      </p:sp>
      <p:sp>
        <p:nvSpPr>
          <p:cNvPr id="37" name="Rectangle 13"/>
          <p:cNvSpPr>
            <a:spLocks noChangeArrowheads="1"/>
          </p:cNvSpPr>
          <p:nvPr/>
        </p:nvSpPr>
        <p:spPr bwMode="auto">
          <a:xfrm>
            <a:off x="1740024" y="6312508"/>
            <a:ext cx="8748464"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Underline the main clause in the sentence above.</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grpSp>
        <p:nvGrpSpPr>
          <p:cNvPr id="20" name="Group 19"/>
          <p:cNvGrpSpPr/>
          <p:nvPr/>
        </p:nvGrpSpPr>
        <p:grpSpPr>
          <a:xfrm>
            <a:off x="7320136" y="2564905"/>
            <a:ext cx="1143262" cy="3754663"/>
            <a:chOff x="7110309" y="2132856"/>
            <a:chExt cx="1143262" cy="3754663"/>
          </a:xfrm>
        </p:grpSpPr>
        <p:grpSp>
          <p:nvGrpSpPr>
            <p:cNvPr id="21" name="Group 20"/>
            <p:cNvGrpSpPr/>
            <p:nvPr/>
          </p:nvGrpSpPr>
          <p:grpSpPr>
            <a:xfrm>
              <a:off x="7110309" y="2132856"/>
              <a:ext cx="1143262" cy="2966718"/>
              <a:chOff x="7110309" y="2132856"/>
              <a:chExt cx="1143262" cy="2966718"/>
            </a:xfrm>
          </p:grpSpPr>
          <p:grpSp>
            <p:nvGrpSpPr>
              <p:cNvPr id="23" name="Group 22"/>
              <p:cNvGrpSpPr/>
              <p:nvPr/>
            </p:nvGrpSpPr>
            <p:grpSpPr>
              <a:xfrm>
                <a:off x="7455015" y="2703983"/>
                <a:ext cx="443007" cy="2395591"/>
                <a:chOff x="0" y="-69120"/>
                <a:chExt cx="219657" cy="1303797"/>
              </a:xfrm>
            </p:grpSpPr>
            <p:sp>
              <p:nvSpPr>
                <p:cNvPr id="26" name="Rectangle 25"/>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28" name="Rectangle 27"/>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32" name="Rectangle 31"/>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33" name="Rectangle 32"/>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25" name="Rectangle 24"/>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22" name="Rectangle 21"/>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34" name="Rectangle 14"/>
          <p:cNvSpPr>
            <a:spLocks noChangeArrowheads="1"/>
          </p:cNvSpPr>
          <p:nvPr/>
        </p:nvSpPr>
        <p:spPr bwMode="auto">
          <a:xfrm>
            <a:off x="3474498" y="3091028"/>
            <a:ext cx="5573830"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cs typeface="Calibri" panose="020F0502020204030204" pitchFamily="34" charset="0"/>
              </a:rPr>
              <a:t>so</a:t>
            </a:r>
          </a:p>
          <a:p>
            <a:pPr eaLnBrk="0" fontAlgn="base" hangingPunct="0">
              <a:spcBef>
                <a:spcPct val="0"/>
              </a:spcBef>
              <a:spcAft>
                <a:spcPct val="0"/>
              </a:spcAft>
            </a:pPr>
            <a:endParaRPr lang="en-GB" altLang="en-US" sz="2200" dirty="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as</a:t>
            </a:r>
          </a:p>
          <a:p>
            <a:pPr eaLnBrk="0" fontAlgn="base" hangingPunct="0">
              <a:spcBef>
                <a:spcPct val="0"/>
              </a:spcBef>
              <a:spcAft>
                <a:spcPct val="0"/>
              </a:spcAft>
            </a:pPr>
            <a:endParaRPr lang="en-GB" altLang="en-US" sz="2200" dirty="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or</a:t>
            </a:r>
          </a:p>
          <a:p>
            <a:pPr eaLnBrk="0" fontAlgn="base" hangingPunct="0">
              <a:spcBef>
                <a:spcPct val="0"/>
              </a:spcBef>
              <a:spcAft>
                <a:spcPct val="0"/>
              </a:spcAft>
            </a:pPr>
            <a:endParaRPr lang="en-GB" altLang="en-US" sz="2200" dirty="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but</a:t>
            </a:r>
            <a:endParaRPr lang="en-GB" altLang="en-US" sz="2200" dirty="0"/>
          </a:p>
        </p:txBody>
      </p:sp>
      <p:pic>
        <p:nvPicPr>
          <p:cNvPr id="18" name="Picture 17">
            <a:extLst>
              <a:ext uri="{FF2B5EF4-FFF2-40B4-BE49-F238E27FC236}">
                <a16:creationId xmlns:a16="http://schemas.microsoft.com/office/drawing/2014/main" id="{1D7640A0-FE4A-443B-9A5D-5FAD6430AA6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9" name="Picture 18">
            <a:extLst>
              <a:ext uri="{FF2B5EF4-FFF2-40B4-BE49-F238E27FC236}">
                <a16:creationId xmlns:a16="http://schemas.microsoft.com/office/drawing/2014/main" id="{CE5C646D-C563-9B4B-BC5B-F7A71C80D09D}"/>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114158924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25 - questions</a:t>
            </a:r>
          </a:p>
        </p:txBody>
      </p:sp>
      <p:sp>
        <p:nvSpPr>
          <p:cNvPr id="8" name="Rectangle 13"/>
          <p:cNvSpPr>
            <a:spLocks noChangeArrowheads="1"/>
          </p:cNvSpPr>
          <p:nvPr/>
        </p:nvSpPr>
        <p:spPr bwMode="auto">
          <a:xfrm>
            <a:off x="2927648" y="1603539"/>
            <a:ext cx="72008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2.  </a:t>
            </a:r>
            <a:r>
              <a:rPr lang="en-GB" altLang="en-US" sz="2200" dirty="0">
                <a:latin typeface="Calibri" panose="020F0502020204030204" pitchFamily="34" charset="0"/>
                <a:ea typeface="Times New Roman" panose="02020603050405020304" pitchFamily="18" charset="0"/>
                <a:cs typeface="Calibri" panose="020F0502020204030204" pitchFamily="34" charset="0"/>
              </a:rPr>
              <a:t>Circle the </a:t>
            </a:r>
            <a:r>
              <a:rPr lang="en-GB" altLang="en-US" sz="2200" b="1" dirty="0">
                <a:latin typeface="Calibri" panose="020F0502020204030204" pitchFamily="34" charset="0"/>
                <a:ea typeface="Times New Roman" panose="02020603050405020304" pitchFamily="18" charset="0"/>
                <a:cs typeface="Calibri" panose="020F0502020204030204" pitchFamily="34" charset="0"/>
              </a:rPr>
              <a:t>full stops </a:t>
            </a:r>
            <a:r>
              <a:rPr lang="en-GB" altLang="en-US" sz="2200" dirty="0">
                <a:latin typeface="Calibri" panose="020F0502020204030204" pitchFamily="34" charset="0"/>
                <a:ea typeface="Times New Roman" panose="02020603050405020304" pitchFamily="18" charset="0"/>
                <a:cs typeface="Calibri" panose="020F0502020204030204" pitchFamily="34" charset="0"/>
              </a:rPr>
              <a:t>that are in the wrong place.</a:t>
            </a:r>
            <a:endParaRPr lang="en-GB" altLang="en-US" sz="2200" dirty="0"/>
          </a:p>
          <a:p>
            <a:pPr lvl="0" eaLnBrk="0" fontAlgn="base" hangingPunct="0">
              <a:spcBef>
                <a:spcPct val="0"/>
              </a:spcBef>
              <a:spcAft>
                <a:spcPct val="0"/>
              </a:spcAft>
            </a:pPr>
            <a:endParaRPr lang="en-GB" altLang="en-US" sz="2200" dirty="0">
              <a:latin typeface="Arial" panose="020B0604020202020204" pitchFamily="34" charset="0"/>
            </a:endParaRPr>
          </a:p>
          <a:p>
            <a:pPr eaLnBrk="0" fontAlgn="base" hangingPunct="0">
              <a:spcBef>
                <a:spcPct val="0"/>
              </a:spcBef>
              <a:spcAft>
                <a:spcPct val="0"/>
              </a:spcAft>
            </a:pPr>
            <a:endParaRPr lang="en-GB" altLang="en-US" sz="2200" dirty="0"/>
          </a:p>
        </p:txBody>
      </p:sp>
      <p:sp>
        <p:nvSpPr>
          <p:cNvPr id="24" name="Rectangle 23"/>
          <p:cNvSpPr/>
          <p:nvPr/>
        </p:nvSpPr>
        <p:spPr>
          <a:xfrm>
            <a:off x="8407724" y="5078795"/>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524000" y="6304002"/>
            <a:ext cx="9144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Identify two different suffixes in the sentence above.</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sp>
        <p:nvSpPr>
          <p:cNvPr id="9" name="Rectangle 8"/>
          <p:cNvSpPr/>
          <p:nvPr/>
        </p:nvSpPr>
        <p:spPr>
          <a:xfrm>
            <a:off x="2023559" y="2975906"/>
            <a:ext cx="8825948" cy="1384995"/>
          </a:xfrm>
          <a:prstGeom prst="rect">
            <a:avLst/>
          </a:prstGeom>
        </p:spPr>
        <p:txBody>
          <a:bodyPr wrap="square">
            <a:spAutoFit/>
          </a:bodyPr>
          <a:lstStyle/>
          <a:p>
            <a:r>
              <a:rPr lang="en-GB" sz="2800" dirty="0"/>
              <a:t>My bedroom is. quite big. There are some colourful lights. Hanging from the ceiling. My dad bought them from the market.</a:t>
            </a:r>
          </a:p>
        </p:txBody>
      </p:sp>
      <p:pic>
        <p:nvPicPr>
          <p:cNvPr id="29" name="Picture 28">
            <a:extLst>
              <a:ext uri="{FF2B5EF4-FFF2-40B4-BE49-F238E27FC236}">
                <a16:creationId xmlns:a16="http://schemas.microsoft.com/office/drawing/2014/main" id="{1F15A4C4-AA64-43F6-A2CF-58C43D798AC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0" name="Picture 9">
            <a:extLst>
              <a:ext uri="{FF2B5EF4-FFF2-40B4-BE49-F238E27FC236}">
                <a16:creationId xmlns:a16="http://schemas.microsoft.com/office/drawing/2014/main" id="{638355D3-8EC9-634A-A423-7D7B49A50005}"/>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37156139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25 - questions</a:t>
            </a:r>
          </a:p>
        </p:txBody>
      </p:sp>
      <p:sp>
        <p:nvSpPr>
          <p:cNvPr id="8" name="Rectangle 13"/>
          <p:cNvSpPr>
            <a:spLocks noChangeArrowheads="1"/>
          </p:cNvSpPr>
          <p:nvPr/>
        </p:nvSpPr>
        <p:spPr bwMode="auto">
          <a:xfrm>
            <a:off x="2724878" y="1641434"/>
            <a:ext cx="6933641"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3.  </a:t>
            </a:r>
            <a:r>
              <a:rPr lang="en-GB" altLang="en-US" sz="2200" dirty="0">
                <a:ea typeface="Times New Roman" panose="02020603050405020304" pitchFamily="18" charset="0"/>
                <a:cs typeface="Calibri" panose="020F0502020204030204" pitchFamily="34" charset="0"/>
              </a:rPr>
              <a:t>Insert an </a:t>
            </a:r>
            <a:r>
              <a:rPr lang="en-GB" altLang="en-US" sz="2200" b="1" dirty="0">
                <a:ea typeface="Times New Roman" panose="02020603050405020304" pitchFamily="18" charset="0"/>
                <a:cs typeface="Calibri" panose="020F0502020204030204" pitchFamily="34" charset="0"/>
              </a:rPr>
              <a:t>apostrophe</a:t>
            </a:r>
            <a:r>
              <a:rPr lang="en-GB" altLang="en-US" sz="2200" dirty="0">
                <a:ea typeface="Times New Roman" panose="02020603050405020304" pitchFamily="18" charset="0"/>
                <a:cs typeface="Calibri" panose="020F0502020204030204" pitchFamily="34" charset="0"/>
              </a:rPr>
              <a:t> in the correct place in the sentence below.</a:t>
            </a:r>
            <a:endParaRPr lang="en-GB" altLang="en-US" sz="2200" dirty="0"/>
          </a:p>
          <a:p>
            <a:pPr eaLnBrk="0" fontAlgn="base" hangingPunct="0">
              <a:spcBef>
                <a:spcPct val="0"/>
              </a:spcBef>
              <a:spcAft>
                <a:spcPct val="0"/>
              </a:spcAft>
            </a:pPr>
            <a:endParaRPr lang="en-GB" altLang="en-US" sz="2200" dirty="0"/>
          </a:p>
        </p:txBody>
      </p:sp>
      <p:sp>
        <p:nvSpPr>
          <p:cNvPr id="21" name="Rectangle 14"/>
          <p:cNvSpPr>
            <a:spLocks noChangeArrowheads="1"/>
          </p:cNvSpPr>
          <p:nvPr/>
        </p:nvSpPr>
        <p:spPr bwMode="auto">
          <a:xfrm>
            <a:off x="3255317" y="3046642"/>
            <a:ext cx="447590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800" dirty="0">
                <a:ea typeface="Times New Roman" panose="02020603050405020304" pitchFamily="18" charset="0"/>
                <a:cs typeface="Calibri" panose="020F0502020204030204" pitchFamily="34" charset="0"/>
              </a:rPr>
              <a:t>J o h n s  p a r t y  w a s  f u n .</a:t>
            </a:r>
          </a:p>
        </p:txBody>
      </p:sp>
      <p:sp>
        <p:nvSpPr>
          <p:cNvPr id="24" name="Rectangle 23"/>
          <p:cNvSpPr/>
          <p:nvPr/>
        </p:nvSpPr>
        <p:spPr>
          <a:xfrm>
            <a:off x="8472265" y="4790763"/>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993913" y="5794372"/>
            <a:ext cx="9713844"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Is </a:t>
            </a:r>
            <a:r>
              <a:rPr lang="en-GB" altLang="en-US" sz="2200" b="1" i="1" u="sng" dirty="0">
                <a:ea typeface="Times New Roman" panose="02020603050405020304" pitchFamily="18" charset="0"/>
                <a:cs typeface="Calibri" panose="020F0502020204030204" pitchFamily="34" charset="0"/>
              </a:rPr>
              <a:t>boys</a:t>
            </a:r>
            <a:r>
              <a:rPr lang="en-GB" altLang="en-US" sz="2200" b="1" i="1" dirty="0">
                <a:ea typeface="Times New Roman" panose="02020603050405020304" pitchFamily="18" charset="0"/>
                <a:cs typeface="Calibri" panose="020F0502020204030204" pitchFamily="34" charset="0"/>
              </a:rPr>
              <a:t> singular or plural in the sentence below? How do you know?</a:t>
            </a:r>
          </a:p>
          <a:p>
            <a:pPr algn="ctr" eaLnBrk="0" fontAlgn="base" hangingPunct="0">
              <a:spcBef>
                <a:spcPct val="0"/>
              </a:spcBef>
              <a:spcAft>
                <a:spcPct val="0"/>
              </a:spcAft>
            </a:pPr>
            <a:r>
              <a:rPr lang="en-GB" altLang="en-US" sz="2200" b="1" i="1" dirty="0">
                <a:cs typeface="Calibri" panose="020F0502020204030204" pitchFamily="34" charset="0"/>
              </a:rPr>
              <a:t>The boys’ changing room was messy.</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28F32231-4EE6-48D4-8CB2-5801476298E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1" name="Picture 10">
            <a:extLst>
              <a:ext uri="{FF2B5EF4-FFF2-40B4-BE49-F238E27FC236}">
                <a16:creationId xmlns:a16="http://schemas.microsoft.com/office/drawing/2014/main" id="{6FE9EBD7-9E8A-A344-A3A0-BF72F7B8A74E}"/>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95694117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26 - questions</a:t>
            </a:r>
          </a:p>
        </p:txBody>
      </p:sp>
      <p:sp>
        <p:nvSpPr>
          <p:cNvPr id="8" name="Rectangle 13"/>
          <p:cNvSpPr>
            <a:spLocks noChangeArrowheads="1"/>
          </p:cNvSpPr>
          <p:nvPr/>
        </p:nvSpPr>
        <p:spPr bwMode="auto">
          <a:xfrm>
            <a:off x="3215680" y="1556793"/>
            <a:ext cx="6542978"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sz="2200" b="1" dirty="0"/>
              <a:t>1. </a:t>
            </a:r>
            <a:r>
              <a:rPr lang="en-GB" sz="2200" dirty="0"/>
              <a:t>Tick the sentence that is correct.</a:t>
            </a:r>
          </a:p>
          <a:p>
            <a:endParaRPr lang="en-GB" sz="2200" dirty="0"/>
          </a:p>
        </p:txBody>
      </p:sp>
      <p:sp>
        <p:nvSpPr>
          <p:cNvPr id="37" name="Rectangle 13"/>
          <p:cNvSpPr>
            <a:spLocks noChangeArrowheads="1"/>
          </p:cNvSpPr>
          <p:nvPr/>
        </p:nvSpPr>
        <p:spPr bwMode="auto">
          <a:xfrm>
            <a:off x="1524000" y="6168492"/>
            <a:ext cx="9144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Write the sentence in the present tense. </a:t>
            </a:r>
            <a:endParaRPr lang="en-GB" altLang="en-US" sz="2200" i="1" dirty="0"/>
          </a:p>
          <a:p>
            <a:pPr lvl="0"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lvl="0"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E7196603-9869-4D2C-A2D4-D4078286289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3" name="Rectangle 2">
            <a:extLst>
              <a:ext uri="{FF2B5EF4-FFF2-40B4-BE49-F238E27FC236}">
                <a16:creationId xmlns:a16="http://schemas.microsoft.com/office/drawing/2014/main" id="{513D6786-6FE6-4A23-A8A8-4D400115E943}"/>
              </a:ext>
            </a:extLst>
          </p:cNvPr>
          <p:cNvSpPr/>
          <p:nvPr/>
        </p:nvSpPr>
        <p:spPr>
          <a:xfrm>
            <a:off x="2803092" y="2405365"/>
            <a:ext cx="6096000" cy="2462213"/>
          </a:xfrm>
          <a:prstGeom prst="rect">
            <a:avLst/>
          </a:prstGeom>
        </p:spPr>
        <p:txBody>
          <a:bodyPr>
            <a:spAutoFit/>
          </a:bodyPr>
          <a:lstStyle/>
          <a:p>
            <a:pPr marL="57150" marR="57150">
              <a:spcAft>
                <a:spcPts val="0"/>
              </a:spcAft>
            </a:pPr>
            <a:r>
              <a:rPr lang="en-GB" sz="800" dirty="0">
                <a:latin typeface="Comic Sans MS" panose="030F0702030302020204" pitchFamily="66" charset="0"/>
                <a:ea typeface="Times New Roman" panose="02020603050405020304" pitchFamily="18" charset="0"/>
                <a:cs typeface="Times New Roman" panose="02020603050405020304" pitchFamily="18" charset="0"/>
              </a:rPr>
              <a:t>  </a:t>
            </a:r>
            <a:r>
              <a:rPr lang="en-GB" sz="2200" dirty="0">
                <a:ea typeface="Times New Roman" panose="02020603050405020304" pitchFamily="18" charset="0"/>
                <a:cs typeface="Times New Roman" panose="02020603050405020304" pitchFamily="18" charset="0"/>
              </a:rPr>
              <a:t>Pete ate his dinner quickly and burps. </a:t>
            </a:r>
          </a:p>
          <a:p>
            <a:pPr marL="57150" marR="57150">
              <a:spcAft>
                <a:spcPts val="0"/>
              </a:spcAft>
            </a:pPr>
            <a:r>
              <a:rPr lang="en-GB" sz="2200" dirty="0">
                <a:ea typeface="Times New Roman" panose="02020603050405020304" pitchFamily="18" charset="0"/>
                <a:cs typeface="Times New Roman" panose="02020603050405020304" pitchFamily="18" charset="0"/>
              </a:rPr>
              <a:t>  </a:t>
            </a:r>
          </a:p>
          <a:p>
            <a:pPr marL="57150" marR="57150">
              <a:spcAft>
                <a:spcPts val="0"/>
              </a:spcAft>
            </a:pPr>
            <a:r>
              <a:rPr lang="en-GB" sz="2200" dirty="0">
                <a:ea typeface="Times New Roman" panose="02020603050405020304" pitchFamily="18" charset="0"/>
                <a:cs typeface="Times New Roman" panose="02020603050405020304" pitchFamily="18" charset="0"/>
              </a:rPr>
              <a:t> Pete ate his dinner quickly and burped.</a:t>
            </a:r>
            <a:r>
              <a:rPr lang="en-GB" sz="2200" b="1" dirty="0">
                <a:ea typeface="Times New Roman" panose="02020603050405020304" pitchFamily="18" charset="0"/>
                <a:cs typeface="Times New Roman" panose="02020603050405020304" pitchFamily="18" charset="0"/>
              </a:rPr>
              <a:t> </a:t>
            </a:r>
            <a:endParaRPr lang="en-GB" sz="2200" dirty="0">
              <a:ea typeface="Times New Roman" panose="02020603050405020304" pitchFamily="18" charset="0"/>
              <a:cs typeface="Times New Roman" panose="02020603050405020304" pitchFamily="18" charset="0"/>
            </a:endParaRPr>
          </a:p>
          <a:p>
            <a:pPr marL="57150" marR="57150">
              <a:spcAft>
                <a:spcPts val="0"/>
              </a:spcAft>
            </a:pPr>
            <a:r>
              <a:rPr lang="en-GB" sz="2200" dirty="0">
                <a:ea typeface="Times New Roman" panose="02020603050405020304" pitchFamily="18" charset="0"/>
                <a:cs typeface="Times New Roman" panose="02020603050405020304" pitchFamily="18" charset="0"/>
              </a:rPr>
              <a:t> </a:t>
            </a:r>
          </a:p>
          <a:p>
            <a:pPr marL="57150" marR="57150">
              <a:spcAft>
                <a:spcPts val="0"/>
              </a:spcAft>
            </a:pPr>
            <a:r>
              <a:rPr lang="en-GB" sz="2200" dirty="0">
                <a:ea typeface="Times New Roman" panose="02020603050405020304" pitchFamily="18" charset="0"/>
                <a:cs typeface="Times New Roman" panose="02020603050405020304" pitchFamily="18" charset="0"/>
              </a:rPr>
              <a:t> Pete eats his dinner quickly and burped. </a:t>
            </a:r>
          </a:p>
          <a:p>
            <a:pPr marL="57150" marR="57150">
              <a:spcAft>
                <a:spcPts val="0"/>
              </a:spcAft>
            </a:pPr>
            <a:r>
              <a:rPr lang="en-GB" sz="2200" dirty="0">
                <a:ea typeface="Times New Roman" panose="02020603050405020304" pitchFamily="18" charset="0"/>
                <a:cs typeface="Times New Roman" panose="02020603050405020304" pitchFamily="18" charset="0"/>
              </a:rPr>
              <a:t> </a:t>
            </a:r>
          </a:p>
          <a:p>
            <a:pPr marL="57150" marR="57150">
              <a:spcAft>
                <a:spcPts val="0"/>
              </a:spcAft>
            </a:pPr>
            <a:r>
              <a:rPr lang="en-GB" sz="2200" dirty="0">
                <a:ea typeface="Times New Roman" panose="02020603050405020304" pitchFamily="18" charset="0"/>
                <a:cs typeface="Times New Roman" panose="02020603050405020304" pitchFamily="18" charset="0"/>
              </a:rPr>
              <a:t> Pete eats his dinner quickly and burping. </a:t>
            </a:r>
            <a:endParaRPr lang="en-GB" sz="2200" dirty="0"/>
          </a:p>
        </p:txBody>
      </p:sp>
      <p:grpSp>
        <p:nvGrpSpPr>
          <p:cNvPr id="11" name="Group 10">
            <a:extLst>
              <a:ext uri="{FF2B5EF4-FFF2-40B4-BE49-F238E27FC236}">
                <a16:creationId xmlns:a16="http://schemas.microsoft.com/office/drawing/2014/main" id="{EE7C018E-1B29-4089-83D0-077A2DF6BA88}"/>
              </a:ext>
            </a:extLst>
          </p:cNvPr>
          <p:cNvGrpSpPr/>
          <p:nvPr/>
        </p:nvGrpSpPr>
        <p:grpSpPr>
          <a:xfrm>
            <a:off x="8870641" y="1941513"/>
            <a:ext cx="1143262" cy="3754663"/>
            <a:chOff x="7110309" y="2132856"/>
            <a:chExt cx="1143262" cy="3754663"/>
          </a:xfrm>
        </p:grpSpPr>
        <p:grpSp>
          <p:nvGrpSpPr>
            <p:cNvPr id="12" name="Group 11">
              <a:extLst>
                <a:ext uri="{FF2B5EF4-FFF2-40B4-BE49-F238E27FC236}">
                  <a16:creationId xmlns:a16="http://schemas.microsoft.com/office/drawing/2014/main" id="{DD5F82E4-8B8E-4DB7-928D-8BF77F14AE17}"/>
                </a:ext>
              </a:extLst>
            </p:cNvPr>
            <p:cNvGrpSpPr/>
            <p:nvPr/>
          </p:nvGrpSpPr>
          <p:grpSpPr>
            <a:xfrm>
              <a:off x="7110309" y="2132856"/>
              <a:ext cx="1143262" cy="2966718"/>
              <a:chOff x="7110309" y="2132856"/>
              <a:chExt cx="1143262" cy="2966718"/>
            </a:xfrm>
          </p:grpSpPr>
          <p:grpSp>
            <p:nvGrpSpPr>
              <p:cNvPr id="14" name="Group 13">
                <a:extLst>
                  <a:ext uri="{FF2B5EF4-FFF2-40B4-BE49-F238E27FC236}">
                    <a16:creationId xmlns:a16="http://schemas.microsoft.com/office/drawing/2014/main" id="{A155BCF3-90DF-4930-B5E9-E595A670FC0C}"/>
                  </a:ext>
                </a:extLst>
              </p:cNvPr>
              <p:cNvGrpSpPr/>
              <p:nvPr/>
            </p:nvGrpSpPr>
            <p:grpSpPr>
              <a:xfrm>
                <a:off x="7455015" y="2703983"/>
                <a:ext cx="443007" cy="2395591"/>
                <a:chOff x="0" y="-69120"/>
                <a:chExt cx="219657" cy="1303797"/>
              </a:xfrm>
            </p:grpSpPr>
            <p:sp>
              <p:nvSpPr>
                <p:cNvPr id="16" name="Rectangle 15">
                  <a:extLst>
                    <a:ext uri="{FF2B5EF4-FFF2-40B4-BE49-F238E27FC236}">
                      <a16:creationId xmlns:a16="http://schemas.microsoft.com/office/drawing/2014/main" id="{F3F9FCF2-EF1F-4699-8A8F-13020D62B2CD}"/>
                    </a:ext>
                  </a:extLst>
                </p:cNvPr>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17" name="Rectangle 16">
                  <a:extLst>
                    <a:ext uri="{FF2B5EF4-FFF2-40B4-BE49-F238E27FC236}">
                      <a16:creationId xmlns:a16="http://schemas.microsoft.com/office/drawing/2014/main" id="{7AAC7E3C-E373-4ED8-9D57-6816C30C5269}"/>
                    </a:ext>
                  </a:extLst>
                </p:cNvPr>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18" name="Rectangle 17">
                  <a:extLst>
                    <a:ext uri="{FF2B5EF4-FFF2-40B4-BE49-F238E27FC236}">
                      <a16:creationId xmlns:a16="http://schemas.microsoft.com/office/drawing/2014/main" id="{B5CE2C68-9ACA-407B-AAFB-CCA0199ABEE4}"/>
                    </a:ext>
                  </a:extLst>
                </p:cNvPr>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19" name="Rectangle 18">
                  <a:extLst>
                    <a:ext uri="{FF2B5EF4-FFF2-40B4-BE49-F238E27FC236}">
                      <a16:creationId xmlns:a16="http://schemas.microsoft.com/office/drawing/2014/main" id="{2B4F8784-69D1-4EFF-B425-99B754717615}"/>
                    </a:ext>
                  </a:extLst>
                </p:cNvPr>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15" name="Rectangle 14">
                <a:extLst>
                  <a:ext uri="{FF2B5EF4-FFF2-40B4-BE49-F238E27FC236}">
                    <a16:creationId xmlns:a16="http://schemas.microsoft.com/office/drawing/2014/main" id="{2BD36D68-69B9-488D-ACEB-204301CDF4C7}"/>
                  </a:ext>
                </a:extLst>
              </p:cNvPr>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13" name="Rectangle 12">
              <a:extLst>
                <a:ext uri="{FF2B5EF4-FFF2-40B4-BE49-F238E27FC236}">
                  <a16:creationId xmlns:a16="http://schemas.microsoft.com/office/drawing/2014/main" id="{44EB105F-9CE5-4837-ACC2-C2F02655EA20}"/>
                </a:ext>
              </a:extLst>
            </p:cNvPr>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pic>
        <p:nvPicPr>
          <p:cNvPr id="20" name="Picture 19">
            <a:extLst>
              <a:ext uri="{FF2B5EF4-FFF2-40B4-BE49-F238E27FC236}">
                <a16:creationId xmlns:a16="http://schemas.microsoft.com/office/drawing/2014/main" id="{CC128B30-8612-AD40-B348-CE12ADDDA1D0}"/>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245806156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26 - questions</a:t>
            </a:r>
          </a:p>
        </p:txBody>
      </p:sp>
      <p:sp>
        <p:nvSpPr>
          <p:cNvPr id="8" name="Rectangle 13"/>
          <p:cNvSpPr>
            <a:spLocks noChangeArrowheads="1"/>
          </p:cNvSpPr>
          <p:nvPr/>
        </p:nvSpPr>
        <p:spPr bwMode="auto">
          <a:xfrm>
            <a:off x="2865390" y="1435424"/>
            <a:ext cx="7047034"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sz="2200" b="1" dirty="0"/>
              <a:t>2.  </a:t>
            </a:r>
            <a:r>
              <a:rPr lang="en-GB" sz="2200" dirty="0"/>
              <a:t>Complete the table by adding a </a:t>
            </a:r>
            <a:r>
              <a:rPr lang="en-GB" sz="2200" b="1" dirty="0"/>
              <a:t>prefix</a:t>
            </a:r>
            <a:r>
              <a:rPr lang="en-GB" sz="2200" dirty="0"/>
              <a:t> to each word to form its </a:t>
            </a:r>
            <a:r>
              <a:rPr lang="en-GB" sz="2200" b="1" dirty="0"/>
              <a:t>antonym</a:t>
            </a:r>
            <a:r>
              <a:rPr lang="en-GB" sz="2200" dirty="0"/>
              <a:t>.</a:t>
            </a:r>
          </a:p>
        </p:txBody>
      </p:sp>
      <p:sp>
        <p:nvSpPr>
          <p:cNvPr id="37" name="Rectangle 13"/>
          <p:cNvSpPr>
            <a:spLocks noChangeArrowheads="1"/>
          </p:cNvSpPr>
          <p:nvPr/>
        </p:nvSpPr>
        <p:spPr bwMode="auto">
          <a:xfrm>
            <a:off x="1965798" y="6211177"/>
            <a:ext cx="8234658"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Write a suffix you can add to </a:t>
            </a:r>
            <a:r>
              <a:rPr lang="en-GB" altLang="en-US" sz="2200" b="1" i="1" u="sng" dirty="0">
                <a:ea typeface="Times New Roman" panose="02020603050405020304" pitchFamily="18" charset="0"/>
                <a:cs typeface="Calibri" panose="020F0502020204030204" pitchFamily="34" charset="0"/>
              </a:rPr>
              <a:t>punish</a:t>
            </a:r>
            <a:r>
              <a:rPr lang="en-GB" altLang="en-US" sz="2200" b="1" i="1" dirty="0">
                <a:ea typeface="Times New Roman" panose="02020603050405020304" pitchFamily="18" charset="0"/>
                <a:cs typeface="Calibri" panose="020F0502020204030204" pitchFamily="34" charset="0"/>
              </a:rPr>
              <a:t> to create a noun.</a:t>
            </a:r>
            <a:endParaRPr lang="en-GB" altLang="en-US" sz="2200" i="1" dirty="0"/>
          </a:p>
        </p:txBody>
      </p:sp>
      <p:graphicFrame>
        <p:nvGraphicFramePr>
          <p:cNvPr id="2" name="Table 1"/>
          <p:cNvGraphicFramePr>
            <a:graphicFrameLocks noGrp="1"/>
          </p:cNvGraphicFramePr>
          <p:nvPr>
            <p:extLst>
              <p:ext uri="{D42A27DB-BD31-4B8C-83A1-F6EECF244321}">
                <p14:modId xmlns:p14="http://schemas.microsoft.com/office/powerpoint/2010/main" val="3598061780"/>
              </p:ext>
            </p:extLst>
          </p:nvPr>
        </p:nvGraphicFramePr>
        <p:xfrm>
          <a:off x="3071664" y="2438919"/>
          <a:ext cx="6264696" cy="2790281"/>
        </p:xfrm>
        <a:graphic>
          <a:graphicData uri="http://schemas.openxmlformats.org/drawingml/2006/table">
            <a:tbl>
              <a:tblPr firstRow="1" firstCol="1" bandRow="1">
                <a:tableStyleId>{5C22544A-7EE6-4342-B048-85BDC9FD1C3A}</a:tableStyleId>
              </a:tblPr>
              <a:tblGrid>
                <a:gridCol w="3132348">
                  <a:extLst>
                    <a:ext uri="{9D8B030D-6E8A-4147-A177-3AD203B41FA5}">
                      <a16:colId xmlns:a16="http://schemas.microsoft.com/office/drawing/2014/main" val="20000"/>
                    </a:ext>
                  </a:extLst>
                </a:gridCol>
                <a:gridCol w="3132348">
                  <a:extLst>
                    <a:ext uri="{9D8B030D-6E8A-4147-A177-3AD203B41FA5}">
                      <a16:colId xmlns:a16="http://schemas.microsoft.com/office/drawing/2014/main" val="20001"/>
                    </a:ext>
                  </a:extLst>
                </a:gridCol>
              </a:tblGrid>
              <a:tr h="687729">
                <a:tc>
                  <a:txBody>
                    <a:bodyPr/>
                    <a:lstStyle/>
                    <a:p>
                      <a:pPr algn="ctr">
                        <a:spcAft>
                          <a:spcPts val="0"/>
                        </a:spcAft>
                      </a:pPr>
                      <a:r>
                        <a:rPr lang="en-GB" sz="2200" dirty="0">
                          <a:solidFill>
                            <a:sysClr val="windowText" lastClr="000000"/>
                          </a:solidFill>
                          <a:effectLst/>
                        </a:rPr>
                        <a:t>Word</a:t>
                      </a:r>
                      <a:endPar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rPr>
                        <a:t>Antonym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680715">
                <a:tc>
                  <a:txBody>
                    <a:bodyPr/>
                    <a:lstStyle/>
                    <a:p>
                      <a:pPr algn="l">
                        <a:spcAft>
                          <a:spcPts val="0"/>
                        </a:spcAft>
                      </a:pPr>
                      <a:r>
                        <a:rPr lang="en-GB" sz="2200" b="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rPr>
                        <a:t>1) well</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endPar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680715">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GB" sz="2200" b="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rPr>
                        <a:t>2 ) prove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endPar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741122">
                <a:tc>
                  <a:txBody>
                    <a:bodyPr/>
                    <a:lstStyle/>
                    <a:p>
                      <a:pPr algn="l">
                        <a:spcAft>
                          <a:spcPts val="0"/>
                        </a:spcAft>
                      </a:pPr>
                      <a:r>
                        <a:rPr lang="en-GB" sz="22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3) inform</a:t>
                      </a:r>
                      <a:r>
                        <a:rPr lang="en-GB" sz="2200" b="0" baseline="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22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endPar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20" name="Rectangle 19"/>
          <p:cNvSpPr/>
          <p:nvPr/>
        </p:nvSpPr>
        <p:spPr>
          <a:xfrm>
            <a:off x="8982634" y="5229201"/>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pic>
        <p:nvPicPr>
          <p:cNvPr id="10" name="Picture 9">
            <a:extLst>
              <a:ext uri="{FF2B5EF4-FFF2-40B4-BE49-F238E27FC236}">
                <a16:creationId xmlns:a16="http://schemas.microsoft.com/office/drawing/2014/main" id="{BAD07E8C-1D91-4228-910F-005E5379F32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1" name="Picture 10">
            <a:extLst>
              <a:ext uri="{FF2B5EF4-FFF2-40B4-BE49-F238E27FC236}">
                <a16:creationId xmlns:a16="http://schemas.microsoft.com/office/drawing/2014/main" id="{B3A66EC9-E25C-7947-8C58-A7B2982C2A21}"/>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2691816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2914388" cy="507831"/>
          </a:xfrm>
          <a:prstGeom prst="rect">
            <a:avLst/>
          </a:prstGeom>
          <a:noFill/>
        </p:spPr>
        <p:txBody>
          <a:bodyPr wrap="none" rtlCol="0">
            <a:spAutoFit/>
          </a:bodyPr>
          <a:lstStyle/>
          <a:p>
            <a:r>
              <a:rPr lang="en-GB" sz="2700" b="1" dirty="0"/>
              <a:t>Week 2 - questions</a:t>
            </a:r>
          </a:p>
        </p:txBody>
      </p:sp>
      <p:sp>
        <p:nvSpPr>
          <p:cNvPr id="8" name="Rectangle 13"/>
          <p:cNvSpPr>
            <a:spLocks noChangeArrowheads="1"/>
          </p:cNvSpPr>
          <p:nvPr/>
        </p:nvSpPr>
        <p:spPr bwMode="auto">
          <a:xfrm>
            <a:off x="2865390" y="1435424"/>
            <a:ext cx="7047034"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sz="2200" b="1" dirty="0"/>
              <a:t>3.  </a:t>
            </a:r>
            <a:r>
              <a:rPr lang="en-GB" sz="2200" dirty="0"/>
              <a:t>Tick to show whether each sentence is in the </a:t>
            </a:r>
            <a:r>
              <a:rPr lang="en-GB" sz="2200" b="1" dirty="0"/>
              <a:t>past tense   </a:t>
            </a:r>
            <a:r>
              <a:rPr lang="en-GB" sz="2200" dirty="0"/>
              <a:t>or the </a:t>
            </a:r>
            <a:r>
              <a:rPr lang="en-GB" sz="2200" b="1" dirty="0"/>
              <a:t>present tense</a:t>
            </a:r>
            <a:r>
              <a:rPr lang="en-GB" sz="2200" dirty="0"/>
              <a:t>.</a:t>
            </a:r>
          </a:p>
        </p:txBody>
      </p:sp>
      <p:sp>
        <p:nvSpPr>
          <p:cNvPr id="37" name="Rectangle 13"/>
          <p:cNvSpPr>
            <a:spLocks noChangeArrowheads="1"/>
          </p:cNvSpPr>
          <p:nvPr/>
        </p:nvSpPr>
        <p:spPr bwMode="auto">
          <a:xfrm>
            <a:off x="1965798" y="6156585"/>
            <a:ext cx="8234658"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Write each sentence in a different tense.</a:t>
            </a:r>
            <a:endParaRPr lang="en-GB" altLang="en-US" sz="2200" i="1" dirty="0"/>
          </a:p>
        </p:txBody>
      </p:sp>
      <p:graphicFrame>
        <p:nvGraphicFramePr>
          <p:cNvPr id="2" name="Table 1"/>
          <p:cNvGraphicFramePr>
            <a:graphicFrameLocks noGrp="1"/>
          </p:cNvGraphicFramePr>
          <p:nvPr>
            <p:extLst>
              <p:ext uri="{D42A27DB-BD31-4B8C-83A1-F6EECF244321}">
                <p14:modId xmlns:p14="http://schemas.microsoft.com/office/powerpoint/2010/main" val="1332994766"/>
              </p:ext>
            </p:extLst>
          </p:nvPr>
        </p:nvGraphicFramePr>
        <p:xfrm>
          <a:off x="2252869" y="2438920"/>
          <a:ext cx="8468139" cy="2932025"/>
        </p:xfrm>
        <a:graphic>
          <a:graphicData uri="http://schemas.openxmlformats.org/drawingml/2006/table">
            <a:tbl>
              <a:tblPr firstRow="1" firstCol="1" bandRow="1">
                <a:tableStyleId>{5C22544A-7EE6-4342-B048-85BDC9FD1C3A}</a:tableStyleId>
              </a:tblPr>
              <a:tblGrid>
                <a:gridCol w="4638261">
                  <a:extLst>
                    <a:ext uri="{9D8B030D-6E8A-4147-A177-3AD203B41FA5}">
                      <a16:colId xmlns:a16="http://schemas.microsoft.com/office/drawing/2014/main" val="20000"/>
                    </a:ext>
                  </a:extLst>
                </a:gridCol>
                <a:gridCol w="1914939">
                  <a:extLst>
                    <a:ext uri="{9D8B030D-6E8A-4147-A177-3AD203B41FA5}">
                      <a16:colId xmlns:a16="http://schemas.microsoft.com/office/drawing/2014/main" val="20001"/>
                    </a:ext>
                  </a:extLst>
                </a:gridCol>
                <a:gridCol w="1914939">
                  <a:extLst>
                    <a:ext uri="{9D8B030D-6E8A-4147-A177-3AD203B41FA5}">
                      <a16:colId xmlns:a16="http://schemas.microsoft.com/office/drawing/2014/main" val="20002"/>
                    </a:ext>
                  </a:extLst>
                </a:gridCol>
              </a:tblGrid>
              <a:tr h="864096">
                <a:tc>
                  <a:txBody>
                    <a:bodyPr/>
                    <a:lstStyle/>
                    <a:p>
                      <a:pPr algn="ctr">
                        <a:spcAft>
                          <a:spcPts val="0"/>
                        </a:spcAft>
                      </a:pPr>
                      <a:r>
                        <a:rPr lang="en-GB" sz="2200" dirty="0">
                          <a:solidFill>
                            <a:sysClr val="windowText" lastClr="000000"/>
                          </a:solidFill>
                          <a:effectLst/>
                        </a:rPr>
                        <a:t>Sentence</a:t>
                      </a:r>
                      <a:endPar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endPar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lgn="ctr">
                        <a:spcAft>
                          <a:spcPts val="0"/>
                        </a:spcAft>
                      </a:pPr>
                      <a:r>
                        <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rPr>
                        <a:t>Past tense </a:t>
                      </a:r>
                    </a:p>
                    <a:p>
                      <a:pPr algn="ctr">
                        <a:spcAft>
                          <a:spcPts val="0"/>
                        </a:spcAft>
                      </a:pPr>
                      <a:endPar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rPr>
                        <a:t>Present tense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623615">
                <a:tc>
                  <a:txBody>
                    <a:bodyPr/>
                    <a:lstStyle/>
                    <a:p>
                      <a:pPr algn="l">
                        <a:spcAft>
                          <a:spcPts val="0"/>
                        </a:spcAft>
                      </a:pPr>
                      <a:r>
                        <a:rPr lang="en-GB" sz="2200" b="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rPr>
                        <a:t>Samir is late.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GB" sz="2200" dirty="0">
                          <a:solidFill>
                            <a:sysClr val="windowText" lastClr="000000"/>
                          </a:solidFill>
                          <a:effectLst/>
                        </a:rPr>
                        <a:t> </a:t>
                      </a:r>
                      <a:endPar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endPar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623615">
                <a:tc>
                  <a:txBody>
                    <a:bodyPr/>
                    <a:lstStyle/>
                    <a:p>
                      <a:pPr algn="l">
                        <a:spcAft>
                          <a:spcPts val="0"/>
                        </a:spcAft>
                      </a:pPr>
                      <a:r>
                        <a:rPr lang="en-GB" sz="2200" b="0" u="none"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rPr>
                        <a:t>I caught a cold.</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2200" dirty="0">
                          <a:solidFill>
                            <a:sysClr val="windowText" lastClr="000000"/>
                          </a:solidFill>
                          <a:effectLst/>
                        </a:rPr>
                        <a:t> </a:t>
                      </a:r>
                      <a:endPar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endPar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678955">
                <a:tc>
                  <a:txBody>
                    <a:bodyPr/>
                    <a:lstStyle/>
                    <a:p>
                      <a:pPr algn="l">
                        <a:spcAft>
                          <a:spcPts val="0"/>
                        </a:spcAft>
                      </a:pPr>
                      <a:r>
                        <a:rPr lang="en-GB" sz="2200" b="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rPr>
                        <a:t>The bird flew away.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GB" sz="2200" dirty="0">
                          <a:solidFill>
                            <a:sysClr val="windowText" lastClr="000000"/>
                          </a:solidFill>
                          <a:effectLst/>
                        </a:rPr>
                        <a:t> </a:t>
                      </a:r>
                      <a:endPar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20" name="Rectangle 19"/>
          <p:cNvSpPr/>
          <p:nvPr/>
        </p:nvSpPr>
        <p:spPr>
          <a:xfrm>
            <a:off x="8982634" y="5229201"/>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pic>
        <p:nvPicPr>
          <p:cNvPr id="10" name="Picture 9">
            <a:extLst>
              <a:ext uri="{FF2B5EF4-FFF2-40B4-BE49-F238E27FC236}">
                <a16:creationId xmlns:a16="http://schemas.microsoft.com/office/drawing/2014/main" id="{2F532935-EC92-4BAF-8D9D-746E2F739F7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1" name="Picture 10">
            <a:extLst>
              <a:ext uri="{FF2B5EF4-FFF2-40B4-BE49-F238E27FC236}">
                <a16:creationId xmlns:a16="http://schemas.microsoft.com/office/drawing/2014/main" id="{31E8285A-745B-914F-96D8-E0F3BF7E6BEA}"/>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291776243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26 - questions</a:t>
            </a:r>
          </a:p>
        </p:txBody>
      </p:sp>
      <p:sp>
        <p:nvSpPr>
          <p:cNvPr id="8" name="Rectangle 13"/>
          <p:cNvSpPr>
            <a:spLocks noChangeArrowheads="1"/>
          </p:cNvSpPr>
          <p:nvPr/>
        </p:nvSpPr>
        <p:spPr bwMode="auto">
          <a:xfrm>
            <a:off x="2821778" y="1599764"/>
            <a:ext cx="6933641" cy="1246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3. </a:t>
            </a:r>
            <a:r>
              <a:rPr lang="en-GB" altLang="en-US" sz="2200" dirty="0">
                <a:ea typeface="Times New Roman" panose="02020603050405020304" pitchFamily="18" charset="0"/>
                <a:cs typeface="Calibri" panose="020F0502020204030204" pitchFamily="34" charset="0"/>
              </a:rPr>
              <a:t>Rewrite the sentence below as </a:t>
            </a:r>
            <a:r>
              <a:rPr lang="en-GB" altLang="en-US" sz="2200" b="1" dirty="0">
                <a:ea typeface="Times New Roman" panose="02020603050405020304" pitchFamily="18" charset="0"/>
                <a:cs typeface="Calibri" panose="020F0502020204030204" pitchFamily="34" charset="0"/>
              </a:rPr>
              <a:t>direct speech</a:t>
            </a:r>
            <a:r>
              <a:rPr lang="en-GB" altLang="en-US" sz="2200" dirty="0">
                <a:ea typeface="Times New Roman" panose="02020603050405020304" pitchFamily="18" charset="0"/>
                <a:cs typeface="Calibri" panose="020F0502020204030204" pitchFamily="34" charset="0"/>
              </a:rPr>
              <a:t>.</a:t>
            </a:r>
          </a:p>
          <a:p>
            <a:pPr marL="457200" indent="-457200" eaLnBrk="0" fontAlgn="base" hangingPunct="0">
              <a:spcBef>
                <a:spcPct val="0"/>
              </a:spcBef>
              <a:spcAft>
                <a:spcPct val="0"/>
              </a:spcAft>
              <a:buAutoNum type="alphaUcPeriod" startAt="16"/>
            </a:pPr>
            <a:endParaRPr lang="en-GB" altLang="en-US" sz="9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sp>
        <p:nvSpPr>
          <p:cNvPr id="21" name="Rectangle 14"/>
          <p:cNvSpPr>
            <a:spLocks noChangeArrowheads="1"/>
          </p:cNvSpPr>
          <p:nvPr/>
        </p:nvSpPr>
        <p:spPr bwMode="auto">
          <a:xfrm>
            <a:off x="2495601" y="3012048"/>
            <a:ext cx="7200817"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Pax asked Suri if she wanted to go horse riding.</a:t>
            </a: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Pax asked Suri, __________________________________</a:t>
            </a:r>
          </a:p>
          <a:p>
            <a:pPr lvl="0"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________________________________________________</a:t>
            </a:r>
          </a:p>
        </p:txBody>
      </p:sp>
      <p:sp>
        <p:nvSpPr>
          <p:cNvPr id="24" name="Rectangle 23"/>
          <p:cNvSpPr/>
          <p:nvPr/>
        </p:nvSpPr>
        <p:spPr>
          <a:xfrm>
            <a:off x="8407724" y="4779737"/>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991544" y="6209436"/>
            <a:ext cx="8064896"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Write Suri’s response in direct speech.</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76258EA2-4691-4DAD-A29F-44E0456759C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1" name="Picture 10">
            <a:extLst>
              <a:ext uri="{FF2B5EF4-FFF2-40B4-BE49-F238E27FC236}">
                <a16:creationId xmlns:a16="http://schemas.microsoft.com/office/drawing/2014/main" id="{8B5DF751-8357-E04F-8674-E2F07EA1B434}"/>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64747273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27 - questions</a:t>
            </a:r>
          </a:p>
        </p:txBody>
      </p:sp>
      <p:sp>
        <p:nvSpPr>
          <p:cNvPr id="8" name="Rectangle 13"/>
          <p:cNvSpPr>
            <a:spLocks noChangeArrowheads="1"/>
          </p:cNvSpPr>
          <p:nvPr/>
        </p:nvSpPr>
        <p:spPr bwMode="auto">
          <a:xfrm>
            <a:off x="2495601" y="1988841"/>
            <a:ext cx="6933641"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  </a:t>
            </a:r>
            <a:r>
              <a:rPr lang="en-GB" altLang="en-US" sz="2200" dirty="0">
                <a:ea typeface="Times New Roman" panose="02020603050405020304" pitchFamily="18" charset="0"/>
                <a:cs typeface="Calibri" panose="020F0502020204030204" pitchFamily="34" charset="0"/>
              </a:rPr>
              <a:t>Insert a </a:t>
            </a:r>
            <a:r>
              <a:rPr lang="en-GB" altLang="en-US" sz="2200" b="1" dirty="0">
                <a:ea typeface="Times New Roman" panose="02020603050405020304" pitchFamily="18" charset="0"/>
                <a:cs typeface="Calibri" panose="020F0502020204030204" pitchFamily="34" charset="0"/>
              </a:rPr>
              <a:t>preposition</a:t>
            </a:r>
            <a:r>
              <a:rPr lang="en-GB" altLang="en-US" sz="2200" dirty="0">
                <a:ea typeface="Times New Roman" panose="02020603050405020304" pitchFamily="18" charset="0"/>
                <a:cs typeface="Calibri" panose="020F0502020204030204" pitchFamily="34" charset="0"/>
              </a:rPr>
              <a:t> to complete the sentence below.</a:t>
            </a:r>
            <a:endParaRPr lang="en-GB" altLang="en-US" sz="2200" dirty="0"/>
          </a:p>
          <a:p>
            <a:pPr eaLnBrk="0" fontAlgn="base" hangingPunct="0">
              <a:spcBef>
                <a:spcPct val="0"/>
              </a:spcBef>
              <a:spcAft>
                <a:spcPct val="0"/>
              </a:spcAft>
            </a:pPr>
            <a:endParaRPr lang="en-GB" altLang="en-US" sz="2200" dirty="0"/>
          </a:p>
        </p:txBody>
      </p:sp>
      <p:sp>
        <p:nvSpPr>
          <p:cNvPr id="21" name="Rectangle 14"/>
          <p:cNvSpPr>
            <a:spLocks noChangeArrowheads="1"/>
          </p:cNvSpPr>
          <p:nvPr/>
        </p:nvSpPr>
        <p:spPr bwMode="auto">
          <a:xfrm>
            <a:off x="2639617" y="3001888"/>
            <a:ext cx="6789624"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800" dirty="0">
                <a:ea typeface="Times New Roman" panose="02020603050405020304" pitchFamily="18" charset="0"/>
                <a:cs typeface="Calibri" panose="020F0502020204030204" pitchFamily="34" charset="0"/>
              </a:rPr>
              <a:t>The fluffy clouds float _____________ our heads.</a:t>
            </a:r>
            <a:endParaRPr lang="en-GB" altLang="en-US" sz="2800" dirty="0"/>
          </a:p>
        </p:txBody>
      </p:sp>
      <p:sp>
        <p:nvSpPr>
          <p:cNvPr id="24" name="Rectangle 23"/>
          <p:cNvSpPr/>
          <p:nvPr/>
        </p:nvSpPr>
        <p:spPr>
          <a:xfrm>
            <a:off x="8407724" y="4293097"/>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524000" y="6259445"/>
            <a:ext cx="91440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Write down alternative adjectives to describe the clouds.</a:t>
            </a: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E8CA782C-7FC3-424F-9079-D94A77D8660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1" name="Picture 10">
            <a:extLst>
              <a:ext uri="{FF2B5EF4-FFF2-40B4-BE49-F238E27FC236}">
                <a16:creationId xmlns:a16="http://schemas.microsoft.com/office/drawing/2014/main" id="{C180BDE2-CA64-3B40-9BF2-D938DC4D13C8}"/>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389258849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27 - questions</a:t>
            </a:r>
          </a:p>
        </p:txBody>
      </p:sp>
      <p:sp>
        <p:nvSpPr>
          <p:cNvPr id="8" name="Rectangle 13"/>
          <p:cNvSpPr>
            <a:spLocks noChangeArrowheads="1"/>
          </p:cNvSpPr>
          <p:nvPr/>
        </p:nvSpPr>
        <p:spPr bwMode="auto">
          <a:xfrm>
            <a:off x="2815936" y="1484785"/>
            <a:ext cx="7168496"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sz="2200" b="1" dirty="0"/>
              <a:t>2.  </a:t>
            </a:r>
            <a:r>
              <a:rPr lang="en-GB" sz="2200" dirty="0"/>
              <a:t>Which words in the sentence below should begin with a </a:t>
            </a:r>
            <a:r>
              <a:rPr lang="en-GB" sz="2200" b="1" dirty="0"/>
              <a:t>capital letter</a:t>
            </a:r>
            <a:r>
              <a:rPr lang="en-GB" sz="2200" dirty="0"/>
              <a:t>?</a:t>
            </a:r>
          </a:p>
        </p:txBody>
      </p:sp>
      <p:sp>
        <p:nvSpPr>
          <p:cNvPr id="37" name="Rectangle 13"/>
          <p:cNvSpPr>
            <a:spLocks noChangeArrowheads="1"/>
          </p:cNvSpPr>
          <p:nvPr/>
        </p:nvSpPr>
        <p:spPr bwMode="auto">
          <a:xfrm>
            <a:off x="1965798" y="6213213"/>
            <a:ext cx="8234658"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Name the word class for </a:t>
            </a:r>
            <a:r>
              <a:rPr lang="en-GB" altLang="en-US" sz="2200" b="1" i="1" u="sng" dirty="0">
                <a:ea typeface="Times New Roman" panose="02020603050405020304" pitchFamily="18" charset="0"/>
                <a:cs typeface="Calibri" panose="020F0502020204030204" pitchFamily="34" charset="0"/>
              </a:rPr>
              <a:t>I</a:t>
            </a:r>
            <a:r>
              <a:rPr lang="en-GB" altLang="en-US" sz="2200" b="1" i="1" dirty="0">
                <a:ea typeface="Times New Roman" panose="02020603050405020304" pitchFamily="18" charset="0"/>
                <a:cs typeface="Calibri" panose="020F0502020204030204" pitchFamily="34" charset="0"/>
              </a:rPr>
              <a:t>.</a:t>
            </a:r>
            <a:endParaRPr lang="en-GB" altLang="en-US" sz="2200" i="1" dirty="0"/>
          </a:p>
        </p:txBody>
      </p:sp>
      <p:sp>
        <p:nvSpPr>
          <p:cNvPr id="20" name="Rectangle 19"/>
          <p:cNvSpPr/>
          <p:nvPr/>
        </p:nvSpPr>
        <p:spPr>
          <a:xfrm>
            <a:off x="8982634" y="542169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pic>
        <p:nvPicPr>
          <p:cNvPr id="10" name="Picture 9">
            <a:extLst>
              <a:ext uri="{FF2B5EF4-FFF2-40B4-BE49-F238E27FC236}">
                <a16:creationId xmlns:a16="http://schemas.microsoft.com/office/drawing/2014/main" id="{BFF3F35A-D34C-4030-AD2D-C81AB424CC0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11" name="Rectangle 14">
            <a:extLst>
              <a:ext uri="{FF2B5EF4-FFF2-40B4-BE49-F238E27FC236}">
                <a16:creationId xmlns:a16="http://schemas.microsoft.com/office/drawing/2014/main" id="{B0579ECD-7C79-403C-B6B3-2889EB08CA84}"/>
              </a:ext>
            </a:extLst>
          </p:cNvPr>
          <p:cNvSpPr>
            <a:spLocks noChangeArrowheads="1"/>
          </p:cNvSpPr>
          <p:nvPr/>
        </p:nvSpPr>
        <p:spPr bwMode="auto">
          <a:xfrm>
            <a:off x="3509950" y="3095956"/>
            <a:ext cx="678962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800" dirty="0">
                <a:ea typeface="Times New Roman" panose="02020603050405020304" pitchFamily="18" charset="0"/>
                <a:cs typeface="Calibri" panose="020F0502020204030204" pitchFamily="34" charset="0"/>
              </a:rPr>
              <a:t>after a while </a:t>
            </a:r>
            <a:r>
              <a:rPr lang="en-GB" altLang="en-US" sz="2800" dirty="0" err="1">
                <a:ea typeface="Times New Roman" panose="02020603050405020304" pitchFamily="18" charset="0"/>
                <a:cs typeface="Calibri" panose="020F0502020204030204" pitchFamily="34" charset="0"/>
              </a:rPr>
              <a:t>i</a:t>
            </a:r>
            <a:r>
              <a:rPr lang="en-GB" altLang="en-US" sz="2800" dirty="0">
                <a:ea typeface="Times New Roman" panose="02020603050405020304" pitchFamily="18" charset="0"/>
                <a:cs typeface="Calibri" panose="020F0502020204030204" pitchFamily="34" charset="0"/>
              </a:rPr>
              <a:t> said, “who are you?”</a:t>
            </a:r>
            <a:endParaRPr lang="en-GB" altLang="en-US" sz="2800" dirty="0"/>
          </a:p>
        </p:txBody>
      </p:sp>
      <p:pic>
        <p:nvPicPr>
          <p:cNvPr id="12" name="Picture 11">
            <a:extLst>
              <a:ext uri="{FF2B5EF4-FFF2-40B4-BE49-F238E27FC236}">
                <a16:creationId xmlns:a16="http://schemas.microsoft.com/office/drawing/2014/main" id="{8AE3E3B7-2972-2148-B804-B17B01E5597A}"/>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46495033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27 - questions</a:t>
            </a:r>
          </a:p>
        </p:txBody>
      </p:sp>
      <p:sp>
        <p:nvSpPr>
          <p:cNvPr id="8" name="Rectangle 13"/>
          <p:cNvSpPr>
            <a:spLocks noChangeArrowheads="1"/>
          </p:cNvSpPr>
          <p:nvPr/>
        </p:nvSpPr>
        <p:spPr bwMode="auto">
          <a:xfrm>
            <a:off x="2434546" y="1423686"/>
            <a:ext cx="6933641"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3.</a:t>
            </a:r>
            <a:r>
              <a:rPr lang="en-GB" altLang="en-US" sz="2200" dirty="0">
                <a:ea typeface="Times New Roman" panose="02020603050405020304" pitchFamily="18" charset="0"/>
                <a:cs typeface="Calibri" panose="020F0502020204030204" pitchFamily="34" charset="0"/>
              </a:rPr>
              <a:t>  Draw a line to match each </a:t>
            </a:r>
            <a:r>
              <a:rPr lang="en-GB" altLang="en-US" sz="2200" b="1" dirty="0">
                <a:ea typeface="Times New Roman" panose="02020603050405020304" pitchFamily="18" charset="0"/>
                <a:cs typeface="Calibri" panose="020F0502020204030204" pitchFamily="34" charset="0"/>
              </a:rPr>
              <a:t>suffix</a:t>
            </a:r>
            <a:r>
              <a:rPr lang="en-GB" altLang="en-US" sz="2200" dirty="0">
                <a:ea typeface="Times New Roman" panose="02020603050405020304" pitchFamily="18" charset="0"/>
                <a:cs typeface="Calibri" panose="020F0502020204030204" pitchFamily="34" charset="0"/>
              </a:rPr>
              <a:t> to the correct root word to create four new words.                                                                                 </a:t>
            </a:r>
            <a:endParaRPr lang="en-GB" altLang="en-US" sz="2200" dirty="0"/>
          </a:p>
          <a:p>
            <a:pPr eaLnBrk="0" fontAlgn="base" hangingPunct="0">
              <a:spcBef>
                <a:spcPct val="0"/>
              </a:spcBef>
              <a:spcAft>
                <a:spcPct val="0"/>
              </a:spcAft>
            </a:pPr>
            <a:endParaRPr lang="en-GB" altLang="en-US" sz="2200" dirty="0"/>
          </a:p>
        </p:txBody>
      </p:sp>
      <p:grpSp>
        <p:nvGrpSpPr>
          <p:cNvPr id="27" name="Group 26"/>
          <p:cNvGrpSpPr/>
          <p:nvPr/>
        </p:nvGrpSpPr>
        <p:grpSpPr>
          <a:xfrm>
            <a:off x="2361724" y="2341847"/>
            <a:ext cx="8646532" cy="3755765"/>
            <a:chOff x="6748498" y="2500618"/>
            <a:chExt cx="8646532" cy="3755765"/>
          </a:xfrm>
        </p:grpSpPr>
        <p:grpSp>
          <p:nvGrpSpPr>
            <p:cNvPr id="16" name="Group 15"/>
            <p:cNvGrpSpPr/>
            <p:nvPr/>
          </p:nvGrpSpPr>
          <p:grpSpPr>
            <a:xfrm>
              <a:off x="6748498" y="2500618"/>
              <a:ext cx="7282301" cy="2219590"/>
              <a:chOff x="-350314" y="-179801"/>
              <a:chExt cx="3610798" cy="1208009"/>
            </a:xfrm>
          </p:grpSpPr>
          <p:sp>
            <p:nvSpPr>
              <p:cNvPr id="17" name="Rectangle 16"/>
              <p:cNvSpPr/>
              <p:nvPr/>
            </p:nvSpPr>
            <p:spPr>
              <a:xfrm>
                <a:off x="-350314" y="-179801"/>
                <a:ext cx="2489277"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b="1" dirty="0"/>
                  <a:t>1)  </a:t>
                </a:r>
                <a:r>
                  <a:rPr lang="en-GB" sz="2200" dirty="0"/>
                  <a:t>delight</a:t>
                </a:r>
              </a:p>
            </p:txBody>
          </p:sp>
          <p:sp>
            <p:nvSpPr>
              <p:cNvPr id="18" name="Rectangle 17"/>
              <p:cNvSpPr/>
              <p:nvPr/>
            </p:nvSpPr>
            <p:spPr>
              <a:xfrm>
                <a:off x="-344017" y="258015"/>
                <a:ext cx="2489277"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b="1" dirty="0"/>
                  <a:t>2)</a:t>
                </a:r>
                <a:r>
                  <a:rPr lang="en-GB" sz="2200" dirty="0"/>
                  <a:t>  fast</a:t>
                </a:r>
              </a:p>
            </p:txBody>
          </p:sp>
          <p:sp>
            <p:nvSpPr>
              <p:cNvPr id="19" name="Rectangle 18"/>
              <p:cNvSpPr/>
              <p:nvPr/>
            </p:nvSpPr>
            <p:spPr>
              <a:xfrm>
                <a:off x="-344883" y="704167"/>
                <a:ext cx="2489277"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b="1" dirty="0"/>
                  <a:t>3)</a:t>
                </a:r>
                <a:r>
                  <a:rPr lang="en-GB" sz="2200" dirty="0"/>
                  <a:t>  poison</a:t>
                </a:r>
              </a:p>
            </p:txBody>
          </p:sp>
          <p:sp>
            <p:nvSpPr>
              <p:cNvPr id="29" name="Rectangle 28"/>
              <p:cNvSpPr/>
              <p:nvPr/>
            </p:nvSpPr>
            <p:spPr>
              <a:xfrm>
                <a:off x="2608950" y="-179801"/>
                <a:ext cx="645238"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dirty="0"/>
                  <a:t>a) ness</a:t>
                </a:r>
                <a:endParaRPr lang="en-GB" sz="2200" b="1" dirty="0"/>
              </a:p>
            </p:txBody>
          </p:sp>
          <p:sp>
            <p:nvSpPr>
              <p:cNvPr id="30" name="Rectangle 29"/>
              <p:cNvSpPr/>
              <p:nvPr/>
            </p:nvSpPr>
            <p:spPr>
              <a:xfrm>
                <a:off x="2615246" y="258015"/>
                <a:ext cx="645238"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dirty="0"/>
                  <a:t>b) </a:t>
                </a:r>
                <a:r>
                  <a:rPr lang="en-GB" sz="2200" dirty="0" err="1"/>
                  <a:t>ful</a:t>
                </a:r>
                <a:endParaRPr lang="en-GB" sz="2200" dirty="0"/>
              </a:p>
            </p:txBody>
          </p:sp>
          <p:sp>
            <p:nvSpPr>
              <p:cNvPr id="31" name="Rectangle 30"/>
              <p:cNvSpPr/>
              <p:nvPr/>
            </p:nvSpPr>
            <p:spPr>
              <a:xfrm>
                <a:off x="2614384" y="704167"/>
                <a:ext cx="645238"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dirty="0"/>
                  <a:t>c) </a:t>
                </a:r>
                <a:r>
                  <a:rPr lang="en-GB" sz="2200" dirty="0" err="1"/>
                  <a:t>ous</a:t>
                </a:r>
                <a:endParaRPr lang="en-GB" sz="2200" b="1" dirty="0"/>
              </a:p>
            </p:txBody>
          </p:sp>
        </p:grpSp>
        <p:sp>
          <p:nvSpPr>
            <p:cNvPr id="24" name="Rectangle 23"/>
            <p:cNvSpPr/>
            <p:nvPr/>
          </p:nvSpPr>
          <p:spPr>
            <a:xfrm>
              <a:off x="14310297" y="5486942"/>
              <a:ext cx="1084733" cy="769441"/>
            </a:xfrm>
            <a:prstGeom prst="rect">
              <a:avLst/>
            </a:prstGeom>
          </p:spPr>
          <p:txBody>
            <a:bodyPr wrap="square">
              <a:spAutoFit/>
            </a:bodyPr>
            <a:lstStyle/>
            <a:p>
              <a:pPr lvl="0"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37" name="Rectangle 13"/>
          <p:cNvSpPr>
            <a:spLocks noChangeArrowheads="1"/>
          </p:cNvSpPr>
          <p:nvPr/>
        </p:nvSpPr>
        <p:spPr bwMode="auto">
          <a:xfrm>
            <a:off x="1183744" y="6250409"/>
            <a:ext cx="9144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Which suffix can you add to </a:t>
            </a:r>
            <a:r>
              <a:rPr lang="en-GB" altLang="en-US" sz="2200" b="1" i="1" u="sng" dirty="0">
                <a:ea typeface="Times New Roman" panose="02020603050405020304" pitchFamily="18" charset="0"/>
                <a:cs typeface="Calibri" panose="020F0502020204030204" pitchFamily="34" charset="0"/>
              </a:rPr>
              <a:t>fast</a:t>
            </a:r>
            <a:r>
              <a:rPr lang="en-GB" altLang="en-US" sz="2200" b="1" i="1" dirty="0">
                <a:ea typeface="Times New Roman" panose="02020603050405020304" pitchFamily="18" charset="0"/>
                <a:cs typeface="Calibri" panose="020F0502020204030204" pitchFamily="34" charset="0"/>
              </a:rPr>
              <a:t> to indicate the highest speed?</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21" name="Picture 20">
            <a:extLst>
              <a:ext uri="{FF2B5EF4-FFF2-40B4-BE49-F238E27FC236}">
                <a16:creationId xmlns:a16="http://schemas.microsoft.com/office/drawing/2014/main" id="{45B21FBC-F704-4E9D-AD9F-82F2C32F58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22" name="Rectangle 21">
            <a:extLst>
              <a:ext uri="{FF2B5EF4-FFF2-40B4-BE49-F238E27FC236}">
                <a16:creationId xmlns:a16="http://schemas.microsoft.com/office/drawing/2014/main" id="{F84E2202-726C-44CE-A8F6-2A539DA3ED5A}"/>
              </a:ext>
            </a:extLst>
          </p:cNvPr>
          <p:cNvSpPr/>
          <p:nvPr/>
        </p:nvSpPr>
        <p:spPr>
          <a:xfrm>
            <a:off x="2382431" y="4785804"/>
            <a:ext cx="5020404" cy="59539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b="1" dirty="0"/>
              <a:t>4)</a:t>
            </a:r>
            <a:r>
              <a:rPr lang="en-GB" sz="2200" dirty="0"/>
              <a:t>  kind</a:t>
            </a:r>
          </a:p>
        </p:txBody>
      </p:sp>
      <p:sp>
        <p:nvSpPr>
          <p:cNvPr id="23" name="Rectangle 22">
            <a:extLst>
              <a:ext uri="{FF2B5EF4-FFF2-40B4-BE49-F238E27FC236}">
                <a16:creationId xmlns:a16="http://schemas.microsoft.com/office/drawing/2014/main" id="{D0ECACC9-4F21-4552-A6A4-8D4371342C7C}"/>
              </a:ext>
            </a:extLst>
          </p:cNvPr>
          <p:cNvSpPr/>
          <p:nvPr/>
        </p:nvSpPr>
        <p:spPr>
          <a:xfrm>
            <a:off x="8330003" y="4764531"/>
            <a:ext cx="1301324" cy="59539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dirty="0"/>
              <a:t>d) </a:t>
            </a:r>
            <a:r>
              <a:rPr lang="en-GB" sz="2200" dirty="0" err="1"/>
              <a:t>er</a:t>
            </a:r>
            <a:endParaRPr lang="en-GB" sz="2200" dirty="0"/>
          </a:p>
        </p:txBody>
      </p:sp>
      <p:pic>
        <p:nvPicPr>
          <p:cNvPr id="25" name="Picture 24">
            <a:extLst>
              <a:ext uri="{FF2B5EF4-FFF2-40B4-BE49-F238E27FC236}">
                <a16:creationId xmlns:a16="http://schemas.microsoft.com/office/drawing/2014/main" id="{B4548F5C-CE2E-5C4D-A14F-F985D8F72B39}"/>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59290399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28 - questions</a:t>
            </a:r>
          </a:p>
        </p:txBody>
      </p:sp>
      <p:sp>
        <p:nvSpPr>
          <p:cNvPr id="8" name="Rectangle 13"/>
          <p:cNvSpPr>
            <a:spLocks noChangeArrowheads="1"/>
          </p:cNvSpPr>
          <p:nvPr/>
        </p:nvSpPr>
        <p:spPr bwMode="auto">
          <a:xfrm>
            <a:off x="2690752" y="1556792"/>
            <a:ext cx="6933641"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a:t>
            </a:r>
            <a:r>
              <a:rPr lang="en-GB" altLang="en-US" sz="2200" dirty="0">
                <a:ea typeface="Times New Roman" panose="02020603050405020304" pitchFamily="18" charset="0"/>
                <a:cs typeface="Calibri" panose="020F0502020204030204" pitchFamily="34" charset="0"/>
              </a:rPr>
              <a:t>  Tick the sentence that is a </a:t>
            </a:r>
            <a:r>
              <a:rPr lang="en-GB" altLang="en-US" sz="2200" b="1" dirty="0">
                <a:ea typeface="Times New Roman" panose="02020603050405020304" pitchFamily="18" charset="0"/>
                <a:cs typeface="Calibri" panose="020F0502020204030204" pitchFamily="34" charset="0"/>
              </a:rPr>
              <a:t>statement</a:t>
            </a:r>
            <a:r>
              <a:rPr lang="en-GB" altLang="en-US" sz="2200" dirty="0">
                <a:ea typeface="Times New Roman" panose="02020603050405020304" pitchFamily="18" charset="0"/>
                <a:cs typeface="Calibri" panose="020F0502020204030204" pitchFamily="34" charset="0"/>
              </a:rPr>
              <a:t>.</a:t>
            </a:r>
            <a:endParaRPr lang="en-GB" altLang="en-US" sz="22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sp>
        <p:nvSpPr>
          <p:cNvPr id="37" name="Rectangle 13"/>
          <p:cNvSpPr>
            <a:spLocks noChangeArrowheads="1"/>
          </p:cNvSpPr>
          <p:nvPr/>
        </p:nvSpPr>
        <p:spPr bwMode="auto">
          <a:xfrm>
            <a:off x="1524000" y="6209436"/>
            <a:ext cx="9144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Which of the above sentences is a command?</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grpSp>
        <p:nvGrpSpPr>
          <p:cNvPr id="20" name="Group 19"/>
          <p:cNvGrpSpPr/>
          <p:nvPr/>
        </p:nvGrpSpPr>
        <p:grpSpPr>
          <a:xfrm>
            <a:off x="8186062" y="2182799"/>
            <a:ext cx="1143262" cy="3754663"/>
            <a:chOff x="7110309" y="2132856"/>
            <a:chExt cx="1143262" cy="3754663"/>
          </a:xfrm>
        </p:grpSpPr>
        <p:grpSp>
          <p:nvGrpSpPr>
            <p:cNvPr id="21" name="Group 20"/>
            <p:cNvGrpSpPr/>
            <p:nvPr/>
          </p:nvGrpSpPr>
          <p:grpSpPr>
            <a:xfrm>
              <a:off x="7110309" y="2132856"/>
              <a:ext cx="1143262" cy="2966718"/>
              <a:chOff x="7110309" y="2132856"/>
              <a:chExt cx="1143262" cy="2966718"/>
            </a:xfrm>
          </p:grpSpPr>
          <p:grpSp>
            <p:nvGrpSpPr>
              <p:cNvPr id="23" name="Group 22"/>
              <p:cNvGrpSpPr/>
              <p:nvPr/>
            </p:nvGrpSpPr>
            <p:grpSpPr>
              <a:xfrm>
                <a:off x="7455015" y="2703983"/>
                <a:ext cx="443007" cy="2395591"/>
                <a:chOff x="0" y="-69120"/>
                <a:chExt cx="219657" cy="1303797"/>
              </a:xfrm>
            </p:grpSpPr>
            <p:sp>
              <p:nvSpPr>
                <p:cNvPr id="26" name="Rectangle 25"/>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28" name="Rectangle 27"/>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32" name="Rectangle 31"/>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33" name="Rectangle 32"/>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25" name="Rectangle 24"/>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22" name="Rectangle 21"/>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34" name="Rectangle 14"/>
          <p:cNvSpPr>
            <a:spLocks noChangeArrowheads="1"/>
          </p:cNvSpPr>
          <p:nvPr/>
        </p:nvSpPr>
        <p:spPr bwMode="auto">
          <a:xfrm>
            <a:off x="2639768" y="2644458"/>
            <a:ext cx="3739998"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What an incredible day it was!</a:t>
            </a: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Can you close the door please?</a:t>
            </a:r>
            <a:endParaRPr lang="en-GB" altLang="en-US" sz="2200" dirty="0"/>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Sam cleaned the carpet. </a:t>
            </a:r>
            <a:endParaRPr lang="en-GB" altLang="en-US" sz="2200" dirty="0"/>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Put the books away.</a:t>
            </a:r>
            <a:endParaRPr lang="en-GB" altLang="en-US" sz="2200" dirty="0"/>
          </a:p>
          <a:p>
            <a:pPr eaLnBrk="0" fontAlgn="base" hangingPunct="0">
              <a:spcBef>
                <a:spcPct val="0"/>
              </a:spcBef>
              <a:spcAft>
                <a:spcPct val="0"/>
              </a:spcAft>
            </a:pPr>
            <a:endParaRPr lang="en-GB" altLang="en-US" sz="2200" dirty="0"/>
          </a:p>
        </p:txBody>
      </p:sp>
      <p:pic>
        <p:nvPicPr>
          <p:cNvPr id="18" name="Picture 17">
            <a:extLst>
              <a:ext uri="{FF2B5EF4-FFF2-40B4-BE49-F238E27FC236}">
                <a16:creationId xmlns:a16="http://schemas.microsoft.com/office/drawing/2014/main" id="{478D1D76-4A48-4A2F-9787-64482AD5214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9" name="Picture 18">
            <a:extLst>
              <a:ext uri="{FF2B5EF4-FFF2-40B4-BE49-F238E27FC236}">
                <a16:creationId xmlns:a16="http://schemas.microsoft.com/office/drawing/2014/main" id="{4AC70FA9-BAAC-D34F-898C-C4EC67DE97CC}"/>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245612399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57030" y="328625"/>
            <a:ext cx="3089115" cy="507831"/>
          </a:xfrm>
          <a:prstGeom prst="rect">
            <a:avLst/>
          </a:prstGeom>
          <a:noFill/>
        </p:spPr>
        <p:txBody>
          <a:bodyPr wrap="none" rtlCol="0">
            <a:spAutoFit/>
          </a:bodyPr>
          <a:lstStyle/>
          <a:p>
            <a:r>
              <a:rPr lang="en-GB" sz="2700" b="1" dirty="0"/>
              <a:t>Week 28 - questions</a:t>
            </a:r>
          </a:p>
        </p:txBody>
      </p:sp>
      <p:sp>
        <p:nvSpPr>
          <p:cNvPr id="8" name="Rectangle 13"/>
          <p:cNvSpPr>
            <a:spLocks noChangeArrowheads="1"/>
          </p:cNvSpPr>
          <p:nvPr/>
        </p:nvSpPr>
        <p:spPr bwMode="auto">
          <a:xfrm>
            <a:off x="2014330" y="1088037"/>
            <a:ext cx="7754077"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2.</a:t>
            </a:r>
            <a:r>
              <a:rPr lang="en-GB" altLang="en-US" sz="2200" dirty="0">
                <a:ea typeface="Times New Roman" panose="02020603050405020304" pitchFamily="18" charset="0"/>
                <a:cs typeface="Calibri" panose="020F0502020204030204" pitchFamily="34" charset="0"/>
              </a:rPr>
              <a:t>  Tick</a:t>
            </a:r>
            <a:r>
              <a:rPr lang="en-GB" altLang="en-US" sz="2200" b="1" dirty="0">
                <a:ea typeface="Times New Roman" panose="02020603050405020304" pitchFamily="18" charset="0"/>
                <a:cs typeface="Calibri" panose="020F0502020204030204" pitchFamily="34" charset="0"/>
              </a:rPr>
              <a:t> one </a:t>
            </a:r>
            <a:r>
              <a:rPr lang="en-GB" altLang="en-US" sz="2200" dirty="0">
                <a:ea typeface="Times New Roman" panose="02020603050405020304" pitchFamily="18" charset="0"/>
                <a:cs typeface="Calibri" panose="020F0502020204030204" pitchFamily="34" charset="0"/>
              </a:rPr>
              <a:t>word to complete the sentence below.</a:t>
            </a:r>
          </a:p>
          <a:p>
            <a:pPr marL="457200" indent="-457200" eaLnBrk="0" fontAlgn="base" hangingPunct="0">
              <a:spcBef>
                <a:spcPct val="0"/>
              </a:spcBef>
              <a:spcAft>
                <a:spcPct val="0"/>
              </a:spcAft>
              <a:buAutoNum type="arabicPeriod" startAt="2"/>
            </a:pPr>
            <a:endParaRPr lang="en-GB" altLang="en-US" sz="2200" dirty="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His teacher said that he could either read a book _____ tidy the library.</a:t>
            </a:r>
            <a:endParaRPr lang="en-GB" altLang="en-US" sz="2200" dirty="0"/>
          </a:p>
        </p:txBody>
      </p:sp>
      <p:sp>
        <p:nvSpPr>
          <p:cNvPr id="23" name="Rectangle 13"/>
          <p:cNvSpPr>
            <a:spLocks noChangeArrowheads="1"/>
          </p:cNvSpPr>
          <p:nvPr/>
        </p:nvSpPr>
        <p:spPr bwMode="auto">
          <a:xfrm>
            <a:off x="994507" y="6006147"/>
            <a:ext cx="9514467"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Which word would need to be removed to use the conjunction </a:t>
            </a:r>
            <a:r>
              <a:rPr lang="en-GB" altLang="en-US" sz="2200" b="1" i="1" u="sng" dirty="0">
                <a:ea typeface="Times New Roman" panose="02020603050405020304" pitchFamily="18" charset="0"/>
                <a:cs typeface="Calibri" panose="020F0502020204030204" pitchFamily="34" charset="0"/>
              </a:rPr>
              <a:t>and</a:t>
            </a:r>
            <a:r>
              <a:rPr lang="en-GB" altLang="en-US" sz="2200" b="1" i="1" dirty="0">
                <a:ea typeface="Times New Roman" panose="02020603050405020304" pitchFamily="18" charset="0"/>
                <a:cs typeface="Calibri" panose="020F0502020204030204" pitchFamily="34" charset="0"/>
              </a:rPr>
              <a:t> in the sentence above?</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702BE67A-1703-4ED8-B55C-3BD196E9196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11" name="Rectangle 10">
            <a:extLst>
              <a:ext uri="{FF2B5EF4-FFF2-40B4-BE49-F238E27FC236}">
                <a16:creationId xmlns:a16="http://schemas.microsoft.com/office/drawing/2014/main" id="{D8705F79-430D-48A5-A4C1-B7F5D3FE2ECE}"/>
              </a:ext>
            </a:extLst>
          </p:cNvPr>
          <p:cNvSpPr/>
          <p:nvPr/>
        </p:nvSpPr>
        <p:spPr>
          <a:xfrm>
            <a:off x="5577968" y="2783533"/>
            <a:ext cx="1246902" cy="2462213"/>
          </a:xfrm>
          <a:prstGeom prst="rect">
            <a:avLst/>
          </a:prstGeom>
        </p:spPr>
        <p:txBody>
          <a:bodyPr wrap="square">
            <a:spAutoFit/>
          </a:bodyPr>
          <a:lstStyle/>
          <a:p>
            <a:pPr marL="57150" marR="57150">
              <a:spcAft>
                <a:spcPts val="0"/>
              </a:spcAft>
            </a:pPr>
            <a:r>
              <a:rPr lang="en-GB" sz="800" dirty="0">
                <a:latin typeface="Comic Sans MS" panose="030F0702030302020204" pitchFamily="66" charset="0"/>
                <a:ea typeface="Times New Roman" panose="02020603050405020304" pitchFamily="18" charset="0"/>
                <a:cs typeface="Times New Roman" panose="02020603050405020304" pitchFamily="18" charset="0"/>
              </a:rPr>
              <a:t> </a:t>
            </a:r>
            <a:r>
              <a:rPr lang="en-GB" sz="2200" dirty="0">
                <a:ea typeface="Times New Roman" panose="02020603050405020304" pitchFamily="18" charset="0"/>
                <a:cs typeface="Times New Roman" panose="02020603050405020304" pitchFamily="18" charset="0"/>
              </a:rPr>
              <a:t>so </a:t>
            </a:r>
          </a:p>
          <a:p>
            <a:pPr marL="57150" marR="57150">
              <a:spcAft>
                <a:spcPts val="0"/>
              </a:spcAft>
            </a:pPr>
            <a:r>
              <a:rPr lang="en-GB" sz="2200" dirty="0">
                <a:ea typeface="Times New Roman" panose="02020603050405020304" pitchFamily="18" charset="0"/>
                <a:cs typeface="Times New Roman" panose="02020603050405020304" pitchFamily="18" charset="0"/>
              </a:rPr>
              <a:t>  </a:t>
            </a:r>
          </a:p>
          <a:p>
            <a:pPr marL="57150" marR="57150">
              <a:spcAft>
                <a:spcPts val="0"/>
              </a:spcAft>
            </a:pPr>
            <a:r>
              <a:rPr lang="en-GB" sz="2200" dirty="0">
                <a:ea typeface="Times New Roman" panose="02020603050405020304" pitchFamily="18" charset="0"/>
                <a:cs typeface="Times New Roman" panose="02020603050405020304" pitchFamily="18" charset="0"/>
              </a:rPr>
              <a:t>that</a:t>
            </a:r>
          </a:p>
          <a:p>
            <a:pPr marL="57150" marR="57150">
              <a:spcAft>
                <a:spcPts val="0"/>
              </a:spcAft>
            </a:pPr>
            <a:r>
              <a:rPr lang="en-GB" sz="2200" dirty="0">
                <a:ea typeface="Times New Roman" panose="02020603050405020304" pitchFamily="18" charset="0"/>
                <a:cs typeface="Times New Roman" panose="02020603050405020304" pitchFamily="18" charset="0"/>
              </a:rPr>
              <a:t> </a:t>
            </a:r>
          </a:p>
          <a:p>
            <a:pPr marL="57150" marR="57150">
              <a:spcAft>
                <a:spcPts val="0"/>
              </a:spcAft>
            </a:pPr>
            <a:r>
              <a:rPr lang="en-GB" sz="2200" dirty="0">
                <a:ea typeface="Times New Roman" panose="02020603050405020304" pitchFamily="18" charset="0"/>
                <a:cs typeface="Times New Roman" panose="02020603050405020304" pitchFamily="18" charset="0"/>
              </a:rPr>
              <a:t>or</a:t>
            </a:r>
          </a:p>
          <a:p>
            <a:pPr marL="57150" marR="57150">
              <a:spcAft>
                <a:spcPts val="0"/>
              </a:spcAft>
            </a:pPr>
            <a:r>
              <a:rPr lang="en-GB" sz="2200" dirty="0">
                <a:ea typeface="Times New Roman" panose="02020603050405020304" pitchFamily="18" charset="0"/>
                <a:cs typeface="Times New Roman" panose="02020603050405020304" pitchFamily="18" charset="0"/>
              </a:rPr>
              <a:t> </a:t>
            </a:r>
          </a:p>
          <a:p>
            <a:pPr marL="57150" marR="57150">
              <a:spcAft>
                <a:spcPts val="0"/>
              </a:spcAft>
            </a:pPr>
            <a:r>
              <a:rPr lang="en-GB" sz="2200" dirty="0">
                <a:ea typeface="Times New Roman" panose="02020603050405020304" pitchFamily="18" charset="0"/>
                <a:cs typeface="Times New Roman" panose="02020603050405020304" pitchFamily="18" charset="0"/>
              </a:rPr>
              <a:t>but</a:t>
            </a:r>
            <a:endParaRPr lang="en-GB" sz="2200" dirty="0"/>
          </a:p>
        </p:txBody>
      </p:sp>
      <p:grpSp>
        <p:nvGrpSpPr>
          <p:cNvPr id="12" name="Group 11">
            <a:extLst>
              <a:ext uri="{FF2B5EF4-FFF2-40B4-BE49-F238E27FC236}">
                <a16:creationId xmlns:a16="http://schemas.microsoft.com/office/drawing/2014/main" id="{FDAEE900-672E-4AA8-A752-B2D2638414D1}"/>
              </a:ext>
            </a:extLst>
          </p:cNvPr>
          <p:cNvGrpSpPr/>
          <p:nvPr/>
        </p:nvGrpSpPr>
        <p:grpSpPr>
          <a:xfrm>
            <a:off x="7105253" y="2283532"/>
            <a:ext cx="1143262" cy="3754663"/>
            <a:chOff x="7110309" y="2132856"/>
            <a:chExt cx="1143262" cy="3754663"/>
          </a:xfrm>
        </p:grpSpPr>
        <p:grpSp>
          <p:nvGrpSpPr>
            <p:cNvPr id="13" name="Group 12">
              <a:extLst>
                <a:ext uri="{FF2B5EF4-FFF2-40B4-BE49-F238E27FC236}">
                  <a16:creationId xmlns:a16="http://schemas.microsoft.com/office/drawing/2014/main" id="{F67BE71D-8D94-4953-A55E-72390C879B15}"/>
                </a:ext>
              </a:extLst>
            </p:cNvPr>
            <p:cNvGrpSpPr/>
            <p:nvPr/>
          </p:nvGrpSpPr>
          <p:grpSpPr>
            <a:xfrm>
              <a:off x="7110309" y="2132856"/>
              <a:ext cx="1143262" cy="2966718"/>
              <a:chOff x="7110309" y="2132856"/>
              <a:chExt cx="1143262" cy="2966718"/>
            </a:xfrm>
          </p:grpSpPr>
          <p:grpSp>
            <p:nvGrpSpPr>
              <p:cNvPr id="15" name="Group 14">
                <a:extLst>
                  <a:ext uri="{FF2B5EF4-FFF2-40B4-BE49-F238E27FC236}">
                    <a16:creationId xmlns:a16="http://schemas.microsoft.com/office/drawing/2014/main" id="{2E3FF210-D269-4145-86DB-9EF5744A0582}"/>
                  </a:ext>
                </a:extLst>
              </p:cNvPr>
              <p:cNvGrpSpPr/>
              <p:nvPr/>
            </p:nvGrpSpPr>
            <p:grpSpPr>
              <a:xfrm>
                <a:off x="7455015" y="2703983"/>
                <a:ext cx="443007" cy="2395591"/>
                <a:chOff x="0" y="-69120"/>
                <a:chExt cx="219657" cy="1303797"/>
              </a:xfrm>
            </p:grpSpPr>
            <p:sp>
              <p:nvSpPr>
                <p:cNvPr id="17" name="Rectangle 16">
                  <a:extLst>
                    <a:ext uri="{FF2B5EF4-FFF2-40B4-BE49-F238E27FC236}">
                      <a16:creationId xmlns:a16="http://schemas.microsoft.com/office/drawing/2014/main" id="{B538E6BF-7552-4287-9150-8F88AA752BCD}"/>
                    </a:ext>
                  </a:extLst>
                </p:cNvPr>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18" name="Rectangle 17">
                  <a:extLst>
                    <a:ext uri="{FF2B5EF4-FFF2-40B4-BE49-F238E27FC236}">
                      <a16:creationId xmlns:a16="http://schemas.microsoft.com/office/drawing/2014/main" id="{E0FF10B6-A276-4408-B81C-FE1184DF34EF}"/>
                    </a:ext>
                  </a:extLst>
                </p:cNvPr>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19" name="Rectangle 18">
                  <a:extLst>
                    <a:ext uri="{FF2B5EF4-FFF2-40B4-BE49-F238E27FC236}">
                      <a16:creationId xmlns:a16="http://schemas.microsoft.com/office/drawing/2014/main" id="{E7C8DC5D-C7F7-447F-B4FE-A28F31C5AA08}"/>
                    </a:ext>
                  </a:extLst>
                </p:cNvPr>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20" name="Rectangle 19">
                  <a:extLst>
                    <a:ext uri="{FF2B5EF4-FFF2-40B4-BE49-F238E27FC236}">
                      <a16:creationId xmlns:a16="http://schemas.microsoft.com/office/drawing/2014/main" id="{8BA9BCFD-AD11-4507-ACDD-44092D018177}"/>
                    </a:ext>
                  </a:extLst>
                </p:cNvPr>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16" name="Rectangle 15">
                <a:extLst>
                  <a:ext uri="{FF2B5EF4-FFF2-40B4-BE49-F238E27FC236}">
                    <a16:creationId xmlns:a16="http://schemas.microsoft.com/office/drawing/2014/main" id="{63ECBB6E-E568-4C59-ACAB-F75DE93212C1}"/>
                  </a:ext>
                </a:extLst>
              </p:cNvPr>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14" name="Rectangle 13">
              <a:extLst>
                <a:ext uri="{FF2B5EF4-FFF2-40B4-BE49-F238E27FC236}">
                  <a16:creationId xmlns:a16="http://schemas.microsoft.com/office/drawing/2014/main" id="{20E804A9-5A3E-4833-AE75-16E891B3DBA3}"/>
                </a:ext>
              </a:extLst>
            </p:cNvPr>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pic>
        <p:nvPicPr>
          <p:cNvPr id="21" name="Picture 20">
            <a:extLst>
              <a:ext uri="{FF2B5EF4-FFF2-40B4-BE49-F238E27FC236}">
                <a16:creationId xmlns:a16="http://schemas.microsoft.com/office/drawing/2014/main" id="{6C8EC1D7-5260-4C4A-90DC-8DF9113883B4}"/>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93189375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28 - questions</a:t>
            </a:r>
          </a:p>
        </p:txBody>
      </p:sp>
      <p:sp>
        <p:nvSpPr>
          <p:cNvPr id="8" name="Rectangle 13"/>
          <p:cNvSpPr>
            <a:spLocks noChangeArrowheads="1"/>
          </p:cNvSpPr>
          <p:nvPr/>
        </p:nvSpPr>
        <p:spPr bwMode="auto">
          <a:xfrm>
            <a:off x="2427737" y="1824070"/>
            <a:ext cx="6933641" cy="3000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3.  </a:t>
            </a:r>
            <a:r>
              <a:rPr lang="en-GB" altLang="en-US" sz="2200" dirty="0">
                <a:ea typeface="Times New Roman" panose="02020603050405020304" pitchFamily="18" charset="0"/>
                <a:cs typeface="Calibri" panose="020F0502020204030204" pitchFamily="34" charset="0"/>
              </a:rPr>
              <a:t>Add one </a:t>
            </a:r>
            <a:r>
              <a:rPr lang="en-GB" altLang="en-US" sz="2200" b="1" dirty="0">
                <a:ea typeface="Times New Roman" panose="02020603050405020304" pitchFamily="18" charset="0"/>
                <a:cs typeface="Calibri" panose="020F0502020204030204" pitchFamily="34" charset="0"/>
              </a:rPr>
              <a:t>comma</a:t>
            </a:r>
            <a:r>
              <a:rPr lang="en-GB" altLang="en-US" sz="2200" dirty="0">
                <a:ea typeface="Times New Roman" panose="02020603050405020304" pitchFamily="18" charset="0"/>
                <a:cs typeface="Calibri" panose="020F0502020204030204" pitchFamily="34" charset="0"/>
              </a:rPr>
              <a:t> to the sentence below in the correct place.  </a:t>
            </a:r>
          </a:p>
          <a:p>
            <a:pPr marL="457200" indent="-457200" eaLnBrk="0" fontAlgn="base" hangingPunct="0">
              <a:spcBef>
                <a:spcPct val="0"/>
              </a:spcBef>
              <a:spcAft>
                <a:spcPct val="0"/>
              </a:spcAft>
              <a:buAutoNum type="arabicPeriod" startAt="3"/>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endParaRPr lang="en-GB" altLang="en-US" sz="900" dirty="0">
              <a:cs typeface="Calibri" panose="020F0502020204030204" pitchFamily="34" charset="0"/>
            </a:endParaRPr>
          </a:p>
          <a:p>
            <a:pPr eaLnBrk="0" fontAlgn="base" hangingPunct="0">
              <a:spcBef>
                <a:spcPct val="0"/>
              </a:spcBef>
              <a:spcAft>
                <a:spcPct val="0"/>
              </a:spcAft>
            </a:pPr>
            <a:r>
              <a:rPr lang="en-GB" altLang="en-US" sz="2800" dirty="0">
                <a:cs typeface="Calibri" panose="020F0502020204030204" pitchFamily="34" charset="0"/>
              </a:rPr>
              <a:t>The  museum  shop  sells  pens  mugs  and  books .</a:t>
            </a:r>
            <a:endParaRPr lang="en-GB" altLang="en-US" sz="2800" dirty="0"/>
          </a:p>
          <a:p>
            <a:pPr eaLnBrk="0" fontAlgn="base" hangingPunct="0">
              <a:spcBef>
                <a:spcPct val="0"/>
              </a:spcBef>
              <a:spcAft>
                <a:spcPct val="0"/>
              </a:spcAft>
            </a:pPr>
            <a:r>
              <a:rPr lang="en-GB" altLang="en-US" sz="3600" dirty="0">
                <a:ea typeface="Times New Roman" panose="02020603050405020304" pitchFamily="18" charset="0"/>
                <a:cs typeface="Calibri" panose="020F0502020204030204" pitchFamily="34" charset="0"/>
              </a:rPr>
              <a:t>                                                                                  </a:t>
            </a:r>
            <a:endParaRPr lang="en-GB" altLang="en-US" sz="3600" dirty="0"/>
          </a:p>
          <a:p>
            <a:pPr eaLnBrk="0" fontAlgn="base" hangingPunct="0">
              <a:spcBef>
                <a:spcPct val="0"/>
              </a:spcBef>
              <a:spcAft>
                <a:spcPct val="0"/>
              </a:spcAft>
            </a:pPr>
            <a:endParaRPr lang="en-GB" altLang="en-US" sz="2200" dirty="0"/>
          </a:p>
        </p:txBody>
      </p:sp>
      <p:sp>
        <p:nvSpPr>
          <p:cNvPr id="24" name="Rectangle 23"/>
          <p:cNvSpPr/>
          <p:nvPr/>
        </p:nvSpPr>
        <p:spPr>
          <a:xfrm>
            <a:off x="8472265" y="4574329"/>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610747" y="6165303"/>
            <a:ext cx="8784976"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Rewrite the sentence adding two more items to the list.</a:t>
            </a: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B7266C99-86AE-4257-888A-FDCD4A6D4E6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1" name="Picture 10">
            <a:extLst>
              <a:ext uri="{FF2B5EF4-FFF2-40B4-BE49-F238E27FC236}">
                <a16:creationId xmlns:a16="http://schemas.microsoft.com/office/drawing/2014/main" id="{F879B313-D5B0-0E4E-A0E4-6C262158A21E}"/>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178532324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29 - questions</a:t>
            </a:r>
          </a:p>
        </p:txBody>
      </p:sp>
      <p:sp>
        <p:nvSpPr>
          <p:cNvPr id="8" name="Rectangle 13"/>
          <p:cNvSpPr>
            <a:spLocks noChangeArrowheads="1"/>
          </p:cNvSpPr>
          <p:nvPr/>
        </p:nvSpPr>
        <p:spPr bwMode="auto">
          <a:xfrm>
            <a:off x="2834768" y="1603540"/>
            <a:ext cx="6933641"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  </a:t>
            </a:r>
            <a:r>
              <a:rPr lang="en-GB" altLang="en-US" sz="2200" dirty="0">
                <a:ea typeface="Times New Roman" panose="02020603050405020304" pitchFamily="18" charset="0"/>
                <a:cs typeface="Calibri" panose="020F0502020204030204" pitchFamily="34" charset="0"/>
              </a:rPr>
              <a:t>Write the missing </a:t>
            </a:r>
            <a:r>
              <a:rPr lang="en-GB" altLang="en-US" sz="2200" b="1" dirty="0">
                <a:ea typeface="Times New Roman" panose="02020603050405020304" pitchFamily="18" charset="0"/>
                <a:cs typeface="Calibri" panose="020F0502020204030204" pitchFamily="34" charset="0"/>
              </a:rPr>
              <a:t>punctuation marks </a:t>
            </a:r>
            <a:r>
              <a:rPr lang="en-GB" altLang="en-US" sz="2200" dirty="0">
                <a:ea typeface="Times New Roman" panose="02020603050405020304" pitchFamily="18" charset="0"/>
                <a:cs typeface="Calibri" panose="020F0502020204030204" pitchFamily="34" charset="0"/>
              </a:rPr>
              <a:t>to complete the sentence below.</a:t>
            </a:r>
            <a:endParaRPr lang="en-GB" altLang="en-US" sz="2200" dirty="0"/>
          </a:p>
          <a:p>
            <a:pPr eaLnBrk="0" fontAlgn="base" hangingPunct="0">
              <a:spcBef>
                <a:spcPct val="0"/>
              </a:spcBef>
              <a:spcAft>
                <a:spcPct val="0"/>
              </a:spcAft>
            </a:pPr>
            <a:endParaRPr lang="en-GB" altLang="en-US" sz="2200" dirty="0"/>
          </a:p>
        </p:txBody>
      </p:sp>
      <p:sp>
        <p:nvSpPr>
          <p:cNvPr id="21" name="Rectangle 14"/>
          <p:cNvSpPr>
            <a:spLocks noChangeArrowheads="1"/>
          </p:cNvSpPr>
          <p:nvPr/>
        </p:nvSpPr>
        <p:spPr bwMode="auto">
          <a:xfrm>
            <a:off x="4387829" y="3167390"/>
            <a:ext cx="662473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800" dirty="0">
                <a:ea typeface="Times New Roman" panose="02020603050405020304" pitchFamily="18" charset="0"/>
                <a:cs typeface="Calibri" panose="020F0502020204030204" pitchFamily="34" charset="0"/>
              </a:rPr>
              <a:t>Hello  said  Brian</a:t>
            </a:r>
            <a:endParaRPr lang="en-GB" altLang="en-US" sz="2800" dirty="0">
              <a:cs typeface="Calibri" panose="020F0502020204030204" pitchFamily="34" charset="0"/>
            </a:endParaRPr>
          </a:p>
        </p:txBody>
      </p:sp>
      <p:sp>
        <p:nvSpPr>
          <p:cNvPr id="24" name="Rectangle 23"/>
          <p:cNvSpPr/>
          <p:nvPr/>
        </p:nvSpPr>
        <p:spPr>
          <a:xfrm>
            <a:off x="8407724" y="4365105"/>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524000" y="6195788"/>
            <a:ext cx="9144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Write down some synonyms for </a:t>
            </a:r>
            <a:r>
              <a:rPr lang="en-GB" altLang="en-US" sz="2200" b="1" i="1" u="sng" dirty="0">
                <a:ea typeface="Times New Roman" panose="02020603050405020304" pitchFamily="18" charset="0"/>
                <a:cs typeface="Calibri" panose="020F0502020204030204" pitchFamily="34" charset="0"/>
              </a:rPr>
              <a:t>said</a:t>
            </a:r>
            <a:r>
              <a:rPr lang="en-GB" altLang="en-US" sz="2200" b="1" i="1" dirty="0">
                <a:ea typeface="Times New Roman" panose="02020603050405020304" pitchFamily="18" charset="0"/>
                <a:cs typeface="Calibri" panose="020F0502020204030204" pitchFamily="34" charset="0"/>
              </a:rPr>
              <a:t>.</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A1225BC2-E8C9-44E1-9EFC-847AB331234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1" name="Picture 10">
            <a:extLst>
              <a:ext uri="{FF2B5EF4-FFF2-40B4-BE49-F238E27FC236}">
                <a16:creationId xmlns:a16="http://schemas.microsoft.com/office/drawing/2014/main" id="{FF791019-EF31-2643-A25D-D9DC380A26E3}"/>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77927459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345298" y="318285"/>
            <a:ext cx="3089115" cy="507831"/>
          </a:xfrm>
          <a:prstGeom prst="rect">
            <a:avLst/>
          </a:prstGeom>
          <a:noFill/>
        </p:spPr>
        <p:txBody>
          <a:bodyPr wrap="none" rtlCol="0">
            <a:spAutoFit/>
          </a:bodyPr>
          <a:lstStyle/>
          <a:p>
            <a:r>
              <a:rPr lang="en-GB" sz="2700" b="1" dirty="0"/>
              <a:t>Week 29 - questions</a:t>
            </a:r>
          </a:p>
        </p:txBody>
      </p:sp>
      <p:sp>
        <p:nvSpPr>
          <p:cNvPr id="8" name="Rectangle 13"/>
          <p:cNvSpPr>
            <a:spLocks noChangeArrowheads="1"/>
          </p:cNvSpPr>
          <p:nvPr/>
        </p:nvSpPr>
        <p:spPr bwMode="auto">
          <a:xfrm>
            <a:off x="2559610" y="1115627"/>
            <a:ext cx="7047034"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sz="2200" b="1" dirty="0"/>
              <a:t>2. </a:t>
            </a:r>
            <a:r>
              <a:rPr lang="en-GB" sz="2200" dirty="0"/>
              <a:t> Tick the pair of </a:t>
            </a:r>
            <a:r>
              <a:rPr lang="en-GB" sz="2200" b="1" dirty="0"/>
              <a:t>verbs</a:t>
            </a:r>
            <a:r>
              <a:rPr lang="en-GB" sz="2200" dirty="0"/>
              <a:t> that best completes the sentence below. </a:t>
            </a:r>
          </a:p>
          <a:p>
            <a:pPr marL="457200" indent="-457200">
              <a:buAutoNum type="arabicPeriod" startAt="2"/>
            </a:pPr>
            <a:endParaRPr lang="en-GB" sz="2200" dirty="0"/>
          </a:p>
          <a:p>
            <a:r>
              <a:rPr lang="en-GB" sz="2200" dirty="0"/>
              <a:t>Year 3 _______ all thrilled about _______ to the British Museum next week.</a:t>
            </a:r>
          </a:p>
        </p:txBody>
      </p:sp>
      <p:sp>
        <p:nvSpPr>
          <p:cNvPr id="37" name="Rectangle 13"/>
          <p:cNvSpPr>
            <a:spLocks noChangeArrowheads="1"/>
          </p:cNvSpPr>
          <p:nvPr/>
        </p:nvSpPr>
        <p:spPr bwMode="auto">
          <a:xfrm>
            <a:off x="1965798" y="6327898"/>
            <a:ext cx="8234658"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How many nouns can you find in the sentence above?</a:t>
            </a:r>
            <a:endParaRPr lang="en-GB" altLang="en-US" sz="2200" i="1" dirty="0"/>
          </a:p>
        </p:txBody>
      </p:sp>
      <p:pic>
        <p:nvPicPr>
          <p:cNvPr id="10" name="Picture 9">
            <a:extLst>
              <a:ext uri="{FF2B5EF4-FFF2-40B4-BE49-F238E27FC236}">
                <a16:creationId xmlns:a16="http://schemas.microsoft.com/office/drawing/2014/main" id="{1515B59B-B372-4619-80B8-0F72F9A1CFD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11" name="Rectangle 10">
            <a:extLst>
              <a:ext uri="{FF2B5EF4-FFF2-40B4-BE49-F238E27FC236}">
                <a16:creationId xmlns:a16="http://schemas.microsoft.com/office/drawing/2014/main" id="{2842AE99-8FFB-4DB4-A7BB-90704092B376}"/>
              </a:ext>
            </a:extLst>
          </p:cNvPr>
          <p:cNvSpPr/>
          <p:nvPr/>
        </p:nvSpPr>
        <p:spPr>
          <a:xfrm>
            <a:off x="4452730" y="3038976"/>
            <a:ext cx="2345635" cy="2462213"/>
          </a:xfrm>
          <a:prstGeom prst="rect">
            <a:avLst/>
          </a:prstGeom>
        </p:spPr>
        <p:txBody>
          <a:bodyPr wrap="square">
            <a:spAutoFit/>
          </a:bodyPr>
          <a:lstStyle/>
          <a:p>
            <a:pPr marL="57150" marR="57150">
              <a:spcAft>
                <a:spcPts val="0"/>
              </a:spcAft>
            </a:pPr>
            <a:r>
              <a:rPr lang="en-GB" sz="800" dirty="0">
                <a:solidFill>
                  <a:srgbClr val="FF0000"/>
                </a:solidFill>
                <a:latin typeface="Comic Sans MS" panose="030F0702030302020204" pitchFamily="66" charset="0"/>
                <a:ea typeface="Times New Roman" panose="02020603050405020304" pitchFamily="18" charset="0"/>
                <a:cs typeface="Times New Roman" panose="02020603050405020304" pitchFamily="18" charset="0"/>
              </a:rPr>
              <a:t> </a:t>
            </a:r>
            <a:r>
              <a:rPr lang="en-GB" sz="2200" dirty="0">
                <a:ea typeface="Times New Roman" panose="02020603050405020304" pitchFamily="18" charset="0"/>
                <a:cs typeface="Times New Roman" panose="02020603050405020304" pitchFamily="18" charset="0"/>
              </a:rPr>
              <a:t>were, went </a:t>
            </a:r>
          </a:p>
          <a:p>
            <a:pPr marL="57150" marR="57150">
              <a:spcAft>
                <a:spcPts val="0"/>
              </a:spcAft>
            </a:pPr>
            <a:r>
              <a:rPr lang="en-GB" sz="2200" dirty="0">
                <a:ea typeface="Times New Roman" panose="02020603050405020304" pitchFamily="18" charset="0"/>
                <a:cs typeface="Times New Roman" panose="02020603050405020304" pitchFamily="18" charset="0"/>
              </a:rPr>
              <a:t>  </a:t>
            </a:r>
          </a:p>
          <a:p>
            <a:pPr marL="57150" marR="57150">
              <a:spcAft>
                <a:spcPts val="0"/>
              </a:spcAft>
            </a:pPr>
            <a:r>
              <a:rPr lang="en-GB" sz="2200" dirty="0">
                <a:ea typeface="Times New Roman" panose="02020603050405020304" pitchFamily="18" charset="0"/>
                <a:cs typeface="Times New Roman" panose="02020603050405020304" pitchFamily="18" charset="0"/>
              </a:rPr>
              <a:t>are, going</a:t>
            </a:r>
          </a:p>
          <a:p>
            <a:pPr marL="57150" marR="57150">
              <a:spcAft>
                <a:spcPts val="0"/>
              </a:spcAft>
            </a:pPr>
            <a:r>
              <a:rPr lang="en-GB" sz="2200" dirty="0">
                <a:ea typeface="Times New Roman" panose="02020603050405020304" pitchFamily="18" charset="0"/>
                <a:cs typeface="Times New Roman" panose="02020603050405020304" pitchFamily="18" charset="0"/>
              </a:rPr>
              <a:t> </a:t>
            </a:r>
          </a:p>
          <a:p>
            <a:pPr marL="57150" marR="57150">
              <a:spcAft>
                <a:spcPts val="0"/>
              </a:spcAft>
            </a:pPr>
            <a:r>
              <a:rPr lang="en-GB" sz="2200" dirty="0">
                <a:ea typeface="Times New Roman" panose="02020603050405020304" pitchFamily="18" charset="0"/>
                <a:cs typeface="Times New Roman" panose="02020603050405020304" pitchFamily="18" charset="0"/>
              </a:rPr>
              <a:t>are, go</a:t>
            </a:r>
          </a:p>
          <a:p>
            <a:pPr marL="57150" marR="57150">
              <a:spcAft>
                <a:spcPts val="0"/>
              </a:spcAft>
            </a:pPr>
            <a:r>
              <a:rPr lang="en-GB" sz="2200" dirty="0">
                <a:ea typeface="Times New Roman" panose="02020603050405020304" pitchFamily="18" charset="0"/>
                <a:cs typeface="Times New Roman" panose="02020603050405020304" pitchFamily="18" charset="0"/>
              </a:rPr>
              <a:t> </a:t>
            </a:r>
          </a:p>
          <a:p>
            <a:pPr marL="57150" marR="57150">
              <a:spcAft>
                <a:spcPts val="0"/>
              </a:spcAft>
            </a:pPr>
            <a:r>
              <a:rPr lang="en-GB" sz="2200" dirty="0">
                <a:ea typeface="Times New Roman" panose="02020603050405020304" pitchFamily="18" charset="0"/>
                <a:cs typeface="Times New Roman" panose="02020603050405020304" pitchFamily="18" charset="0"/>
              </a:rPr>
              <a:t>are, </a:t>
            </a:r>
            <a:r>
              <a:rPr lang="en-GB" sz="2200" dirty="0" err="1">
                <a:ea typeface="Times New Roman" panose="02020603050405020304" pitchFamily="18" charset="0"/>
                <a:cs typeface="Times New Roman" panose="02020603050405020304" pitchFamily="18" charset="0"/>
              </a:rPr>
              <a:t>goed</a:t>
            </a:r>
            <a:endParaRPr lang="en-GB" sz="2200" dirty="0"/>
          </a:p>
        </p:txBody>
      </p:sp>
      <p:grpSp>
        <p:nvGrpSpPr>
          <p:cNvPr id="12" name="Group 11">
            <a:extLst>
              <a:ext uri="{FF2B5EF4-FFF2-40B4-BE49-F238E27FC236}">
                <a16:creationId xmlns:a16="http://schemas.microsoft.com/office/drawing/2014/main" id="{92923E56-2E54-4D0A-8793-57F3C8D1249E}"/>
              </a:ext>
            </a:extLst>
          </p:cNvPr>
          <p:cNvGrpSpPr/>
          <p:nvPr/>
        </p:nvGrpSpPr>
        <p:grpSpPr>
          <a:xfrm>
            <a:off x="7078748" y="2538975"/>
            <a:ext cx="1143262" cy="3754663"/>
            <a:chOff x="7110309" y="2132856"/>
            <a:chExt cx="1143262" cy="3754663"/>
          </a:xfrm>
        </p:grpSpPr>
        <p:grpSp>
          <p:nvGrpSpPr>
            <p:cNvPr id="13" name="Group 12">
              <a:extLst>
                <a:ext uri="{FF2B5EF4-FFF2-40B4-BE49-F238E27FC236}">
                  <a16:creationId xmlns:a16="http://schemas.microsoft.com/office/drawing/2014/main" id="{339D5050-5B3C-4B72-B7AA-87F2118174D9}"/>
                </a:ext>
              </a:extLst>
            </p:cNvPr>
            <p:cNvGrpSpPr/>
            <p:nvPr/>
          </p:nvGrpSpPr>
          <p:grpSpPr>
            <a:xfrm>
              <a:off x="7110309" y="2132856"/>
              <a:ext cx="1143262" cy="2966718"/>
              <a:chOff x="7110309" y="2132856"/>
              <a:chExt cx="1143262" cy="2966718"/>
            </a:xfrm>
          </p:grpSpPr>
          <p:grpSp>
            <p:nvGrpSpPr>
              <p:cNvPr id="15" name="Group 14">
                <a:extLst>
                  <a:ext uri="{FF2B5EF4-FFF2-40B4-BE49-F238E27FC236}">
                    <a16:creationId xmlns:a16="http://schemas.microsoft.com/office/drawing/2014/main" id="{AFB2FCB4-2579-47A5-BA41-64013649748C}"/>
                  </a:ext>
                </a:extLst>
              </p:cNvPr>
              <p:cNvGrpSpPr/>
              <p:nvPr/>
            </p:nvGrpSpPr>
            <p:grpSpPr>
              <a:xfrm>
                <a:off x="7455015" y="2703983"/>
                <a:ext cx="443007" cy="2395591"/>
                <a:chOff x="0" y="-69120"/>
                <a:chExt cx="219657" cy="1303797"/>
              </a:xfrm>
            </p:grpSpPr>
            <p:sp>
              <p:nvSpPr>
                <p:cNvPr id="17" name="Rectangle 16">
                  <a:extLst>
                    <a:ext uri="{FF2B5EF4-FFF2-40B4-BE49-F238E27FC236}">
                      <a16:creationId xmlns:a16="http://schemas.microsoft.com/office/drawing/2014/main" id="{C548CC8D-9AF4-4CBA-97B3-70934485A51B}"/>
                    </a:ext>
                  </a:extLst>
                </p:cNvPr>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18" name="Rectangle 17">
                  <a:extLst>
                    <a:ext uri="{FF2B5EF4-FFF2-40B4-BE49-F238E27FC236}">
                      <a16:creationId xmlns:a16="http://schemas.microsoft.com/office/drawing/2014/main" id="{82A0D73C-320B-4CCF-90DC-0A6287B692AA}"/>
                    </a:ext>
                  </a:extLst>
                </p:cNvPr>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19" name="Rectangle 18">
                  <a:extLst>
                    <a:ext uri="{FF2B5EF4-FFF2-40B4-BE49-F238E27FC236}">
                      <a16:creationId xmlns:a16="http://schemas.microsoft.com/office/drawing/2014/main" id="{19092EE1-55B9-47A5-949A-069F714CE203}"/>
                    </a:ext>
                  </a:extLst>
                </p:cNvPr>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21" name="Rectangle 20">
                  <a:extLst>
                    <a:ext uri="{FF2B5EF4-FFF2-40B4-BE49-F238E27FC236}">
                      <a16:creationId xmlns:a16="http://schemas.microsoft.com/office/drawing/2014/main" id="{4D801EF2-AFF5-4AE4-A7E7-376053E1CE6A}"/>
                    </a:ext>
                  </a:extLst>
                </p:cNvPr>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16" name="Rectangle 15">
                <a:extLst>
                  <a:ext uri="{FF2B5EF4-FFF2-40B4-BE49-F238E27FC236}">
                    <a16:creationId xmlns:a16="http://schemas.microsoft.com/office/drawing/2014/main" id="{438BE1C7-6EE1-42D0-9097-5993DC9854DA}"/>
                  </a:ext>
                </a:extLst>
              </p:cNvPr>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14" name="Rectangle 13">
              <a:extLst>
                <a:ext uri="{FF2B5EF4-FFF2-40B4-BE49-F238E27FC236}">
                  <a16:creationId xmlns:a16="http://schemas.microsoft.com/office/drawing/2014/main" id="{1B20B02E-41C7-44BE-B9F1-E108F2D58659}"/>
                </a:ext>
              </a:extLst>
            </p:cNvPr>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pic>
        <p:nvPicPr>
          <p:cNvPr id="20" name="Picture 19">
            <a:extLst>
              <a:ext uri="{FF2B5EF4-FFF2-40B4-BE49-F238E27FC236}">
                <a16:creationId xmlns:a16="http://schemas.microsoft.com/office/drawing/2014/main" id="{692BF23D-D0D5-C848-A1E0-1C9E166CCBF0}"/>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256446104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29 - questions</a:t>
            </a:r>
          </a:p>
        </p:txBody>
      </p:sp>
      <p:sp>
        <p:nvSpPr>
          <p:cNvPr id="8" name="Rectangle 13"/>
          <p:cNvSpPr>
            <a:spLocks noChangeArrowheads="1"/>
          </p:cNvSpPr>
          <p:nvPr/>
        </p:nvSpPr>
        <p:spPr bwMode="auto">
          <a:xfrm>
            <a:off x="2618744" y="1746183"/>
            <a:ext cx="6933641"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3.  </a:t>
            </a:r>
            <a:r>
              <a:rPr lang="en-GB" altLang="en-US" sz="2200" dirty="0">
                <a:ea typeface="Times New Roman" panose="02020603050405020304" pitchFamily="18" charset="0"/>
                <a:cs typeface="Calibri" panose="020F0502020204030204" pitchFamily="34" charset="0"/>
              </a:rPr>
              <a:t>Write the </a:t>
            </a:r>
            <a:r>
              <a:rPr lang="en-GB" altLang="en-US" sz="2200" b="1" dirty="0">
                <a:ea typeface="Times New Roman" panose="02020603050405020304" pitchFamily="18" charset="0"/>
                <a:cs typeface="Calibri" panose="020F0502020204030204" pitchFamily="34" charset="0"/>
              </a:rPr>
              <a:t>contraction </a:t>
            </a:r>
            <a:r>
              <a:rPr lang="en-GB" altLang="en-US" sz="2200" dirty="0">
                <a:ea typeface="Times New Roman" panose="02020603050405020304" pitchFamily="18" charset="0"/>
                <a:cs typeface="Calibri" panose="020F0502020204030204" pitchFamily="34" charset="0"/>
              </a:rPr>
              <a:t>for the words </a:t>
            </a:r>
            <a:r>
              <a:rPr lang="en-GB" altLang="en-US" sz="2200" b="1" dirty="0">
                <a:ea typeface="Times New Roman" panose="02020603050405020304" pitchFamily="18" charset="0"/>
                <a:cs typeface="Calibri" panose="020F0502020204030204" pitchFamily="34" charset="0"/>
              </a:rPr>
              <a:t>can not </a:t>
            </a:r>
            <a:r>
              <a:rPr lang="en-GB" altLang="en-US" sz="2200" dirty="0">
                <a:ea typeface="Times New Roman" panose="02020603050405020304" pitchFamily="18" charset="0"/>
                <a:cs typeface="Calibri" panose="020F0502020204030204" pitchFamily="34" charset="0"/>
              </a:rPr>
              <a:t>using an apostrophe.</a:t>
            </a:r>
            <a:r>
              <a:rPr lang="en-GB" altLang="en-US" sz="2200" b="1" dirty="0">
                <a:ea typeface="Times New Roman" panose="02020603050405020304" pitchFamily="18" charset="0"/>
                <a:cs typeface="Calibri" panose="020F0502020204030204" pitchFamily="34" charset="0"/>
              </a:rPr>
              <a:t> </a:t>
            </a:r>
            <a:endParaRPr lang="en-GB" altLang="en-US" sz="2200" b="1"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sp>
        <p:nvSpPr>
          <p:cNvPr id="21" name="Rectangle 14"/>
          <p:cNvSpPr>
            <a:spLocks noChangeArrowheads="1"/>
          </p:cNvSpPr>
          <p:nvPr/>
        </p:nvSpPr>
        <p:spPr bwMode="auto">
          <a:xfrm>
            <a:off x="2495600" y="3570401"/>
            <a:ext cx="7344816"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dirty="0"/>
              <a:t>___________________________</a:t>
            </a:r>
          </a:p>
        </p:txBody>
      </p:sp>
      <p:sp>
        <p:nvSpPr>
          <p:cNvPr id="24" name="Rectangle 23"/>
          <p:cNvSpPr/>
          <p:nvPr/>
        </p:nvSpPr>
        <p:spPr>
          <a:xfrm>
            <a:off x="8539660" y="4430723"/>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9" name="Rectangle 13"/>
          <p:cNvSpPr>
            <a:spLocks noChangeArrowheads="1"/>
          </p:cNvSpPr>
          <p:nvPr/>
        </p:nvSpPr>
        <p:spPr bwMode="auto">
          <a:xfrm>
            <a:off x="1846528" y="5992616"/>
            <a:ext cx="8234658"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How would moving the apostrophe after the ‘s’ in the phrase </a:t>
            </a:r>
            <a:r>
              <a:rPr lang="en-GB" altLang="en-US" sz="2200" b="1" i="1" u="sng" dirty="0">
                <a:ea typeface="Times New Roman" panose="02020603050405020304" pitchFamily="18" charset="0"/>
                <a:cs typeface="Calibri" panose="020F0502020204030204" pitchFamily="34" charset="0"/>
              </a:rPr>
              <a:t>the girl’s bags</a:t>
            </a:r>
            <a:r>
              <a:rPr lang="en-GB" altLang="en-US" sz="2200" b="1" i="1" dirty="0">
                <a:ea typeface="Times New Roman" panose="02020603050405020304" pitchFamily="18" charset="0"/>
                <a:cs typeface="Calibri" panose="020F0502020204030204" pitchFamily="34" charset="0"/>
              </a:rPr>
              <a:t> change the meaning?</a:t>
            </a:r>
            <a:endParaRPr lang="en-GB" altLang="en-US" sz="2200" i="1" dirty="0"/>
          </a:p>
        </p:txBody>
      </p:sp>
      <p:pic>
        <p:nvPicPr>
          <p:cNvPr id="11" name="Picture 10">
            <a:extLst>
              <a:ext uri="{FF2B5EF4-FFF2-40B4-BE49-F238E27FC236}">
                <a16:creationId xmlns:a16="http://schemas.microsoft.com/office/drawing/2014/main" id="{63BA2595-2636-4448-9DEC-08C2C1388DA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2" name="Picture 11">
            <a:extLst>
              <a:ext uri="{FF2B5EF4-FFF2-40B4-BE49-F238E27FC236}">
                <a16:creationId xmlns:a16="http://schemas.microsoft.com/office/drawing/2014/main" id="{5E5A33D8-D963-6B4C-82CE-F14D2D3EAB38}"/>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3167290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2914388" cy="507831"/>
          </a:xfrm>
          <a:prstGeom prst="rect">
            <a:avLst/>
          </a:prstGeom>
          <a:noFill/>
        </p:spPr>
        <p:txBody>
          <a:bodyPr wrap="none" rtlCol="0">
            <a:spAutoFit/>
          </a:bodyPr>
          <a:lstStyle/>
          <a:p>
            <a:r>
              <a:rPr lang="en-GB" sz="2700" b="1" dirty="0"/>
              <a:t>Week 3 - questions</a:t>
            </a:r>
          </a:p>
        </p:txBody>
      </p:sp>
      <p:sp>
        <p:nvSpPr>
          <p:cNvPr id="8" name="Rectangle 13"/>
          <p:cNvSpPr>
            <a:spLocks noChangeArrowheads="1"/>
          </p:cNvSpPr>
          <p:nvPr/>
        </p:nvSpPr>
        <p:spPr bwMode="auto">
          <a:xfrm>
            <a:off x="2711625" y="1484784"/>
            <a:ext cx="6933641"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a:t>
            </a:r>
            <a:r>
              <a:rPr lang="en-GB" altLang="en-US" sz="2200" dirty="0">
                <a:ea typeface="Times New Roman" panose="02020603050405020304" pitchFamily="18" charset="0"/>
                <a:cs typeface="Calibri" panose="020F0502020204030204" pitchFamily="34" charset="0"/>
              </a:rPr>
              <a:t>  Tick the sentence that uses </a:t>
            </a:r>
            <a:r>
              <a:rPr lang="en-GB" altLang="en-US" sz="2200" b="1" dirty="0">
                <a:ea typeface="Times New Roman" panose="02020603050405020304" pitchFamily="18" charset="0"/>
                <a:cs typeface="Calibri" panose="020F0502020204030204" pitchFamily="34" charset="0"/>
              </a:rPr>
              <a:t>Standard English</a:t>
            </a:r>
            <a:r>
              <a:rPr lang="en-GB" altLang="en-US" sz="2200" dirty="0">
                <a:ea typeface="Times New Roman" panose="02020603050405020304" pitchFamily="18" charset="0"/>
                <a:cs typeface="Calibri" panose="020F0502020204030204" pitchFamily="34" charset="0"/>
              </a:rPr>
              <a:t>.</a:t>
            </a:r>
            <a:endParaRPr lang="en-GB" altLang="en-US" sz="22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sp>
        <p:nvSpPr>
          <p:cNvPr id="37" name="Rectangle 13"/>
          <p:cNvSpPr>
            <a:spLocks noChangeArrowheads="1"/>
          </p:cNvSpPr>
          <p:nvPr/>
        </p:nvSpPr>
        <p:spPr bwMode="auto">
          <a:xfrm>
            <a:off x="1740024" y="5971919"/>
            <a:ext cx="8748464"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Rewrite the following sentence using Standard English: </a:t>
            </a:r>
          </a:p>
          <a:p>
            <a:pPr algn="ctr" eaLnBrk="0" fontAlgn="base" hangingPunct="0">
              <a:spcBef>
                <a:spcPct val="0"/>
              </a:spcBef>
              <a:spcAft>
                <a:spcPct val="0"/>
              </a:spcAft>
            </a:pPr>
            <a:r>
              <a:rPr lang="en-GB" altLang="en-US" sz="2200" b="1" i="1" dirty="0">
                <a:ea typeface="Times New Roman" panose="02020603050405020304" pitchFamily="18" charset="0"/>
                <a:cs typeface="Calibri" panose="020F0502020204030204" pitchFamily="34" charset="0"/>
              </a:rPr>
              <a:t>My mate is fun.</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grpSp>
        <p:nvGrpSpPr>
          <p:cNvPr id="20" name="Group 19"/>
          <p:cNvGrpSpPr/>
          <p:nvPr/>
        </p:nvGrpSpPr>
        <p:grpSpPr>
          <a:xfrm>
            <a:off x="8184232" y="2182799"/>
            <a:ext cx="1143262" cy="3754663"/>
            <a:chOff x="7110309" y="2132856"/>
            <a:chExt cx="1143262" cy="3754663"/>
          </a:xfrm>
        </p:grpSpPr>
        <p:grpSp>
          <p:nvGrpSpPr>
            <p:cNvPr id="21" name="Group 20"/>
            <p:cNvGrpSpPr/>
            <p:nvPr/>
          </p:nvGrpSpPr>
          <p:grpSpPr>
            <a:xfrm>
              <a:off x="7110309" y="2132856"/>
              <a:ext cx="1143262" cy="2966718"/>
              <a:chOff x="7110309" y="2132856"/>
              <a:chExt cx="1143262" cy="2966718"/>
            </a:xfrm>
          </p:grpSpPr>
          <p:grpSp>
            <p:nvGrpSpPr>
              <p:cNvPr id="23" name="Group 22"/>
              <p:cNvGrpSpPr/>
              <p:nvPr/>
            </p:nvGrpSpPr>
            <p:grpSpPr>
              <a:xfrm>
                <a:off x="7455015" y="2703983"/>
                <a:ext cx="443007" cy="2395591"/>
                <a:chOff x="0" y="-69120"/>
                <a:chExt cx="219657" cy="1303797"/>
              </a:xfrm>
            </p:grpSpPr>
            <p:sp>
              <p:nvSpPr>
                <p:cNvPr id="26" name="Rectangle 25"/>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28" name="Rectangle 27"/>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32" name="Rectangle 31"/>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33" name="Rectangle 32"/>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25" name="Rectangle 24"/>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22" name="Rectangle 21"/>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34" name="Rectangle 14"/>
          <p:cNvSpPr>
            <a:spLocks noChangeArrowheads="1"/>
          </p:cNvSpPr>
          <p:nvPr/>
        </p:nvSpPr>
        <p:spPr bwMode="auto">
          <a:xfrm>
            <a:off x="2682410" y="2708921"/>
            <a:ext cx="5573830"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sz="2200" dirty="0"/>
              <a:t>  I </a:t>
            </a:r>
            <a:r>
              <a:rPr lang="en-GB" sz="2200" dirty="0" err="1"/>
              <a:t>ain’t</a:t>
            </a:r>
            <a:r>
              <a:rPr lang="en-GB" sz="2200" dirty="0"/>
              <a:t> got no money. </a:t>
            </a:r>
          </a:p>
          <a:p>
            <a:r>
              <a:rPr lang="en-GB" sz="2200" dirty="0"/>
              <a:t> </a:t>
            </a:r>
          </a:p>
          <a:p>
            <a:r>
              <a:rPr lang="en-GB" sz="2200" dirty="0"/>
              <a:t>  I </a:t>
            </a:r>
            <a:r>
              <a:rPr lang="en-GB" sz="2200" dirty="0" err="1"/>
              <a:t>ain’t</a:t>
            </a:r>
            <a:r>
              <a:rPr lang="en-GB" sz="2200" dirty="0"/>
              <a:t> got some money.</a:t>
            </a:r>
            <a:r>
              <a:rPr lang="en-GB" sz="2200" b="1" dirty="0"/>
              <a:t> </a:t>
            </a:r>
            <a:endParaRPr lang="en-GB" sz="2200" dirty="0"/>
          </a:p>
          <a:p>
            <a:r>
              <a:rPr lang="en-GB" sz="2200" dirty="0"/>
              <a:t> </a:t>
            </a:r>
          </a:p>
          <a:p>
            <a:r>
              <a:rPr lang="en-GB" sz="2200" dirty="0"/>
              <a:t>  I don’t have no money. </a:t>
            </a:r>
          </a:p>
          <a:p>
            <a:r>
              <a:rPr lang="en-GB" sz="2200" dirty="0"/>
              <a:t> </a:t>
            </a:r>
          </a:p>
          <a:p>
            <a:r>
              <a:rPr lang="en-GB" sz="2200" dirty="0"/>
              <a:t>  I don’t have any money. </a:t>
            </a:r>
          </a:p>
        </p:txBody>
      </p:sp>
      <p:pic>
        <p:nvPicPr>
          <p:cNvPr id="18" name="Picture 17">
            <a:extLst>
              <a:ext uri="{FF2B5EF4-FFF2-40B4-BE49-F238E27FC236}">
                <a16:creationId xmlns:a16="http://schemas.microsoft.com/office/drawing/2014/main" id="{F8609958-50F4-4353-A32C-1147225854F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9" name="Picture 18">
            <a:extLst>
              <a:ext uri="{FF2B5EF4-FFF2-40B4-BE49-F238E27FC236}">
                <a16:creationId xmlns:a16="http://schemas.microsoft.com/office/drawing/2014/main" id="{B49A36C2-A3F0-6E46-909F-6D633E4CDFBB}"/>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134205365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613014" y="328301"/>
            <a:ext cx="3089115" cy="507831"/>
          </a:xfrm>
          <a:prstGeom prst="rect">
            <a:avLst/>
          </a:prstGeom>
          <a:noFill/>
        </p:spPr>
        <p:txBody>
          <a:bodyPr wrap="none" rtlCol="0">
            <a:spAutoFit/>
          </a:bodyPr>
          <a:lstStyle/>
          <a:p>
            <a:r>
              <a:rPr lang="en-GB" sz="2700" b="1" dirty="0"/>
              <a:t>Week 30 - questions</a:t>
            </a:r>
          </a:p>
        </p:txBody>
      </p:sp>
      <p:sp>
        <p:nvSpPr>
          <p:cNvPr id="8" name="Rectangle 13"/>
          <p:cNvSpPr>
            <a:spLocks noChangeArrowheads="1"/>
          </p:cNvSpPr>
          <p:nvPr/>
        </p:nvSpPr>
        <p:spPr bwMode="auto">
          <a:xfrm>
            <a:off x="2690752" y="879684"/>
            <a:ext cx="6933641"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a:t>
            </a:r>
            <a:r>
              <a:rPr lang="en-GB" altLang="en-US" sz="2200" dirty="0">
                <a:ea typeface="Times New Roman" panose="02020603050405020304" pitchFamily="18" charset="0"/>
                <a:cs typeface="Calibri" panose="020F0502020204030204" pitchFamily="34" charset="0"/>
              </a:rPr>
              <a:t> </a:t>
            </a:r>
            <a:r>
              <a:rPr lang="en-GB" altLang="en-US" sz="2200" dirty="0">
                <a:cs typeface="Calibri" panose="020F0502020204030204" pitchFamily="34" charset="0"/>
              </a:rPr>
              <a:t>Tick the missing </a:t>
            </a:r>
            <a:r>
              <a:rPr lang="en-GB" altLang="en-US" sz="2200" b="1" dirty="0">
                <a:cs typeface="Calibri" panose="020F0502020204030204" pitchFamily="34" charset="0"/>
              </a:rPr>
              <a:t>punctuation mark </a:t>
            </a:r>
            <a:r>
              <a:rPr lang="en-GB" altLang="en-US" sz="2200" dirty="0">
                <a:cs typeface="Calibri" panose="020F0502020204030204" pitchFamily="34" charset="0"/>
              </a:rPr>
              <a:t>which is being shown by the arrow.</a:t>
            </a:r>
            <a:endParaRPr lang="en-GB" altLang="en-US" sz="2200" dirty="0">
              <a:ea typeface="Times New Roman" panose="02020603050405020304" pitchFamily="18" charset="0"/>
              <a:cs typeface="Calibri" panose="020F0502020204030204" pitchFamily="34" charset="0"/>
            </a:endParaRPr>
          </a:p>
          <a:p>
            <a:pPr marL="457200" indent="-457200" eaLnBrk="0" fontAlgn="base" hangingPunct="0">
              <a:spcBef>
                <a:spcPct val="0"/>
              </a:spcBef>
              <a:spcAft>
                <a:spcPct val="0"/>
              </a:spcAft>
              <a:buAutoNum type="arabicPeriod"/>
            </a:pPr>
            <a:endParaRPr lang="en-GB" altLang="en-US" sz="2200" dirty="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W a t c h  o u t,  t h e  d r a g o n s  c o m </a:t>
            </a:r>
            <a:r>
              <a:rPr lang="en-GB" altLang="en-US" sz="2200" dirty="0" err="1">
                <a:cs typeface="Calibri" panose="020F0502020204030204" pitchFamily="34" charset="0"/>
              </a:rPr>
              <a:t>i</a:t>
            </a:r>
            <a:r>
              <a:rPr lang="en-GB" altLang="en-US" sz="2200" dirty="0">
                <a:cs typeface="Calibri" panose="020F0502020204030204" pitchFamily="34" charset="0"/>
              </a:rPr>
              <a:t> n g  b a c k.</a:t>
            </a:r>
          </a:p>
          <a:p>
            <a:pPr eaLnBrk="0" fontAlgn="base" hangingPunct="0">
              <a:spcBef>
                <a:spcPct val="0"/>
              </a:spcBef>
              <a:spcAft>
                <a:spcPct val="0"/>
              </a:spcAft>
            </a:pPr>
            <a:endParaRPr lang="en-GB" altLang="en-US" sz="2200" dirty="0">
              <a:cs typeface="Calibri" panose="020F0502020204030204" pitchFamily="34" charset="0"/>
            </a:endParaRP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sp>
        <p:nvSpPr>
          <p:cNvPr id="37" name="Rectangle 13"/>
          <p:cNvSpPr>
            <a:spLocks noChangeArrowheads="1"/>
          </p:cNvSpPr>
          <p:nvPr/>
        </p:nvSpPr>
        <p:spPr bwMode="auto">
          <a:xfrm>
            <a:off x="1524000" y="6378713"/>
            <a:ext cx="91440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Why is this punctuation mark needed here?</a:t>
            </a: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grpSp>
        <p:nvGrpSpPr>
          <p:cNvPr id="20" name="Group 19"/>
          <p:cNvGrpSpPr/>
          <p:nvPr/>
        </p:nvGrpSpPr>
        <p:grpSpPr>
          <a:xfrm>
            <a:off x="7535662" y="2370505"/>
            <a:ext cx="1143262" cy="3754663"/>
            <a:chOff x="7110309" y="2132856"/>
            <a:chExt cx="1143262" cy="3754663"/>
          </a:xfrm>
        </p:grpSpPr>
        <p:grpSp>
          <p:nvGrpSpPr>
            <p:cNvPr id="21" name="Group 20"/>
            <p:cNvGrpSpPr/>
            <p:nvPr/>
          </p:nvGrpSpPr>
          <p:grpSpPr>
            <a:xfrm>
              <a:off x="7110309" y="2132856"/>
              <a:ext cx="1143262" cy="2966718"/>
              <a:chOff x="7110309" y="2132856"/>
              <a:chExt cx="1143262" cy="2966718"/>
            </a:xfrm>
          </p:grpSpPr>
          <p:grpSp>
            <p:nvGrpSpPr>
              <p:cNvPr id="23" name="Group 22"/>
              <p:cNvGrpSpPr/>
              <p:nvPr/>
            </p:nvGrpSpPr>
            <p:grpSpPr>
              <a:xfrm>
                <a:off x="7455015" y="2703983"/>
                <a:ext cx="443007" cy="2395591"/>
                <a:chOff x="0" y="-69120"/>
                <a:chExt cx="219657" cy="1303797"/>
              </a:xfrm>
            </p:grpSpPr>
            <p:sp>
              <p:nvSpPr>
                <p:cNvPr id="26" name="Rectangle 25"/>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28" name="Rectangle 27"/>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32" name="Rectangle 31"/>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33" name="Rectangle 32"/>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25" name="Rectangle 24"/>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22" name="Rectangle 21"/>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34" name="Rectangle 14"/>
          <p:cNvSpPr>
            <a:spLocks noChangeArrowheads="1"/>
          </p:cNvSpPr>
          <p:nvPr/>
        </p:nvSpPr>
        <p:spPr bwMode="auto">
          <a:xfrm>
            <a:off x="5247021" y="2841283"/>
            <a:ext cx="1834220"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comma</a:t>
            </a: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cs typeface="Calibri" panose="020F0502020204030204" pitchFamily="34" charset="0"/>
              </a:rPr>
              <a:t>apostrophe</a:t>
            </a:r>
          </a:p>
          <a:p>
            <a:pPr lvl="0"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cs typeface="Calibri" panose="020F0502020204030204" pitchFamily="34" charset="0"/>
              </a:rPr>
              <a:t>full stop</a:t>
            </a:r>
            <a:endParaRPr lang="en-GB" altLang="en-US" sz="2200" dirty="0"/>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cs typeface="Calibri" panose="020F0502020204030204" pitchFamily="34" charset="0"/>
              </a:rPr>
              <a:t>question mark</a:t>
            </a:r>
            <a:endParaRPr lang="en-GB" altLang="en-US" sz="2200" dirty="0"/>
          </a:p>
        </p:txBody>
      </p:sp>
      <p:pic>
        <p:nvPicPr>
          <p:cNvPr id="18" name="Picture 17">
            <a:extLst>
              <a:ext uri="{FF2B5EF4-FFF2-40B4-BE49-F238E27FC236}">
                <a16:creationId xmlns:a16="http://schemas.microsoft.com/office/drawing/2014/main" id="{A97866EC-CF97-46BB-BEA3-1923996FEEA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2" name="Arrow: Up 1">
            <a:extLst>
              <a:ext uri="{FF2B5EF4-FFF2-40B4-BE49-F238E27FC236}">
                <a16:creationId xmlns:a16="http://schemas.microsoft.com/office/drawing/2014/main" id="{7CA9A2A7-229C-4048-9940-B22483C756C3}"/>
              </a:ext>
            </a:extLst>
          </p:cNvPr>
          <p:cNvSpPr/>
          <p:nvPr/>
        </p:nvSpPr>
        <p:spPr>
          <a:xfrm>
            <a:off x="6360204" y="2278731"/>
            <a:ext cx="120109" cy="304274"/>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9" name="Picture 18">
            <a:extLst>
              <a:ext uri="{FF2B5EF4-FFF2-40B4-BE49-F238E27FC236}">
                <a16:creationId xmlns:a16="http://schemas.microsoft.com/office/drawing/2014/main" id="{2F039B3D-AF1E-6C40-9E33-87AF38E98043}"/>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382386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30 - questions</a:t>
            </a:r>
          </a:p>
        </p:txBody>
      </p:sp>
      <p:sp>
        <p:nvSpPr>
          <p:cNvPr id="8" name="Rectangle 13"/>
          <p:cNvSpPr>
            <a:spLocks noChangeArrowheads="1"/>
          </p:cNvSpPr>
          <p:nvPr/>
        </p:nvSpPr>
        <p:spPr bwMode="auto">
          <a:xfrm>
            <a:off x="2646927" y="1593362"/>
            <a:ext cx="6933641"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2.  </a:t>
            </a:r>
            <a:r>
              <a:rPr lang="en-GB" altLang="en-US" sz="2200" dirty="0">
                <a:ea typeface="Times New Roman" panose="02020603050405020304" pitchFamily="18" charset="0"/>
                <a:cs typeface="Calibri" panose="020F0502020204030204" pitchFamily="34" charset="0"/>
              </a:rPr>
              <a:t>Circle the words which should start with a </a:t>
            </a:r>
            <a:r>
              <a:rPr lang="en-GB" altLang="en-US" sz="2200" b="1" dirty="0">
                <a:ea typeface="Times New Roman" panose="02020603050405020304" pitchFamily="18" charset="0"/>
                <a:cs typeface="Calibri" panose="020F0502020204030204" pitchFamily="34" charset="0"/>
              </a:rPr>
              <a:t>capital letter</a:t>
            </a:r>
            <a:r>
              <a:rPr lang="en-GB" altLang="en-US" sz="2200" dirty="0">
                <a:ea typeface="Times New Roman" panose="02020603050405020304" pitchFamily="18" charset="0"/>
                <a:cs typeface="Calibri" panose="020F0502020204030204" pitchFamily="34" charset="0"/>
              </a:rPr>
              <a:t>.</a:t>
            </a:r>
            <a:endParaRPr lang="en-GB" altLang="en-US" sz="2200" dirty="0"/>
          </a:p>
          <a:p>
            <a:pPr eaLnBrk="0" fontAlgn="base" hangingPunct="0">
              <a:spcBef>
                <a:spcPct val="0"/>
              </a:spcBef>
              <a:spcAft>
                <a:spcPct val="0"/>
              </a:spcAft>
            </a:pPr>
            <a:endParaRPr lang="en-GB" altLang="en-US" sz="2200" dirty="0"/>
          </a:p>
        </p:txBody>
      </p:sp>
      <p:sp>
        <p:nvSpPr>
          <p:cNvPr id="21" name="Rectangle 14"/>
          <p:cNvSpPr>
            <a:spLocks noChangeArrowheads="1"/>
          </p:cNvSpPr>
          <p:nvPr/>
        </p:nvSpPr>
        <p:spPr bwMode="auto">
          <a:xfrm>
            <a:off x="2955832" y="2698233"/>
            <a:ext cx="6624736"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800" dirty="0">
                <a:cs typeface="Calibri" panose="020F0502020204030204" pitchFamily="34" charset="0"/>
              </a:rPr>
              <a:t>King  </a:t>
            </a:r>
            <a:r>
              <a:rPr lang="en-GB" altLang="en-US" sz="2800" dirty="0" err="1">
                <a:cs typeface="Calibri" panose="020F0502020204030204" pitchFamily="34" charset="0"/>
              </a:rPr>
              <a:t>james</a:t>
            </a:r>
            <a:r>
              <a:rPr lang="en-GB" altLang="en-US" sz="2800" dirty="0">
                <a:cs typeface="Calibri" panose="020F0502020204030204" pitchFamily="34" charset="0"/>
              </a:rPr>
              <a:t>  was  the  first  king  of  both  </a:t>
            </a:r>
            <a:r>
              <a:rPr lang="en-GB" altLang="en-US" sz="2800" dirty="0" err="1">
                <a:cs typeface="Calibri" panose="020F0502020204030204" pitchFamily="34" charset="0"/>
              </a:rPr>
              <a:t>england</a:t>
            </a:r>
            <a:r>
              <a:rPr lang="en-GB" altLang="en-US" sz="2800" dirty="0">
                <a:cs typeface="Calibri" panose="020F0502020204030204" pitchFamily="34" charset="0"/>
              </a:rPr>
              <a:t>  and  </a:t>
            </a:r>
            <a:r>
              <a:rPr lang="en-GB" altLang="en-US" sz="2800" dirty="0" err="1">
                <a:cs typeface="Calibri" panose="020F0502020204030204" pitchFamily="34" charset="0"/>
              </a:rPr>
              <a:t>scotland</a:t>
            </a:r>
            <a:r>
              <a:rPr lang="en-GB" altLang="en-US" sz="2800" dirty="0">
                <a:cs typeface="Calibri" panose="020F0502020204030204" pitchFamily="34" charset="0"/>
              </a:rPr>
              <a:t>.</a:t>
            </a:r>
            <a:endParaRPr lang="en-GB" altLang="en-US" sz="2800" dirty="0"/>
          </a:p>
        </p:txBody>
      </p:sp>
      <p:sp>
        <p:nvSpPr>
          <p:cNvPr id="24" name="Rectangle 23"/>
          <p:cNvSpPr/>
          <p:nvPr/>
        </p:nvSpPr>
        <p:spPr>
          <a:xfrm>
            <a:off x="8407724" y="4437113"/>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847528" y="6040159"/>
            <a:ext cx="853244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a:t>
            </a:r>
            <a:r>
              <a:rPr lang="en-GB" altLang="en-US" sz="2200" b="1" i="1" u="sng" dirty="0">
                <a:ea typeface="Times New Roman" panose="02020603050405020304" pitchFamily="18" charset="0"/>
                <a:cs typeface="Calibri" panose="020F0502020204030204" pitchFamily="34" charset="0"/>
              </a:rPr>
              <a:t>King</a:t>
            </a:r>
            <a:r>
              <a:rPr lang="en-GB" altLang="en-US" sz="2200" b="1" i="1" dirty="0">
                <a:ea typeface="Times New Roman" panose="02020603050405020304" pitchFamily="18" charset="0"/>
                <a:cs typeface="Calibri" panose="020F0502020204030204" pitchFamily="34" charset="0"/>
              </a:rPr>
              <a:t> is used twice in the sentence above. Explain how it is used differently on each occasion.</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DB2D4D40-618B-4FB0-9021-5DA4994509F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1" name="Picture 10">
            <a:extLst>
              <a:ext uri="{FF2B5EF4-FFF2-40B4-BE49-F238E27FC236}">
                <a16:creationId xmlns:a16="http://schemas.microsoft.com/office/drawing/2014/main" id="{649319FC-037D-B74E-8B7B-BB2279598CC7}"/>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229043516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30 - questions</a:t>
            </a:r>
          </a:p>
        </p:txBody>
      </p:sp>
      <p:sp>
        <p:nvSpPr>
          <p:cNvPr id="8" name="Rectangle 13"/>
          <p:cNvSpPr>
            <a:spLocks noChangeArrowheads="1"/>
          </p:cNvSpPr>
          <p:nvPr/>
        </p:nvSpPr>
        <p:spPr bwMode="auto">
          <a:xfrm>
            <a:off x="2629179" y="1667120"/>
            <a:ext cx="6933641"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3.  </a:t>
            </a:r>
            <a:r>
              <a:rPr lang="en-GB" altLang="en-US" sz="2200" dirty="0">
                <a:ea typeface="Times New Roman" panose="02020603050405020304" pitchFamily="18" charset="0"/>
                <a:cs typeface="Calibri" panose="020F0502020204030204" pitchFamily="34" charset="0"/>
              </a:rPr>
              <a:t>Insert </a:t>
            </a:r>
            <a:r>
              <a:rPr lang="en-GB" altLang="en-US" sz="2200" b="1" dirty="0">
                <a:ea typeface="Times New Roman" panose="02020603050405020304" pitchFamily="18" charset="0"/>
                <a:cs typeface="Calibri" panose="020F0502020204030204" pitchFamily="34" charset="0"/>
              </a:rPr>
              <a:t>inverted commas </a:t>
            </a:r>
            <a:r>
              <a:rPr lang="en-GB" altLang="en-US" sz="2200" dirty="0">
                <a:ea typeface="Times New Roman" panose="02020603050405020304" pitchFamily="18" charset="0"/>
                <a:cs typeface="Calibri" panose="020F0502020204030204" pitchFamily="34" charset="0"/>
              </a:rPr>
              <a:t>into the sentence below.</a:t>
            </a:r>
            <a:endParaRPr lang="en-GB" altLang="en-US" sz="22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sp>
        <p:nvSpPr>
          <p:cNvPr id="21" name="Rectangle 14"/>
          <p:cNvSpPr>
            <a:spLocks noChangeArrowheads="1"/>
          </p:cNvSpPr>
          <p:nvPr/>
        </p:nvSpPr>
        <p:spPr bwMode="auto">
          <a:xfrm>
            <a:off x="2836805" y="3068707"/>
            <a:ext cx="6518387"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r>
              <a:rPr lang="en-GB" altLang="en-US" sz="2800" dirty="0">
                <a:ea typeface="Times New Roman" panose="02020603050405020304" pitchFamily="18" charset="0"/>
                <a:cs typeface="Calibri" panose="020F0502020204030204" pitchFamily="34" charset="0"/>
              </a:rPr>
              <a:t>Close  the  fridge  door ,  Chris  demanded .</a:t>
            </a: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p:txBody>
      </p:sp>
      <p:sp>
        <p:nvSpPr>
          <p:cNvPr id="24" name="Rectangle 23"/>
          <p:cNvSpPr/>
          <p:nvPr/>
        </p:nvSpPr>
        <p:spPr>
          <a:xfrm>
            <a:off x="8472265" y="4790763"/>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569803" y="5947621"/>
            <a:ext cx="8784976"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If Chris was shouting, which punctuation mark would you replace with an exclamation mark?</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381C3CF3-F4AB-4D9E-9BD8-55BF804487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1" name="Picture 10">
            <a:extLst>
              <a:ext uri="{FF2B5EF4-FFF2-40B4-BE49-F238E27FC236}">
                <a16:creationId xmlns:a16="http://schemas.microsoft.com/office/drawing/2014/main" id="{700812D1-6ECC-6544-9651-D218728D79FC}"/>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183789757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311187" y="347555"/>
            <a:ext cx="3089115" cy="507831"/>
          </a:xfrm>
          <a:prstGeom prst="rect">
            <a:avLst/>
          </a:prstGeom>
          <a:noFill/>
        </p:spPr>
        <p:txBody>
          <a:bodyPr wrap="none" rtlCol="0">
            <a:spAutoFit/>
          </a:bodyPr>
          <a:lstStyle/>
          <a:p>
            <a:r>
              <a:rPr lang="en-GB" sz="2700" b="1" dirty="0"/>
              <a:t>Week 31 - questions</a:t>
            </a:r>
          </a:p>
        </p:txBody>
      </p:sp>
      <p:sp>
        <p:nvSpPr>
          <p:cNvPr id="8" name="Rectangle 13"/>
          <p:cNvSpPr>
            <a:spLocks noChangeArrowheads="1"/>
          </p:cNvSpPr>
          <p:nvPr/>
        </p:nvSpPr>
        <p:spPr bwMode="auto">
          <a:xfrm>
            <a:off x="2588235" y="1158764"/>
            <a:ext cx="6933641"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  </a:t>
            </a:r>
            <a:r>
              <a:rPr lang="en-GB" altLang="en-US" sz="2200" dirty="0">
                <a:ea typeface="Times New Roman" panose="02020603050405020304" pitchFamily="18" charset="0"/>
                <a:cs typeface="Calibri" panose="020F0502020204030204" pitchFamily="34" charset="0"/>
              </a:rPr>
              <a:t>Which </a:t>
            </a:r>
            <a:r>
              <a:rPr lang="en-GB" altLang="en-US" sz="2200" b="1" dirty="0">
                <a:ea typeface="Times New Roman" panose="02020603050405020304" pitchFamily="18" charset="0"/>
                <a:cs typeface="Calibri" panose="020F0502020204030204" pitchFamily="34" charset="0"/>
              </a:rPr>
              <a:t>word class </a:t>
            </a:r>
            <a:r>
              <a:rPr lang="en-GB" altLang="en-US" sz="2200" dirty="0">
                <a:ea typeface="Times New Roman" panose="02020603050405020304" pitchFamily="18" charset="0"/>
                <a:cs typeface="Calibri" panose="020F0502020204030204" pitchFamily="34" charset="0"/>
              </a:rPr>
              <a:t>is underlined in the sentence below?</a:t>
            </a:r>
            <a:endParaRPr lang="en-GB" altLang="en-US" sz="22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sp>
        <p:nvSpPr>
          <p:cNvPr id="21" name="Rectangle 14"/>
          <p:cNvSpPr>
            <a:spLocks noChangeArrowheads="1"/>
          </p:cNvSpPr>
          <p:nvPr/>
        </p:nvSpPr>
        <p:spPr bwMode="auto">
          <a:xfrm>
            <a:off x="2670124" y="1762388"/>
            <a:ext cx="6372642"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Yesterday, Zeta </a:t>
            </a:r>
            <a:r>
              <a:rPr lang="en-GB" altLang="en-US" sz="2200" u="sng" dirty="0">
                <a:ea typeface="Times New Roman" panose="02020603050405020304" pitchFamily="18" charset="0"/>
                <a:cs typeface="Calibri" panose="020F0502020204030204" pitchFamily="34" charset="0"/>
              </a:rPr>
              <a:t>sprinted</a:t>
            </a:r>
            <a:r>
              <a:rPr lang="en-GB" altLang="en-US" sz="2200" dirty="0">
                <a:ea typeface="Times New Roman" panose="02020603050405020304" pitchFamily="18" charset="0"/>
                <a:cs typeface="Calibri" panose="020F0502020204030204" pitchFamily="34" charset="0"/>
              </a:rPr>
              <a:t> the course in the fastest time.</a:t>
            </a:r>
          </a:p>
        </p:txBody>
      </p:sp>
      <p:sp>
        <p:nvSpPr>
          <p:cNvPr id="23" name="Rectangle 13"/>
          <p:cNvSpPr>
            <a:spLocks noChangeArrowheads="1"/>
          </p:cNvSpPr>
          <p:nvPr/>
        </p:nvSpPr>
        <p:spPr bwMode="auto">
          <a:xfrm>
            <a:off x="1556550" y="6316027"/>
            <a:ext cx="8784976"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Add the suffixes </a:t>
            </a:r>
            <a:r>
              <a:rPr lang="en-GB" altLang="en-US" sz="2200" b="1" i="1" u="sng" dirty="0">
                <a:ea typeface="Times New Roman" panose="02020603050405020304" pitchFamily="18" charset="0"/>
                <a:cs typeface="Calibri" panose="020F0502020204030204" pitchFamily="34" charset="0"/>
              </a:rPr>
              <a:t>ed</a:t>
            </a:r>
            <a:r>
              <a:rPr lang="en-GB" altLang="en-US" sz="2200" b="1" i="1" dirty="0">
                <a:ea typeface="Times New Roman" panose="02020603050405020304" pitchFamily="18" charset="0"/>
                <a:cs typeface="Calibri" panose="020F0502020204030204" pitchFamily="34" charset="0"/>
              </a:rPr>
              <a:t> and </a:t>
            </a:r>
            <a:r>
              <a:rPr lang="en-GB" altLang="en-US" sz="2200" b="1" i="1" u="sng" dirty="0" err="1">
                <a:ea typeface="Times New Roman" panose="02020603050405020304" pitchFamily="18" charset="0"/>
                <a:cs typeface="Calibri" panose="020F0502020204030204" pitchFamily="34" charset="0"/>
              </a:rPr>
              <a:t>est</a:t>
            </a:r>
            <a:r>
              <a:rPr lang="en-GB" altLang="en-US" sz="2200" b="1" i="1" dirty="0">
                <a:ea typeface="Times New Roman" panose="02020603050405020304" pitchFamily="18" charset="0"/>
                <a:cs typeface="Calibri" panose="020F0502020204030204" pitchFamily="34" charset="0"/>
              </a:rPr>
              <a:t> to two different words.</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381C3CF3-F4AB-4D9E-9BD8-55BF804487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grpSp>
        <p:nvGrpSpPr>
          <p:cNvPr id="11" name="Group 10">
            <a:extLst>
              <a:ext uri="{FF2B5EF4-FFF2-40B4-BE49-F238E27FC236}">
                <a16:creationId xmlns:a16="http://schemas.microsoft.com/office/drawing/2014/main" id="{DEAA6FE5-E5EB-4811-A2DB-F653EB3E8219}"/>
              </a:ext>
            </a:extLst>
          </p:cNvPr>
          <p:cNvGrpSpPr/>
          <p:nvPr/>
        </p:nvGrpSpPr>
        <p:grpSpPr>
          <a:xfrm>
            <a:off x="7535662" y="2370505"/>
            <a:ext cx="1143262" cy="3754663"/>
            <a:chOff x="7110309" y="2132856"/>
            <a:chExt cx="1143262" cy="3754663"/>
          </a:xfrm>
        </p:grpSpPr>
        <p:grpSp>
          <p:nvGrpSpPr>
            <p:cNvPr id="12" name="Group 11">
              <a:extLst>
                <a:ext uri="{FF2B5EF4-FFF2-40B4-BE49-F238E27FC236}">
                  <a16:creationId xmlns:a16="http://schemas.microsoft.com/office/drawing/2014/main" id="{C2AA3E0A-45F7-4764-B2A0-1F8B23926238}"/>
                </a:ext>
              </a:extLst>
            </p:cNvPr>
            <p:cNvGrpSpPr/>
            <p:nvPr/>
          </p:nvGrpSpPr>
          <p:grpSpPr>
            <a:xfrm>
              <a:off x="7110309" y="2132856"/>
              <a:ext cx="1143262" cy="2966718"/>
              <a:chOff x="7110309" y="2132856"/>
              <a:chExt cx="1143262" cy="2966718"/>
            </a:xfrm>
          </p:grpSpPr>
          <p:grpSp>
            <p:nvGrpSpPr>
              <p:cNvPr id="14" name="Group 13">
                <a:extLst>
                  <a:ext uri="{FF2B5EF4-FFF2-40B4-BE49-F238E27FC236}">
                    <a16:creationId xmlns:a16="http://schemas.microsoft.com/office/drawing/2014/main" id="{323B3FED-766C-4483-96BD-B9E333E37EB8}"/>
                  </a:ext>
                </a:extLst>
              </p:cNvPr>
              <p:cNvGrpSpPr/>
              <p:nvPr/>
            </p:nvGrpSpPr>
            <p:grpSpPr>
              <a:xfrm>
                <a:off x="7455015" y="2703983"/>
                <a:ext cx="443007" cy="2395591"/>
                <a:chOff x="0" y="-69120"/>
                <a:chExt cx="219657" cy="1303797"/>
              </a:xfrm>
            </p:grpSpPr>
            <p:sp>
              <p:nvSpPr>
                <p:cNvPr id="16" name="Rectangle 15">
                  <a:extLst>
                    <a:ext uri="{FF2B5EF4-FFF2-40B4-BE49-F238E27FC236}">
                      <a16:creationId xmlns:a16="http://schemas.microsoft.com/office/drawing/2014/main" id="{62555802-E3D5-4377-9809-158CEB363493}"/>
                    </a:ext>
                  </a:extLst>
                </p:cNvPr>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17" name="Rectangle 16">
                  <a:extLst>
                    <a:ext uri="{FF2B5EF4-FFF2-40B4-BE49-F238E27FC236}">
                      <a16:creationId xmlns:a16="http://schemas.microsoft.com/office/drawing/2014/main" id="{089B8473-103B-400C-844A-17D14E943568}"/>
                    </a:ext>
                  </a:extLst>
                </p:cNvPr>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18" name="Rectangle 17">
                  <a:extLst>
                    <a:ext uri="{FF2B5EF4-FFF2-40B4-BE49-F238E27FC236}">
                      <a16:creationId xmlns:a16="http://schemas.microsoft.com/office/drawing/2014/main" id="{6589F464-B0B3-4EE6-9C27-A05A64F1FACC}"/>
                    </a:ext>
                  </a:extLst>
                </p:cNvPr>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19" name="Rectangle 18">
                  <a:extLst>
                    <a:ext uri="{FF2B5EF4-FFF2-40B4-BE49-F238E27FC236}">
                      <a16:creationId xmlns:a16="http://schemas.microsoft.com/office/drawing/2014/main" id="{3769F33A-6801-44D0-91DC-70C87B419713}"/>
                    </a:ext>
                  </a:extLst>
                </p:cNvPr>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15" name="Rectangle 14">
                <a:extLst>
                  <a:ext uri="{FF2B5EF4-FFF2-40B4-BE49-F238E27FC236}">
                    <a16:creationId xmlns:a16="http://schemas.microsoft.com/office/drawing/2014/main" id="{6F5E3BBC-A7E1-4583-A815-27EBEC7C63A7}"/>
                  </a:ext>
                </a:extLst>
              </p:cNvPr>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13" name="Rectangle 12">
              <a:extLst>
                <a:ext uri="{FF2B5EF4-FFF2-40B4-BE49-F238E27FC236}">
                  <a16:creationId xmlns:a16="http://schemas.microsoft.com/office/drawing/2014/main" id="{75C10F56-CA3A-4CED-9BD3-B93FF0B13D51}"/>
                </a:ext>
              </a:extLst>
            </p:cNvPr>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20" name="Rectangle 14">
            <a:extLst>
              <a:ext uri="{FF2B5EF4-FFF2-40B4-BE49-F238E27FC236}">
                <a16:creationId xmlns:a16="http://schemas.microsoft.com/office/drawing/2014/main" id="{05CE2572-4006-4A00-90BA-9195954C317F}"/>
              </a:ext>
            </a:extLst>
          </p:cNvPr>
          <p:cNvSpPr>
            <a:spLocks noChangeArrowheads="1"/>
          </p:cNvSpPr>
          <p:nvPr/>
        </p:nvSpPr>
        <p:spPr bwMode="auto">
          <a:xfrm>
            <a:off x="5247021" y="2841283"/>
            <a:ext cx="1217449"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adverb</a:t>
            </a: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cs typeface="Calibri" panose="020F0502020204030204" pitchFamily="34" charset="0"/>
              </a:rPr>
              <a:t>noun</a:t>
            </a:r>
          </a:p>
          <a:p>
            <a:pPr lvl="0"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cs typeface="Calibri" panose="020F0502020204030204" pitchFamily="34" charset="0"/>
              </a:rPr>
              <a:t>verb</a:t>
            </a:r>
            <a:endParaRPr lang="en-GB" altLang="en-US" sz="2200" dirty="0"/>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cs typeface="Calibri" panose="020F0502020204030204" pitchFamily="34" charset="0"/>
              </a:rPr>
              <a:t>adjective</a:t>
            </a:r>
            <a:endParaRPr lang="en-GB" altLang="en-US" sz="2200" dirty="0"/>
          </a:p>
        </p:txBody>
      </p:sp>
      <p:pic>
        <p:nvPicPr>
          <p:cNvPr id="22" name="Picture 21">
            <a:extLst>
              <a:ext uri="{FF2B5EF4-FFF2-40B4-BE49-F238E27FC236}">
                <a16:creationId xmlns:a16="http://schemas.microsoft.com/office/drawing/2014/main" id="{CB916830-4D94-F94B-B38A-300233A158AB}"/>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226490173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31 - questions</a:t>
            </a:r>
          </a:p>
        </p:txBody>
      </p:sp>
      <p:sp>
        <p:nvSpPr>
          <p:cNvPr id="8" name="Rectangle 13"/>
          <p:cNvSpPr>
            <a:spLocks noChangeArrowheads="1"/>
          </p:cNvSpPr>
          <p:nvPr/>
        </p:nvSpPr>
        <p:spPr bwMode="auto">
          <a:xfrm>
            <a:off x="2387826" y="1467073"/>
            <a:ext cx="6933641" cy="1585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2.  </a:t>
            </a:r>
            <a:r>
              <a:rPr lang="en-GB" altLang="en-US" sz="2200" dirty="0">
                <a:ea typeface="Times New Roman" panose="02020603050405020304" pitchFamily="18" charset="0"/>
                <a:cs typeface="Calibri" panose="020F0502020204030204" pitchFamily="34" charset="0"/>
              </a:rPr>
              <a:t>Circle </a:t>
            </a:r>
            <a:r>
              <a:rPr lang="en-GB" altLang="en-US" sz="2200" b="1" dirty="0">
                <a:ea typeface="Times New Roman" panose="02020603050405020304" pitchFamily="18" charset="0"/>
                <a:cs typeface="Calibri" panose="020F0502020204030204" pitchFamily="34" charset="0"/>
              </a:rPr>
              <a:t>one </a:t>
            </a:r>
            <a:r>
              <a:rPr lang="en-GB" altLang="en-US" sz="2200" dirty="0">
                <a:ea typeface="Times New Roman" panose="02020603050405020304" pitchFamily="18" charset="0"/>
                <a:cs typeface="Calibri" panose="020F0502020204030204" pitchFamily="34" charset="0"/>
              </a:rPr>
              <a:t>word in each set of brackets to complete the two sentences correctly.</a:t>
            </a:r>
          </a:p>
          <a:p>
            <a:pPr eaLnBrk="0" fontAlgn="base" hangingPunct="0">
              <a:spcBef>
                <a:spcPct val="0"/>
              </a:spcBef>
              <a:spcAft>
                <a:spcPct val="0"/>
              </a:spcAft>
            </a:pPr>
            <a:endParaRPr lang="en-GB" altLang="en-US" sz="900" dirty="0">
              <a:cs typeface="Calibri" panose="020F0502020204030204" pitchFamily="34" charset="0"/>
            </a:endParaRP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sp>
        <p:nvSpPr>
          <p:cNvPr id="21" name="Rectangle 14"/>
          <p:cNvSpPr>
            <a:spLocks noChangeArrowheads="1"/>
          </p:cNvSpPr>
          <p:nvPr/>
        </p:nvSpPr>
        <p:spPr bwMode="auto">
          <a:xfrm>
            <a:off x="2387826" y="2866383"/>
            <a:ext cx="6689203"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Today, I am ( watching / watched ) a film with my friends.</a:t>
            </a: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Yesterday, I ( watching / watched ) a film with my friends.</a:t>
            </a:r>
          </a:p>
        </p:txBody>
      </p:sp>
      <p:sp>
        <p:nvSpPr>
          <p:cNvPr id="24" name="Rectangle 23"/>
          <p:cNvSpPr/>
          <p:nvPr/>
        </p:nvSpPr>
        <p:spPr>
          <a:xfrm>
            <a:off x="8472265" y="4790763"/>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462158" y="6208102"/>
            <a:ext cx="8784976"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Can you think of an informal word for </a:t>
            </a:r>
            <a:r>
              <a:rPr lang="en-GB" altLang="en-US" sz="2200" b="1" i="1" u="sng" dirty="0">
                <a:ea typeface="Times New Roman" panose="02020603050405020304" pitchFamily="18" charset="0"/>
                <a:cs typeface="Calibri" panose="020F0502020204030204" pitchFamily="34" charset="0"/>
              </a:rPr>
              <a:t>man</a:t>
            </a:r>
            <a:r>
              <a:rPr lang="en-GB" altLang="en-US" sz="2200" b="1" i="1" dirty="0">
                <a:ea typeface="Times New Roman" panose="02020603050405020304" pitchFamily="18" charset="0"/>
                <a:cs typeface="Calibri" panose="020F0502020204030204" pitchFamily="34" charset="0"/>
              </a:rPr>
              <a:t>?</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381C3CF3-F4AB-4D9E-9BD8-55BF804487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1" name="Picture 10">
            <a:extLst>
              <a:ext uri="{FF2B5EF4-FFF2-40B4-BE49-F238E27FC236}">
                <a16:creationId xmlns:a16="http://schemas.microsoft.com/office/drawing/2014/main" id="{7480C7C4-34C1-3D40-B6CA-03B3F7A7F0B3}"/>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283289963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31 - questions</a:t>
            </a:r>
          </a:p>
        </p:txBody>
      </p:sp>
      <p:sp>
        <p:nvSpPr>
          <p:cNvPr id="8" name="Rectangle 13"/>
          <p:cNvSpPr>
            <a:spLocks noChangeArrowheads="1"/>
          </p:cNvSpPr>
          <p:nvPr/>
        </p:nvSpPr>
        <p:spPr bwMode="auto">
          <a:xfrm>
            <a:off x="2639617" y="1844824"/>
            <a:ext cx="6933641"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3.  </a:t>
            </a:r>
            <a:r>
              <a:rPr lang="en-GB" altLang="en-US" sz="2200" dirty="0">
                <a:ea typeface="Times New Roman" panose="02020603050405020304" pitchFamily="18" charset="0"/>
                <a:cs typeface="Calibri" panose="020F0502020204030204" pitchFamily="34" charset="0"/>
              </a:rPr>
              <a:t>Insert an </a:t>
            </a:r>
            <a:r>
              <a:rPr lang="en-GB" altLang="en-US" sz="2200" b="1" dirty="0">
                <a:ea typeface="Times New Roman" panose="02020603050405020304" pitchFamily="18" charset="0"/>
                <a:cs typeface="Calibri" panose="020F0502020204030204" pitchFamily="34" charset="0"/>
              </a:rPr>
              <a:t>apostrophe</a:t>
            </a:r>
            <a:r>
              <a:rPr lang="en-GB" altLang="en-US" sz="2200" dirty="0">
                <a:ea typeface="Times New Roman" panose="02020603050405020304" pitchFamily="18" charset="0"/>
                <a:cs typeface="Calibri" panose="020F0502020204030204" pitchFamily="34" charset="0"/>
              </a:rPr>
              <a:t> in the correct place in the sentence below.</a:t>
            </a:r>
            <a:endParaRPr lang="en-GB" altLang="en-US" sz="22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sp>
        <p:nvSpPr>
          <p:cNvPr id="21" name="Rectangle 14"/>
          <p:cNvSpPr>
            <a:spLocks noChangeArrowheads="1"/>
          </p:cNvSpPr>
          <p:nvPr/>
        </p:nvSpPr>
        <p:spPr bwMode="auto">
          <a:xfrm>
            <a:off x="3819575" y="3412450"/>
            <a:ext cx="479810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800" dirty="0">
                <a:ea typeface="Times New Roman" panose="02020603050405020304" pitchFamily="18" charset="0"/>
                <a:cs typeface="Calibri" panose="020F0502020204030204" pitchFamily="34" charset="0"/>
              </a:rPr>
              <a:t>T h o s e   a r e   S a m s   t o y s .</a:t>
            </a:r>
          </a:p>
        </p:txBody>
      </p:sp>
      <p:sp>
        <p:nvSpPr>
          <p:cNvPr id="24" name="Rectangle 23"/>
          <p:cNvSpPr/>
          <p:nvPr/>
        </p:nvSpPr>
        <p:spPr>
          <a:xfrm>
            <a:off x="8472265" y="4790763"/>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662568" y="6196411"/>
            <a:ext cx="8784976"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Is this an apostrophe for possession or omission?</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381C3CF3-F4AB-4D9E-9BD8-55BF804487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1" name="Picture 10">
            <a:extLst>
              <a:ext uri="{FF2B5EF4-FFF2-40B4-BE49-F238E27FC236}">
                <a16:creationId xmlns:a16="http://schemas.microsoft.com/office/drawing/2014/main" id="{52DA5947-569C-A546-9647-5F1FF3E745D8}"/>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316555698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32 - questions</a:t>
            </a:r>
          </a:p>
        </p:txBody>
      </p:sp>
      <p:sp>
        <p:nvSpPr>
          <p:cNvPr id="8" name="Rectangle 13"/>
          <p:cNvSpPr>
            <a:spLocks noChangeArrowheads="1"/>
          </p:cNvSpPr>
          <p:nvPr/>
        </p:nvSpPr>
        <p:spPr bwMode="auto">
          <a:xfrm>
            <a:off x="2374573" y="1667130"/>
            <a:ext cx="6933641" cy="1246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  </a:t>
            </a:r>
            <a:r>
              <a:rPr lang="en-GB" altLang="en-US" sz="2200" dirty="0">
                <a:ea typeface="Times New Roman" panose="02020603050405020304" pitchFamily="18" charset="0"/>
                <a:cs typeface="Calibri" panose="020F0502020204030204" pitchFamily="34" charset="0"/>
              </a:rPr>
              <a:t>Write a </a:t>
            </a:r>
            <a:r>
              <a:rPr lang="en-GB" altLang="en-US" sz="2200" b="1" dirty="0">
                <a:ea typeface="Times New Roman" panose="02020603050405020304" pitchFamily="18" charset="0"/>
                <a:cs typeface="Calibri" panose="020F0502020204030204" pitchFamily="34" charset="0"/>
              </a:rPr>
              <a:t>conjunction</a:t>
            </a:r>
            <a:r>
              <a:rPr lang="en-GB" altLang="en-US" sz="2200" dirty="0">
                <a:ea typeface="Times New Roman" panose="02020603050405020304" pitchFamily="18" charset="0"/>
                <a:cs typeface="Calibri" panose="020F0502020204030204" pitchFamily="34" charset="0"/>
              </a:rPr>
              <a:t> to complete the sentence below.  </a:t>
            </a:r>
          </a:p>
          <a:p>
            <a:pPr eaLnBrk="0" fontAlgn="base" hangingPunct="0">
              <a:spcBef>
                <a:spcPct val="0"/>
              </a:spcBef>
              <a:spcAft>
                <a:spcPct val="0"/>
              </a:spcAft>
            </a:pPr>
            <a:endParaRPr lang="en-GB" altLang="en-US" sz="900" dirty="0">
              <a:cs typeface="Calibri" panose="020F0502020204030204" pitchFamily="34" charset="0"/>
            </a:endParaRP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sp>
        <p:nvSpPr>
          <p:cNvPr id="21" name="Rectangle 14"/>
          <p:cNvSpPr>
            <a:spLocks noChangeArrowheads="1"/>
          </p:cNvSpPr>
          <p:nvPr/>
        </p:nvSpPr>
        <p:spPr bwMode="auto">
          <a:xfrm>
            <a:off x="2143966" y="3077666"/>
            <a:ext cx="8516627"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We usually drive to school ________ today we had to catch a bus instead.</a:t>
            </a:r>
          </a:p>
        </p:txBody>
      </p:sp>
      <p:sp>
        <p:nvSpPr>
          <p:cNvPr id="24" name="Rectangle 23"/>
          <p:cNvSpPr/>
          <p:nvPr/>
        </p:nvSpPr>
        <p:spPr>
          <a:xfrm>
            <a:off x="8472265" y="4790763"/>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662568" y="6196411"/>
            <a:ext cx="8784976"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Write a synonym for the conjunction you used.</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381C3CF3-F4AB-4D9E-9BD8-55BF804487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1" name="Picture 10">
            <a:extLst>
              <a:ext uri="{FF2B5EF4-FFF2-40B4-BE49-F238E27FC236}">
                <a16:creationId xmlns:a16="http://schemas.microsoft.com/office/drawing/2014/main" id="{33A6D902-6701-7A46-A8E0-27546924556B}"/>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204438920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32 - questions</a:t>
            </a:r>
          </a:p>
        </p:txBody>
      </p:sp>
      <p:sp>
        <p:nvSpPr>
          <p:cNvPr id="23" name="Rectangle 13"/>
          <p:cNvSpPr>
            <a:spLocks noChangeArrowheads="1"/>
          </p:cNvSpPr>
          <p:nvPr/>
        </p:nvSpPr>
        <p:spPr bwMode="auto">
          <a:xfrm>
            <a:off x="1596307" y="6307729"/>
            <a:ext cx="8784976"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Name two different tenses.</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381C3CF3-F4AB-4D9E-9BD8-55BF804487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11" name="Rectangle 13">
            <a:extLst>
              <a:ext uri="{FF2B5EF4-FFF2-40B4-BE49-F238E27FC236}">
                <a16:creationId xmlns:a16="http://schemas.microsoft.com/office/drawing/2014/main" id="{9040161A-E18B-4845-8004-023DA42ED89F}"/>
              </a:ext>
            </a:extLst>
          </p:cNvPr>
          <p:cNvSpPr>
            <a:spLocks noChangeArrowheads="1"/>
          </p:cNvSpPr>
          <p:nvPr/>
        </p:nvSpPr>
        <p:spPr bwMode="auto">
          <a:xfrm>
            <a:off x="2690752" y="1556792"/>
            <a:ext cx="6933641"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2.</a:t>
            </a:r>
            <a:r>
              <a:rPr lang="en-GB" altLang="en-US" sz="2200" dirty="0">
                <a:ea typeface="Times New Roman" panose="02020603050405020304" pitchFamily="18" charset="0"/>
                <a:cs typeface="Calibri" panose="020F0502020204030204" pitchFamily="34" charset="0"/>
              </a:rPr>
              <a:t>  Which sentence is in the </a:t>
            </a:r>
            <a:r>
              <a:rPr lang="en-GB" altLang="en-US" sz="2200" b="1" dirty="0">
                <a:ea typeface="Times New Roman" panose="02020603050405020304" pitchFamily="18" charset="0"/>
                <a:cs typeface="Calibri" panose="020F0502020204030204" pitchFamily="34" charset="0"/>
              </a:rPr>
              <a:t>present tense</a:t>
            </a:r>
            <a:r>
              <a:rPr lang="en-GB" altLang="en-US" sz="2200" dirty="0">
                <a:ea typeface="Times New Roman" panose="02020603050405020304" pitchFamily="18" charset="0"/>
                <a:cs typeface="Calibri" panose="020F0502020204030204" pitchFamily="34" charset="0"/>
              </a:rPr>
              <a:t>?</a:t>
            </a:r>
            <a:endParaRPr lang="en-GB" altLang="en-US" sz="22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grpSp>
        <p:nvGrpSpPr>
          <p:cNvPr id="12" name="Group 11">
            <a:extLst>
              <a:ext uri="{FF2B5EF4-FFF2-40B4-BE49-F238E27FC236}">
                <a16:creationId xmlns:a16="http://schemas.microsoft.com/office/drawing/2014/main" id="{E785B95A-5F62-4490-ADC8-C8D3554F374C}"/>
              </a:ext>
            </a:extLst>
          </p:cNvPr>
          <p:cNvGrpSpPr/>
          <p:nvPr/>
        </p:nvGrpSpPr>
        <p:grpSpPr>
          <a:xfrm>
            <a:off x="8186062" y="2182799"/>
            <a:ext cx="1143262" cy="3754663"/>
            <a:chOff x="7110309" y="2132856"/>
            <a:chExt cx="1143262" cy="3754663"/>
          </a:xfrm>
        </p:grpSpPr>
        <p:grpSp>
          <p:nvGrpSpPr>
            <p:cNvPr id="13" name="Group 12">
              <a:extLst>
                <a:ext uri="{FF2B5EF4-FFF2-40B4-BE49-F238E27FC236}">
                  <a16:creationId xmlns:a16="http://schemas.microsoft.com/office/drawing/2014/main" id="{A9BBB3B4-188B-4CA7-977C-1D303BBA44A2}"/>
                </a:ext>
              </a:extLst>
            </p:cNvPr>
            <p:cNvGrpSpPr/>
            <p:nvPr/>
          </p:nvGrpSpPr>
          <p:grpSpPr>
            <a:xfrm>
              <a:off x="7110309" y="2132856"/>
              <a:ext cx="1143262" cy="2966718"/>
              <a:chOff x="7110309" y="2132856"/>
              <a:chExt cx="1143262" cy="2966718"/>
            </a:xfrm>
          </p:grpSpPr>
          <p:grpSp>
            <p:nvGrpSpPr>
              <p:cNvPr id="15" name="Group 14">
                <a:extLst>
                  <a:ext uri="{FF2B5EF4-FFF2-40B4-BE49-F238E27FC236}">
                    <a16:creationId xmlns:a16="http://schemas.microsoft.com/office/drawing/2014/main" id="{C53C5C3A-29EE-4CA5-8535-01D22EF9631F}"/>
                  </a:ext>
                </a:extLst>
              </p:cNvPr>
              <p:cNvGrpSpPr/>
              <p:nvPr/>
            </p:nvGrpSpPr>
            <p:grpSpPr>
              <a:xfrm>
                <a:off x="7455015" y="2703983"/>
                <a:ext cx="443007" cy="2395591"/>
                <a:chOff x="0" y="-69120"/>
                <a:chExt cx="219657" cy="1303797"/>
              </a:xfrm>
            </p:grpSpPr>
            <p:sp>
              <p:nvSpPr>
                <p:cNvPr id="17" name="Rectangle 16">
                  <a:extLst>
                    <a:ext uri="{FF2B5EF4-FFF2-40B4-BE49-F238E27FC236}">
                      <a16:creationId xmlns:a16="http://schemas.microsoft.com/office/drawing/2014/main" id="{962C17C9-CF82-47CA-AA9D-E88F48B76545}"/>
                    </a:ext>
                  </a:extLst>
                </p:cNvPr>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18" name="Rectangle 17">
                  <a:extLst>
                    <a:ext uri="{FF2B5EF4-FFF2-40B4-BE49-F238E27FC236}">
                      <a16:creationId xmlns:a16="http://schemas.microsoft.com/office/drawing/2014/main" id="{CC7347C8-B125-42A1-BE93-F5CC6F46FE1E}"/>
                    </a:ext>
                  </a:extLst>
                </p:cNvPr>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19" name="Rectangle 18">
                  <a:extLst>
                    <a:ext uri="{FF2B5EF4-FFF2-40B4-BE49-F238E27FC236}">
                      <a16:creationId xmlns:a16="http://schemas.microsoft.com/office/drawing/2014/main" id="{2AFC16AE-D65E-45AD-803D-CC67A506E5C4}"/>
                    </a:ext>
                  </a:extLst>
                </p:cNvPr>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20" name="Rectangle 19">
                  <a:extLst>
                    <a:ext uri="{FF2B5EF4-FFF2-40B4-BE49-F238E27FC236}">
                      <a16:creationId xmlns:a16="http://schemas.microsoft.com/office/drawing/2014/main" id="{216D9A58-601E-4B68-804E-16FDA0830E7A}"/>
                    </a:ext>
                  </a:extLst>
                </p:cNvPr>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16" name="Rectangle 15">
                <a:extLst>
                  <a:ext uri="{FF2B5EF4-FFF2-40B4-BE49-F238E27FC236}">
                    <a16:creationId xmlns:a16="http://schemas.microsoft.com/office/drawing/2014/main" id="{6801BA4D-6F7B-4474-AD7F-A26DC4F6C7BD}"/>
                  </a:ext>
                </a:extLst>
              </p:cNvPr>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14" name="Rectangle 13">
              <a:extLst>
                <a:ext uri="{FF2B5EF4-FFF2-40B4-BE49-F238E27FC236}">
                  <a16:creationId xmlns:a16="http://schemas.microsoft.com/office/drawing/2014/main" id="{D5FB9AD3-CFC4-408F-9F5D-8483433E0E04}"/>
                </a:ext>
              </a:extLst>
            </p:cNvPr>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22" name="Rectangle 14">
            <a:extLst>
              <a:ext uri="{FF2B5EF4-FFF2-40B4-BE49-F238E27FC236}">
                <a16:creationId xmlns:a16="http://schemas.microsoft.com/office/drawing/2014/main" id="{AC714962-8F67-4E77-BD8A-F4989D62C134}"/>
              </a:ext>
            </a:extLst>
          </p:cNvPr>
          <p:cNvSpPr>
            <a:spLocks noChangeArrowheads="1"/>
          </p:cNvSpPr>
          <p:nvPr/>
        </p:nvSpPr>
        <p:spPr bwMode="auto">
          <a:xfrm>
            <a:off x="2639768" y="2644459"/>
            <a:ext cx="3920176"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en-GB" sz="2200" dirty="0"/>
              <a:t>Nia went to the library.</a:t>
            </a:r>
          </a:p>
          <a:p>
            <a:r>
              <a:rPr lang="en-GB" sz="2200" dirty="0"/>
              <a:t> </a:t>
            </a:r>
          </a:p>
          <a:p>
            <a:r>
              <a:rPr lang="en-GB" sz="2200" dirty="0"/>
              <a:t>Nia will go the library next week.</a:t>
            </a:r>
          </a:p>
          <a:p>
            <a:r>
              <a:rPr lang="en-GB" sz="2200" dirty="0"/>
              <a:t> </a:t>
            </a:r>
          </a:p>
          <a:p>
            <a:r>
              <a:rPr lang="en-GB" sz="2200" dirty="0"/>
              <a:t>Nia is at the library.</a:t>
            </a:r>
          </a:p>
          <a:p>
            <a:r>
              <a:rPr lang="en-GB" sz="2200" dirty="0"/>
              <a:t> </a:t>
            </a:r>
          </a:p>
          <a:p>
            <a:r>
              <a:rPr lang="en-GB" sz="2200" dirty="0"/>
              <a:t>Nia has been to the library.</a:t>
            </a:r>
          </a:p>
          <a:p>
            <a:pPr eaLnBrk="0" fontAlgn="base" hangingPunct="0">
              <a:spcBef>
                <a:spcPct val="0"/>
              </a:spcBef>
              <a:spcAft>
                <a:spcPct val="0"/>
              </a:spcAft>
            </a:pPr>
            <a:endParaRPr lang="en-GB" altLang="en-US" sz="2200" dirty="0"/>
          </a:p>
        </p:txBody>
      </p:sp>
      <p:pic>
        <p:nvPicPr>
          <p:cNvPr id="21" name="Picture 20">
            <a:extLst>
              <a:ext uri="{FF2B5EF4-FFF2-40B4-BE49-F238E27FC236}">
                <a16:creationId xmlns:a16="http://schemas.microsoft.com/office/drawing/2014/main" id="{921B691F-67B2-EE41-B9D3-9E35710209CF}"/>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305019154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32 - questions</a:t>
            </a:r>
          </a:p>
        </p:txBody>
      </p:sp>
      <p:sp>
        <p:nvSpPr>
          <p:cNvPr id="8" name="Rectangle 13"/>
          <p:cNvSpPr>
            <a:spLocks noChangeArrowheads="1"/>
          </p:cNvSpPr>
          <p:nvPr/>
        </p:nvSpPr>
        <p:spPr bwMode="auto">
          <a:xfrm>
            <a:off x="2588235" y="1492617"/>
            <a:ext cx="6933641" cy="1585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3.  </a:t>
            </a:r>
            <a:r>
              <a:rPr lang="en-GB" altLang="en-US" sz="2200" dirty="0">
                <a:ea typeface="Times New Roman" panose="02020603050405020304" pitchFamily="18" charset="0"/>
                <a:cs typeface="Calibri" panose="020F0502020204030204" pitchFamily="34" charset="0"/>
              </a:rPr>
              <a:t>Insert </a:t>
            </a:r>
            <a:r>
              <a:rPr lang="en-GB" altLang="en-US" sz="2200" b="1" dirty="0">
                <a:ea typeface="Times New Roman" panose="02020603050405020304" pitchFamily="18" charset="0"/>
                <a:cs typeface="Calibri" panose="020F0502020204030204" pitchFamily="34" charset="0"/>
              </a:rPr>
              <a:t>inverted commas </a:t>
            </a:r>
            <a:r>
              <a:rPr lang="en-GB" altLang="en-US" sz="2200" dirty="0">
                <a:ea typeface="Times New Roman" panose="02020603050405020304" pitchFamily="18" charset="0"/>
                <a:cs typeface="Calibri" panose="020F0502020204030204" pitchFamily="34" charset="0"/>
              </a:rPr>
              <a:t>and a </a:t>
            </a:r>
            <a:r>
              <a:rPr lang="en-GB" altLang="en-US" sz="2200" b="1" dirty="0">
                <a:ea typeface="Times New Roman" panose="02020603050405020304" pitchFamily="18" charset="0"/>
                <a:cs typeface="Calibri" panose="020F0502020204030204" pitchFamily="34" charset="0"/>
              </a:rPr>
              <a:t>comma</a:t>
            </a:r>
            <a:r>
              <a:rPr lang="en-GB" altLang="en-US" sz="2200" dirty="0">
                <a:ea typeface="Times New Roman" panose="02020603050405020304" pitchFamily="18" charset="0"/>
                <a:cs typeface="Calibri" panose="020F0502020204030204" pitchFamily="34" charset="0"/>
              </a:rPr>
              <a:t> into the sentence below. </a:t>
            </a:r>
          </a:p>
          <a:p>
            <a:pPr eaLnBrk="0" fontAlgn="base" hangingPunct="0">
              <a:spcBef>
                <a:spcPct val="0"/>
              </a:spcBef>
              <a:spcAft>
                <a:spcPct val="0"/>
              </a:spcAft>
            </a:pPr>
            <a:endParaRPr lang="en-GB" altLang="en-US" sz="900" dirty="0">
              <a:cs typeface="Calibri" panose="020F0502020204030204" pitchFamily="34" charset="0"/>
            </a:endParaRP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sp>
        <p:nvSpPr>
          <p:cNvPr id="21" name="Rectangle 14"/>
          <p:cNvSpPr>
            <a:spLocks noChangeArrowheads="1"/>
          </p:cNvSpPr>
          <p:nvPr/>
        </p:nvSpPr>
        <p:spPr bwMode="auto">
          <a:xfrm>
            <a:off x="3204130" y="3410994"/>
            <a:ext cx="581050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800" dirty="0">
                <a:ea typeface="Times New Roman" panose="02020603050405020304" pitchFamily="18" charset="0"/>
                <a:cs typeface="Calibri" panose="020F0502020204030204" pitchFamily="34" charset="0"/>
              </a:rPr>
              <a:t>Arlo  said  I  like  to draw  with  pastels.</a:t>
            </a:r>
          </a:p>
        </p:txBody>
      </p:sp>
      <p:sp>
        <p:nvSpPr>
          <p:cNvPr id="24" name="Rectangle 23"/>
          <p:cNvSpPr/>
          <p:nvPr/>
        </p:nvSpPr>
        <p:spPr>
          <a:xfrm>
            <a:off x="8472265" y="4790763"/>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662568" y="6196411"/>
            <a:ext cx="8784976"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Which word in the sentence is a plural?</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381C3CF3-F4AB-4D9E-9BD8-55BF804487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1" name="Picture 10">
            <a:extLst>
              <a:ext uri="{FF2B5EF4-FFF2-40B4-BE49-F238E27FC236}">
                <a16:creationId xmlns:a16="http://schemas.microsoft.com/office/drawing/2014/main" id="{EF4F9706-F9F4-ED48-907A-9FE712024CC0}"/>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158949317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33 - questions</a:t>
            </a:r>
          </a:p>
        </p:txBody>
      </p:sp>
      <p:sp>
        <p:nvSpPr>
          <p:cNvPr id="8" name="Rectangle 13"/>
          <p:cNvSpPr>
            <a:spLocks noChangeArrowheads="1"/>
          </p:cNvSpPr>
          <p:nvPr/>
        </p:nvSpPr>
        <p:spPr bwMode="auto">
          <a:xfrm>
            <a:off x="2588235" y="1641404"/>
            <a:ext cx="6933641"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  </a:t>
            </a:r>
            <a:r>
              <a:rPr lang="en-GB" altLang="en-US" sz="2200" dirty="0">
                <a:ea typeface="Times New Roman" panose="02020603050405020304" pitchFamily="18" charset="0"/>
                <a:cs typeface="Calibri" panose="020F0502020204030204" pitchFamily="34" charset="0"/>
              </a:rPr>
              <a:t>Rewrite the sentence below in the </a:t>
            </a:r>
            <a:r>
              <a:rPr lang="en-GB" altLang="en-US" sz="2200" b="1" dirty="0">
                <a:ea typeface="Times New Roman" panose="02020603050405020304" pitchFamily="18" charset="0"/>
                <a:cs typeface="Calibri" panose="020F0502020204030204" pitchFamily="34" charset="0"/>
              </a:rPr>
              <a:t>simple past tense</a:t>
            </a:r>
            <a:r>
              <a:rPr lang="en-GB" altLang="en-US" sz="2200" dirty="0">
                <a:ea typeface="Times New Roman" panose="02020603050405020304" pitchFamily="18" charset="0"/>
                <a:cs typeface="Calibri" panose="020F0502020204030204" pitchFamily="34" charset="0"/>
              </a:rPr>
              <a:t>.</a:t>
            </a:r>
            <a:endParaRPr lang="en-GB" altLang="en-US" sz="2200" dirty="0"/>
          </a:p>
          <a:p>
            <a:pPr eaLnBrk="0" fontAlgn="base" hangingPunct="0">
              <a:spcBef>
                <a:spcPct val="0"/>
              </a:spcBef>
              <a:spcAft>
                <a:spcPct val="0"/>
              </a:spcAft>
            </a:pPr>
            <a:endParaRPr lang="en-GB" altLang="en-US" sz="2200" dirty="0"/>
          </a:p>
        </p:txBody>
      </p:sp>
      <p:sp>
        <p:nvSpPr>
          <p:cNvPr id="21" name="Rectangle 14"/>
          <p:cNvSpPr>
            <a:spLocks noChangeArrowheads="1"/>
          </p:cNvSpPr>
          <p:nvPr/>
        </p:nvSpPr>
        <p:spPr bwMode="auto">
          <a:xfrm>
            <a:off x="2607792" y="3246943"/>
            <a:ext cx="695575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The dog barks at the postman.</a:t>
            </a: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________________________________________________</a:t>
            </a:r>
          </a:p>
          <a:p>
            <a:pPr lvl="0"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p:txBody>
      </p:sp>
      <p:sp>
        <p:nvSpPr>
          <p:cNvPr id="24" name="Rectangle 23"/>
          <p:cNvSpPr/>
          <p:nvPr/>
        </p:nvSpPr>
        <p:spPr>
          <a:xfrm>
            <a:off x="8472265" y="4790763"/>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662568" y="6196411"/>
            <a:ext cx="8784976"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Write the sentence in the past progressive tense.</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381C3CF3-F4AB-4D9E-9BD8-55BF804487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1" name="Picture 10">
            <a:extLst>
              <a:ext uri="{FF2B5EF4-FFF2-40B4-BE49-F238E27FC236}">
                <a16:creationId xmlns:a16="http://schemas.microsoft.com/office/drawing/2014/main" id="{57849841-05AB-C945-BC23-46A02BD23FEB}"/>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3620021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1832</TotalTime>
  <Words>6081</Words>
  <Application>Microsoft Macintosh PowerPoint</Application>
  <PresentationFormat>Widescreen</PresentationFormat>
  <Paragraphs>1449</Paragraphs>
  <Slides>116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116</vt:i4>
      </vt:variant>
    </vt:vector>
  </HeadingPairs>
  <TitlesOfParts>
    <vt:vector size="122" baseType="lpstr">
      <vt:lpstr>Arial</vt:lpstr>
      <vt:lpstr>Calibri</vt:lpstr>
      <vt:lpstr>Calibri Light</vt:lpstr>
      <vt:lpstr>Comic Sans MS</vt:lpstr>
      <vt:lpstr>Times New Roman</vt:lpstr>
      <vt:lpstr>Office Theme</vt:lpstr>
      <vt:lpstr>38 weeks of 3 in 3 GPS Year 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St Saviours Junior School</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Lynda Clark</dc:creator>
  <cp:lastModifiedBy>Laura Hamilton</cp:lastModifiedBy>
  <cp:revision>131</cp:revision>
  <dcterms:created xsi:type="dcterms:W3CDTF">2018-02-15T11:26:24Z</dcterms:created>
  <dcterms:modified xsi:type="dcterms:W3CDTF">2018-08-20T17:03:53Z</dcterms:modified>
</cp:coreProperties>
</file>