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92" r:id="rId4"/>
    <p:sldId id="260" r:id="rId5"/>
    <p:sldId id="319" r:id="rId6"/>
    <p:sldId id="268" r:id="rId7"/>
    <p:sldId id="303" r:id="rId8"/>
    <p:sldId id="339" r:id="rId9"/>
    <p:sldId id="270" r:id="rId10"/>
    <p:sldId id="297" r:id="rId11"/>
    <p:sldId id="320" r:id="rId12"/>
    <p:sldId id="261" r:id="rId13"/>
    <p:sldId id="305" r:id="rId14"/>
    <p:sldId id="331" r:id="rId15"/>
    <p:sldId id="294" r:id="rId16"/>
    <p:sldId id="311" r:id="rId17"/>
    <p:sldId id="281" r:id="rId18"/>
    <p:sldId id="293" r:id="rId19"/>
    <p:sldId id="276" r:id="rId20"/>
    <p:sldId id="341" r:id="rId21"/>
    <p:sldId id="273" r:id="rId22"/>
    <p:sldId id="300" r:id="rId23"/>
    <p:sldId id="340" r:id="rId24"/>
    <p:sldId id="310" r:id="rId25"/>
    <p:sldId id="337" r:id="rId26"/>
    <p:sldId id="262" r:id="rId27"/>
    <p:sldId id="283" r:id="rId28"/>
    <p:sldId id="302" r:id="rId29"/>
    <p:sldId id="314" r:id="rId30"/>
    <p:sldId id="287" r:id="rId31"/>
    <p:sldId id="296" r:id="rId32"/>
    <p:sldId id="336" r:id="rId33"/>
    <p:sldId id="322" r:id="rId34"/>
    <p:sldId id="318" r:id="rId35"/>
    <p:sldId id="263" r:id="rId36"/>
    <p:sldId id="348" r:id="rId37"/>
    <p:sldId id="345" r:id="rId38"/>
    <p:sldId id="271" r:id="rId39"/>
    <p:sldId id="269" r:id="rId40"/>
    <p:sldId id="312" r:id="rId41"/>
    <p:sldId id="291" r:id="rId42"/>
    <p:sldId id="317" r:id="rId43"/>
    <p:sldId id="306" r:id="rId44"/>
    <p:sldId id="272" r:id="rId45"/>
    <p:sldId id="266" r:id="rId46"/>
    <p:sldId id="343" r:id="rId47"/>
    <p:sldId id="313" r:id="rId48"/>
    <p:sldId id="295" r:id="rId49"/>
    <p:sldId id="309" r:id="rId50"/>
    <p:sldId id="274" r:id="rId51"/>
    <p:sldId id="323" r:id="rId52"/>
    <p:sldId id="328" r:id="rId53"/>
    <p:sldId id="284" r:id="rId54"/>
    <p:sldId id="334" r:id="rId55"/>
    <p:sldId id="333" r:id="rId56"/>
    <p:sldId id="279" r:id="rId57"/>
    <p:sldId id="347" r:id="rId58"/>
    <p:sldId id="307" r:id="rId59"/>
    <p:sldId id="282" r:id="rId60"/>
    <p:sldId id="308" r:id="rId61"/>
    <p:sldId id="346" r:id="rId62"/>
    <p:sldId id="264" r:id="rId63"/>
    <p:sldId id="324" r:id="rId64"/>
    <p:sldId id="329" r:id="rId65"/>
    <p:sldId id="280" r:id="rId66"/>
    <p:sldId id="277" r:id="rId67"/>
    <p:sldId id="335" r:id="rId68"/>
    <p:sldId id="342" r:id="rId69"/>
    <p:sldId id="265" r:id="rId70"/>
    <p:sldId id="325" r:id="rId71"/>
    <p:sldId id="332" r:id="rId72"/>
    <p:sldId id="304" r:id="rId73"/>
    <p:sldId id="285" r:id="rId74"/>
    <p:sldId id="330" r:id="rId75"/>
    <p:sldId id="290" r:id="rId76"/>
    <p:sldId id="315" r:id="rId77"/>
    <p:sldId id="278" r:id="rId78"/>
    <p:sldId id="267" r:id="rId79"/>
    <p:sldId id="344" r:id="rId80"/>
    <p:sldId id="299" r:id="rId81"/>
    <p:sldId id="316" r:id="rId82"/>
    <p:sldId id="286" r:id="rId83"/>
    <p:sldId id="326" r:id="rId84"/>
    <p:sldId id="349" r:id="rId85"/>
    <p:sldId id="338" r:id="rId86"/>
    <p:sldId id="275" r:id="rId87"/>
    <p:sldId id="327" r:id="rId88"/>
    <p:sldId id="288" r:id="rId89"/>
    <p:sldId id="301" r:id="rId90"/>
    <p:sldId id="298" r:id="rId91"/>
    <p:sldId id="321" r:id="rId92"/>
    <p:sldId id="289" r:id="rId93"/>
    <p:sldId id="350" r:id="rId94"/>
    <p:sldId id="351" r:id="rId95"/>
    <p:sldId id="352" r:id="rId96"/>
    <p:sldId id="353" r:id="rId97"/>
    <p:sldId id="354" r:id="rId98"/>
    <p:sldId id="355" r:id="rId99"/>
    <p:sldId id="356" r:id="rId100"/>
    <p:sldId id="357" r:id="rId101"/>
    <p:sldId id="358" r:id="rId102"/>
    <p:sldId id="360" r:id="rId103"/>
    <p:sldId id="361" r:id="rId104"/>
    <p:sldId id="359" r:id="rId105"/>
    <p:sldId id="362" r:id="rId106"/>
    <p:sldId id="363" r:id="rId107"/>
    <p:sldId id="364" r:id="rId108"/>
    <p:sldId id="365" r:id="rId109"/>
    <p:sldId id="366" r:id="rId110"/>
    <p:sldId id="367" r:id="rId111"/>
    <p:sldId id="370" r:id="rId112"/>
    <p:sldId id="369" r:id="rId113"/>
    <p:sldId id="368" r:id="rId114"/>
    <p:sldId id="371" r:id="rId115"/>
    <p:sldId id="372" r:id="rId116"/>
    <p:sldId id="373" r:id="rId1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E8D73FC-158E-4FB6-B1BF-F060408BCCE2}" v="402" dt="2018-07-18T10:41:27.32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14" autoAdjust="0"/>
    <p:restoredTop sz="94660"/>
  </p:normalViewPr>
  <p:slideViewPr>
    <p:cSldViewPr snapToGrid="0">
      <p:cViewPr varScale="1">
        <p:scale>
          <a:sx n="61" d="100"/>
          <a:sy n="61" d="100"/>
        </p:scale>
        <p:origin x="240" y="592"/>
      </p:cViewPr>
      <p:guideLst/>
    </p:cSldViewPr>
  </p:slideViewPr>
  <p:notesTextViewPr>
    <p:cViewPr>
      <p:scale>
        <a:sx n="1" d="1"/>
        <a:sy n="1" d="1"/>
      </p:scale>
      <p:origin x="0" y="0"/>
    </p:cViewPr>
  </p:notesTextViewPr>
  <p:sorterViewPr>
    <p:cViewPr>
      <p:scale>
        <a:sx n="100" d="100"/>
        <a:sy n="100" d="100"/>
      </p:scale>
      <p:origin x="0" y="-28171"/>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microsoft.com/office/2015/10/relationships/revisionInfo" Target="revisionInfo.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presProps" Target="presProps.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viewProps" Target="viewProps.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tableStyles" Target="tableStyles.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atasha Robertson" userId="40240c759480c2fe" providerId="LiveId" clId="{2E8D73FC-158E-4FB6-B1BF-F060408BCCE2}"/>
    <pc:docChg chg="undo modSld">
      <pc:chgData name="Natasha Robertson" userId="40240c759480c2fe" providerId="LiveId" clId="{2E8D73FC-158E-4FB6-B1BF-F060408BCCE2}" dt="2018-07-18T10:41:27.329" v="401" actId="113"/>
      <pc:docMkLst>
        <pc:docMk/>
      </pc:docMkLst>
      <pc:sldChg chg="modSp">
        <pc:chgData name="Natasha Robertson" userId="40240c759480c2fe" providerId="LiveId" clId="{2E8D73FC-158E-4FB6-B1BF-F060408BCCE2}" dt="2018-07-18T10:20:08.258" v="7" actId="20577"/>
        <pc:sldMkLst>
          <pc:docMk/>
          <pc:sldMk cId="2893328136" sldId="258"/>
        </pc:sldMkLst>
        <pc:spChg chg="mod">
          <ac:chgData name="Natasha Robertson" userId="40240c759480c2fe" providerId="LiveId" clId="{2E8D73FC-158E-4FB6-B1BF-F060408BCCE2}" dt="2018-07-18T10:20:08.258" v="7" actId="20577"/>
          <ac:spMkLst>
            <pc:docMk/>
            <pc:sldMk cId="2893328136" sldId="258"/>
            <ac:spMk id="8" creationId="{00000000-0000-0000-0000-000000000000}"/>
          </ac:spMkLst>
        </pc:spChg>
      </pc:sldChg>
      <pc:sldChg chg="addSp">
        <pc:chgData name="Natasha Robertson" userId="40240c759480c2fe" providerId="LiveId" clId="{2E8D73FC-158E-4FB6-B1BF-F060408BCCE2}" dt="2018-07-18T10:20:27.144" v="8"/>
        <pc:sldMkLst>
          <pc:docMk/>
          <pc:sldMk cId="1303963132" sldId="260"/>
        </pc:sldMkLst>
        <pc:spChg chg="add">
          <ac:chgData name="Natasha Robertson" userId="40240c759480c2fe" providerId="LiveId" clId="{2E8D73FC-158E-4FB6-B1BF-F060408BCCE2}" dt="2018-07-18T10:20:27.144" v="8"/>
          <ac:spMkLst>
            <pc:docMk/>
            <pc:sldMk cId="1303963132" sldId="260"/>
            <ac:spMk id="9" creationId="{70692E47-2203-42DC-AD24-3F9D3311F69B}"/>
          </ac:spMkLst>
        </pc:spChg>
      </pc:sldChg>
      <pc:sldChg chg="addSp modSp">
        <pc:chgData name="Natasha Robertson" userId="40240c759480c2fe" providerId="LiveId" clId="{2E8D73FC-158E-4FB6-B1BF-F060408BCCE2}" dt="2018-07-18T10:20:38.836" v="24" actId="1036"/>
        <pc:sldMkLst>
          <pc:docMk/>
          <pc:sldMk cId="787516784" sldId="261"/>
        </pc:sldMkLst>
        <pc:spChg chg="add mod">
          <ac:chgData name="Natasha Robertson" userId="40240c759480c2fe" providerId="LiveId" clId="{2E8D73FC-158E-4FB6-B1BF-F060408BCCE2}" dt="2018-07-18T10:20:38.836" v="24" actId="1036"/>
          <ac:spMkLst>
            <pc:docMk/>
            <pc:sldMk cId="787516784" sldId="261"/>
            <ac:spMk id="8" creationId="{EF047A49-C993-4013-B2B9-0E4C0A52C922}"/>
          </ac:spMkLst>
        </pc:spChg>
      </pc:sldChg>
      <pc:sldChg chg="addSp modSp">
        <pc:chgData name="Natasha Robertson" userId="40240c759480c2fe" providerId="LiveId" clId="{2E8D73FC-158E-4FB6-B1BF-F060408BCCE2}" dt="2018-07-18T10:28:09.968" v="225" actId="120"/>
        <pc:sldMkLst>
          <pc:docMk/>
          <pc:sldMk cId="2614218054" sldId="266"/>
        </pc:sldMkLst>
        <pc:spChg chg="mod">
          <ac:chgData name="Natasha Robertson" userId="40240c759480c2fe" providerId="LiveId" clId="{2E8D73FC-158E-4FB6-B1BF-F060408BCCE2}" dt="2018-07-18T10:28:02.741" v="221" actId="1076"/>
          <ac:spMkLst>
            <pc:docMk/>
            <pc:sldMk cId="2614218054" sldId="266"/>
            <ac:spMk id="23" creationId="{B9F5EFBB-1B9A-4194-8530-9053C9980868}"/>
          </ac:spMkLst>
        </pc:spChg>
        <pc:spChg chg="mod">
          <ac:chgData name="Natasha Robertson" userId="40240c759480c2fe" providerId="LiveId" clId="{2E8D73FC-158E-4FB6-B1BF-F060408BCCE2}" dt="2018-07-18T10:28:09.968" v="225" actId="120"/>
          <ac:spMkLst>
            <pc:docMk/>
            <pc:sldMk cId="2614218054" sldId="266"/>
            <ac:spMk id="29" creationId="{00000000-0000-0000-0000-000000000000}"/>
          </ac:spMkLst>
        </pc:spChg>
        <pc:spChg chg="add mod">
          <ac:chgData name="Natasha Robertson" userId="40240c759480c2fe" providerId="LiveId" clId="{2E8D73FC-158E-4FB6-B1BF-F060408BCCE2}" dt="2018-07-18T10:28:05.896" v="223" actId="571"/>
          <ac:spMkLst>
            <pc:docMk/>
            <pc:sldMk cId="2614218054" sldId="266"/>
            <ac:spMk id="39" creationId="{3430E9DB-D498-4557-9EAA-E35551877EC1}"/>
          </ac:spMkLst>
        </pc:spChg>
        <pc:grpChg chg="add mod">
          <ac:chgData name="Natasha Robertson" userId="40240c759480c2fe" providerId="LiveId" clId="{2E8D73FC-158E-4FB6-B1BF-F060408BCCE2}" dt="2018-07-18T10:28:05.896" v="223" actId="571"/>
          <ac:grpSpMkLst>
            <pc:docMk/>
            <pc:sldMk cId="2614218054" sldId="266"/>
            <ac:grpSpMk id="25" creationId="{CA2748C5-112A-4204-AF49-3F45E8BE56AC}"/>
          </ac:grpSpMkLst>
        </pc:grpChg>
        <pc:grpChg chg="mod">
          <ac:chgData name="Natasha Robertson" userId="40240c759480c2fe" providerId="LiveId" clId="{2E8D73FC-158E-4FB6-B1BF-F060408BCCE2}" dt="2018-07-18T10:28:05.896" v="223" actId="571"/>
          <ac:grpSpMkLst>
            <pc:docMk/>
            <pc:sldMk cId="2614218054" sldId="266"/>
            <ac:grpSpMk id="26" creationId="{54A06164-B381-4B22-9EAE-23909633BFE5}"/>
          </ac:grpSpMkLst>
        </pc:grpChg>
      </pc:sldChg>
      <pc:sldChg chg="addSp modSp">
        <pc:chgData name="Natasha Robertson" userId="40240c759480c2fe" providerId="LiveId" clId="{2E8D73FC-158E-4FB6-B1BF-F060408BCCE2}" dt="2018-07-18T10:20:31.110" v="10" actId="1036"/>
        <pc:sldMkLst>
          <pc:docMk/>
          <pc:sldMk cId="51589275" sldId="268"/>
        </pc:sldMkLst>
        <pc:spChg chg="add mod">
          <ac:chgData name="Natasha Robertson" userId="40240c759480c2fe" providerId="LiveId" clId="{2E8D73FC-158E-4FB6-B1BF-F060408BCCE2}" dt="2018-07-18T10:20:31.110" v="10" actId="1036"/>
          <ac:spMkLst>
            <pc:docMk/>
            <pc:sldMk cId="51589275" sldId="268"/>
            <ac:spMk id="7" creationId="{02806B3E-FA13-46E5-9045-5D7D9CC885BB}"/>
          </ac:spMkLst>
        </pc:spChg>
      </pc:sldChg>
      <pc:sldChg chg="modSp">
        <pc:chgData name="Natasha Robertson" userId="40240c759480c2fe" providerId="LiveId" clId="{2E8D73FC-158E-4FB6-B1BF-F060408BCCE2}" dt="2018-07-18T10:29:42.460" v="254" actId="120"/>
        <pc:sldMkLst>
          <pc:docMk/>
          <pc:sldMk cId="3517234245" sldId="274"/>
        </pc:sldMkLst>
        <pc:spChg chg="mod">
          <ac:chgData name="Natasha Robertson" userId="40240c759480c2fe" providerId="LiveId" clId="{2E8D73FC-158E-4FB6-B1BF-F060408BCCE2}" dt="2018-07-18T10:29:42.460" v="254" actId="120"/>
          <ac:spMkLst>
            <pc:docMk/>
            <pc:sldMk cId="3517234245" sldId="274"/>
            <ac:spMk id="14" creationId="{AABEED1E-838F-40C3-8058-4C540F5EF7A2}"/>
          </ac:spMkLst>
        </pc:spChg>
        <pc:spChg chg="mod">
          <ac:chgData name="Natasha Robertson" userId="40240c759480c2fe" providerId="LiveId" clId="{2E8D73FC-158E-4FB6-B1BF-F060408BCCE2}" dt="2018-07-18T10:29:42.460" v="254" actId="120"/>
          <ac:spMkLst>
            <pc:docMk/>
            <pc:sldMk cId="3517234245" sldId="274"/>
            <ac:spMk id="15" creationId="{DE9677BF-2237-44A5-AF19-6CD42631FBA5}"/>
          </ac:spMkLst>
        </pc:spChg>
        <pc:spChg chg="mod">
          <ac:chgData name="Natasha Robertson" userId="40240c759480c2fe" providerId="LiveId" clId="{2E8D73FC-158E-4FB6-B1BF-F060408BCCE2}" dt="2018-07-18T10:29:42.460" v="254" actId="120"/>
          <ac:spMkLst>
            <pc:docMk/>
            <pc:sldMk cId="3517234245" sldId="274"/>
            <ac:spMk id="16" creationId="{E10FAAB8-C78C-402F-8742-0A0D66CFEE0A}"/>
          </ac:spMkLst>
        </pc:spChg>
        <pc:spChg chg="mod">
          <ac:chgData name="Natasha Robertson" userId="40240c759480c2fe" providerId="LiveId" clId="{2E8D73FC-158E-4FB6-B1BF-F060408BCCE2}" dt="2018-07-18T10:29:31.874" v="253" actId="20577"/>
          <ac:spMkLst>
            <pc:docMk/>
            <pc:sldMk cId="3517234245" sldId="274"/>
            <ac:spMk id="37" creationId="{00000000-0000-0000-0000-000000000000}"/>
          </ac:spMkLst>
        </pc:spChg>
      </pc:sldChg>
      <pc:sldChg chg="modSp">
        <pc:chgData name="Natasha Robertson" userId="40240c759480c2fe" providerId="LiveId" clId="{2E8D73FC-158E-4FB6-B1BF-F060408BCCE2}" dt="2018-07-18T10:37:18.555" v="288" actId="20577"/>
        <pc:sldMkLst>
          <pc:docMk/>
          <pc:sldMk cId="1785323242" sldId="275"/>
        </pc:sldMkLst>
        <pc:spChg chg="mod">
          <ac:chgData name="Natasha Robertson" userId="40240c759480c2fe" providerId="LiveId" clId="{2E8D73FC-158E-4FB6-B1BF-F060408BCCE2}" dt="2018-07-18T10:37:18.555" v="288" actId="20577"/>
          <ac:spMkLst>
            <pc:docMk/>
            <pc:sldMk cId="1785323242" sldId="275"/>
            <ac:spMk id="23" creationId="{00000000-0000-0000-0000-000000000000}"/>
          </ac:spMkLst>
        </pc:spChg>
      </pc:sldChg>
      <pc:sldChg chg="modSp">
        <pc:chgData name="Natasha Robertson" userId="40240c759480c2fe" providerId="LiveId" clId="{2E8D73FC-158E-4FB6-B1BF-F060408BCCE2}" dt="2018-07-18T10:34:51.944" v="281" actId="113"/>
        <pc:sldMkLst>
          <pc:docMk/>
          <pc:sldMk cId="956941177" sldId="278"/>
        </pc:sldMkLst>
        <pc:spChg chg="mod">
          <ac:chgData name="Natasha Robertson" userId="40240c759480c2fe" providerId="LiveId" clId="{2E8D73FC-158E-4FB6-B1BF-F060408BCCE2}" dt="2018-07-18T10:34:51.944" v="281" actId="113"/>
          <ac:spMkLst>
            <pc:docMk/>
            <pc:sldMk cId="956941177" sldId="278"/>
            <ac:spMk id="8" creationId="{00000000-0000-0000-0000-000000000000}"/>
          </ac:spMkLst>
        </pc:spChg>
      </pc:sldChg>
      <pc:sldChg chg="modSp">
        <pc:chgData name="Natasha Robertson" userId="40240c759480c2fe" providerId="LiveId" clId="{2E8D73FC-158E-4FB6-B1BF-F060408BCCE2}" dt="2018-07-18T10:31:05.386" v="257" actId="1076"/>
        <pc:sldMkLst>
          <pc:docMk/>
          <pc:sldMk cId="3371978561" sldId="279"/>
        </pc:sldMkLst>
        <pc:spChg chg="mod">
          <ac:chgData name="Natasha Robertson" userId="40240c759480c2fe" providerId="LiveId" clId="{2E8D73FC-158E-4FB6-B1BF-F060408BCCE2}" dt="2018-07-18T10:31:05.386" v="257" actId="1076"/>
          <ac:spMkLst>
            <pc:docMk/>
            <pc:sldMk cId="3371978561" sldId="279"/>
            <ac:spMk id="21" creationId="{00000000-0000-0000-0000-000000000000}"/>
          </ac:spMkLst>
        </pc:spChg>
      </pc:sldChg>
      <pc:sldChg chg="modSp">
        <pc:chgData name="Natasha Robertson" userId="40240c759480c2fe" providerId="LiveId" clId="{2E8D73FC-158E-4FB6-B1BF-F060408BCCE2}" dt="2018-07-18T10:33:07.362" v="264" actId="20577"/>
        <pc:sldMkLst>
          <pc:docMk/>
          <pc:sldMk cId="1588591080" sldId="280"/>
        </pc:sldMkLst>
        <pc:spChg chg="mod">
          <ac:chgData name="Natasha Robertson" userId="40240c759480c2fe" providerId="LiveId" clId="{2E8D73FC-158E-4FB6-B1BF-F060408BCCE2}" dt="2018-07-18T10:33:07.362" v="264" actId="20577"/>
          <ac:spMkLst>
            <pc:docMk/>
            <pc:sldMk cId="1588591080" sldId="280"/>
            <ac:spMk id="23" creationId="{00000000-0000-0000-0000-000000000000}"/>
          </ac:spMkLst>
        </pc:spChg>
      </pc:sldChg>
      <pc:sldChg chg="modSp">
        <pc:chgData name="Natasha Robertson" userId="40240c759480c2fe" providerId="LiveId" clId="{2E8D73FC-158E-4FB6-B1BF-F060408BCCE2}" dt="2018-07-18T10:25:47.478" v="215" actId="20577"/>
        <pc:sldMkLst>
          <pc:docMk/>
          <pc:sldMk cId="1239657746" sldId="283"/>
        </pc:sldMkLst>
        <pc:spChg chg="mod">
          <ac:chgData name="Natasha Robertson" userId="40240c759480c2fe" providerId="LiveId" clId="{2E8D73FC-158E-4FB6-B1BF-F060408BCCE2}" dt="2018-07-18T10:25:47.478" v="215" actId="20577"/>
          <ac:spMkLst>
            <pc:docMk/>
            <pc:sldMk cId="1239657746" sldId="283"/>
            <ac:spMk id="34" creationId="{00000000-0000-0000-0000-000000000000}"/>
          </ac:spMkLst>
        </pc:spChg>
      </pc:sldChg>
      <pc:sldChg chg="modSp">
        <pc:chgData name="Natasha Robertson" userId="40240c759480c2fe" providerId="LiveId" clId="{2E8D73FC-158E-4FB6-B1BF-F060408BCCE2}" dt="2018-07-18T10:30:39.889" v="255" actId="114"/>
        <pc:sldMkLst>
          <pc:docMk/>
          <pc:sldMk cId="3417433113" sldId="284"/>
        </pc:sldMkLst>
        <pc:spChg chg="mod">
          <ac:chgData name="Natasha Robertson" userId="40240c759480c2fe" providerId="LiveId" clId="{2E8D73FC-158E-4FB6-B1BF-F060408BCCE2}" dt="2018-07-18T10:30:39.889" v="255" actId="114"/>
          <ac:spMkLst>
            <pc:docMk/>
            <pc:sldMk cId="3417433113" sldId="284"/>
            <ac:spMk id="23" creationId="{00000000-0000-0000-0000-000000000000}"/>
          </ac:spMkLst>
        </pc:spChg>
      </pc:sldChg>
      <pc:sldChg chg="modSp">
        <pc:chgData name="Natasha Robertson" userId="40240c759480c2fe" providerId="LiveId" clId="{2E8D73FC-158E-4FB6-B1BF-F060408BCCE2}" dt="2018-07-18T10:37:45.883" v="289" actId="115"/>
        <pc:sldMkLst>
          <pc:docMk/>
          <pc:sldMk cId="2564461040" sldId="288"/>
        </pc:sldMkLst>
        <pc:spChg chg="mod">
          <ac:chgData name="Natasha Robertson" userId="40240c759480c2fe" providerId="LiveId" clId="{2E8D73FC-158E-4FB6-B1BF-F060408BCCE2}" dt="2018-07-18T10:37:45.883" v="289" actId="115"/>
          <ac:spMkLst>
            <pc:docMk/>
            <pc:sldMk cId="2564461040" sldId="288"/>
            <ac:spMk id="37" creationId="{00000000-0000-0000-0000-000000000000}"/>
          </ac:spMkLst>
        </pc:spChg>
      </pc:sldChg>
      <pc:sldChg chg="modSp">
        <pc:chgData name="Natasha Robertson" userId="40240c759480c2fe" providerId="LiveId" clId="{2E8D73FC-158E-4FB6-B1BF-F060408BCCE2}" dt="2018-07-18T10:27:40.339" v="220" actId="120"/>
        <pc:sldMkLst>
          <pc:docMk/>
          <pc:sldMk cId="2474898764" sldId="291"/>
        </pc:sldMkLst>
        <pc:graphicFrameChg chg="modGraphic">
          <ac:chgData name="Natasha Robertson" userId="40240c759480c2fe" providerId="LiveId" clId="{2E8D73FC-158E-4FB6-B1BF-F060408BCCE2}" dt="2018-07-18T10:27:40.339" v="220" actId="120"/>
          <ac:graphicFrameMkLst>
            <pc:docMk/>
            <pc:sldMk cId="2474898764" sldId="291"/>
            <ac:graphicFrameMk id="12" creationId="{1A79AFF9-C501-4707-BC43-291D2B5F1AA6}"/>
          </ac:graphicFrameMkLst>
        </pc:graphicFrameChg>
      </pc:sldChg>
      <pc:sldChg chg="modSp">
        <pc:chgData name="Natasha Robertson" userId="40240c759480c2fe" providerId="LiveId" clId="{2E8D73FC-158E-4FB6-B1BF-F060408BCCE2}" dt="2018-07-18T10:28:59.085" v="232" actId="20577"/>
        <pc:sldMkLst>
          <pc:docMk/>
          <pc:sldMk cId="1736421142" sldId="295"/>
        </pc:sldMkLst>
        <pc:spChg chg="mod">
          <ac:chgData name="Natasha Robertson" userId="40240c759480c2fe" providerId="LiveId" clId="{2E8D73FC-158E-4FB6-B1BF-F060408BCCE2}" dt="2018-07-18T10:28:38.597" v="226" actId="120"/>
          <ac:spMkLst>
            <pc:docMk/>
            <pc:sldMk cId="1736421142" sldId="295"/>
            <ac:spMk id="27" creationId="{59276A1D-605C-4CC4-BC4C-6DA0CF38CDC5}"/>
          </ac:spMkLst>
        </pc:spChg>
        <pc:spChg chg="mod">
          <ac:chgData name="Natasha Robertson" userId="40240c759480c2fe" providerId="LiveId" clId="{2E8D73FC-158E-4FB6-B1BF-F060408BCCE2}" dt="2018-07-18T10:28:38.597" v="226" actId="120"/>
          <ac:spMkLst>
            <pc:docMk/>
            <pc:sldMk cId="1736421142" sldId="295"/>
            <ac:spMk id="29" creationId="{B867EA24-D4C8-4ECA-9C3E-EBDCE2169C6F}"/>
          </ac:spMkLst>
        </pc:spChg>
        <pc:spChg chg="mod">
          <ac:chgData name="Natasha Robertson" userId="40240c759480c2fe" providerId="LiveId" clId="{2E8D73FC-158E-4FB6-B1BF-F060408BCCE2}" dt="2018-07-18T10:28:38.597" v="226" actId="120"/>
          <ac:spMkLst>
            <pc:docMk/>
            <pc:sldMk cId="1736421142" sldId="295"/>
            <ac:spMk id="30" creationId="{263871FA-7F35-422A-881D-86AB6372FCB5}"/>
          </ac:spMkLst>
        </pc:spChg>
        <pc:spChg chg="mod">
          <ac:chgData name="Natasha Robertson" userId="40240c759480c2fe" providerId="LiveId" clId="{2E8D73FC-158E-4FB6-B1BF-F060408BCCE2}" dt="2018-07-18T10:28:44.011" v="227" actId="122"/>
          <ac:spMkLst>
            <pc:docMk/>
            <pc:sldMk cId="1736421142" sldId="295"/>
            <ac:spMk id="31" creationId="{2DD8D19A-8228-4621-9675-EF702B5EB139}"/>
          </ac:spMkLst>
        </pc:spChg>
        <pc:spChg chg="mod">
          <ac:chgData name="Natasha Robertson" userId="40240c759480c2fe" providerId="LiveId" clId="{2E8D73FC-158E-4FB6-B1BF-F060408BCCE2}" dt="2018-07-18T10:28:47.043" v="228" actId="122"/>
          <ac:spMkLst>
            <pc:docMk/>
            <pc:sldMk cId="1736421142" sldId="295"/>
            <ac:spMk id="35" creationId="{F69E45F1-BD95-40D4-9F5C-23049785F70B}"/>
          </ac:spMkLst>
        </pc:spChg>
        <pc:spChg chg="mod">
          <ac:chgData name="Natasha Robertson" userId="40240c759480c2fe" providerId="LiveId" clId="{2E8D73FC-158E-4FB6-B1BF-F060408BCCE2}" dt="2018-07-18T10:28:50.059" v="229" actId="122"/>
          <ac:spMkLst>
            <pc:docMk/>
            <pc:sldMk cId="1736421142" sldId="295"/>
            <ac:spMk id="36" creationId="{5CA54485-F3AC-46F9-9900-520B2D6D12B0}"/>
          </ac:spMkLst>
        </pc:spChg>
        <pc:spChg chg="mod">
          <ac:chgData name="Natasha Robertson" userId="40240c759480c2fe" providerId="LiveId" clId="{2E8D73FC-158E-4FB6-B1BF-F060408BCCE2}" dt="2018-07-18T10:28:59.085" v="232" actId="20577"/>
          <ac:spMkLst>
            <pc:docMk/>
            <pc:sldMk cId="1736421142" sldId="295"/>
            <ac:spMk id="37" creationId="{00000000-0000-0000-0000-000000000000}"/>
          </ac:spMkLst>
        </pc:spChg>
      </pc:sldChg>
      <pc:sldChg chg="modSp">
        <pc:chgData name="Natasha Robertson" userId="40240c759480c2fe" providerId="LiveId" clId="{2E8D73FC-158E-4FB6-B1BF-F060408BCCE2}" dt="2018-07-18T10:34:13.784" v="267" actId="20577"/>
        <pc:sldMkLst>
          <pc:docMk/>
          <pc:sldMk cId="456204800" sldId="304"/>
        </pc:sldMkLst>
        <pc:spChg chg="mod">
          <ac:chgData name="Natasha Robertson" userId="40240c759480c2fe" providerId="LiveId" clId="{2E8D73FC-158E-4FB6-B1BF-F060408BCCE2}" dt="2018-07-18T10:34:13.784" v="267" actId="20577"/>
          <ac:spMkLst>
            <pc:docMk/>
            <pc:sldMk cId="456204800" sldId="304"/>
            <ac:spMk id="8" creationId="{00000000-0000-0000-0000-000000000000}"/>
          </ac:spMkLst>
        </pc:spChg>
      </pc:sldChg>
      <pc:sldChg chg="addSp modSp">
        <pc:chgData name="Natasha Robertson" userId="40240c759480c2fe" providerId="LiveId" clId="{2E8D73FC-158E-4FB6-B1BF-F060408BCCE2}" dt="2018-07-18T10:20:50.165" v="76" actId="1036"/>
        <pc:sldMkLst>
          <pc:docMk/>
          <pc:sldMk cId="1798355864" sldId="310"/>
        </pc:sldMkLst>
        <pc:spChg chg="add mod">
          <ac:chgData name="Natasha Robertson" userId="40240c759480c2fe" providerId="LiveId" clId="{2E8D73FC-158E-4FB6-B1BF-F060408BCCE2}" dt="2018-07-18T10:20:50.165" v="76" actId="1036"/>
          <ac:spMkLst>
            <pc:docMk/>
            <pc:sldMk cId="1798355864" sldId="310"/>
            <ac:spMk id="9" creationId="{DB4C1924-F377-4777-87CB-FA7C63B09B67}"/>
          </ac:spMkLst>
        </pc:spChg>
      </pc:sldChg>
      <pc:sldChg chg="modSp">
        <pc:chgData name="Natasha Robertson" userId="40240c759480c2fe" providerId="LiveId" clId="{2E8D73FC-158E-4FB6-B1BF-F060408BCCE2}" dt="2018-07-18T10:26:22.540" v="216" actId="20577"/>
        <pc:sldMkLst>
          <pc:docMk/>
          <pc:sldMk cId="419240561" sldId="318"/>
        </pc:sldMkLst>
        <pc:spChg chg="mod">
          <ac:chgData name="Natasha Robertson" userId="40240c759480c2fe" providerId="LiveId" clId="{2E8D73FC-158E-4FB6-B1BF-F060408BCCE2}" dt="2018-07-18T10:26:22.540" v="216" actId="20577"/>
          <ac:spMkLst>
            <pc:docMk/>
            <pc:sldMk cId="419240561" sldId="318"/>
            <ac:spMk id="37" creationId="{00000000-0000-0000-0000-000000000000}"/>
          </ac:spMkLst>
        </pc:spChg>
      </pc:sldChg>
      <pc:sldChg chg="addSp modSp">
        <pc:chgData name="Natasha Robertson" userId="40240c759480c2fe" providerId="LiveId" clId="{2E8D73FC-158E-4FB6-B1BF-F060408BCCE2}" dt="2018-07-18T10:32:11.214" v="261" actId="120"/>
        <pc:sldMkLst>
          <pc:docMk/>
          <pc:sldMk cId="3815857297" sldId="324"/>
        </pc:sldMkLst>
        <pc:spChg chg="mod">
          <ac:chgData name="Natasha Robertson" userId="40240c759480c2fe" providerId="LiveId" clId="{2E8D73FC-158E-4FB6-B1BF-F060408BCCE2}" dt="2018-07-18T10:32:11.214" v="261" actId="120"/>
          <ac:spMkLst>
            <pc:docMk/>
            <pc:sldMk cId="3815857297" sldId="324"/>
            <ac:spMk id="14" creationId="{2C2D0046-8038-47FB-9260-250AE1AB0EEC}"/>
          </ac:spMkLst>
        </pc:spChg>
        <pc:spChg chg="mod">
          <ac:chgData name="Natasha Robertson" userId="40240c759480c2fe" providerId="LiveId" clId="{2E8D73FC-158E-4FB6-B1BF-F060408BCCE2}" dt="2018-07-18T10:32:11.214" v="261" actId="120"/>
          <ac:spMkLst>
            <pc:docMk/>
            <pc:sldMk cId="3815857297" sldId="324"/>
            <ac:spMk id="15" creationId="{47DD06CF-632B-47B1-91A4-A745798AA7A3}"/>
          </ac:spMkLst>
        </pc:spChg>
        <pc:spChg chg="mod">
          <ac:chgData name="Natasha Robertson" userId="40240c759480c2fe" providerId="LiveId" clId="{2E8D73FC-158E-4FB6-B1BF-F060408BCCE2}" dt="2018-07-18T10:32:11.214" v="261" actId="120"/>
          <ac:spMkLst>
            <pc:docMk/>
            <pc:sldMk cId="3815857297" sldId="324"/>
            <ac:spMk id="16" creationId="{1941857B-A0E6-42CC-ACE5-87102AA9A611}"/>
          </ac:spMkLst>
        </pc:spChg>
        <pc:grpChg chg="add mod">
          <ac:chgData name="Natasha Robertson" userId="40240c759480c2fe" providerId="LiveId" clId="{2E8D73FC-158E-4FB6-B1BF-F060408BCCE2}" dt="2018-07-18T10:32:02.905" v="260" actId="571"/>
          <ac:grpSpMkLst>
            <pc:docMk/>
            <pc:sldMk cId="3815857297" sldId="324"/>
            <ac:grpSpMk id="21" creationId="{217A7853-AC4F-4BE0-BB0D-4B004923BD43}"/>
          </ac:grpSpMkLst>
        </pc:grpChg>
      </pc:sldChg>
      <pc:sldChg chg="modSp">
        <pc:chgData name="Natasha Robertson" userId="40240c759480c2fe" providerId="LiveId" clId="{2E8D73FC-158E-4FB6-B1BF-F060408BCCE2}" dt="2018-07-18T10:35:41.198" v="282" actId="120"/>
        <pc:sldMkLst>
          <pc:docMk/>
          <pc:sldMk cId="592903995" sldId="326"/>
        </pc:sldMkLst>
        <pc:spChg chg="mod">
          <ac:chgData name="Natasha Robertson" userId="40240c759480c2fe" providerId="LiveId" clId="{2E8D73FC-158E-4FB6-B1BF-F060408BCCE2}" dt="2018-07-18T10:35:41.198" v="282" actId="120"/>
          <ac:spMkLst>
            <pc:docMk/>
            <pc:sldMk cId="592903995" sldId="326"/>
            <ac:spMk id="29" creationId="{00000000-0000-0000-0000-000000000000}"/>
          </ac:spMkLst>
        </pc:spChg>
        <pc:spChg chg="mod">
          <ac:chgData name="Natasha Robertson" userId="40240c759480c2fe" providerId="LiveId" clId="{2E8D73FC-158E-4FB6-B1BF-F060408BCCE2}" dt="2018-07-18T10:35:41.198" v="282" actId="120"/>
          <ac:spMkLst>
            <pc:docMk/>
            <pc:sldMk cId="592903995" sldId="326"/>
            <ac:spMk id="30" creationId="{00000000-0000-0000-0000-000000000000}"/>
          </ac:spMkLst>
        </pc:spChg>
        <pc:spChg chg="mod">
          <ac:chgData name="Natasha Robertson" userId="40240c759480c2fe" providerId="LiveId" clId="{2E8D73FC-158E-4FB6-B1BF-F060408BCCE2}" dt="2018-07-18T10:35:41.198" v="282" actId="120"/>
          <ac:spMkLst>
            <pc:docMk/>
            <pc:sldMk cId="592903995" sldId="326"/>
            <ac:spMk id="31" creationId="{00000000-0000-0000-0000-000000000000}"/>
          </ac:spMkLst>
        </pc:spChg>
      </pc:sldChg>
      <pc:sldChg chg="modSp">
        <pc:chgData name="Natasha Robertson" userId="40240c759480c2fe" providerId="LiveId" clId="{2E8D73FC-158E-4FB6-B1BF-F060408BCCE2}" dt="2018-07-18T10:32:54.163" v="263" actId="20577"/>
        <pc:sldMkLst>
          <pc:docMk/>
          <pc:sldMk cId="2894771392" sldId="329"/>
        </pc:sldMkLst>
        <pc:spChg chg="mod">
          <ac:chgData name="Natasha Robertson" userId="40240c759480c2fe" providerId="LiveId" clId="{2E8D73FC-158E-4FB6-B1BF-F060408BCCE2}" dt="2018-07-18T10:32:54.163" v="263" actId="20577"/>
          <ac:spMkLst>
            <pc:docMk/>
            <pc:sldMk cId="2894771392" sldId="329"/>
            <ac:spMk id="17" creationId="{0D96B5A5-6858-412D-A4BE-7D423C699A60}"/>
          </ac:spMkLst>
        </pc:spChg>
      </pc:sldChg>
      <pc:sldChg chg="addSp modSp">
        <pc:chgData name="Natasha Robertson" userId="40240c759480c2fe" providerId="LiveId" clId="{2E8D73FC-158E-4FB6-B1BF-F060408BCCE2}" dt="2018-07-18T10:36:31.181" v="286" actId="14100"/>
        <pc:sldMkLst>
          <pc:docMk/>
          <pc:sldMk cId="931893750" sldId="338"/>
        </pc:sldMkLst>
        <pc:spChg chg="add mod">
          <ac:chgData name="Natasha Robertson" userId="40240c759480c2fe" providerId="LiveId" clId="{2E8D73FC-158E-4FB6-B1BF-F060408BCCE2}" dt="2018-07-18T10:21:27.197" v="196" actId="1037"/>
          <ac:spMkLst>
            <pc:docMk/>
            <pc:sldMk cId="931893750" sldId="338"/>
            <ac:spMk id="11" creationId="{01CD66CC-C678-4D7F-B40A-1E5C2DE4C628}"/>
          </ac:spMkLst>
        </pc:spChg>
        <pc:spChg chg="mod">
          <ac:chgData name="Natasha Robertson" userId="40240c759480c2fe" providerId="LiveId" clId="{2E8D73FC-158E-4FB6-B1BF-F060408BCCE2}" dt="2018-07-18T10:21:31.969" v="204" actId="1035"/>
          <ac:spMkLst>
            <pc:docMk/>
            <pc:sldMk cId="931893750" sldId="338"/>
            <ac:spMk id="23" creationId="{00000000-0000-0000-0000-000000000000}"/>
          </ac:spMkLst>
        </pc:spChg>
        <pc:graphicFrameChg chg="mod modGraphic">
          <ac:chgData name="Natasha Robertson" userId="40240c759480c2fe" providerId="LiveId" clId="{2E8D73FC-158E-4FB6-B1BF-F060408BCCE2}" dt="2018-07-18T10:36:31.181" v="286" actId="14100"/>
          <ac:graphicFrameMkLst>
            <pc:docMk/>
            <pc:sldMk cId="931893750" sldId="338"/>
            <ac:graphicFrameMk id="21" creationId="{C462D6F4-E92D-4991-880C-B39A40AF7126}"/>
          </ac:graphicFrameMkLst>
        </pc:graphicFrameChg>
      </pc:sldChg>
      <pc:sldChg chg="modSp">
        <pc:chgData name="Natasha Robertson" userId="40240c759480c2fe" providerId="LiveId" clId="{2E8D73FC-158E-4FB6-B1BF-F060408BCCE2}" dt="2018-07-18T10:25:07.241" v="205" actId="120"/>
        <pc:sldMkLst>
          <pc:docMk/>
          <pc:sldMk cId="1931528344" sldId="341"/>
        </pc:sldMkLst>
        <pc:graphicFrameChg chg="modGraphic">
          <ac:chgData name="Natasha Robertson" userId="40240c759480c2fe" providerId="LiveId" clId="{2E8D73FC-158E-4FB6-B1BF-F060408BCCE2}" dt="2018-07-18T10:25:07.241" v="205" actId="120"/>
          <ac:graphicFrameMkLst>
            <pc:docMk/>
            <pc:sldMk cId="1931528344" sldId="341"/>
            <ac:graphicFrameMk id="13" creationId="{F9C423D6-FA1F-4475-8BF8-E56C97350EC3}"/>
          </ac:graphicFrameMkLst>
        </pc:graphicFrameChg>
      </pc:sldChg>
      <pc:sldChg chg="modSp">
        <pc:chgData name="Natasha Robertson" userId="40240c759480c2fe" providerId="LiveId" clId="{2E8D73FC-158E-4FB6-B1BF-F060408BCCE2}" dt="2018-07-18T10:26:49.330" v="219" actId="120"/>
        <pc:sldMkLst>
          <pc:docMk/>
          <pc:sldMk cId="3979194966" sldId="345"/>
        </pc:sldMkLst>
        <pc:spChg chg="mod">
          <ac:chgData name="Natasha Robertson" userId="40240c759480c2fe" providerId="LiveId" clId="{2E8D73FC-158E-4FB6-B1BF-F060408BCCE2}" dt="2018-07-18T10:26:49.330" v="219" actId="120"/>
          <ac:spMkLst>
            <pc:docMk/>
            <pc:sldMk cId="3979194966" sldId="345"/>
            <ac:spMk id="17" creationId="{00000000-0000-0000-0000-000000000000}"/>
          </ac:spMkLst>
        </pc:spChg>
        <pc:spChg chg="mod">
          <ac:chgData name="Natasha Robertson" userId="40240c759480c2fe" providerId="LiveId" clId="{2E8D73FC-158E-4FB6-B1BF-F060408BCCE2}" dt="2018-07-18T10:26:49.330" v="219" actId="120"/>
          <ac:spMkLst>
            <pc:docMk/>
            <pc:sldMk cId="3979194966" sldId="345"/>
            <ac:spMk id="18" creationId="{00000000-0000-0000-0000-000000000000}"/>
          </ac:spMkLst>
        </pc:spChg>
        <pc:spChg chg="mod">
          <ac:chgData name="Natasha Robertson" userId="40240c759480c2fe" providerId="LiveId" clId="{2E8D73FC-158E-4FB6-B1BF-F060408BCCE2}" dt="2018-07-18T10:26:49.330" v="219" actId="120"/>
          <ac:spMkLst>
            <pc:docMk/>
            <pc:sldMk cId="3979194966" sldId="345"/>
            <ac:spMk id="19" creationId="{00000000-0000-0000-0000-000000000000}"/>
          </ac:spMkLst>
        </pc:spChg>
      </pc:sldChg>
      <pc:sldChg chg="modSp">
        <pc:chgData name="Natasha Robertson" userId="40240c759480c2fe" providerId="LiveId" clId="{2E8D73FC-158E-4FB6-B1BF-F060408BCCE2}" dt="2018-07-18T10:31:48.227" v="258" actId="120"/>
        <pc:sldMkLst>
          <pc:docMk/>
          <pc:sldMk cId="34656891" sldId="346"/>
        </pc:sldMkLst>
        <pc:spChg chg="mod">
          <ac:chgData name="Natasha Robertson" userId="40240c759480c2fe" providerId="LiveId" clId="{2E8D73FC-158E-4FB6-B1BF-F060408BCCE2}" dt="2018-07-18T10:31:48.227" v="258" actId="120"/>
          <ac:spMkLst>
            <pc:docMk/>
            <pc:sldMk cId="34656891" sldId="346"/>
            <ac:spMk id="17" creationId="{00000000-0000-0000-0000-000000000000}"/>
          </ac:spMkLst>
        </pc:spChg>
        <pc:spChg chg="mod">
          <ac:chgData name="Natasha Robertson" userId="40240c759480c2fe" providerId="LiveId" clId="{2E8D73FC-158E-4FB6-B1BF-F060408BCCE2}" dt="2018-07-18T10:31:48.227" v="258" actId="120"/>
          <ac:spMkLst>
            <pc:docMk/>
            <pc:sldMk cId="34656891" sldId="346"/>
            <ac:spMk id="18" creationId="{00000000-0000-0000-0000-000000000000}"/>
          </ac:spMkLst>
        </pc:spChg>
        <pc:spChg chg="mod">
          <ac:chgData name="Natasha Robertson" userId="40240c759480c2fe" providerId="LiveId" clId="{2E8D73FC-158E-4FB6-B1BF-F060408BCCE2}" dt="2018-07-18T10:31:48.227" v="258" actId="120"/>
          <ac:spMkLst>
            <pc:docMk/>
            <pc:sldMk cId="34656891" sldId="346"/>
            <ac:spMk id="19" creationId="{00000000-0000-0000-0000-000000000000}"/>
          </ac:spMkLst>
        </pc:spChg>
      </pc:sldChg>
      <pc:sldChg chg="addSp modSp">
        <pc:chgData name="Natasha Robertson" userId="40240c759480c2fe" providerId="LiveId" clId="{2E8D73FC-158E-4FB6-B1BF-F060408BCCE2}" dt="2018-07-18T10:21:04.525" v="103" actId="1035"/>
        <pc:sldMkLst>
          <pc:docMk/>
          <pc:sldMk cId="258065804" sldId="347"/>
        </pc:sldMkLst>
        <pc:spChg chg="add mod">
          <ac:chgData name="Natasha Robertson" userId="40240c759480c2fe" providerId="LiveId" clId="{2E8D73FC-158E-4FB6-B1BF-F060408BCCE2}" dt="2018-07-18T10:21:04.525" v="103" actId="1035"/>
          <ac:spMkLst>
            <pc:docMk/>
            <pc:sldMk cId="258065804" sldId="347"/>
            <ac:spMk id="7" creationId="{A4E1BE3E-C9BE-4BFF-A473-5E3345B3A871}"/>
          </ac:spMkLst>
        </pc:spChg>
      </pc:sldChg>
      <pc:sldChg chg="modSp">
        <pc:chgData name="Natasha Robertson" userId="40240c759480c2fe" providerId="LiveId" clId="{2E8D73FC-158E-4FB6-B1BF-F060408BCCE2}" dt="2018-07-18T10:38:50.146" v="292" actId="1035"/>
        <pc:sldMkLst>
          <pc:docMk/>
          <pc:sldMk cId="2420628411" sldId="358"/>
        </pc:sldMkLst>
        <pc:spChg chg="mod">
          <ac:chgData name="Natasha Robertson" userId="40240c759480c2fe" providerId="LiveId" clId="{2E8D73FC-158E-4FB6-B1BF-F060408BCCE2}" dt="2018-07-18T10:38:50.146" v="292" actId="1035"/>
          <ac:spMkLst>
            <pc:docMk/>
            <pc:sldMk cId="2420628411" sldId="358"/>
            <ac:spMk id="23" creationId="{00000000-0000-0000-0000-000000000000}"/>
          </ac:spMkLst>
        </pc:spChg>
      </pc:sldChg>
      <pc:sldChg chg="modSp">
        <pc:chgData name="Natasha Robertson" userId="40240c759480c2fe" providerId="LiveId" clId="{2E8D73FC-158E-4FB6-B1BF-F060408BCCE2}" dt="2018-07-18T10:39:02.261" v="308" actId="1036"/>
        <pc:sldMkLst>
          <pc:docMk/>
          <pc:sldMk cId="2140708851" sldId="360"/>
        </pc:sldMkLst>
        <pc:spChg chg="mod">
          <ac:chgData name="Natasha Robertson" userId="40240c759480c2fe" providerId="LiveId" clId="{2E8D73FC-158E-4FB6-B1BF-F060408BCCE2}" dt="2018-07-18T10:39:02.261" v="308" actId="1036"/>
          <ac:spMkLst>
            <pc:docMk/>
            <pc:sldMk cId="2140708851" sldId="360"/>
            <ac:spMk id="23" creationId="{00000000-0000-0000-0000-000000000000}"/>
          </ac:spMkLst>
        </pc:spChg>
      </pc:sldChg>
      <pc:sldChg chg="modSp">
        <pc:chgData name="Natasha Robertson" userId="40240c759480c2fe" providerId="LiveId" clId="{2E8D73FC-158E-4FB6-B1BF-F060408BCCE2}" dt="2018-07-18T10:39:56.008" v="384" actId="1076"/>
        <pc:sldMkLst>
          <pc:docMk/>
          <pc:sldMk cId="1594586846" sldId="362"/>
        </pc:sldMkLst>
        <pc:grpChg chg="mod">
          <ac:chgData name="Natasha Robertson" userId="40240c759480c2fe" providerId="LiveId" clId="{2E8D73FC-158E-4FB6-B1BF-F060408BCCE2}" dt="2018-07-18T10:39:56.008" v="384" actId="1076"/>
          <ac:grpSpMkLst>
            <pc:docMk/>
            <pc:sldMk cId="1594586846" sldId="362"/>
            <ac:grpSpMk id="11" creationId="{7526A803-4765-4F4D-85DA-2059E9543280}"/>
          </ac:grpSpMkLst>
        </pc:grpChg>
        <pc:grpChg chg="mod">
          <ac:chgData name="Natasha Robertson" userId="40240c759480c2fe" providerId="LiveId" clId="{2E8D73FC-158E-4FB6-B1BF-F060408BCCE2}" dt="2018-07-18T10:39:55.349" v="382" actId="1037"/>
          <ac:grpSpMkLst>
            <pc:docMk/>
            <pc:sldMk cId="1594586846" sldId="362"/>
            <ac:grpSpMk id="14" creationId="{9F0B3393-3741-4B19-8383-27D51C03EFC4}"/>
          </ac:grpSpMkLst>
        </pc:grpChg>
        <pc:grpChg chg="mod">
          <ac:chgData name="Natasha Robertson" userId="40240c759480c2fe" providerId="LiveId" clId="{2E8D73FC-158E-4FB6-B1BF-F060408BCCE2}" dt="2018-07-18T10:39:55.123" v="381" actId="1037"/>
          <ac:grpSpMkLst>
            <pc:docMk/>
            <pc:sldMk cId="1594586846" sldId="362"/>
            <ac:grpSpMk id="17" creationId="{4C9111DF-9ACE-477F-BDC5-AE9EA437BC90}"/>
          </ac:grpSpMkLst>
        </pc:grpChg>
        <pc:grpChg chg="mod">
          <ac:chgData name="Natasha Robertson" userId="40240c759480c2fe" providerId="LiveId" clId="{2E8D73FC-158E-4FB6-B1BF-F060408BCCE2}" dt="2018-07-18T10:39:54.837" v="380" actId="1076"/>
          <ac:grpSpMkLst>
            <pc:docMk/>
            <pc:sldMk cId="1594586846" sldId="362"/>
            <ac:grpSpMk id="20" creationId="{8692F38B-3EE6-4285-A99A-76B42C366D6F}"/>
          </ac:grpSpMkLst>
        </pc:grpChg>
      </pc:sldChg>
      <pc:sldChg chg="modSp">
        <pc:chgData name="Natasha Robertson" userId="40240c759480c2fe" providerId="LiveId" clId="{2E8D73FC-158E-4FB6-B1BF-F060408BCCE2}" dt="2018-07-18T10:40:28.981" v="386" actId="113"/>
        <pc:sldMkLst>
          <pc:docMk/>
          <pc:sldMk cId="117446709" sldId="364"/>
        </pc:sldMkLst>
        <pc:spChg chg="mod">
          <ac:chgData name="Natasha Robertson" userId="40240c759480c2fe" providerId="LiveId" clId="{2E8D73FC-158E-4FB6-B1BF-F060408BCCE2}" dt="2018-07-18T10:40:28.981" v="386" actId="113"/>
          <ac:spMkLst>
            <pc:docMk/>
            <pc:sldMk cId="117446709" sldId="364"/>
            <ac:spMk id="11" creationId="{AD5123C5-3CB2-4026-B321-8066A4F2FB4D}"/>
          </ac:spMkLst>
        </pc:spChg>
      </pc:sldChg>
      <pc:sldChg chg="modSp">
        <pc:chgData name="Natasha Robertson" userId="40240c759480c2fe" providerId="LiveId" clId="{2E8D73FC-158E-4FB6-B1BF-F060408BCCE2}" dt="2018-07-18T10:40:50.367" v="387" actId="122"/>
        <pc:sldMkLst>
          <pc:docMk/>
          <pc:sldMk cId="650681276" sldId="367"/>
        </pc:sldMkLst>
        <pc:spChg chg="mod">
          <ac:chgData name="Natasha Robertson" userId="40240c759480c2fe" providerId="LiveId" clId="{2E8D73FC-158E-4FB6-B1BF-F060408BCCE2}" dt="2018-07-18T10:40:50.367" v="387" actId="122"/>
          <ac:spMkLst>
            <pc:docMk/>
            <pc:sldMk cId="650681276" sldId="367"/>
            <ac:spMk id="14" creationId="{DCAA542C-EB01-4CBC-BB32-4447C028B9B7}"/>
          </ac:spMkLst>
        </pc:spChg>
      </pc:sldChg>
      <pc:sldChg chg="modSp">
        <pc:chgData name="Natasha Robertson" userId="40240c759480c2fe" providerId="LiveId" clId="{2E8D73FC-158E-4FB6-B1BF-F060408BCCE2}" dt="2018-07-18T10:41:09.611" v="398" actId="20577"/>
        <pc:sldMkLst>
          <pc:docMk/>
          <pc:sldMk cId="537846291" sldId="371"/>
        </pc:sldMkLst>
        <pc:spChg chg="mod">
          <ac:chgData name="Natasha Robertson" userId="40240c759480c2fe" providerId="LiveId" clId="{2E8D73FC-158E-4FB6-B1BF-F060408BCCE2}" dt="2018-07-18T10:41:09.611" v="398" actId="20577"/>
          <ac:spMkLst>
            <pc:docMk/>
            <pc:sldMk cId="537846291" sldId="371"/>
            <ac:spMk id="8" creationId="{00000000-0000-0000-0000-000000000000}"/>
          </ac:spMkLst>
        </pc:spChg>
        <pc:spChg chg="mod">
          <ac:chgData name="Natasha Robertson" userId="40240c759480c2fe" providerId="LiveId" clId="{2E8D73FC-158E-4FB6-B1BF-F060408BCCE2}" dt="2018-07-18T10:41:05.487" v="392" actId="1035"/>
          <ac:spMkLst>
            <pc:docMk/>
            <pc:sldMk cId="537846291" sldId="371"/>
            <ac:spMk id="23" creationId="{00000000-0000-0000-0000-000000000000}"/>
          </ac:spMkLst>
        </pc:spChg>
      </pc:sldChg>
      <pc:sldChg chg="modSp">
        <pc:chgData name="Natasha Robertson" userId="40240c759480c2fe" providerId="LiveId" clId="{2E8D73FC-158E-4FB6-B1BF-F060408BCCE2}" dt="2018-07-18T10:41:27.329" v="401" actId="113"/>
        <pc:sldMkLst>
          <pc:docMk/>
          <pc:sldMk cId="2547231895" sldId="372"/>
        </pc:sldMkLst>
        <pc:spChg chg="mod">
          <ac:chgData name="Natasha Robertson" userId="40240c759480c2fe" providerId="LiveId" clId="{2E8D73FC-158E-4FB6-B1BF-F060408BCCE2}" dt="2018-07-18T10:41:27.329" v="401" actId="113"/>
          <ac:spMkLst>
            <pc:docMk/>
            <pc:sldMk cId="2547231895" sldId="372"/>
            <ac:spMk id="8"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3B65928C-958F-4E65-B225-F12630F601C8}" type="datetimeFigureOut">
              <a:rPr lang="en-GB" smtClean="0"/>
              <a:t>20/08/2018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39A3DD2-05D9-482C-BEDE-24C0A7B22F07}" type="slidenum">
              <a:rPr lang="en-GB" smtClean="0"/>
              <a:t>‹#›</a:t>
            </a:fld>
            <a:endParaRPr lang="en-GB"/>
          </a:p>
        </p:txBody>
      </p:sp>
    </p:spTree>
    <p:extLst>
      <p:ext uri="{BB962C8B-B14F-4D97-AF65-F5344CB8AC3E}">
        <p14:creationId xmlns:p14="http://schemas.microsoft.com/office/powerpoint/2010/main" val="1722104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B65928C-958F-4E65-B225-F12630F601C8}" type="datetimeFigureOut">
              <a:rPr lang="en-GB" smtClean="0"/>
              <a:t>20/08/2018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39A3DD2-05D9-482C-BEDE-24C0A7B22F07}" type="slidenum">
              <a:rPr lang="en-GB" smtClean="0"/>
              <a:t>‹#›</a:t>
            </a:fld>
            <a:endParaRPr lang="en-GB"/>
          </a:p>
        </p:txBody>
      </p:sp>
    </p:spTree>
    <p:extLst>
      <p:ext uri="{BB962C8B-B14F-4D97-AF65-F5344CB8AC3E}">
        <p14:creationId xmlns:p14="http://schemas.microsoft.com/office/powerpoint/2010/main" val="6040436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B65928C-958F-4E65-B225-F12630F601C8}" type="datetimeFigureOut">
              <a:rPr lang="en-GB" smtClean="0"/>
              <a:t>20/08/2018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39A3DD2-05D9-482C-BEDE-24C0A7B22F07}" type="slidenum">
              <a:rPr lang="en-GB" smtClean="0"/>
              <a:t>‹#›</a:t>
            </a:fld>
            <a:endParaRPr lang="en-GB"/>
          </a:p>
        </p:txBody>
      </p:sp>
    </p:spTree>
    <p:extLst>
      <p:ext uri="{BB962C8B-B14F-4D97-AF65-F5344CB8AC3E}">
        <p14:creationId xmlns:p14="http://schemas.microsoft.com/office/powerpoint/2010/main" val="26031970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B65928C-958F-4E65-B225-F12630F601C8}" type="datetimeFigureOut">
              <a:rPr lang="en-GB" smtClean="0"/>
              <a:t>20/08/2018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39A3DD2-05D9-482C-BEDE-24C0A7B22F07}" type="slidenum">
              <a:rPr lang="en-GB" smtClean="0"/>
              <a:t>‹#›</a:t>
            </a:fld>
            <a:endParaRPr lang="en-GB"/>
          </a:p>
        </p:txBody>
      </p:sp>
    </p:spTree>
    <p:extLst>
      <p:ext uri="{BB962C8B-B14F-4D97-AF65-F5344CB8AC3E}">
        <p14:creationId xmlns:p14="http://schemas.microsoft.com/office/powerpoint/2010/main" val="22227748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B65928C-958F-4E65-B225-F12630F601C8}" type="datetimeFigureOut">
              <a:rPr lang="en-GB" smtClean="0"/>
              <a:t>20/08/2018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39A3DD2-05D9-482C-BEDE-24C0A7B22F07}" type="slidenum">
              <a:rPr lang="en-GB" smtClean="0"/>
              <a:t>‹#›</a:t>
            </a:fld>
            <a:endParaRPr lang="en-GB"/>
          </a:p>
        </p:txBody>
      </p:sp>
    </p:spTree>
    <p:extLst>
      <p:ext uri="{BB962C8B-B14F-4D97-AF65-F5344CB8AC3E}">
        <p14:creationId xmlns:p14="http://schemas.microsoft.com/office/powerpoint/2010/main" val="1033135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3B65928C-958F-4E65-B225-F12630F601C8}" type="datetimeFigureOut">
              <a:rPr lang="en-GB" smtClean="0"/>
              <a:t>20/08/2018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39A3DD2-05D9-482C-BEDE-24C0A7B22F07}" type="slidenum">
              <a:rPr lang="en-GB" smtClean="0"/>
              <a:t>‹#›</a:t>
            </a:fld>
            <a:endParaRPr lang="en-GB"/>
          </a:p>
        </p:txBody>
      </p:sp>
    </p:spTree>
    <p:extLst>
      <p:ext uri="{BB962C8B-B14F-4D97-AF65-F5344CB8AC3E}">
        <p14:creationId xmlns:p14="http://schemas.microsoft.com/office/powerpoint/2010/main" val="8327990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3B65928C-958F-4E65-B225-F12630F601C8}" type="datetimeFigureOut">
              <a:rPr lang="en-GB" smtClean="0"/>
              <a:t>20/08/2018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39A3DD2-05D9-482C-BEDE-24C0A7B22F07}" type="slidenum">
              <a:rPr lang="en-GB" smtClean="0"/>
              <a:t>‹#›</a:t>
            </a:fld>
            <a:endParaRPr lang="en-GB"/>
          </a:p>
        </p:txBody>
      </p:sp>
    </p:spTree>
    <p:extLst>
      <p:ext uri="{BB962C8B-B14F-4D97-AF65-F5344CB8AC3E}">
        <p14:creationId xmlns:p14="http://schemas.microsoft.com/office/powerpoint/2010/main" val="39604348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3B65928C-958F-4E65-B225-F12630F601C8}" type="datetimeFigureOut">
              <a:rPr lang="en-GB" smtClean="0"/>
              <a:t>20/08/2018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39A3DD2-05D9-482C-BEDE-24C0A7B22F07}" type="slidenum">
              <a:rPr lang="en-GB" smtClean="0"/>
              <a:t>‹#›</a:t>
            </a:fld>
            <a:endParaRPr lang="en-GB"/>
          </a:p>
        </p:txBody>
      </p:sp>
    </p:spTree>
    <p:extLst>
      <p:ext uri="{BB962C8B-B14F-4D97-AF65-F5344CB8AC3E}">
        <p14:creationId xmlns:p14="http://schemas.microsoft.com/office/powerpoint/2010/main" val="15333077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65928C-958F-4E65-B225-F12630F601C8}" type="datetimeFigureOut">
              <a:rPr lang="en-GB" smtClean="0"/>
              <a:t>20/08/2018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39A3DD2-05D9-482C-BEDE-24C0A7B22F07}" type="slidenum">
              <a:rPr lang="en-GB" smtClean="0"/>
              <a:t>‹#›</a:t>
            </a:fld>
            <a:endParaRPr lang="en-GB"/>
          </a:p>
        </p:txBody>
      </p:sp>
    </p:spTree>
    <p:extLst>
      <p:ext uri="{BB962C8B-B14F-4D97-AF65-F5344CB8AC3E}">
        <p14:creationId xmlns:p14="http://schemas.microsoft.com/office/powerpoint/2010/main" val="7788375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B65928C-958F-4E65-B225-F12630F601C8}" type="datetimeFigureOut">
              <a:rPr lang="en-GB" smtClean="0"/>
              <a:t>20/08/2018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39A3DD2-05D9-482C-BEDE-24C0A7B22F07}" type="slidenum">
              <a:rPr lang="en-GB" smtClean="0"/>
              <a:t>‹#›</a:t>
            </a:fld>
            <a:endParaRPr lang="en-GB"/>
          </a:p>
        </p:txBody>
      </p:sp>
    </p:spTree>
    <p:extLst>
      <p:ext uri="{BB962C8B-B14F-4D97-AF65-F5344CB8AC3E}">
        <p14:creationId xmlns:p14="http://schemas.microsoft.com/office/powerpoint/2010/main" val="27486867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B65928C-958F-4E65-B225-F12630F601C8}" type="datetimeFigureOut">
              <a:rPr lang="en-GB" smtClean="0"/>
              <a:t>20/08/2018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39A3DD2-05D9-482C-BEDE-24C0A7B22F07}" type="slidenum">
              <a:rPr lang="en-GB" smtClean="0"/>
              <a:t>‹#›</a:t>
            </a:fld>
            <a:endParaRPr lang="en-GB"/>
          </a:p>
        </p:txBody>
      </p:sp>
    </p:spTree>
    <p:extLst>
      <p:ext uri="{BB962C8B-B14F-4D97-AF65-F5344CB8AC3E}">
        <p14:creationId xmlns:p14="http://schemas.microsoft.com/office/powerpoint/2010/main" val="33826147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65928C-958F-4E65-B225-F12630F601C8}" type="datetimeFigureOut">
              <a:rPr lang="en-GB" smtClean="0"/>
              <a:t>20/08/2018</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9A3DD2-05D9-482C-BEDE-24C0A7B22F07}" type="slidenum">
              <a:rPr lang="en-GB" smtClean="0"/>
              <a:t>‹#›</a:t>
            </a:fld>
            <a:endParaRPr lang="en-GB"/>
          </a:p>
        </p:txBody>
      </p:sp>
    </p:spTree>
    <p:extLst>
      <p:ext uri="{BB962C8B-B14F-4D97-AF65-F5344CB8AC3E}">
        <p14:creationId xmlns:p14="http://schemas.microsoft.com/office/powerpoint/2010/main" val="19169167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67000" y="3427110"/>
            <a:ext cx="6858000" cy="1121498"/>
          </a:xfrm>
        </p:spPr>
        <p:txBody>
          <a:bodyPr>
            <a:normAutofit fontScale="90000"/>
          </a:bodyPr>
          <a:lstStyle/>
          <a:p>
            <a:r>
              <a:rPr lang="en-GB" b="1" dirty="0">
                <a:solidFill>
                  <a:schemeClr val="accent2"/>
                </a:solidFill>
                <a:latin typeface="+mn-lt"/>
              </a:rPr>
              <a:t>38 weeks of 3 in 3</a:t>
            </a:r>
            <a:br>
              <a:rPr lang="en-GB" b="1" dirty="0">
                <a:solidFill>
                  <a:schemeClr val="accent2"/>
                </a:solidFill>
                <a:latin typeface="+mn-lt"/>
              </a:rPr>
            </a:br>
            <a:r>
              <a:rPr lang="en-GB" b="1" dirty="0">
                <a:solidFill>
                  <a:schemeClr val="accent2"/>
                </a:solidFill>
                <a:latin typeface="+mn-lt"/>
              </a:rPr>
              <a:t>GPS</a:t>
            </a:r>
            <a:br>
              <a:rPr lang="en-GB" b="1" dirty="0">
                <a:solidFill>
                  <a:schemeClr val="accent2"/>
                </a:solidFill>
                <a:latin typeface="+mn-lt"/>
              </a:rPr>
            </a:br>
            <a:r>
              <a:rPr lang="en-GB" b="1" dirty="0">
                <a:solidFill>
                  <a:schemeClr val="accent2"/>
                </a:solidFill>
                <a:latin typeface="+mn-lt"/>
              </a:rPr>
              <a:t>Year 4</a:t>
            </a:r>
            <a:endParaRPr lang="en-US" b="1" dirty="0">
              <a:latin typeface="+mn-lt"/>
            </a:endParaRPr>
          </a:p>
        </p:txBody>
      </p:sp>
      <p:sp>
        <p:nvSpPr>
          <p:cNvPr id="4" name="Text Box 4"/>
          <p:cNvSpPr txBox="1">
            <a:spLocks noChangeArrowheads="1"/>
          </p:cNvSpPr>
          <p:nvPr/>
        </p:nvSpPr>
        <p:spPr bwMode="auto">
          <a:xfrm>
            <a:off x="3724275" y="5195468"/>
            <a:ext cx="4743450" cy="1031712"/>
          </a:xfrm>
          <a:prstGeom prst="rect">
            <a:avLst/>
          </a:prstGeom>
          <a:solidFill>
            <a:srgbClr val="FFFFFF"/>
          </a:solidFill>
          <a:ln w="38100" cmpd="dbl">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vert="horz" wrap="square" lIns="68580" tIns="34290" rIns="68580" bIns="34290" numCol="1" anchor="t" anchorCtr="0" compatLnSpc="1">
            <a:prstTxWarp prst="textNoShape">
              <a:avLst/>
            </a:prstTxWarp>
          </a:bodyPr>
          <a:lstStyle/>
          <a:p>
            <a:pPr algn="ctr" fontAlgn="base"/>
            <a:r>
              <a:rPr lang="en-GB" sz="800" dirty="0">
                <a:solidFill>
                  <a:srgbClr val="000000"/>
                </a:solidFill>
                <a:latin typeface="Arial" charset="0"/>
                <a:ea typeface="Times New Roman" charset="0"/>
              </a:rPr>
              <a:t>This resource is strictly for the use of </a:t>
            </a:r>
            <a:r>
              <a:rPr lang="en-GB" sz="800" b="1" dirty="0">
                <a:solidFill>
                  <a:srgbClr val="000000"/>
                </a:solidFill>
                <a:latin typeface="Arial" charset="0"/>
                <a:ea typeface="Times New Roman" charset="0"/>
              </a:rPr>
              <a:t>member</a:t>
            </a:r>
            <a:r>
              <a:rPr lang="en-GB" sz="800" dirty="0">
                <a:solidFill>
                  <a:srgbClr val="000000"/>
                </a:solidFill>
                <a:latin typeface="Arial" charset="0"/>
                <a:ea typeface="Times New Roman" charset="0"/>
              </a:rPr>
              <a:t> schools for as long as they remain members of The </a:t>
            </a:r>
            <a:r>
              <a:rPr lang="en-GB" sz="800" dirty="0" err="1">
                <a:solidFill>
                  <a:srgbClr val="000000"/>
                </a:solidFill>
                <a:latin typeface="Arial" charset="0"/>
                <a:ea typeface="Times New Roman" charset="0"/>
              </a:rPr>
              <a:t>PiXL</a:t>
            </a:r>
            <a:r>
              <a:rPr lang="en-GB" sz="800" dirty="0">
                <a:solidFill>
                  <a:srgbClr val="000000"/>
                </a:solidFill>
                <a:latin typeface="Arial" charset="0"/>
                <a:ea typeface="Times New Roman" charset="0"/>
              </a:rPr>
              <a:t> Club. It may not be copied, sold nor transferred to a third party or used by the school after membership ceases. Until such time it may be freely used within the member school.</a:t>
            </a:r>
            <a:endParaRPr lang="en-US" sz="1050" dirty="0">
              <a:latin typeface="Times New Roman" charset="0"/>
              <a:ea typeface="Times New Roman" charset="0"/>
            </a:endParaRPr>
          </a:p>
          <a:p>
            <a:pPr algn="ctr" fontAlgn="base"/>
            <a:r>
              <a:rPr lang="en-GB" sz="800" dirty="0">
                <a:solidFill>
                  <a:srgbClr val="000000"/>
                </a:solidFill>
                <a:latin typeface="Arial" charset="0"/>
                <a:ea typeface="Times New Roman" charset="0"/>
              </a:rPr>
              <a:t>All opinions and contributions are those of the authors. The contents of this resource are not connected with nor endorsed by any other company, organisation or institution.</a:t>
            </a:r>
          </a:p>
          <a:p>
            <a:pPr algn="ctr" fontAlgn="base"/>
            <a:r>
              <a:rPr lang="en-GB" sz="800" dirty="0" err="1">
                <a:latin typeface="Arial" panose="020B0604020202020204" pitchFamily="34" charset="0"/>
                <a:cs typeface="Arial" panose="020B0604020202020204" pitchFamily="34" charset="0"/>
              </a:rPr>
              <a:t>PiXL</a:t>
            </a:r>
            <a:r>
              <a:rPr lang="en-GB" sz="800" dirty="0">
                <a:latin typeface="Arial" panose="020B0604020202020204" pitchFamily="34" charset="0"/>
                <a:cs typeface="Arial" panose="020B0604020202020204" pitchFamily="34" charset="0"/>
              </a:rPr>
              <a:t> Club Ltd endeavour to trace and contact copyright owners. If there are any inadvertent omissions or errors in the acknowledgements or usage, this is unintended and </a:t>
            </a:r>
            <a:r>
              <a:rPr lang="en-GB" sz="800" dirty="0" err="1">
                <a:latin typeface="Arial" panose="020B0604020202020204" pitchFamily="34" charset="0"/>
                <a:cs typeface="Arial" panose="020B0604020202020204" pitchFamily="34" charset="0"/>
              </a:rPr>
              <a:t>PiXL</a:t>
            </a:r>
            <a:r>
              <a:rPr lang="en-GB" sz="800" dirty="0">
                <a:latin typeface="Arial" panose="020B0604020202020204" pitchFamily="34" charset="0"/>
                <a:cs typeface="Arial" panose="020B0604020202020204" pitchFamily="34" charset="0"/>
              </a:rPr>
              <a:t> will remedy these on written notification.</a:t>
            </a:r>
          </a:p>
        </p:txBody>
      </p:sp>
      <p:sp>
        <p:nvSpPr>
          <p:cNvPr id="6" name="TextBox 5"/>
          <p:cNvSpPr txBox="1"/>
          <p:nvPr/>
        </p:nvSpPr>
        <p:spPr>
          <a:xfrm>
            <a:off x="4791635" y="4733803"/>
            <a:ext cx="2608730" cy="461665"/>
          </a:xfrm>
          <a:prstGeom prst="rect">
            <a:avLst/>
          </a:prstGeom>
          <a:noFill/>
        </p:spPr>
        <p:txBody>
          <a:bodyPr wrap="square" rtlCol="0">
            <a:spAutoFit/>
          </a:bodyPr>
          <a:lstStyle/>
          <a:p>
            <a:pPr algn="ctr"/>
            <a:r>
              <a:rPr lang="en-US" sz="1200" dirty="0"/>
              <a:t>Commissioned by The PiXL Club Ltd.</a:t>
            </a:r>
          </a:p>
          <a:p>
            <a:pPr algn="ctr"/>
            <a:r>
              <a:rPr lang="en-US" sz="1200" dirty="0"/>
              <a:t> June 2018</a:t>
            </a:r>
          </a:p>
        </p:txBody>
      </p:sp>
      <p:sp>
        <p:nvSpPr>
          <p:cNvPr id="7" name="TextBox 6"/>
          <p:cNvSpPr txBox="1"/>
          <p:nvPr/>
        </p:nvSpPr>
        <p:spPr>
          <a:xfrm>
            <a:off x="4677335" y="6311339"/>
            <a:ext cx="2837330" cy="276999"/>
          </a:xfrm>
          <a:prstGeom prst="rect">
            <a:avLst/>
          </a:prstGeom>
          <a:noFill/>
        </p:spPr>
        <p:txBody>
          <a:bodyPr wrap="square" rtlCol="0">
            <a:spAutoFit/>
          </a:bodyPr>
          <a:lstStyle/>
          <a:p>
            <a:r>
              <a:rPr lang="en-GB" sz="1200" dirty="0"/>
              <a:t>© Copyright The PiXL Club Limited, 2018</a:t>
            </a:r>
            <a:r>
              <a:rPr lang="en-US" sz="1200" dirty="0"/>
              <a:t> </a:t>
            </a:r>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9832" y="167683"/>
            <a:ext cx="753237" cy="1082421"/>
          </a:xfrm>
          <a:prstGeom prst="rect">
            <a:avLst/>
          </a:prstGeom>
        </p:spPr>
      </p:pic>
      <p:pic>
        <p:nvPicPr>
          <p:cNvPr id="8" name="Picture 7">
            <a:extLst>
              <a:ext uri="{FF2B5EF4-FFF2-40B4-BE49-F238E27FC236}">
                <a16:creationId xmlns:a16="http://schemas.microsoft.com/office/drawing/2014/main" id="{9976ED00-5806-F045-B4BD-EEE5EA505054}"/>
              </a:ext>
            </a:extLst>
          </p:cNvPr>
          <p:cNvPicPr>
            <a:picLocks noChangeAspect="1"/>
          </p:cNvPicPr>
          <p:nvPr/>
        </p:nvPicPr>
        <p:blipFill>
          <a:blip r:embed="rId3"/>
          <a:stretch>
            <a:fillRect/>
          </a:stretch>
        </p:blipFill>
        <p:spPr>
          <a:xfrm>
            <a:off x="10668000" y="470599"/>
            <a:ext cx="1234846" cy="826857"/>
          </a:xfrm>
          <a:prstGeom prst="rect">
            <a:avLst/>
          </a:prstGeom>
        </p:spPr>
      </p:pic>
    </p:spTree>
    <p:extLst>
      <p:ext uri="{BB962C8B-B14F-4D97-AF65-F5344CB8AC3E}">
        <p14:creationId xmlns:p14="http://schemas.microsoft.com/office/powerpoint/2010/main" val="19448335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618DF5B-C7E5-41A3-9007-E34DE55A35B1}"/>
              </a:ext>
            </a:extLst>
          </p:cNvPr>
          <p:cNvSpPr txBox="1"/>
          <p:nvPr/>
        </p:nvSpPr>
        <p:spPr>
          <a:xfrm>
            <a:off x="4744042" y="692697"/>
            <a:ext cx="2914388" cy="507831"/>
          </a:xfrm>
          <a:prstGeom prst="rect">
            <a:avLst/>
          </a:prstGeom>
          <a:noFill/>
        </p:spPr>
        <p:txBody>
          <a:bodyPr wrap="none" rtlCol="0">
            <a:spAutoFit/>
          </a:bodyPr>
          <a:lstStyle/>
          <a:p>
            <a:r>
              <a:rPr lang="en-GB" sz="2700" b="1" dirty="0"/>
              <a:t>Week 3 - questions</a:t>
            </a:r>
          </a:p>
        </p:txBody>
      </p:sp>
      <p:sp>
        <p:nvSpPr>
          <p:cNvPr id="8" name="Rectangle 13"/>
          <p:cNvSpPr>
            <a:spLocks noChangeArrowheads="1"/>
          </p:cNvSpPr>
          <p:nvPr/>
        </p:nvSpPr>
        <p:spPr bwMode="auto">
          <a:xfrm>
            <a:off x="2711624" y="1387516"/>
            <a:ext cx="7047034"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r>
              <a:rPr lang="en-GB" sz="2200" b="1" dirty="0"/>
              <a:t>2.  </a:t>
            </a:r>
            <a:r>
              <a:rPr lang="en-GB" sz="2200" dirty="0"/>
              <a:t>Write the missing </a:t>
            </a:r>
            <a:r>
              <a:rPr lang="en-GB" sz="2200" b="1" dirty="0"/>
              <a:t>punctuation mark</a:t>
            </a:r>
            <a:r>
              <a:rPr lang="en-GB" sz="2200" dirty="0"/>
              <a:t> to complete the sentence below.</a:t>
            </a:r>
          </a:p>
          <a:p>
            <a:endParaRPr lang="en-GB" sz="2200" dirty="0"/>
          </a:p>
        </p:txBody>
      </p:sp>
      <p:sp>
        <p:nvSpPr>
          <p:cNvPr id="37" name="Rectangle 13"/>
          <p:cNvSpPr>
            <a:spLocks noChangeArrowheads="1"/>
          </p:cNvSpPr>
          <p:nvPr/>
        </p:nvSpPr>
        <p:spPr bwMode="auto">
          <a:xfrm>
            <a:off x="1524000" y="6304002"/>
            <a:ext cx="9144000"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algn="ctr" eaLnBrk="0" fontAlgn="base" hangingPunct="0">
              <a:spcBef>
                <a:spcPct val="0"/>
              </a:spcBef>
              <a:spcAft>
                <a:spcPct val="0"/>
              </a:spcAft>
            </a:pPr>
            <a:r>
              <a:rPr lang="en-GB" altLang="en-US" sz="2200" b="1" i="1" u="sng" dirty="0">
                <a:ea typeface="Times New Roman" panose="02020603050405020304" pitchFamily="18" charset="0"/>
                <a:cs typeface="Calibri" panose="020F0502020204030204" pitchFamily="34" charset="0"/>
              </a:rPr>
              <a:t>CHALLENGE</a:t>
            </a:r>
            <a:r>
              <a:rPr lang="en-GB" altLang="en-US" sz="2200" b="1" i="1" dirty="0">
                <a:ea typeface="Times New Roman" panose="02020603050405020304" pitchFamily="18" charset="0"/>
                <a:cs typeface="Calibri" panose="020F0502020204030204" pitchFamily="34" charset="0"/>
              </a:rPr>
              <a:t>: What other punctuation marks can you use to end a sentence?</a:t>
            </a:r>
            <a:endParaRPr lang="en-GB" altLang="en-US" sz="2200" i="1" dirty="0"/>
          </a:p>
          <a:p>
            <a:pPr lvl="0" eaLnBrk="0" fontAlgn="base" hangingPunct="0">
              <a:spcBef>
                <a:spcPct val="0"/>
              </a:spcBef>
              <a:spcAft>
                <a:spcPct val="0"/>
              </a:spcAft>
            </a:pPr>
            <a:r>
              <a:rPr lang="en-GB" altLang="en-US" sz="2200" i="1" dirty="0">
                <a:ea typeface="Times New Roman" panose="02020603050405020304" pitchFamily="18" charset="0"/>
                <a:cs typeface="Calibri" panose="020F0502020204030204" pitchFamily="34" charset="0"/>
              </a:rPr>
              <a:t>                                                                                  </a:t>
            </a:r>
            <a:endParaRPr lang="en-GB" altLang="en-US" sz="2200" i="1" dirty="0"/>
          </a:p>
          <a:p>
            <a:pPr lvl="0" eaLnBrk="0" fontAlgn="base" hangingPunct="0">
              <a:spcBef>
                <a:spcPct val="0"/>
              </a:spcBef>
              <a:spcAft>
                <a:spcPct val="0"/>
              </a:spcAft>
            </a:pPr>
            <a:endParaRPr lang="en-GB" altLang="en-US" sz="2200" i="1" dirty="0"/>
          </a:p>
        </p:txBody>
      </p:sp>
      <p:sp>
        <p:nvSpPr>
          <p:cNvPr id="20" name="Rectangle 19"/>
          <p:cNvSpPr/>
          <p:nvPr/>
        </p:nvSpPr>
        <p:spPr>
          <a:xfrm>
            <a:off x="8888514" y="5187979"/>
            <a:ext cx="1084733" cy="769441"/>
          </a:xfrm>
          <a:prstGeom prst="rect">
            <a:avLst/>
          </a:prstGeom>
        </p:spPr>
        <p:txBody>
          <a:bodyPr wrap="square">
            <a:spAutoFit/>
          </a:bodyPr>
          <a:lstStyle/>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______</a:t>
            </a:r>
            <a:endParaRPr lang="en-GB" altLang="en-US" sz="2200" dirty="0"/>
          </a:p>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1 mark</a:t>
            </a:r>
            <a:endParaRPr lang="en-GB" altLang="en-US" sz="2200" dirty="0"/>
          </a:p>
        </p:txBody>
      </p:sp>
      <p:pic>
        <p:nvPicPr>
          <p:cNvPr id="10" name="Picture 9">
            <a:extLst>
              <a:ext uri="{FF2B5EF4-FFF2-40B4-BE49-F238E27FC236}">
                <a16:creationId xmlns:a16="http://schemas.microsoft.com/office/drawing/2014/main" id="{532D9C44-073F-43A6-851B-FA1E55598F4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9832" y="167683"/>
            <a:ext cx="753237" cy="1082421"/>
          </a:xfrm>
          <a:prstGeom prst="rect">
            <a:avLst/>
          </a:prstGeom>
        </p:spPr>
      </p:pic>
      <p:sp>
        <p:nvSpPr>
          <p:cNvPr id="3" name="Rectangle 2">
            <a:extLst>
              <a:ext uri="{FF2B5EF4-FFF2-40B4-BE49-F238E27FC236}">
                <a16:creationId xmlns:a16="http://schemas.microsoft.com/office/drawing/2014/main" id="{E4B0A7EC-E063-459D-A63E-366F3168AF8F}"/>
              </a:ext>
            </a:extLst>
          </p:cNvPr>
          <p:cNvSpPr/>
          <p:nvPr/>
        </p:nvSpPr>
        <p:spPr>
          <a:xfrm>
            <a:off x="3561710" y="2905780"/>
            <a:ext cx="4873001" cy="523220"/>
          </a:xfrm>
          <a:prstGeom prst="rect">
            <a:avLst/>
          </a:prstGeom>
        </p:spPr>
        <p:txBody>
          <a:bodyPr wrap="none">
            <a:spAutoFit/>
          </a:bodyPr>
          <a:lstStyle/>
          <a:p>
            <a:pPr>
              <a:spcAft>
                <a:spcPts val="0"/>
              </a:spcAft>
            </a:pPr>
            <a:r>
              <a:rPr lang="en-GB" sz="2800" dirty="0">
                <a:latin typeface="Calibri" panose="020F0502020204030204" pitchFamily="34" charset="0"/>
                <a:ea typeface="Times New Roman" panose="02020603050405020304" pitchFamily="18" charset="0"/>
                <a:cs typeface="Calibri" panose="020F0502020204030204" pitchFamily="34" charset="0"/>
              </a:rPr>
              <a:t>May I bother you to move seats </a:t>
            </a:r>
            <a:endParaRPr lang="en-GB" sz="2800" dirty="0">
              <a:effectLst/>
              <a:latin typeface="Calibri" panose="020F0502020204030204" pitchFamily="34" charset="0"/>
              <a:ea typeface="Times New Roman" panose="02020603050405020304" pitchFamily="18" charset="0"/>
              <a:cs typeface="Calibri" panose="020F0502020204030204" pitchFamily="34" charset="0"/>
            </a:endParaRPr>
          </a:p>
        </p:txBody>
      </p:sp>
      <p:pic>
        <p:nvPicPr>
          <p:cNvPr id="11" name="Picture 10">
            <a:extLst>
              <a:ext uri="{FF2B5EF4-FFF2-40B4-BE49-F238E27FC236}">
                <a16:creationId xmlns:a16="http://schemas.microsoft.com/office/drawing/2014/main" id="{168B52D2-B7F8-6A4F-801E-D8F631C429E7}"/>
              </a:ext>
            </a:extLst>
          </p:cNvPr>
          <p:cNvPicPr>
            <a:picLocks noChangeAspect="1"/>
          </p:cNvPicPr>
          <p:nvPr/>
        </p:nvPicPr>
        <p:blipFill>
          <a:blip r:embed="rId3"/>
          <a:stretch>
            <a:fillRect/>
          </a:stretch>
        </p:blipFill>
        <p:spPr>
          <a:xfrm>
            <a:off x="10668000" y="470599"/>
            <a:ext cx="1234846" cy="826857"/>
          </a:xfrm>
          <a:prstGeom prst="rect">
            <a:avLst/>
          </a:prstGeom>
        </p:spPr>
      </p:pic>
    </p:spTree>
    <p:extLst>
      <p:ext uri="{BB962C8B-B14F-4D97-AF65-F5344CB8AC3E}">
        <p14:creationId xmlns:p14="http://schemas.microsoft.com/office/powerpoint/2010/main" val="3683146940"/>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618DF5B-C7E5-41A3-9007-E34DE55A35B1}"/>
              </a:ext>
            </a:extLst>
          </p:cNvPr>
          <p:cNvSpPr txBox="1"/>
          <p:nvPr/>
        </p:nvSpPr>
        <p:spPr>
          <a:xfrm>
            <a:off x="4744042" y="692697"/>
            <a:ext cx="3089115" cy="507831"/>
          </a:xfrm>
          <a:prstGeom prst="rect">
            <a:avLst/>
          </a:prstGeom>
          <a:noFill/>
        </p:spPr>
        <p:txBody>
          <a:bodyPr wrap="none" rtlCol="0">
            <a:spAutoFit/>
          </a:bodyPr>
          <a:lstStyle/>
          <a:p>
            <a:r>
              <a:rPr lang="en-GB" sz="2700" b="1"/>
              <a:t>Week 33 </a:t>
            </a:r>
            <a:r>
              <a:rPr lang="en-GB" sz="2700" b="1" dirty="0"/>
              <a:t>- questions</a:t>
            </a:r>
          </a:p>
        </p:txBody>
      </p:sp>
      <p:sp>
        <p:nvSpPr>
          <p:cNvPr id="23" name="Rectangle 13"/>
          <p:cNvSpPr>
            <a:spLocks noChangeArrowheads="1"/>
          </p:cNvSpPr>
          <p:nvPr/>
        </p:nvSpPr>
        <p:spPr bwMode="auto">
          <a:xfrm>
            <a:off x="1662568" y="6196411"/>
            <a:ext cx="8784976"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ctr" eaLnBrk="0" fontAlgn="base" hangingPunct="0">
              <a:spcBef>
                <a:spcPct val="0"/>
              </a:spcBef>
              <a:spcAft>
                <a:spcPct val="0"/>
              </a:spcAft>
            </a:pPr>
            <a:r>
              <a:rPr lang="en-GB" altLang="en-US" sz="2200" b="1" i="1" u="sng" dirty="0">
                <a:ea typeface="Times New Roman" panose="02020603050405020304" pitchFamily="18" charset="0"/>
                <a:cs typeface="Calibri" panose="020F0502020204030204" pitchFamily="34" charset="0"/>
              </a:rPr>
              <a:t>CHALLENGE</a:t>
            </a:r>
            <a:r>
              <a:rPr lang="en-GB" altLang="en-US" sz="2200" b="1" i="1" dirty="0">
                <a:ea typeface="Times New Roman" panose="02020603050405020304" pitchFamily="18" charset="0"/>
                <a:cs typeface="Calibri" panose="020F0502020204030204" pitchFamily="34" charset="0"/>
              </a:rPr>
              <a:t>: Rewrite </a:t>
            </a:r>
            <a:r>
              <a:rPr lang="en-GB" altLang="en-US" sz="2200" b="1" i="1" u="sng" dirty="0">
                <a:ea typeface="Times New Roman" panose="02020603050405020304" pitchFamily="18" charset="0"/>
                <a:cs typeface="Calibri" panose="020F0502020204030204" pitchFamily="34" charset="0"/>
              </a:rPr>
              <a:t>think</a:t>
            </a:r>
            <a:r>
              <a:rPr lang="en-GB" altLang="en-US" sz="2200" b="1" i="1" dirty="0">
                <a:ea typeface="Times New Roman" panose="02020603050405020304" pitchFamily="18" charset="0"/>
                <a:cs typeface="Calibri" panose="020F0502020204030204" pitchFamily="34" charset="0"/>
              </a:rPr>
              <a:t> in the past tense.</a:t>
            </a:r>
            <a:endParaRPr lang="en-GB" altLang="en-US" sz="2200" i="1" dirty="0"/>
          </a:p>
          <a:p>
            <a:pPr eaLnBrk="0" fontAlgn="base" hangingPunct="0">
              <a:spcBef>
                <a:spcPct val="0"/>
              </a:spcBef>
              <a:spcAft>
                <a:spcPct val="0"/>
              </a:spcAft>
            </a:pPr>
            <a:endParaRPr lang="en-GB" altLang="en-US" sz="2200" i="1" dirty="0"/>
          </a:p>
        </p:txBody>
      </p:sp>
      <p:pic>
        <p:nvPicPr>
          <p:cNvPr id="10" name="Picture 9">
            <a:extLst>
              <a:ext uri="{FF2B5EF4-FFF2-40B4-BE49-F238E27FC236}">
                <a16:creationId xmlns:a16="http://schemas.microsoft.com/office/drawing/2014/main" id="{381C3CF3-F4AB-4D9E-9BD8-55BF804487C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9832" y="167683"/>
            <a:ext cx="753237" cy="1082421"/>
          </a:xfrm>
          <a:prstGeom prst="rect">
            <a:avLst/>
          </a:prstGeom>
        </p:spPr>
      </p:pic>
      <p:sp>
        <p:nvSpPr>
          <p:cNvPr id="25" name="Rectangle 13">
            <a:extLst>
              <a:ext uri="{FF2B5EF4-FFF2-40B4-BE49-F238E27FC236}">
                <a16:creationId xmlns:a16="http://schemas.microsoft.com/office/drawing/2014/main" id="{617ACDA7-1DA6-4144-93B5-95C2847B65EF}"/>
              </a:ext>
            </a:extLst>
          </p:cNvPr>
          <p:cNvSpPr>
            <a:spLocks noChangeArrowheads="1"/>
          </p:cNvSpPr>
          <p:nvPr/>
        </p:nvSpPr>
        <p:spPr bwMode="auto">
          <a:xfrm>
            <a:off x="2281196" y="1474619"/>
            <a:ext cx="7525413" cy="17851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200" b="1" dirty="0">
                <a:ea typeface="Times New Roman" panose="02020603050405020304" pitchFamily="18" charset="0"/>
                <a:cs typeface="Calibri" panose="020F0502020204030204" pitchFamily="34" charset="0"/>
              </a:rPr>
              <a:t>2.</a:t>
            </a:r>
            <a:r>
              <a:rPr lang="en-GB" altLang="en-US" sz="2200" dirty="0">
                <a:ea typeface="Times New Roman" panose="02020603050405020304" pitchFamily="18" charset="0"/>
                <a:cs typeface="Calibri" panose="020F0502020204030204" pitchFamily="34" charset="0"/>
              </a:rPr>
              <a:t> Which </a:t>
            </a:r>
            <a:r>
              <a:rPr lang="en-GB" altLang="en-US" sz="2200" b="1" dirty="0">
                <a:ea typeface="Times New Roman" panose="02020603050405020304" pitchFamily="18" charset="0"/>
                <a:cs typeface="Calibri" panose="020F0502020204030204" pitchFamily="34" charset="0"/>
              </a:rPr>
              <a:t>punctuation mark </a:t>
            </a:r>
            <a:r>
              <a:rPr lang="en-GB" altLang="en-US" sz="2200" dirty="0">
                <a:ea typeface="Times New Roman" panose="02020603050405020304" pitchFamily="18" charset="0"/>
                <a:cs typeface="Calibri" panose="020F0502020204030204" pitchFamily="34" charset="0"/>
              </a:rPr>
              <a:t>completes the sentence below?</a:t>
            </a:r>
          </a:p>
          <a:p>
            <a:pPr marL="457200" indent="-457200" eaLnBrk="0" fontAlgn="base" hangingPunct="0">
              <a:spcBef>
                <a:spcPct val="0"/>
              </a:spcBef>
              <a:spcAft>
                <a:spcPct val="0"/>
              </a:spcAft>
              <a:buAutoNum type="arabicPeriod" startAt="3"/>
            </a:pPr>
            <a:endParaRPr lang="en-GB" altLang="en-US" sz="2200" dirty="0">
              <a:cs typeface="Calibri" panose="020F0502020204030204" pitchFamily="34" charset="0"/>
            </a:endParaRPr>
          </a:p>
          <a:p>
            <a:pPr eaLnBrk="0" fontAlgn="base" hangingPunct="0">
              <a:spcBef>
                <a:spcPct val="0"/>
              </a:spcBef>
              <a:spcAft>
                <a:spcPct val="0"/>
              </a:spcAft>
            </a:pPr>
            <a:r>
              <a:rPr lang="en-GB" altLang="en-US" sz="2200" dirty="0">
                <a:cs typeface="Calibri" panose="020F0502020204030204" pitchFamily="34" charset="0"/>
              </a:rPr>
              <a:t>When do you think we will arrive</a:t>
            </a:r>
            <a:endParaRPr lang="en-GB" altLang="en-US" sz="2200" dirty="0"/>
          </a:p>
          <a:p>
            <a:pP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                                                                                  </a:t>
            </a:r>
            <a:endParaRPr lang="en-GB" altLang="en-US" sz="2200" dirty="0"/>
          </a:p>
          <a:p>
            <a:pPr eaLnBrk="0" fontAlgn="base" hangingPunct="0">
              <a:spcBef>
                <a:spcPct val="0"/>
              </a:spcBef>
              <a:spcAft>
                <a:spcPct val="0"/>
              </a:spcAft>
            </a:pPr>
            <a:endParaRPr lang="en-GB" altLang="en-US" sz="2200" dirty="0"/>
          </a:p>
        </p:txBody>
      </p:sp>
      <p:grpSp>
        <p:nvGrpSpPr>
          <p:cNvPr id="26" name="Group 25">
            <a:extLst>
              <a:ext uri="{FF2B5EF4-FFF2-40B4-BE49-F238E27FC236}">
                <a16:creationId xmlns:a16="http://schemas.microsoft.com/office/drawing/2014/main" id="{D28F3A82-BA1E-4FB4-8C64-4B1F60EF6314}"/>
              </a:ext>
            </a:extLst>
          </p:cNvPr>
          <p:cNvGrpSpPr/>
          <p:nvPr/>
        </p:nvGrpSpPr>
        <p:grpSpPr>
          <a:xfrm>
            <a:off x="7261526" y="2367171"/>
            <a:ext cx="1143262" cy="3754663"/>
            <a:chOff x="7110309" y="2132856"/>
            <a:chExt cx="1143262" cy="3754663"/>
          </a:xfrm>
        </p:grpSpPr>
        <p:grpSp>
          <p:nvGrpSpPr>
            <p:cNvPr id="27" name="Group 26">
              <a:extLst>
                <a:ext uri="{FF2B5EF4-FFF2-40B4-BE49-F238E27FC236}">
                  <a16:creationId xmlns:a16="http://schemas.microsoft.com/office/drawing/2014/main" id="{95E4CBF8-E045-4080-940E-EF1F51B840AE}"/>
                </a:ext>
              </a:extLst>
            </p:cNvPr>
            <p:cNvGrpSpPr/>
            <p:nvPr/>
          </p:nvGrpSpPr>
          <p:grpSpPr>
            <a:xfrm>
              <a:off x="7110309" y="2132856"/>
              <a:ext cx="1143262" cy="2966718"/>
              <a:chOff x="7110309" y="2132856"/>
              <a:chExt cx="1143262" cy="2966718"/>
            </a:xfrm>
          </p:grpSpPr>
          <p:grpSp>
            <p:nvGrpSpPr>
              <p:cNvPr id="29" name="Group 28">
                <a:extLst>
                  <a:ext uri="{FF2B5EF4-FFF2-40B4-BE49-F238E27FC236}">
                    <a16:creationId xmlns:a16="http://schemas.microsoft.com/office/drawing/2014/main" id="{57A5508D-BFA0-4C31-BE78-AEF12A047879}"/>
                  </a:ext>
                </a:extLst>
              </p:cNvPr>
              <p:cNvGrpSpPr/>
              <p:nvPr/>
            </p:nvGrpSpPr>
            <p:grpSpPr>
              <a:xfrm>
                <a:off x="7455015" y="2703983"/>
                <a:ext cx="443007" cy="2395591"/>
                <a:chOff x="0" y="-69120"/>
                <a:chExt cx="219657" cy="1303797"/>
              </a:xfrm>
            </p:grpSpPr>
            <p:sp>
              <p:nvSpPr>
                <p:cNvPr id="31" name="Rectangle 30">
                  <a:extLst>
                    <a:ext uri="{FF2B5EF4-FFF2-40B4-BE49-F238E27FC236}">
                      <a16:creationId xmlns:a16="http://schemas.microsoft.com/office/drawing/2014/main" id="{C4467A87-6C64-4E5F-8EEF-7E6DC419557B}"/>
                    </a:ext>
                  </a:extLst>
                </p:cNvPr>
                <p:cNvSpPr/>
                <p:nvPr/>
              </p:nvSpPr>
              <p:spPr>
                <a:xfrm>
                  <a:off x="0" y="-69120"/>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1</a:t>
                  </a:r>
                </a:p>
              </p:txBody>
            </p:sp>
            <p:sp>
              <p:nvSpPr>
                <p:cNvPr id="32" name="Rectangle 31">
                  <a:extLst>
                    <a:ext uri="{FF2B5EF4-FFF2-40B4-BE49-F238E27FC236}">
                      <a16:creationId xmlns:a16="http://schemas.microsoft.com/office/drawing/2014/main" id="{269C53BE-E39B-4ACA-B153-021773B61812}"/>
                    </a:ext>
                  </a:extLst>
                </p:cNvPr>
                <p:cNvSpPr/>
                <p:nvPr/>
              </p:nvSpPr>
              <p:spPr>
                <a:xfrm>
                  <a:off x="6297" y="289291"/>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2</a:t>
                  </a:r>
                </a:p>
              </p:txBody>
            </p:sp>
            <p:sp>
              <p:nvSpPr>
                <p:cNvPr id="33" name="Rectangle 32">
                  <a:extLst>
                    <a:ext uri="{FF2B5EF4-FFF2-40B4-BE49-F238E27FC236}">
                      <a16:creationId xmlns:a16="http://schemas.microsoft.com/office/drawing/2014/main" id="{E9FE1936-E594-47C2-B084-5D82974DB98A}"/>
                    </a:ext>
                  </a:extLst>
                </p:cNvPr>
                <p:cNvSpPr/>
                <p:nvPr/>
              </p:nvSpPr>
              <p:spPr>
                <a:xfrm>
                  <a:off x="5434" y="657063"/>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3</a:t>
                  </a:r>
                </a:p>
              </p:txBody>
            </p:sp>
            <p:sp>
              <p:nvSpPr>
                <p:cNvPr id="34" name="Rectangle 33">
                  <a:extLst>
                    <a:ext uri="{FF2B5EF4-FFF2-40B4-BE49-F238E27FC236}">
                      <a16:creationId xmlns:a16="http://schemas.microsoft.com/office/drawing/2014/main" id="{4E082DF8-2881-4C6A-AC4D-78C0E7769213}"/>
                    </a:ext>
                  </a:extLst>
                </p:cNvPr>
                <p:cNvSpPr/>
                <p:nvPr/>
              </p:nvSpPr>
              <p:spPr>
                <a:xfrm>
                  <a:off x="0" y="1021317"/>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4</a:t>
                  </a:r>
                </a:p>
              </p:txBody>
            </p:sp>
          </p:grpSp>
          <p:sp>
            <p:nvSpPr>
              <p:cNvPr id="30" name="Rectangle 29">
                <a:extLst>
                  <a:ext uri="{FF2B5EF4-FFF2-40B4-BE49-F238E27FC236}">
                    <a16:creationId xmlns:a16="http://schemas.microsoft.com/office/drawing/2014/main" id="{F70BB645-EAD0-41E2-A6B6-A9E7ADE5282A}"/>
                  </a:ext>
                </a:extLst>
              </p:cNvPr>
              <p:cNvSpPr/>
              <p:nvPr/>
            </p:nvSpPr>
            <p:spPr>
              <a:xfrm>
                <a:off x="7110309" y="2132856"/>
                <a:ext cx="1143262" cy="430887"/>
              </a:xfrm>
              <a:prstGeom prst="rect">
                <a:avLst/>
              </a:prstGeom>
            </p:spPr>
            <p:txBody>
              <a:bodyPr wrap="none">
                <a:spAutoFit/>
              </a:bodyPr>
              <a:lstStyle/>
              <a:p>
                <a:r>
                  <a:rPr lang="en-GB" altLang="en-US" sz="2200" dirty="0">
                    <a:ea typeface="Times New Roman" panose="02020603050405020304" pitchFamily="18" charset="0"/>
                    <a:cs typeface="Calibri" panose="020F0502020204030204" pitchFamily="34" charset="0"/>
                  </a:rPr>
                  <a:t>Tick </a:t>
                </a:r>
                <a:r>
                  <a:rPr lang="en-GB" altLang="en-US" sz="2200" b="1" dirty="0">
                    <a:ea typeface="Times New Roman" panose="02020603050405020304" pitchFamily="18" charset="0"/>
                    <a:cs typeface="Calibri" panose="020F0502020204030204" pitchFamily="34" charset="0"/>
                  </a:rPr>
                  <a:t>one</a:t>
                </a:r>
                <a:endParaRPr lang="en-GB" sz="2200" dirty="0"/>
              </a:p>
            </p:txBody>
          </p:sp>
        </p:grpSp>
        <p:sp>
          <p:nvSpPr>
            <p:cNvPr id="28" name="Rectangle 27">
              <a:extLst>
                <a:ext uri="{FF2B5EF4-FFF2-40B4-BE49-F238E27FC236}">
                  <a16:creationId xmlns:a16="http://schemas.microsoft.com/office/drawing/2014/main" id="{F9824837-2893-41F5-B273-9AA1FA5FBC69}"/>
                </a:ext>
              </a:extLst>
            </p:cNvPr>
            <p:cNvSpPr/>
            <p:nvPr/>
          </p:nvSpPr>
          <p:spPr>
            <a:xfrm>
              <a:off x="7138760" y="5118078"/>
              <a:ext cx="1084733" cy="769441"/>
            </a:xfrm>
            <a:prstGeom prst="rect">
              <a:avLst/>
            </a:prstGeom>
          </p:spPr>
          <p:txBody>
            <a:bodyPr wrap="square">
              <a:spAutoFit/>
            </a:bodyPr>
            <a:lstStyle/>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______</a:t>
              </a:r>
              <a:endParaRPr lang="en-GB" altLang="en-US" sz="2200" dirty="0"/>
            </a:p>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1 mark</a:t>
              </a:r>
              <a:endParaRPr lang="en-GB" altLang="en-US" sz="2200" dirty="0"/>
            </a:p>
          </p:txBody>
        </p:sp>
      </p:grpSp>
      <p:sp>
        <p:nvSpPr>
          <p:cNvPr id="35" name="Rectangle 14">
            <a:extLst>
              <a:ext uri="{FF2B5EF4-FFF2-40B4-BE49-F238E27FC236}">
                <a16:creationId xmlns:a16="http://schemas.microsoft.com/office/drawing/2014/main" id="{6947A269-05B5-4D6F-A20B-88A6DFB6503D}"/>
              </a:ext>
            </a:extLst>
          </p:cNvPr>
          <p:cNvSpPr>
            <a:spLocks noChangeArrowheads="1"/>
          </p:cNvSpPr>
          <p:nvPr/>
        </p:nvSpPr>
        <p:spPr bwMode="auto">
          <a:xfrm>
            <a:off x="4174435" y="2895111"/>
            <a:ext cx="2987304" cy="2462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full stop</a:t>
            </a:r>
          </a:p>
          <a:p>
            <a:pPr eaLnBrk="0" fontAlgn="base" hangingPunct="0">
              <a:spcBef>
                <a:spcPct val="0"/>
              </a:spcBef>
              <a:spcAft>
                <a:spcPct val="0"/>
              </a:spcAft>
            </a:pPr>
            <a:endParaRPr lang="en-GB" altLang="en-US" sz="2200" dirty="0">
              <a:ea typeface="Times New Roman" panose="02020603050405020304" pitchFamily="18" charset="0"/>
              <a:cs typeface="Calibri" panose="020F0502020204030204" pitchFamily="34" charset="0"/>
            </a:endParaRPr>
          </a:p>
          <a:p>
            <a:pPr lvl="0" eaLnBrk="0" fontAlgn="base" hangingPunct="0">
              <a:spcBef>
                <a:spcPct val="0"/>
              </a:spcBef>
              <a:spcAft>
                <a:spcPct val="0"/>
              </a:spcAft>
            </a:pPr>
            <a:r>
              <a:rPr lang="en-GB" altLang="en-US" sz="2200" dirty="0">
                <a:cs typeface="Calibri" panose="020F0502020204030204" pitchFamily="34" charset="0"/>
              </a:rPr>
              <a:t>question mark</a:t>
            </a:r>
          </a:p>
          <a:p>
            <a:pPr lvl="0" eaLnBrk="0" fontAlgn="base" hangingPunct="0">
              <a:spcBef>
                <a:spcPct val="0"/>
              </a:spcBef>
              <a:spcAft>
                <a:spcPct val="0"/>
              </a:spcAft>
            </a:pPr>
            <a:endParaRPr lang="en-GB" altLang="en-US" sz="2200" dirty="0">
              <a:ea typeface="Times New Roman" panose="02020603050405020304" pitchFamily="18" charset="0"/>
              <a:cs typeface="Calibri" panose="020F0502020204030204" pitchFamily="34" charset="0"/>
            </a:endParaRPr>
          </a:p>
          <a:p>
            <a:pPr lvl="0" eaLnBrk="0" fontAlgn="base" hangingPunct="0">
              <a:spcBef>
                <a:spcPct val="0"/>
              </a:spcBef>
              <a:spcAft>
                <a:spcPct val="0"/>
              </a:spcAft>
            </a:pPr>
            <a:r>
              <a:rPr lang="en-GB" altLang="en-US" sz="2200" dirty="0">
                <a:cs typeface="Calibri" panose="020F0502020204030204" pitchFamily="34" charset="0"/>
              </a:rPr>
              <a:t>exclamation mark</a:t>
            </a:r>
            <a:endParaRPr lang="en-GB" altLang="en-US" sz="2200" dirty="0"/>
          </a:p>
          <a:p>
            <a:pPr eaLnBrk="0" fontAlgn="base" hangingPunct="0">
              <a:spcBef>
                <a:spcPct val="0"/>
              </a:spcBef>
              <a:spcAft>
                <a:spcPct val="0"/>
              </a:spcAft>
            </a:pPr>
            <a:endParaRPr lang="en-GB" altLang="en-US" sz="2200" dirty="0">
              <a:ea typeface="Times New Roman" panose="02020603050405020304" pitchFamily="18" charset="0"/>
              <a:cs typeface="Calibri" panose="020F0502020204030204" pitchFamily="34" charset="0"/>
            </a:endParaRPr>
          </a:p>
          <a:p>
            <a:pPr lvl="0" eaLnBrk="0" fontAlgn="base" hangingPunct="0">
              <a:spcBef>
                <a:spcPct val="0"/>
              </a:spcBef>
              <a:spcAft>
                <a:spcPct val="0"/>
              </a:spcAft>
            </a:pPr>
            <a:r>
              <a:rPr lang="en-GB" altLang="en-US" sz="2200" dirty="0">
                <a:cs typeface="Calibri" panose="020F0502020204030204" pitchFamily="34" charset="0"/>
              </a:rPr>
              <a:t>comma</a:t>
            </a:r>
            <a:endParaRPr lang="en-GB" altLang="en-US" sz="2200" dirty="0"/>
          </a:p>
        </p:txBody>
      </p:sp>
      <p:pic>
        <p:nvPicPr>
          <p:cNvPr id="17" name="Picture 16">
            <a:extLst>
              <a:ext uri="{FF2B5EF4-FFF2-40B4-BE49-F238E27FC236}">
                <a16:creationId xmlns:a16="http://schemas.microsoft.com/office/drawing/2014/main" id="{4836EBEE-0CAC-ED44-9014-4A9A6D2ACF04}"/>
              </a:ext>
            </a:extLst>
          </p:cNvPr>
          <p:cNvPicPr>
            <a:picLocks noChangeAspect="1"/>
          </p:cNvPicPr>
          <p:nvPr/>
        </p:nvPicPr>
        <p:blipFill>
          <a:blip r:embed="rId3"/>
          <a:stretch>
            <a:fillRect/>
          </a:stretch>
        </p:blipFill>
        <p:spPr>
          <a:xfrm>
            <a:off x="10668000" y="470599"/>
            <a:ext cx="1234846" cy="826857"/>
          </a:xfrm>
          <a:prstGeom prst="rect">
            <a:avLst/>
          </a:prstGeom>
        </p:spPr>
      </p:pic>
    </p:spTree>
    <p:extLst>
      <p:ext uri="{BB962C8B-B14F-4D97-AF65-F5344CB8AC3E}">
        <p14:creationId xmlns:p14="http://schemas.microsoft.com/office/powerpoint/2010/main" val="286181050"/>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618DF5B-C7E5-41A3-9007-E34DE55A35B1}"/>
              </a:ext>
            </a:extLst>
          </p:cNvPr>
          <p:cNvSpPr txBox="1"/>
          <p:nvPr/>
        </p:nvSpPr>
        <p:spPr>
          <a:xfrm>
            <a:off x="4551442" y="297541"/>
            <a:ext cx="3089115" cy="507831"/>
          </a:xfrm>
          <a:prstGeom prst="rect">
            <a:avLst/>
          </a:prstGeom>
          <a:noFill/>
        </p:spPr>
        <p:txBody>
          <a:bodyPr wrap="none" rtlCol="0">
            <a:spAutoFit/>
          </a:bodyPr>
          <a:lstStyle/>
          <a:p>
            <a:r>
              <a:rPr lang="en-GB" sz="2700" b="1" dirty="0"/>
              <a:t>Week 33 - questions</a:t>
            </a:r>
          </a:p>
        </p:txBody>
      </p:sp>
      <p:sp>
        <p:nvSpPr>
          <p:cNvPr id="23" name="Rectangle 13"/>
          <p:cNvSpPr>
            <a:spLocks noChangeArrowheads="1"/>
          </p:cNvSpPr>
          <p:nvPr/>
        </p:nvSpPr>
        <p:spPr bwMode="auto">
          <a:xfrm>
            <a:off x="1331263" y="6135982"/>
            <a:ext cx="8784976"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ctr" eaLnBrk="0" fontAlgn="base" hangingPunct="0">
              <a:spcBef>
                <a:spcPct val="0"/>
              </a:spcBef>
              <a:spcAft>
                <a:spcPct val="0"/>
              </a:spcAft>
            </a:pPr>
            <a:r>
              <a:rPr lang="en-GB" altLang="en-US" sz="2200" b="1" i="1" u="sng" dirty="0">
                <a:ea typeface="Times New Roman" panose="02020603050405020304" pitchFamily="18" charset="0"/>
                <a:cs typeface="Calibri" panose="020F0502020204030204" pitchFamily="34" charset="0"/>
              </a:rPr>
              <a:t>CHALLENGE</a:t>
            </a:r>
            <a:r>
              <a:rPr lang="en-GB" altLang="en-US" sz="2200" b="1" i="1" dirty="0">
                <a:ea typeface="Times New Roman" panose="02020603050405020304" pitchFamily="18" charset="0"/>
                <a:cs typeface="Calibri" panose="020F0502020204030204" pitchFamily="34" charset="0"/>
              </a:rPr>
              <a:t>: Underline a word in the sentence above that can be used as a noun, verb and adjective.</a:t>
            </a:r>
            <a:endParaRPr lang="en-GB" altLang="en-US" sz="2200" i="1" dirty="0"/>
          </a:p>
        </p:txBody>
      </p:sp>
      <p:pic>
        <p:nvPicPr>
          <p:cNvPr id="10" name="Picture 9">
            <a:extLst>
              <a:ext uri="{FF2B5EF4-FFF2-40B4-BE49-F238E27FC236}">
                <a16:creationId xmlns:a16="http://schemas.microsoft.com/office/drawing/2014/main" id="{381C3CF3-F4AB-4D9E-9BD8-55BF804487C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9832" y="167683"/>
            <a:ext cx="753237" cy="1082421"/>
          </a:xfrm>
          <a:prstGeom prst="rect">
            <a:avLst/>
          </a:prstGeom>
        </p:spPr>
      </p:pic>
      <p:sp>
        <p:nvSpPr>
          <p:cNvPr id="11" name="Rectangle 13">
            <a:extLst>
              <a:ext uri="{FF2B5EF4-FFF2-40B4-BE49-F238E27FC236}">
                <a16:creationId xmlns:a16="http://schemas.microsoft.com/office/drawing/2014/main" id="{8133DFB4-1C4A-4981-A045-0396A90000A0}"/>
              </a:ext>
            </a:extLst>
          </p:cNvPr>
          <p:cNvSpPr>
            <a:spLocks noChangeArrowheads="1"/>
          </p:cNvSpPr>
          <p:nvPr/>
        </p:nvSpPr>
        <p:spPr bwMode="auto">
          <a:xfrm>
            <a:off x="2392920" y="1153999"/>
            <a:ext cx="6933641" cy="144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200" b="1" dirty="0">
                <a:ea typeface="Times New Roman" panose="02020603050405020304" pitchFamily="18" charset="0"/>
                <a:cs typeface="Calibri" panose="020F0502020204030204" pitchFamily="34" charset="0"/>
              </a:rPr>
              <a:t>3.</a:t>
            </a:r>
            <a:r>
              <a:rPr lang="en-GB" altLang="en-US" sz="2200" dirty="0">
                <a:ea typeface="Times New Roman" panose="02020603050405020304" pitchFamily="18" charset="0"/>
                <a:cs typeface="Calibri" panose="020F0502020204030204" pitchFamily="34" charset="0"/>
              </a:rPr>
              <a:t> Which sentence uses a </a:t>
            </a:r>
            <a:r>
              <a:rPr lang="en-GB" altLang="en-US" sz="2200" b="1" dirty="0">
                <a:ea typeface="Times New Roman" panose="02020603050405020304" pitchFamily="18" charset="0"/>
                <a:cs typeface="Calibri" panose="020F0502020204030204" pitchFamily="34" charset="0"/>
              </a:rPr>
              <a:t>comma</a:t>
            </a:r>
            <a:r>
              <a:rPr lang="en-GB" altLang="en-US" sz="2200" dirty="0">
                <a:ea typeface="Times New Roman" panose="02020603050405020304" pitchFamily="18" charset="0"/>
                <a:cs typeface="Calibri" panose="020F0502020204030204" pitchFamily="34" charset="0"/>
              </a:rPr>
              <a:t> correctly?</a:t>
            </a:r>
          </a:p>
          <a:p>
            <a:pPr marL="457200" indent="-457200" eaLnBrk="0" fontAlgn="base" hangingPunct="0">
              <a:spcBef>
                <a:spcPct val="0"/>
              </a:spcBef>
              <a:spcAft>
                <a:spcPct val="0"/>
              </a:spcAft>
              <a:buAutoNum type="arabicPeriod" startAt="3"/>
            </a:pPr>
            <a:endParaRPr lang="en-GB" altLang="en-US" sz="2200" dirty="0">
              <a:cs typeface="Calibri" panose="020F0502020204030204" pitchFamily="34" charset="0"/>
            </a:endParaRPr>
          </a:p>
          <a:p>
            <a:pP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                                                                                  </a:t>
            </a:r>
            <a:endParaRPr lang="en-GB" altLang="en-US" sz="2200" dirty="0"/>
          </a:p>
          <a:p>
            <a:pPr eaLnBrk="0" fontAlgn="base" hangingPunct="0">
              <a:spcBef>
                <a:spcPct val="0"/>
              </a:spcBef>
              <a:spcAft>
                <a:spcPct val="0"/>
              </a:spcAft>
            </a:pPr>
            <a:endParaRPr lang="en-GB" altLang="en-US" sz="2200" dirty="0"/>
          </a:p>
        </p:txBody>
      </p:sp>
      <p:grpSp>
        <p:nvGrpSpPr>
          <p:cNvPr id="12" name="Group 11">
            <a:extLst>
              <a:ext uri="{FF2B5EF4-FFF2-40B4-BE49-F238E27FC236}">
                <a16:creationId xmlns:a16="http://schemas.microsoft.com/office/drawing/2014/main" id="{84DFD3A3-F572-42B2-97DD-F9F919067C83}"/>
              </a:ext>
            </a:extLst>
          </p:cNvPr>
          <p:cNvGrpSpPr/>
          <p:nvPr/>
        </p:nvGrpSpPr>
        <p:grpSpPr>
          <a:xfrm>
            <a:off x="7640557" y="2158470"/>
            <a:ext cx="1143262" cy="3754663"/>
            <a:chOff x="7110309" y="2132856"/>
            <a:chExt cx="1143262" cy="3754663"/>
          </a:xfrm>
        </p:grpSpPr>
        <p:grpSp>
          <p:nvGrpSpPr>
            <p:cNvPr id="13" name="Group 12">
              <a:extLst>
                <a:ext uri="{FF2B5EF4-FFF2-40B4-BE49-F238E27FC236}">
                  <a16:creationId xmlns:a16="http://schemas.microsoft.com/office/drawing/2014/main" id="{4C417CAE-2245-4C08-A796-55902CA2E251}"/>
                </a:ext>
              </a:extLst>
            </p:cNvPr>
            <p:cNvGrpSpPr/>
            <p:nvPr/>
          </p:nvGrpSpPr>
          <p:grpSpPr>
            <a:xfrm>
              <a:off x="7110309" y="2132856"/>
              <a:ext cx="1143262" cy="2966718"/>
              <a:chOff x="7110309" y="2132856"/>
              <a:chExt cx="1143262" cy="2966718"/>
            </a:xfrm>
          </p:grpSpPr>
          <p:grpSp>
            <p:nvGrpSpPr>
              <p:cNvPr id="15" name="Group 14">
                <a:extLst>
                  <a:ext uri="{FF2B5EF4-FFF2-40B4-BE49-F238E27FC236}">
                    <a16:creationId xmlns:a16="http://schemas.microsoft.com/office/drawing/2014/main" id="{670A8914-0BA5-495F-84C9-035965DEA28B}"/>
                  </a:ext>
                </a:extLst>
              </p:cNvPr>
              <p:cNvGrpSpPr/>
              <p:nvPr/>
            </p:nvGrpSpPr>
            <p:grpSpPr>
              <a:xfrm>
                <a:off x="7455015" y="2703983"/>
                <a:ext cx="443007" cy="2395591"/>
                <a:chOff x="0" y="-69120"/>
                <a:chExt cx="219657" cy="1303797"/>
              </a:xfrm>
            </p:grpSpPr>
            <p:sp>
              <p:nvSpPr>
                <p:cNvPr id="17" name="Rectangle 16">
                  <a:extLst>
                    <a:ext uri="{FF2B5EF4-FFF2-40B4-BE49-F238E27FC236}">
                      <a16:creationId xmlns:a16="http://schemas.microsoft.com/office/drawing/2014/main" id="{08913F96-292B-446D-9935-FB57B3C03C4E}"/>
                    </a:ext>
                  </a:extLst>
                </p:cNvPr>
                <p:cNvSpPr/>
                <p:nvPr/>
              </p:nvSpPr>
              <p:spPr>
                <a:xfrm>
                  <a:off x="0" y="-69120"/>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1</a:t>
                  </a:r>
                </a:p>
              </p:txBody>
            </p:sp>
            <p:sp>
              <p:nvSpPr>
                <p:cNvPr id="18" name="Rectangle 17">
                  <a:extLst>
                    <a:ext uri="{FF2B5EF4-FFF2-40B4-BE49-F238E27FC236}">
                      <a16:creationId xmlns:a16="http://schemas.microsoft.com/office/drawing/2014/main" id="{A48E17BA-F3F3-46F0-AE95-FB631F5BBD30}"/>
                    </a:ext>
                  </a:extLst>
                </p:cNvPr>
                <p:cNvSpPr/>
                <p:nvPr/>
              </p:nvSpPr>
              <p:spPr>
                <a:xfrm>
                  <a:off x="6297" y="289291"/>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2</a:t>
                  </a:r>
                </a:p>
              </p:txBody>
            </p:sp>
            <p:sp>
              <p:nvSpPr>
                <p:cNvPr id="19" name="Rectangle 18">
                  <a:extLst>
                    <a:ext uri="{FF2B5EF4-FFF2-40B4-BE49-F238E27FC236}">
                      <a16:creationId xmlns:a16="http://schemas.microsoft.com/office/drawing/2014/main" id="{44D5CCD3-D7BF-4C0B-AB79-36CF111A393A}"/>
                    </a:ext>
                  </a:extLst>
                </p:cNvPr>
                <p:cNvSpPr/>
                <p:nvPr/>
              </p:nvSpPr>
              <p:spPr>
                <a:xfrm>
                  <a:off x="5434" y="657063"/>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3</a:t>
                  </a:r>
                </a:p>
              </p:txBody>
            </p:sp>
            <p:sp>
              <p:nvSpPr>
                <p:cNvPr id="20" name="Rectangle 19">
                  <a:extLst>
                    <a:ext uri="{FF2B5EF4-FFF2-40B4-BE49-F238E27FC236}">
                      <a16:creationId xmlns:a16="http://schemas.microsoft.com/office/drawing/2014/main" id="{51A35CCB-72DC-491A-BC63-45B54803FE90}"/>
                    </a:ext>
                  </a:extLst>
                </p:cNvPr>
                <p:cNvSpPr/>
                <p:nvPr/>
              </p:nvSpPr>
              <p:spPr>
                <a:xfrm>
                  <a:off x="0" y="1021317"/>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4</a:t>
                  </a:r>
                </a:p>
              </p:txBody>
            </p:sp>
          </p:grpSp>
          <p:sp>
            <p:nvSpPr>
              <p:cNvPr id="16" name="Rectangle 15">
                <a:extLst>
                  <a:ext uri="{FF2B5EF4-FFF2-40B4-BE49-F238E27FC236}">
                    <a16:creationId xmlns:a16="http://schemas.microsoft.com/office/drawing/2014/main" id="{49695E1B-EE03-4AB1-986E-868587F83572}"/>
                  </a:ext>
                </a:extLst>
              </p:cNvPr>
              <p:cNvSpPr/>
              <p:nvPr/>
            </p:nvSpPr>
            <p:spPr>
              <a:xfrm>
                <a:off x="7110309" y="2132856"/>
                <a:ext cx="1143262" cy="430887"/>
              </a:xfrm>
              <a:prstGeom prst="rect">
                <a:avLst/>
              </a:prstGeom>
            </p:spPr>
            <p:txBody>
              <a:bodyPr wrap="none">
                <a:spAutoFit/>
              </a:bodyPr>
              <a:lstStyle/>
              <a:p>
                <a:r>
                  <a:rPr lang="en-GB" altLang="en-US" sz="2200" dirty="0">
                    <a:ea typeface="Times New Roman" panose="02020603050405020304" pitchFamily="18" charset="0"/>
                    <a:cs typeface="Calibri" panose="020F0502020204030204" pitchFamily="34" charset="0"/>
                  </a:rPr>
                  <a:t>Tick </a:t>
                </a:r>
                <a:r>
                  <a:rPr lang="en-GB" altLang="en-US" sz="2200" b="1" dirty="0">
                    <a:ea typeface="Times New Roman" panose="02020603050405020304" pitchFamily="18" charset="0"/>
                    <a:cs typeface="Calibri" panose="020F0502020204030204" pitchFamily="34" charset="0"/>
                  </a:rPr>
                  <a:t>one</a:t>
                </a:r>
                <a:endParaRPr lang="en-GB" sz="2200" dirty="0"/>
              </a:p>
            </p:txBody>
          </p:sp>
        </p:grpSp>
        <p:sp>
          <p:nvSpPr>
            <p:cNvPr id="14" name="Rectangle 13">
              <a:extLst>
                <a:ext uri="{FF2B5EF4-FFF2-40B4-BE49-F238E27FC236}">
                  <a16:creationId xmlns:a16="http://schemas.microsoft.com/office/drawing/2014/main" id="{8F209D6E-278E-4815-9B70-965EA6F231D3}"/>
                </a:ext>
              </a:extLst>
            </p:cNvPr>
            <p:cNvSpPr/>
            <p:nvPr/>
          </p:nvSpPr>
          <p:spPr>
            <a:xfrm>
              <a:off x="7138760" y="5118078"/>
              <a:ext cx="1084733" cy="769441"/>
            </a:xfrm>
            <a:prstGeom prst="rect">
              <a:avLst/>
            </a:prstGeom>
          </p:spPr>
          <p:txBody>
            <a:bodyPr wrap="square">
              <a:spAutoFit/>
            </a:bodyPr>
            <a:lstStyle/>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______</a:t>
              </a:r>
              <a:endParaRPr lang="en-GB" altLang="en-US" sz="2200" dirty="0"/>
            </a:p>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1 mark</a:t>
              </a:r>
              <a:endParaRPr lang="en-GB" altLang="en-US" sz="2200" dirty="0"/>
            </a:p>
          </p:txBody>
        </p:sp>
      </p:grpSp>
      <p:sp>
        <p:nvSpPr>
          <p:cNvPr id="22" name="Rectangle 14">
            <a:extLst>
              <a:ext uri="{FF2B5EF4-FFF2-40B4-BE49-F238E27FC236}">
                <a16:creationId xmlns:a16="http://schemas.microsoft.com/office/drawing/2014/main" id="{D5049618-B63D-4B24-9049-6071B948977B}"/>
              </a:ext>
            </a:extLst>
          </p:cNvPr>
          <p:cNvSpPr>
            <a:spLocks noChangeArrowheads="1"/>
          </p:cNvSpPr>
          <p:nvPr/>
        </p:nvSpPr>
        <p:spPr bwMode="auto">
          <a:xfrm>
            <a:off x="2292627" y="2678996"/>
            <a:ext cx="4903304" cy="2462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Yesterday we went, to the skate park.</a:t>
            </a:r>
          </a:p>
          <a:p>
            <a:pPr eaLnBrk="0" fontAlgn="base" hangingPunct="0">
              <a:spcBef>
                <a:spcPct val="0"/>
              </a:spcBef>
              <a:spcAft>
                <a:spcPct val="0"/>
              </a:spcAft>
            </a:pPr>
            <a:endParaRPr lang="en-GB" altLang="en-US" sz="2200" dirty="0">
              <a:ea typeface="Times New Roman" panose="02020603050405020304" pitchFamily="18" charset="0"/>
              <a:cs typeface="Calibri" panose="020F0502020204030204" pitchFamily="34" charset="0"/>
            </a:endParaRPr>
          </a:p>
          <a:p>
            <a:pP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Yesterday we went to the skate, park.</a:t>
            </a:r>
          </a:p>
          <a:p>
            <a:pPr lvl="0" eaLnBrk="0" fontAlgn="base" hangingPunct="0">
              <a:spcBef>
                <a:spcPct val="0"/>
              </a:spcBef>
              <a:spcAft>
                <a:spcPct val="0"/>
              </a:spcAft>
            </a:pPr>
            <a:endParaRPr lang="en-GB" altLang="en-US" sz="2200" dirty="0">
              <a:ea typeface="Times New Roman" panose="02020603050405020304" pitchFamily="18" charset="0"/>
              <a:cs typeface="Calibri" panose="020F0502020204030204" pitchFamily="34" charset="0"/>
            </a:endParaRPr>
          </a:p>
          <a:p>
            <a:pP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Yesterday we, went to the skate park.</a:t>
            </a:r>
          </a:p>
          <a:p>
            <a:pPr eaLnBrk="0" fontAlgn="base" hangingPunct="0">
              <a:spcBef>
                <a:spcPct val="0"/>
              </a:spcBef>
              <a:spcAft>
                <a:spcPct val="0"/>
              </a:spcAft>
            </a:pPr>
            <a:endParaRPr lang="en-GB" altLang="en-US" sz="2200" dirty="0">
              <a:ea typeface="Times New Roman" panose="02020603050405020304" pitchFamily="18" charset="0"/>
              <a:cs typeface="Calibri" panose="020F0502020204030204" pitchFamily="34" charset="0"/>
            </a:endParaRPr>
          </a:p>
          <a:p>
            <a:pP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Yesterday, we went to the skate park.</a:t>
            </a:r>
          </a:p>
        </p:txBody>
      </p:sp>
      <p:pic>
        <p:nvPicPr>
          <p:cNvPr id="21" name="Picture 20">
            <a:extLst>
              <a:ext uri="{FF2B5EF4-FFF2-40B4-BE49-F238E27FC236}">
                <a16:creationId xmlns:a16="http://schemas.microsoft.com/office/drawing/2014/main" id="{A4C9D794-AA58-B84B-9CF6-644FCA25B71D}"/>
              </a:ext>
            </a:extLst>
          </p:cNvPr>
          <p:cNvPicPr>
            <a:picLocks noChangeAspect="1"/>
          </p:cNvPicPr>
          <p:nvPr/>
        </p:nvPicPr>
        <p:blipFill>
          <a:blip r:embed="rId3"/>
          <a:stretch>
            <a:fillRect/>
          </a:stretch>
        </p:blipFill>
        <p:spPr>
          <a:xfrm>
            <a:off x="10668000" y="470599"/>
            <a:ext cx="1234846" cy="826857"/>
          </a:xfrm>
          <a:prstGeom prst="rect">
            <a:avLst/>
          </a:prstGeom>
        </p:spPr>
      </p:pic>
    </p:spTree>
    <p:extLst>
      <p:ext uri="{BB962C8B-B14F-4D97-AF65-F5344CB8AC3E}">
        <p14:creationId xmlns:p14="http://schemas.microsoft.com/office/powerpoint/2010/main" val="2420628411"/>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618DF5B-C7E5-41A3-9007-E34DE55A35B1}"/>
              </a:ext>
            </a:extLst>
          </p:cNvPr>
          <p:cNvSpPr txBox="1"/>
          <p:nvPr/>
        </p:nvSpPr>
        <p:spPr>
          <a:xfrm>
            <a:off x="4551442" y="324939"/>
            <a:ext cx="3089115" cy="507831"/>
          </a:xfrm>
          <a:prstGeom prst="rect">
            <a:avLst/>
          </a:prstGeom>
          <a:noFill/>
        </p:spPr>
        <p:txBody>
          <a:bodyPr wrap="none" rtlCol="0">
            <a:spAutoFit/>
          </a:bodyPr>
          <a:lstStyle/>
          <a:p>
            <a:r>
              <a:rPr lang="en-GB" sz="2700" b="1" dirty="0"/>
              <a:t>Week 34 - questions</a:t>
            </a:r>
          </a:p>
        </p:txBody>
      </p:sp>
      <p:sp>
        <p:nvSpPr>
          <p:cNvPr id="8" name="Rectangle 13"/>
          <p:cNvSpPr>
            <a:spLocks noChangeArrowheads="1"/>
          </p:cNvSpPr>
          <p:nvPr/>
        </p:nvSpPr>
        <p:spPr bwMode="auto">
          <a:xfrm>
            <a:off x="2295061" y="1013987"/>
            <a:ext cx="6933641" cy="21236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200" b="1" dirty="0">
                <a:ea typeface="Times New Roman" panose="02020603050405020304" pitchFamily="18" charset="0"/>
                <a:cs typeface="Calibri" panose="020F0502020204030204" pitchFamily="34" charset="0"/>
              </a:rPr>
              <a:t>1.  </a:t>
            </a:r>
            <a:r>
              <a:rPr lang="en-GB" altLang="en-US" sz="2200" dirty="0">
                <a:ea typeface="Times New Roman" panose="02020603050405020304" pitchFamily="18" charset="0"/>
                <a:cs typeface="Calibri" panose="020F0502020204030204" pitchFamily="34" charset="0"/>
              </a:rPr>
              <a:t>Tick the option which shows how the underlined words in the sentence below are used.</a:t>
            </a:r>
          </a:p>
          <a:p>
            <a:pPr marL="457200" indent="-457200" eaLnBrk="0" fontAlgn="base" hangingPunct="0">
              <a:spcBef>
                <a:spcPct val="0"/>
              </a:spcBef>
              <a:spcAft>
                <a:spcPct val="0"/>
              </a:spcAft>
              <a:buAutoNum type="arabicPeriod"/>
            </a:pPr>
            <a:endParaRPr lang="en-GB" altLang="en-US" sz="2200" dirty="0">
              <a:cs typeface="Calibri" panose="020F0502020204030204" pitchFamily="34" charset="0"/>
            </a:endParaRPr>
          </a:p>
          <a:p>
            <a:pPr eaLnBrk="0" fontAlgn="base" hangingPunct="0">
              <a:spcBef>
                <a:spcPct val="0"/>
              </a:spcBef>
              <a:spcAft>
                <a:spcPct val="0"/>
              </a:spcAft>
            </a:pPr>
            <a:r>
              <a:rPr lang="en-GB" altLang="en-US" sz="2200" u="sng" dirty="0">
                <a:cs typeface="Calibri" panose="020F0502020204030204" pitchFamily="34" charset="0"/>
              </a:rPr>
              <a:t>The wild, frightened lion</a:t>
            </a:r>
            <a:r>
              <a:rPr lang="en-GB" altLang="en-US" sz="2200" dirty="0">
                <a:cs typeface="Calibri" panose="020F0502020204030204" pitchFamily="34" charset="0"/>
              </a:rPr>
              <a:t> roared furiously at the ranger.</a:t>
            </a:r>
            <a:endParaRPr lang="en-GB" altLang="en-US" sz="2200" dirty="0"/>
          </a:p>
          <a:p>
            <a:pP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                                                                                  </a:t>
            </a:r>
            <a:endParaRPr lang="en-GB" altLang="en-US" sz="2200" dirty="0"/>
          </a:p>
          <a:p>
            <a:pPr eaLnBrk="0" fontAlgn="base" hangingPunct="0">
              <a:spcBef>
                <a:spcPct val="0"/>
              </a:spcBef>
              <a:spcAft>
                <a:spcPct val="0"/>
              </a:spcAft>
            </a:pPr>
            <a:endParaRPr lang="en-GB" altLang="en-US" sz="2200" dirty="0"/>
          </a:p>
        </p:txBody>
      </p:sp>
      <p:sp>
        <p:nvSpPr>
          <p:cNvPr id="23" name="Rectangle 13"/>
          <p:cNvSpPr>
            <a:spLocks noChangeArrowheads="1"/>
          </p:cNvSpPr>
          <p:nvPr/>
        </p:nvSpPr>
        <p:spPr bwMode="auto">
          <a:xfrm>
            <a:off x="1530048" y="6196411"/>
            <a:ext cx="8784976"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ctr" eaLnBrk="0" fontAlgn="base" hangingPunct="0">
              <a:spcBef>
                <a:spcPct val="0"/>
              </a:spcBef>
              <a:spcAft>
                <a:spcPct val="0"/>
              </a:spcAft>
            </a:pPr>
            <a:r>
              <a:rPr lang="en-GB" altLang="en-US" sz="2200" b="1" i="1" u="sng" dirty="0">
                <a:ea typeface="Times New Roman" panose="02020603050405020304" pitchFamily="18" charset="0"/>
                <a:cs typeface="Calibri" panose="020F0502020204030204" pitchFamily="34" charset="0"/>
              </a:rPr>
              <a:t>CHALLENGE</a:t>
            </a:r>
            <a:r>
              <a:rPr lang="en-GB" altLang="en-US" sz="2200" b="1" i="1" dirty="0">
                <a:ea typeface="Times New Roman" panose="02020603050405020304" pitchFamily="18" charset="0"/>
                <a:cs typeface="Calibri" panose="020F0502020204030204" pitchFamily="34" charset="0"/>
              </a:rPr>
              <a:t>: Write an antonym for </a:t>
            </a:r>
            <a:r>
              <a:rPr lang="en-GB" altLang="en-US" sz="2200" b="1" i="1" u="sng" dirty="0">
                <a:ea typeface="Times New Roman" panose="02020603050405020304" pitchFamily="18" charset="0"/>
                <a:cs typeface="Calibri" panose="020F0502020204030204" pitchFamily="34" charset="0"/>
              </a:rPr>
              <a:t>furiously</a:t>
            </a:r>
            <a:r>
              <a:rPr lang="en-GB" altLang="en-US" sz="2200" b="1" i="1" dirty="0">
                <a:ea typeface="Times New Roman" panose="02020603050405020304" pitchFamily="18" charset="0"/>
                <a:cs typeface="Calibri" panose="020F0502020204030204" pitchFamily="34" charset="0"/>
              </a:rPr>
              <a:t>.</a:t>
            </a:r>
            <a:endParaRPr lang="en-GB" altLang="en-US" sz="2200" i="1" dirty="0"/>
          </a:p>
          <a:p>
            <a:pPr eaLnBrk="0" fontAlgn="base" hangingPunct="0">
              <a:spcBef>
                <a:spcPct val="0"/>
              </a:spcBef>
              <a:spcAft>
                <a:spcPct val="0"/>
              </a:spcAft>
            </a:pPr>
            <a:endParaRPr lang="en-GB" altLang="en-US" sz="2200" i="1" dirty="0"/>
          </a:p>
        </p:txBody>
      </p:sp>
      <p:pic>
        <p:nvPicPr>
          <p:cNvPr id="10" name="Picture 9">
            <a:extLst>
              <a:ext uri="{FF2B5EF4-FFF2-40B4-BE49-F238E27FC236}">
                <a16:creationId xmlns:a16="http://schemas.microsoft.com/office/drawing/2014/main" id="{381C3CF3-F4AB-4D9E-9BD8-55BF804487C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9832" y="167683"/>
            <a:ext cx="753237" cy="1082421"/>
          </a:xfrm>
          <a:prstGeom prst="rect">
            <a:avLst/>
          </a:prstGeom>
        </p:spPr>
      </p:pic>
      <p:grpSp>
        <p:nvGrpSpPr>
          <p:cNvPr id="11" name="Group 10">
            <a:extLst>
              <a:ext uri="{FF2B5EF4-FFF2-40B4-BE49-F238E27FC236}">
                <a16:creationId xmlns:a16="http://schemas.microsoft.com/office/drawing/2014/main" id="{0CBDF6B4-0B03-4E83-BA4A-7B2BEA7460CD}"/>
              </a:ext>
            </a:extLst>
          </p:cNvPr>
          <p:cNvGrpSpPr/>
          <p:nvPr/>
        </p:nvGrpSpPr>
        <p:grpSpPr>
          <a:xfrm>
            <a:off x="7535662" y="2370505"/>
            <a:ext cx="1143262" cy="3754663"/>
            <a:chOff x="7110309" y="2132856"/>
            <a:chExt cx="1143262" cy="3754663"/>
          </a:xfrm>
        </p:grpSpPr>
        <p:grpSp>
          <p:nvGrpSpPr>
            <p:cNvPr id="12" name="Group 11">
              <a:extLst>
                <a:ext uri="{FF2B5EF4-FFF2-40B4-BE49-F238E27FC236}">
                  <a16:creationId xmlns:a16="http://schemas.microsoft.com/office/drawing/2014/main" id="{48FE2323-4FE6-497C-B51A-14C828E8392B}"/>
                </a:ext>
              </a:extLst>
            </p:cNvPr>
            <p:cNvGrpSpPr/>
            <p:nvPr/>
          </p:nvGrpSpPr>
          <p:grpSpPr>
            <a:xfrm>
              <a:off x="7110309" y="2132856"/>
              <a:ext cx="1143262" cy="2966718"/>
              <a:chOff x="7110309" y="2132856"/>
              <a:chExt cx="1143262" cy="2966718"/>
            </a:xfrm>
          </p:grpSpPr>
          <p:grpSp>
            <p:nvGrpSpPr>
              <p:cNvPr id="14" name="Group 13">
                <a:extLst>
                  <a:ext uri="{FF2B5EF4-FFF2-40B4-BE49-F238E27FC236}">
                    <a16:creationId xmlns:a16="http://schemas.microsoft.com/office/drawing/2014/main" id="{6E50CF43-4652-4BB1-865E-4251EA9AE892}"/>
                  </a:ext>
                </a:extLst>
              </p:cNvPr>
              <p:cNvGrpSpPr/>
              <p:nvPr/>
            </p:nvGrpSpPr>
            <p:grpSpPr>
              <a:xfrm>
                <a:off x="7455015" y="2703983"/>
                <a:ext cx="443007" cy="2395591"/>
                <a:chOff x="0" y="-69120"/>
                <a:chExt cx="219657" cy="1303797"/>
              </a:xfrm>
            </p:grpSpPr>
            <p:sp>
              <p:nvSpPr>
                <p:cNvPr id="16" name="Rectangle 15">
                  <a:extLst>
                    <a:ext uri="{FF2B5EF4-FFF2-40B4-BE49-F238E27FC236}">
                      <a16:creationId xmlns:a16="http://schemas.microsoft.com/office/drawing/2014/main" id="{E008CB2A-5508-4043-BA2B-BB4B7C45D1A7}"/>
                    </a:ext>
                  </a:extLst>
                </p:cNvPr>
                <p:cNvSpPr/>
                <p:nvPr/>
              </p:nvSpPr>
              <p:spPr>
                <a:xfrm>
                  <a:off x="0" y="-69120"/>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1</a:t>
                  </a:r>
                </a:p>
              </p:txBody>
            </p:sp>
            <p:sp>
              <p:nvSpPr>
                <p:cNvPr id="17" name="Rectangle 16">
                  <a:extLst>
                    <a:ext uri="{FF2B5EF4-FFF2-40B4-BE49-F238E27FC236}">
                      <a16:creationId xmlns:a16="http://schemas.microsoft.com/office/drawing/2014/main" id="{CB0AFCFF-BDAE-4840-8736-6FD4E12C3787}"/>
                    </a:ext>
                  </a:extLst>
                </p:cNvPr>
                <p:cNvSpPr/>
                <p:nvPr/>
              </p:nvSpPr>
              <p:spPr>
                <a:xfrm>
                  <a:off x="6297" y="289291"/>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2</a:t>
                  </a:r>
                </a:p>
              </p:txBody>
            </p:sp>
            <p:sp>
              <p:nvSpPr>
                <p:cNvPr id="18" name="Rectangle 17">
                  <a:extLst>
                    <a:ext uri="{FF2B5EF4-FFF2-40B4-BE49-F238E27FC236}">
                      <a16:creationId xmlns:a16="http://schemas.microsoft.com/office/drawing/2014/main" id="{4E9C9A02-33D1-4659-9C64-780ABF494E91}"/>
                    </a:ext>
                  </a:extLst>
                </p:cNvPr>
                <p:cNvSpPr/>
                <p:nvPr/>
              </p:nvSpPr>
              <p:spPr>
                <a:xfrm>
                  <a:off x="5434" y="657063"/>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3</a:t>
                  </a:r>
                </a:p>
              </p:txBody>
            </p:sp>
            <p:sp>
              <p:nvSpPr>
                <p:cNvPr id="19" name="Rectangle 18">
                  <a:extLst>
                    <a:ext uri="{FF2B5EF4-FFF2-40B4-BE49-F238E27FC236}">
                      <a16:creationId xmlns:a16="http://schemas.microsoft.com/office/drawing/2014/main" id="{1D65EEC3-B410-440D-A7C8-AF2571117D9B}"/>
                    </a:ext>
                  </a:extLst>
                </p:cNvPr>
                <p:cNvSpPr/>
                <p:nvPr/>
              </p:nvSpPr>
              <p:spPr>
                <a:xfrm>
                  <a:off x="0" y="1021317"/>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4</a:t>
                  </a:r>
                </a:p>
              </p:txBody>
            </p:sp>
          </p:grpSp>
          <p:sp>
            <p:nvSpPr>
              <p:cNvPr id="15" name="Rectangle 14">
                <a:extLst>
                  <a:ext uri="{FF2B5EF4-FFF2-40B4-BE49-F238E27FC236}">
                    <a16:creationId xmlns:a16="http://schemas.microsoft.com/office/drawing/2014/main" id="{351BFE82-FA85-4943-BE55-DB22FF388795}"/>
                  </a:ext>
                </a:extLst>
              </p:cNvPr>
              <p:cNvSpPr/>
              <p:nvPr/>
            </p:nvSpPr>
            <p:spPr>
              <a:xfrm>
                <a:off x="7110309" y="2132856"/>
                <a:ext cx="1143262" cy="430887"/>
              </a:xfrm>
              <a:prstGeom prst="rect">
                <a:avLst/>
              </a:prstGeom>
            </p:spPr>
            <p:txBody>
              <a:bodyPr wrap="none">
                <a:spAutoFit/>
              </a:bodyPr>
              <a:lstStyle/>
              <a:p>
                <a:r>
                  <a:rPr lang="en-GB" altLang="en-US" sz="2200" dirty="0">
                    <a:ea typeface="Times New Roman" panose="02020603050405020304" pitchFamily="18" charset="0"/>
                    <a:cs typeface="Calibri" panose="020F0502020204030204" pitchFamily="34" charset="0"/>
                  </a:rPr>
                  <a:t>Tick </a:t>
                </a:r>
                <a:r>
                  <a:rPr lang="en-GB" altLang="en-US" sz="2200" b="1" dirty="0">
                    <a:ea typeface="Times New Roman" panose="02020603050405020304" pitchFamily="18" charset="0"/>
                    <a:cs typeface="Calibri" panose="020F0502020204030204" pitchFamily="34" charset="0"/>
                  </a:rPr>
                  <a:t>one</a:t>
                </a:r>
                <a:endParaRPr lang="en-GB" sz="2200" dirty="0"/>
              </a:p>
            </p:txBody>
          </p:sp>
        </p:grpSp>
        <p:sp>
          <p:nvSpPr>
            <p:cNvPr id="13" name="Rectangle 12">
              <a:extLst>
                <a:ext uri="{FF2B5EF4-FFF2-40B4-BE49-F238E27FC236}">
                  <a16:creationId xmlns:a16="http://schemas.microsoft.com/office/drawing/2014/main" id="{6CF1F12E-71A7-474D-A285-46DA943F35EF}"/>
                </a:ext>
              </a:extLst>
            </p:cNvPr>
            <p:cNvSpPr/>
            <p:nvPr/>
          </p:nvSpPr>
          <p:spPr>
            <a:xfrm>
              <a:off x="7138760" y="5118078"/>
              <a:ext cx="1084733" cy="769441"/>
            </a:xfrm>
            <a:prstGeom prst="rect">
              <a:avLst/>
            </a:prstGeom>
          </p:spPr>
          <p:txBody>
            <a:bodyPr wrap="square">
              <a:spAutoFit/>
            </a:bodyPr>
            <a:lstStyle/>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______</a:t>
              </a:r>
              <a:endParaRPr lang="en-GB" altLang="en-US" sz="2200" dirty="0"/>
            </a:p>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1 mark</a:t>
              </a:r>
              <a:endParaRPr lang="en-GB" altLang="en-US" sz="2200" dirty="0"/>
            </a:p>
          </p:txBody>
        </p:sp>
      </p:grpSp>
      <p:sp>
        <p:nvSpPr>
          <p:cNvPr id="20" name="Rectangle 14">
            <a:extLst>
              <a:ext uri="{FF2B5EF4-FFF2-40B4-BE49-F238E27FC236}">
                <a16:creationId xmlns:a16="http://schemas.microsoft.com/office/drawing/2014/main" id="{6BB1F504-3F0E-405D-AB94-F01877CE1901}"/>
              </a:ext>
            </a:extLst>
          </p:cNvPr>
          <p:cNvSpPr>
            <a:spLocks noChangeArrowheads="1"/>
          </p:cNvSpPr>
          <p:nvPr/>
        </p:nvSpPr>
        <p:spPr bwMode="auto">
          <a:xfrm>
            <a:off x="3754722" y="2866941"/>
            <a:ext cx="2696572" cy="2462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as a fronted adverbial</a:t>
            </a:r>
          </a:p>
          <a:p>
            <a:pPr eaLnBrk="0" fontAlgn="base" hangingPunct="0">
              <a:spcBef>
                <a:spcPct val="0"/>
              </a:spcBef>
              <a:spcAft>
                <a:spcPct val="0"/>
              </a:spcAft>
            </a:pPr>
            <a:endParaRPr lang="en-GB" altLang="en-US" sz="2200" dirty="0">
              <a:ea typeface="Times New Roman" panose="02020603050405020304" pitchFamily="18" charset="0"/>
              <a:cs typeface="Calibri" panose="020F0502020204030204" pitchFamily="34" charset="0"/>
            </a:endParaRPr>
          </a:p>
          <a:p>
            <a:pPr lvl="0" eaLnBrk="0" fontAlgn="base" hangingPunct="0">
              <a:spcBef>
                <a:spcPct val="0"/>
              </a:spcBef>
              <a:spcAft>
                <a:spcPct val="0"/>
              </a:spcAft>
            </a:pPr>
            <a:r>
              <a:rPr lang="en-GB" altLang="en-US" sz="2200" dirty="0">
                <a:cs typeface="Calibri" panose="020F0502020204030204" pitchFamily="34" charset="0"/>
              </a:rPr>
              <a:t>as a conjunction</a:t>
            </a:r>
          </a:p>
          <a:p>
            <a:pPr lvl="0" eaLnBrk="0" fontAlgn="base" hangingPunct="0">
              <a:spcBef>
                <a:spcPct val="0"/>
              </a:spcBef>
              <a:spcAft>
                <a:spcPct val="0"/>
              </a:spcAft>
            </a:pPr>
            <a:endParaRPr lang="en-GB" altLang="en-US" sz="2200" dirty="0">
              <a:ea typeface="Times New Roman" panose="02020603050405020304" pitchFamily="18" charset="0"/>
              <a:cs typeface="Calibri" panose="020F0502020204030204" pitchFamily="34" charset="0"/>
            </a:endParaRPr>
          </a:p>
          <a:p>
            <a:pPr lvl="0" eaLnBrk="0" fontAlgn="base" hangingPunct="0">
              <a:spcBef>
                <a:spcPct val="0"/>
              </a:spcBef>
              <a:spcAft>
                <a:spcPct val="0"/>
              </a:spcAft>
            </a:pPr>
            <a:r>
              <a:rPr lang="en-GB" altLang="en-US" sz="2200" dirty="0">
                <a:cs typeface="Calibri" panose="020F0502020204030204" pitchFamily="34" charset="0"/>
              </a:rPr>
              <a:t>as a noun phrase</a:t>
            </a:r>
            <a:endParaRPr lang="en-GB" altLang="en-US" sz="2200" dirty="0"/>
          </a:p>
          <a:p>
            <a:pPr eaLnBrk="0" fontAlgn="base" hangingPunct="0">
              <a:spcBef>
                <a:spcPct val="0"/>
              </a:spcBef>
              <a:spcAft>
                <a:spcPct val="0"/>
              </a:spcAft>
            </a:pPr>
            <a:endParaRPr lang="en-GB" altLang="en-US" sz="2200" dirty="0">
              <a:ea typeface="Times New Roman" panose="02020603050405020304" pitchFamily="18" charset="0"/>
              <a:cs typeface="Calibri" panose="020F0502020204030204" pitchFamily="34" charset="0"/>
            </a:endParaRPr>
          </a:p>
          <a:p>
            <a:pPr lvl="0" eaLnBrk="0" fontAlgn="base" hangingPunct="0">
              <a:spcBef>
                <a:spcPct val="0"/>
              </a:spcBef>
              <a:spcAft>
                <a:spcPct val="0"/>
              </a:spcAft>
            </a:pPr>
            <a:r>
              <a:rPr lang="en-GB" altLang="en-US" sz="2200" dirty="0">
                <a:cs typeface="Calibri" panose="020F0502020204030204" pitchFamily="34" charset="0"/>
              </a:rPr>
              <a:t>as a main clause</a:t>
            </a:r>
            <a:endParaRPr lang="en-GB" altLang="en-US" sz="2200" dirty="0"/>
          </a:p>
        </p:txBody>
      </p:sp>
      <p:pic>
        <p:nvPicPr>
          <p:cNvPr id="21" name="Picture 20">
            <a:extLst>
              <a:ext uri="{FF2B5EF4-FFF2-40B4-BE49-F238E27FC236}">
                <a16:creationId xmlns:a16="http://schemas.microsoft.com/office/drawing/2014/main" id="{F3D1F09E-8402-3C46-8B64-CB52D88EE379}"/>
              </a:ext>
            </a:extLst>
          </p:cNvPr>
          <p:cNvPicPr>
            <a:picLocks noChangeAspect="1"/>
          </p:cNvPicPr>
          <p:nvPr/>
        </p:nvPicPr>
        <p:blipFill>
          <a:blip r:embed="rId3"/>
          <a:stretch>
            <a:fillRect/>
          </a:stretch>
        </p:blipFill>
        <p:spPr>
          <a:xfrm>
            <a:off x="10668000" y="470599"/>
            <a:ext cx="1234846" cy="826857"/>
          </a:xfrm>
          <a:prstGeom prst="rect">
            <a:avLst/>
          </a:prstGeom>
        </p:spPr>
      </p:pic>
    </p:spTree>
    <p:extLst>
      <p:ext uri="{BB962C8B-B14F-4D97-AF65-F5344CB8AC3E}">
        <p14:creationId xmlns:p14="http://schemas.microsoft.com/office/powerpoint/2010/main" val="2140708851"/>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618DF5B-C7E5-41A3-9007-E34DE55A35B1}"/>
              </a:ext>
            </a:extLst>
          </p:cNvPr>
          <p:cNvSpPr txBox="1"/>
          <p:nvPr/>
        </p:nvSpPr>
        <p:spPr>
          <a:xfrm>
            <a:off x="4744042" y="692697"/>
            <a:ext cx="3089115" cy="507831"/>
          </a:xfrm>
          <a:prstGeom prst="rect">
            <a:avLst/>
          </a:prstGeom>
          <a:noFill/>
        </p:spPr>
        <p:txBody>
          <a:bodyPr wrap="none" rtlCol="0">
            <a:spAutoFit/>
          </a:bodyPr>
          <a:lstStyle/>
          <a:p>
            <a:r>
              <a:rPr lang="en-GB" sz="2700" b="1" dirty="0"/>
              <a:t>Week 34 - questions</a:t>
            </a:r>
          </a:p>
        </p:txBody>
      </p:sp>
      <p:sp>
        <p:nvSpPr>
          <p:cNvPr id="23" name="Rectangle 13"/>
          <p:cNvSpPr>
            <a:spLocks noChangeArrowheads="1"/>
          </p:cNvSpPr>
          <p:nvPr/>
        </p:nvSpPr>
        <p:spPr bwMode="auto">
          <a:xfrm>
            <a:off x="1662568" y="6196411"/>
            <a:ext cx="8784976"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ctr" eaLnBrk="0" fontAlgn="base" hangingPunct="0">
              <a:spcBef>
                <a:spcPct val="0"/>
              </a:spcBef>
              <a:spcAft>
                <a:spcPct val="0"/>
              </a:spcAft>
            </a:pPr>
            <a:r>
              <a:rPr lang="en-GB" altLang="en-US" sz="2200" b="1" i="1" u="sng" dirty="0">
                <a:ea typeface="Times New Roman" panose="02020603050405020304" pitchFamily="18" charset="0"/>
                <a:cs typeface="Calibri" panose="020F0502020204030204" pitchFamily="34" charset="0"/>
              </a:rPr>
              <a:t>CHALLENGE</a:t>
            </a:r>
            <a:r>
              <a:rPr lang="en-GB" altLang="en-US" sz="2200" b="1" i="1" dirty="0">
                <a:ea typeface="Times New Roman" panose="02020603050405020304" pitchFamily="18" charset="0"/>
                <a:cs typeface="Calibri" panose="020F0502020204030204" pitchFamily="34" charset="0"/>
              </a:rPr>
              <a:t>: Find a synonym for </a:t>
            </a:r>
            <a:r>
              <a:rPr lang="en-GB" altLang="en-US" sz="2200" b="1" i="1" u="sng" dirty="0">
                <a:ea typeface="Times New Roman" panose="02020603050405020304" pitchFamily="18" charset="0"/>
                <a:cs typeface="Calibri" panose="020F0502020204030204" pitchFamily="34" charset="0"/>
              </a:rPr>
              <a:t>stirs</a:t>
            </a:r>
            <a:r>
              <a:rPr lang="en-GB" altLang="en-US" sz="2200" b="1" i="1" dirty="0">
                <a:ea typeface="Times New Roman" panose="02020603050405020304" pitchFamily="18" charset="0"/>
                <a:cs typeface="Calibri" panose="020F0502020204030204" pitchFamily="34" charset="0"/>
              </a:rPr>
              <a:t>.</a:t>
            </a:r>
            <a:endParaRPr lang="en-GB" altLang="en-US" sz="2200" i="1" dirty="0"/>
          </a:p>
          <a:p>
            <a:pPr eaLnBrk="0" fontAlgn="base" hangingPunct="0">
              <a:spcBef>
                <a:spcPct val="0"/>
              </a:spcBef>
              <a:spcAft>
                <a:spcPct val="0"/>
              </a:spcAft>
            </a:pPr>
            <a:endParaRPr lang="en-GB" altLang="en-US" sz="2200" i="1" dirty="0"/>
          </a:p>
        </p:txBody>
      </p:sp>
      <p:pic>
        <p:nvPicPr>
          <p:cNvPr id="10" name="Picture 9">
            <a:extLst>
              <a:ext uri="{FF2B5EF4-FFF2-40B4-BE49-F238E27FC236}">
                <a16:creationId xmlns:a16="http://schemas.microsoft.com/office/drawing/2014/main" id="{381C3CF3-F4AB-4D9E-9BD8-55BF804487C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9832" y="167683"/>
            <a:ext cx="753237" cy="1082421"/>
          </a:xfrm>
          <a:prstGeom prst="rect">
            <a:avLst/>
          </a:prstGeom>
        </p:spPr>
      </p:pic>
      <p:sp>
        <p:nvSpPr>
          <p:cNvPr id="11" name="Rectangle 13">
            <a:extLst>
              <a:ext uri="{FF2B5EF4-FFF2-40B4-BE49-F238E27FC236}">
                <a16:creationId xmlns:a16="http://schemas.microsoft.com/office/drawing/2014/main" id="{BF48D652-1A89-49EE-9B27-A3FB781D8863}"/>
              </a:ext>
            </a:extLst>
          </p:cNvPr>
          <p:cNvSpPr>
            <a:spLocks noChangeArrowheads="1"/>
          </p:cNvSpPr>
          <p:nvPr/>
        </p:nvSpPr>
        <p:spPr bwMode="auto">
          <a:xfrm>
            <a:off x="2584396" y="1280222"/>
            <a:ext cx="6933641" cy="144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200" b="1" dirty="0">
                <a:ea typeface="Times New Roman" panose="02020603050405020304" pitchFamily="18" charset="0"/>
                <a:cs typeface="Calibri" panose="020F0502020204030204" pitchFamily="34" charset="0"/>
              </a:rPr>
              <a:t>2.  </a:t>
            </a:r>
            <a:r>
              <a:rPr lang="en-GB" altLang="en-US" sz="2200" dirty="0">
                <a:ea typeface="Times New Roman" panose="02020603050405020304" pitchFamily="18" charset="0"/>
                <a:cs typeface="Calibri" panose="020F0502020204030204" pitchFamily="34" charset="0"/>
              </a:rPr>
              <a:t>Change each underlined verb from the present tense to the </a:t>
            </a:r>
            <a:r>
              <a:rPr lang="en-GB" altLang="en-US" sz="2200" b="1" dirty="0">
                <a:ea typeface="Times New Roman" panose="02020603050405020304" pitchFamily="18" charset="0"/>
                <a:cs typeface="Calibri" panose="020F0502020204030204" pitchFamily="34" charset="0"/>
              </a:rPr>
              <a:t>past tense </a:t>
            </a:r>
            <a:r>
              <a:rPr lang="en-GB" altLang="en-US" sz="2200" dirty="0">
                <a:ea typeface="Times New Roman" panose="02020603050405020304" pitchFamily="18" charset="0"/>
                <a:cs typeface="Calibri" panose="020F0502020204030204" pitchFamily="34" charset="0"/>
              </a:rPr>
              <a:t>and write it in the box.  </a:t>
            </a:r>
          </a:p>
          <a:p>
            <a:pPr eaLnBrk="0" fontAlgn="base" hangingPunct="0">
              <a:spcBef>
                <a:spcPct val="0"/>
              </a:spcBef>
              <a:spcAft>
                <a:spcPct val="0"/>
              </a:spcAft>
            </a:pPr>
            <a:endParaRPr lang="en-GB" altLang="en-US" sz="2200" dirty="0"/>
          </a:p>
          <a:p>
            <a:pP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                                                                               </a:t>
            </a:r>
            <a:endParaRPr lang="en-GB" altLang="en-US" sz="2200" dirty="0"/>
          </a:p>
        </p:txBody>
      </p:sp>
      <p:sp>
        <p:nvSpPr>
          <p:cNvPr id="12" name="Rectangle 14">
            <a:extLst>
              <a:ext uri="{FF2B5EF4-FFF2-40B4-BE49-F238E27FC236}">
                <a16:creationId xmlns:a16="http://schemas.microsoft.com/office/drawing/2014/main" id="{1ED590FB-05C1-440A-B63B-9061C5B61501}"/>
              </a:ext>
            </a:extLst>
          </p:cNvPr>
          <p:cNvSpPr>
            <a:spLocks noChangeArrowheads="1"/>
          </p:cNvSpPr>
          <p:nvPr/>
        </p:nvSpPr>
        <p:spPr bwMode="auto">
          <a:xfrm>
            <a:off x="1941119" y="2625210"/>
            <a:ext cx="8994388"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Hazzan </a:t>
            </a:r>
            <a:r>
              <a:rPr lang="en-GB" altLang="en-US" sz="2200" u="sng" dirty="0">
                <a:ea typeface="Times New Roman" panose="02020603050405020304" pitchFamily="18" charset="0"/>
                <a:cs typeface="Calibri" panose="020F0502020204030204" pitchFamily="34" charset="0"/>
              </a:rPr>
              <a:t>stirs</a:t>
            </a:r>
            <a:r>
              <a:rPr lang="en-GB" altLang="en-US" sz="2200" dirty="0">
                <a:ea typeface="Times New Roman" panose="02020603050405020304" pitchFamily="18" charset="0"/>
                <a:cs typeface="Calibri" panose="020F0502020204030204" pitchFamily="34" charset="0"/>
              </a:rPr>
              <a:t> the mixture whilst his friend </a:t>
            </a:r>
            <a:r>
              <a:rPr lang="en-GB" altLang="en-US" sz="2200" u="sng" dirty="0">
                <a:ea typeface="Times New Roman" panose="02020603050405020304" pitchFamily="18" charset="0"/>
                <a:cs typeface="Calibri" panose="020F0502020204030204" pitchFamily="34" charset="0"/>
              </a:rPr>
              <a:t>sifts</a:t>
            </a:r>
            <a:r>
              <a:rPr lang="en-GB" altLang="en-US" sz="2200" dirty="0">
                <a:ea typeface="Times New Roman" panose="02020603050405020304" pitchFamily="18" charset="0"/>
                <a:cs typeface="Calibri" panose="020F0502020204030204" pitchFamily="34" charset="0"/>
              </a:rPr>
              <a:t> the flour into a bowl.</a:t>
            </a:r>
          </a:p>
        </p:txBody>
      </p:sp>
      <p:sp>
        <p:nvSpPr>
          <p:cNvPr id="13" name="Rectangle 12">
            <a:extLst>
              <a:ext uri="{FF2B5EF4-FFF2-40B4-BE49-F238E27FC236}">
                <a16:creationId xmlns:a16="http://schemas.microsoft.com/office/drawing/2014/main" id="{E91CFB97-11B1-4DD4-A796-25DD42A0E3F7}"/>
              </a:ext>
            </a:extLst>
          </p:cNvPr>
          <p:cNvSpPr/>
          <p:nvPr/>
        </p:nvSpPr>
        <p:spPr>
          <a:xfrm>
            <a:off x="8616281" y="5157193"/>
            <a:ext cx="1084733" cy="769441"/>
          </a:xfrm>
          <a:prstGeom prst="rect">
            <a:avLst/>
          </a:prstGeom>
        </p:spPr>
        <p:txBody>
          <a:bodyPr wrap="square">
            <a:spAutoFit/>
          </a:bodyPr>
          <a:lstStyle/>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______</a:t>
            </a:r>
            <a:endParaRPr lang="en-GB" altLang="en-US" sz="2200" dirty="0"/>
          </a:p>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1 mark</a:t>
            </a:r>
            <a:endParaRPr lang="en-GB" altLang="en-US" sz="2200" dirty="0"/>
          </a:p>
        </p:txBody>
      </p:sp>
      <p:grpSp>
        <p:nvGrpSpPr>
          <p:cNvPr id="14" name="Group 13">
            <a:extLst>
              <a:ext uri="{FF2B5EF4-FFF2-40B4-BE49-F238E27FC236}">
                <a16:creationId xmlns:a16="http://schemas.microsoft.com/office/drawing/2014/main" id="{D79A7116-25EC-4927-88B1-1F04F9A7DC90}"/>
              </a:ext>
            </a:extLst>
          </p:cNvPr>
          <p:cNvGrpSpPr/>
          <p:nvPr/>
        </p:nvGrpSpPr>
        <p:grpSpPr>
          <a:xfrm>
            <a:off x="2080355" y="3021266"/>
            <a:ext cx="2118340" cy="756054"/>
            <a:chOff x="-12451" y="158671"/>
            <a:chExt cx="1051560" cy="445211"/>
          </a:xfrm>
        </p:grpSpPr>
        <p:sp>
          <p:nvSpPr>
            <p:cNvPr id="15" name="Rectangle 14">
              <a:extLst>
                <a:ext uri="{FF2B5EF4-FFF2-40B4-BE49-F238E27FC236}">
                  <a16:creationId xmlns:a16="http://schemas.microsoft.com/office/drawing/2014/main" id="{E0F879F9-7003-4C91-A801-1C7FB1B6EEF6}"/>
                </a:ext>
              </a:extLst>
            </p:cNvPr>
            <p:cNvSpPr/>
            <p:nvPr/>
          </p:nvSpPr>
          <p:spPr>
            <a:xfrm>
              <a:off x="-12451" y="313711"/>
              <a:ext cx="1051560" cy="290171"/>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endParaRPr lang="en-GB" sz="2200" b="1" dirty="0">
                <a:ea typeface="Times New Roman" panose="02020603050405020304" pitchFamily="18" charset="0"/>
                <a:cs typeface="Times New Roman" panose="02020603050405020304" pitchFamily="18" charset="0"/>
              </a:endParaRPr>
            </a:p>
          </p:txBody>
        </p:sp>
        <p:cxnSp>
          <p:nvCxnSpPr>
            <p:cNvPr id="16" name="Straight Arrow Connector 15">
              <a:extLst>
                <a:ext uri="{FF2B5EF4-FFF2-40B4-BE49-F238E27FC236}">
                  <a16:creationId xmlns:a16="http://schemas.microsoft.com/office/drawing/2014/main" id="{E0F706D9-E996-4B36-85E3-12E916FC483D}"/>
                </a:ext>
              </a:extLst>
            </p:cNvPr>
            <p:cNvCxnSpPr/>
            <p:nvPr/>
          </p:nvCxnSpPr>
          <p:spPr>
            <a:xfrm flipH="1" flipV="1">
              <a:off x="511424" y="158671"/>
              <a:ext cx="1905" cy="14874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17" name="Group 16">
            <a:extLst>
              <a:ext uri="{FF2B5EF4-FFF2-40B4-BE49-F238E27FC236}">
                <a16:creationId xmlns:a16="http://schemas.microsoft.com/office/drawing/2014/main" id="{6692B420-DCAB-46B1-BB89-9B2B423EB32E}"/>
              </a:ext>
            </a:extLst>
          </p:cNvPr>
          <p:cNvGrpSpPr/>
          <p:nvPr/>
        </p:nvGrpSpPr>
        <p:grpSpPr>
          <a:xfrm>
            <a:off x="5874967" y="2977486"/>
            <a:ext cx="2118340" cy="756054"/>
            <a:chOff x="-12451" y="158671"/>
            <a:chExt cx="1051560" cy="445211"/>
          </a:xfrm>
        </p:grpSpPr>
        <p:sp>
          <p:nvSpPr>
            <p:cNvPr id="18" name="Rectangle 17">
              <a:extLst>
                <a:ext uri="{FF2B5EF4-FFF2-40B4-BE49-F238E27FC236}">
                  <a16:creationId xmlns:a16="http://schemas.microsoft.com/office/drawing/2014/main" id="{0F615515-BF38-4A5E-82EB-4483CC6264EC}"/>
                </a:ext>
              </a:extLst>
            </p:cNvPr>
            <p:cNvSpPr/>
            <p:nvPr/>
          </p:nvSpPr>
          <p:spPr>
            <a:xfrm>
              <a:off x="-12451" y="313711"/>
              <a:ext cx="1051560" cy="290171"/>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1100" b="1" dirty="0">
                  <a:ea typeface="Times New Roman" panose="02020603050405020304" pitchFamily="18" charset="0"/>
                  <a:cs typeface="Times New Roman" panose="02020603050405020304" pitchFamily="18" charset="0"/>
                </a:rPr>
                <a:t> </a:t>
              </a:r>
              <a:endParaRPr lang="en-GB" sz="2200" b="1" dirty="0">
                <a:ea typeface="Times New Roman" panose="02020603050405020304" pitchFamily="18" charset="0"/>
                <a:cs typeface="Times New Roman" panose="02020603050405020304" pitchFamily="18" charset="0"/>
              </a:endParaRPr>
            </a:p>
          </p:txBody>
        </p:sp>
        <p:cxnSp>
          <p:nvCxnSpPr>
            <p:cNvPr id="19" name="Straight Arrow Connector 18">
              <a:extLst>
                <a:ext uri="{FF2B5EF4-FFF2-40B4-BE49-F238E27FC236}">
                  <a16:creationId xmlns:a16="http://schemas.microsoft.com/office/drawing/2014/main" id="{FF7D2A28-3B00-4601-9317-3A048AE4896B}"/>
                </a:ext>
              </a:extLst>
            </p:cNvPr>
            <p:cNvCxnSpPr/>
            <p:nvPr/>
          </p:nvCxnSpPr>
          <p:spPr>
            <a:xfrm flipH="1" flipV="1">
              <a:off x="511424" y="158671"/>
              <a:ext cx="1905" cy="14874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pic>
        <p:nvPicPr>
          <p:cNvPr id="20" name="Picture 19">
            <a:extLst>
              <a:ext uri="{FF2B5EF4-FFF2-40B4-BE49-F238E27FC236}">
                <a16:creationId xmlns:a16="http://schemas.microsoft.com/office/drawing/2014/main" id="{F74E7E1C-CC49-504B-ABA3-78AFCA83C510}"/>
              </a:ext>
            </a:extLst>
          </p:cNvPr>
          <p:cNvPicPr>
            <a:picLocks noChangeAspect="1"/>
          </p:cNvPicPr>
          <p:nvPr/>
        </p:nvPicPr>
        <p:blipFill>
          <a:blip r:embed="rId3"/>
          <a:stretch>
            <a:fillRect/>
          </a:stretch>
        </p:blipFill>
        <p:spPr>
          <a:xfrm>
            <a:off x="10668000" y="470599"/>
            <a:ext cx="1234846" cy="826857"/>
          </a:xfrm>
          <a:prstGeom prst="rect">
            <a:avLst/>
          </a:prstGeom>
        </p:spPr>
      </p:pic>
    </p:spTree>
    <p:extLst>
      <p:ext uri="{BB962C8B-B14F-4D97-AF65-F5344CB8AC3E}">
        <p14:creationId xmlns:p14="http://schemas.microsoft.com/office/powerpoint/2010/main" val="3725553400"/>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618DF5B-C7E5-41A3-9007-E34DE55A35B1}"/>
              </a:ext>
            </a:extLst>
          </p:cNvPr>
          <p:cNvSpPr txBox="1"/>
          <p:nvPr/>
        </p:nvSpPr>
        <p:spPr>
          <a:xfrm>
            <a:off x="4744042" y="692697"/>
            <a:ext cx="3089115" cy="507831"/>
          </a:xfrm>
          <a:prstGeom prst="rect">
            <a:avLst/>
          </a:prstGeom>
          <a:noFill/>
        </p:spPr>
        <p:txBody>
          <a:bodyPr wrap="none" rtlCol="0">
            <a:spAutoFit/>
          </a:bodyPr>
          <a:lstStyle/>
          <a:p>
            <a:r>
              <a:rPr lang="en-GB" sz="2700" b="1" dirty="0"/>
              <a:t>Week 34 - questions</a:t>
            </a:r>
          </a:p>
        </p:txBody>
      </p:sp>
      <p:sp>
        <p:nvSpPr>
          <p:cNvPr id="8" name="Rectangle 13"/>
          <p:cNvSpPr>
            <a:spLocks noChangeArrowheads="1"/>
          </p:cNvSpPr>
          <p:nvPr/>
        </p:nvSpPr>
        <p:spPr bwMode="auto">
          <a:xfrm>
            <a:off x="2454420" y="1328754"/>
            <a:ext cx="6933641"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200" b="1" dirty="0">
                <a:ea typeface="Times New Roman" panose="02020603050405020304" pitchFamily="18" charset="0"/>
                <a:cs typeface="Calibri" panose="020F0502020204030204" pitchFamily="34" charset="0"/>
              </a:rPr>
              <a:t>3.</a:t>
            </a:r>
            <a:r>
              <a:rPr lang="en-GB" altLang="en-US" sz="2200" dirty="0">
                <a:ea typeface="Times New Roman" panose="02020603050405020304" pitchFamily="18" charset="0"/>
                <a:cs typeface="Calibri" panose="020F0502020204030204" pitchFamily="34" charset="0"/>
              </a:rPr>
              <a:t>  Tick one box to show which option is written in correct sentences.                                                                               </a:t>
            </a:r>
            <a:endParaRPr lang="en-GB" altLang="en-US" sz="2200" dirty="0"/>
          </a:p>
          <a:p>
            <a:pPr eaLnBrk="0" fontAlgn="base" hangingPunct="0">
              <a:spcBef>
                <a:spcPct val="0"/>
              </a:spcBef>
              <a:spcAft>
                <a:spcPct val="0"/>
              </a:spcAft>
            </a:pPr>
            <a:endParaRPr lang="en-GB" altLang="en-US" sz="2200" dirty="0"/>
          </a:p>
        </p:txBody>
      </p:sp>
      <p:sp>
        <p:nvSpPr>
          <p:cNvPr id="23" name="Rectangle 13"/>
          <p:cNvSpPr>
            <a:spLocks noChangeArrowheads="1"/>
          </p:cNvSpPr>
          <p:nvPr/>
        </p:nvSpPr>
        <p:spPr bwMode="auto">
          <a:xfrm>
            <a:off x="1241935" y="6042624"/>
            <a:ext cx="8784976"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ctr" eaLnBrk="0" fontAlgn="base" hangingPunct="0">
              <a:spcBef>
                <a:spcPct val="0"/>
              </a:spcBef>
              <a:spcAft>
                <a:spcPct val="0"/>
              </a:spcAft>
            </a:pPr>
            <a:r>
              <a:rPr lang="en-GB" altLang="en-US" sz="2200" b="1" i="1" u="sng" dirty="0">
                <a:ea typeface="Times New Roman" panose="02020603050405020304" pitchFamily="18" charset="0"/>
                <a:cs typeface="Calibri" panose="020F0502020204030204" pitchFamily="34" charset="0"/>
              </a:rPr>
              <a:t>CHALLENGE</a:t>
            </a:r>
            <a:r>
              <a:rPr lang="en-GB" altLang="en-US" sz="2200" b="1" i="1" dirty="0">
                <a:ea typeface="Times New Roman" panose="02020603050405020304" pitchFamily="18" charset="0"/>
                <a:cs typeface="Calibri" panose="020F0502020204030204" pitchFamily="34" charset="0"/>
              </a:rPr>
              <a:t>: How do you know when to add </a:t>
            </a:r>
            <a:r>
              <a:rPr lang="en-GB" altLang="en-US" sz="2200" b="1" i="1" u="sng" dirty="0" err="1">
                <a:ea typeface="Times New Roman" panose="02020603050405020304" pitchFamily="18" charset="0"/>
                <a:cs typeface="Calibri" panose="020F0502020204030204" pitchFamily="34" charset="0"/>
              </a:rPr>
              <a:t>ies</a:t>
            </a:r>
            <a:r>
              <a:rPr lang="en-GB" altLang="en-US" sz="2200" b="1" i="1" dirty="0">
                <a:ea typeface="Times New Roman" panose="02020603050405020304" pitchFamily="18" charset="0"/>
                <a:cs typeface="Calibri" panose="020F0502020204030204" pitchFamily="34" charset="0"/>
              </a:rPr>
              <a:t> to make a plural? Write the spelling rule.</a:t>
            </a:r>
            <a:endParaRPr lang="en-GB" altLang="en-US" sz="2200" i="1" dirty="0"/>
          </a:p>
          <a:p>
            <a:pPr eaLnBrk="0" fontAlgn="base" hangingPunct="0">
              <a:spcBef>
                <a:spcPct val="0"/>
              </a:spcBef>
              <a:spcAft>
                <a:spcPct val="0"/>
              </a:spcAft>
            </a:pPr>
            <a:endParaRPr lang="en-GB" altLang="en-US" sz="2200" i="1" dirty="0"/>
          </a:p>
        </p:txBody>
      </p:sp>
      <p:pic>
        <p:nvPicPr>
          <p:cNvPr id="10" name="Picture 9">
            <a:extLst>
              <a:ext uri="{FF2B5EF4-FFF2-40B4-BE49-F238E27FC236}">
                <a16:creationId xmlns:a16="http://schemas.microsoft.com/office/drawing/2014/main" id="{381C3CF3-F4AB-4D9E-9BD8-55BF804487C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9832" y="167683"/>
            <a:ext cx="753237" cy="1082421"/>
          </a:xfrm>
          <a:prstGeom prst="rect">
            <a:avLst/>
          </a:prstGeom>
        </p:spPr>
      </p:pic>
      <p:grpSp>
        <p:nvGrpSpPr>
          <p:cNvPr id="11" name="Group 10">
            <a:extLst>
              <a:ext uri="{FF2B5EF4-FFF2-40B4-BE49-F238E27FC236}">
                <a16:creationId xmlns:a16="http://schemas.microsoft.com/office/drawing/2014/main" id="{E9F097F8-8AAF-4854-95FE-1016813E16AB}"/>
              </a:ext>
            </a:extLst>
          </p:cNvPr>
          <p:cNvGrpSpPr/>
          <p:nvPr/>
        </p:nvGrpSpPr>
        <p:grpSpPr>
          <a:xfrm>
            <a:off x="8244799" y="1875355"/>
            <a:ext cx="1143262" cy="3754663"/>
            <a:chOff x="7110309" y="2132856"/>
            <a:chExt cx="1143262" cy="3754663"/>
          </a:xfrm>
        </p:grpSpPr>
        <p:grpSp>
          <p:nvGrpSpPr>
            <p:cNvPr id="12" name="Group 11">
              <a:extLst>
                <a:ext uri="{FF2B5EF4-FFF2-40B4-BE49-F238E27FC236}">
                  <a16:creationId xmlns:a16="http://schemas.microsoft.com/office/drawing/2014/main" id="{EF7D42C0-FDC2-46D0-A49B-10503C05E4E4}"/>
                </a:ext>
              </a:extLst>
            </p:cNvPr>
            <p:cNvGrpSpPr/>
            <p:nvPr/>
          </p:nvGrpSpPr>
          <p:grpSpPr>
            <a:xfrm>
              <a:off x="7110309" y="2132856"/>
              <a:ext cx="1143262" cy="2966718"/>
              <a:chOff x="7110309" y="2132856"/>
              <a:chExt cx="1143262" cy="2966718"/>
            </a:xfrm>
          </p:grpSpPr>
          <p:grpSp>
            <p:nvGrpSpPr>
              <p:cNvPr id="14" name="Group 13">
                <a:extLst>
                  <a:ext uri="{FF2B5EF4-FFF2-40B4-BE49-F238E27FC236}">
                    <a16:creationId xmlns:a16="http://schemas.microsoft.com/office/drawing/2014/main" id="{940FC910-34EB-4D41-AC66-C61B9C708FDF}"/>
                  </a:ext>
                </a:extLst>
              </p:cNvPr>
              <p:cNvGrpSpPr/>
              <p:nvPr/>
            </p:nvGrpSpPr>
            <p:grpSpPr>
              <a:xfrm>
                <a:off x="7455015" y="2703983"/>
                <a:ext cx="443007" cy="2395591"/>
                <a:chOff x="0" y="-69120"/>
                <a:chExt cx="219657" cy="1303797"/>
              </a:xfrm>
            </p:grpSpPr>
            <p:sp>
              <p:nvSpPr>
                <p:cNvPr id="16" name="Rectangle 15">
                  <a:extLst>
                    <a:ext uri="{FF2B5EF4-FFF2-40B4-BE49-F238E27FC236}">
                      <a16:creationId xmlns:a16="http://schemas.microsoft.com/office/drawing/2014/main" id="{85414623-0DDC-426D-ADA6-AE2A322BC3BA}"/>
                    </a:ext>
                  </a:extLst>
                </p:cNvPr>
                <p:cNvSpPr/>
                <p:nvPr/>
              </p:nvSpPr>
              <p:spPr>
                <a:xfrm>
                  <a:off x="0" y="-69120"/>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1</a:t>
                  </a:r>
                </a:p>
              </p:txBody>
            </p:sp>
            <p:sp>
              <p:nvSpPr>
                <p:cNvPr id="17" name="Rectangle 16">
                  <a:extLst>
                    <a:ext uri="{FF2B5EF4-FFF2-40B4-BE49-F238E27FC236}">
                      <a16:creationId xmlns:a16="http://schemas.microsoft.com/office/drawing/2014/main" id="{D122E3F2-3874-4EB1-9986-4F2D5E28967A}"/>
                    </a:ext>
                  </a:extLst>
                </p:cNvPr>
                <p:cNvSpPr/>
                <p:nvPr/>
              </p:nvSpPr>
              <p:spPr>
                <a:xfrm>
                  <a:off x="6297" y="289291"/>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2</a:t>
                  </a:r>
                </a:p>
              </p:txBody>
            </p:sp>
            <p:sp>
              <p:nvSpPr>
                <p:cNvPr id="18" name="Rectangle 17">
                  <a:extLst>
                    <a:ext uri="{FF2B5EF4-FFF2-40B4-BE49-F238E27FC236}">
                      <a16:creationId xmlns:a16="http://schemas.microsoft.com/office/drawing/2014/main" id="{CD20B07D-1DAA-4E6B-99BD-0570B7D08CE8}"/>
                    </a:ext>
                  </a:extLst>
                </p:cNvPr>
                <p:cNvSpPr/>
                <p:nvPr/>
              </p:nvSpPr>
              <p:spPr>
                <a:xfrm>
                  <a:off x="5434" y="657063"/>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3</a:t>
                  </a:r>
                </a:p>
              </p:txBody>
            </p:sp>
            <p:sp>
              <p:nvSpPr>
                <p:cNvPr id="19" name="Rectangle 18">
                  <a:extLst>
                    <a:ext uri="{FF2B5EF4-FFF2-40B4-BE49-F238E27FC236}">
                      <a16:creationId xmlns:a16="http://schemas.microsoft.com/office/drawing/2014/main" id="{A4DF1CAD-68A6-417A-96BD-33E70B944617}"/>
                    </a:ext>
                  </a:extLst>
                </p:cNvPr>
                <p:cNvSpPr/>
                <p:nvPr/>
              </p:nvSpPr>
              <p:spPr>
                <a:xfrm>
                  <a:off x="0" y="1021317"/>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4</a:t>
                  </a:r>
                </a:p>
              </p:txBody>
            </p:sp>
          </p:grpSp>
          <p:sp>
            <p:nvSpPr>
              <p:cNvPr id="15" name="Rectangle 14">
                <a:extLst>
                  <a:ext uri="{FF2B5EF4-FFF2-40B4-BE49-F238E27FC236}">
                    <a16:creationId xmlns:a16="http://schemas.microsoft.com/office/drawing/2014/main" id="{F797A8D7-17D1-4EB3-85A0-E1087DBD2462}"/>
                  </a:ext>
                </a:extLst>
              </p:cNvPr>
              <p:cNvSpPr/>
              <p:nvPr/>
            </p:nvSpPr>
            <p:spPr>
              <a:xfrm>
                <a:off x="7110309" y="2132856"/>
                <a:ext cx="1143262" cy="430887"/>
              </a:xfrm>
              <a:prstGeom prst="rect">
                <a:avLst/>
              </a:prstGeom>
            </p:spPr>
            <p:txBody>
              <a:bodyPr wrap="none">
                <a:spAutoFit/>
              </a:bodyPr>
              <a:lstStyle/>
              <a:p>
                <a:r>
                  <a:rPr lang="en-GB" altLang="en-US" sz="2200" dirty="0">
                    <a:ea typeface="Times New Roman" panose="02020603050405020304" pitchFamily="18" charset="0"/>
                    <a:cs typeface="Calibri" panose="020F0502020204030204" pitchFamily="34" charset="0"/>
                  </a:rPr>
                  <a:t>Tick </a:t>
                </a:r>
                <a:r>
                  <a:rPr lang="en-GB" altLang="en-US" sz="2200" b="1" dirty="0">
                    <a:ea typeface="Times New Roman" panose="02020603050405020304" pitchFamily="18" charset="0"/>
                    <a:cs typeface="Calibri" panose="020F0502020204030204" pitchFamily="34" charset="0"/>
                  </a:rPr>
                  <a:t>one</a:t>
                </a:r>
                <a:endParaRPr lang="en-GB" sz="2200" dirty="0"/>
              </a:p>
            </p:txBody>
          </p:sp>
        </p:grpSp>
        <p:sp>
          <p:nvSpPr>
            <p:cNvPr id="13" name="Rectangle 12">
              <a:extLst>
                <a:ext uri="{FF2B5EF4-FFF2-40B4-BE49-F238E27FC236}">
                  <a16:creationId xmlns:a16="http://schemas.microsoft.com/office/drawing/2014/main" id="{26C1EDA7-7ACD-4A62-B874-777D276CA777}"/>
                </a:ext>
              </a:extLst>
            </p:cNvPr>
            <p:cNvSpPr/>
            <p:nvPr/>
          </p:nvSpPr>
          <p:spPr>
            <a:xfrm>
              <a:off x="7138760" y="5118078"/>
              <a:ext cx="1084733" cy="769441"/>
            </a:xfrm>
            <a:prstGeom prst="rect">
              <a:avLst/>
            </a:prstGeom>
          </p:spPr>
          <p:txBody>
            <a:bodyPr wrap="square">
              <a:spAutoFit/>
            </a:bodyPr>
            <a:lstStyle/>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______</a:t>
              </a:r>
              <a:endParaRPr lang="en-GB" altLang="en-US" sz="2200" dirty="0"/>
            </a:p>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1 mark</a:t>
              </a:r>
              <a:endParaRPr lang="en-GB" altLang="en-US" sz="2200" dirty="0"/>
            </a:p>
          </p:txBody>
        </p:sp>
      </p:grpSp>
      <p:sp>
        <p:nvSpPr>
          <p:cNvPr id="20" name="Rectangle 14">
            <a:extLst>
              <a:ext uri="{FF2B5EF4-FFF2-40B4-BE49-F238E27FC236}">
                <a16:creationId xmlns:a16="http://schemas.microsoft.com/office/drawing/2014/main" id="{779704DD-A67F-4B1C-AA5B-CAEF8D54D71F}"/>
              </a:ext>
            </a:extLst>
          </p:cNvPr>
          <p:cNvSpPr>
            <a:spLocks noChangeArrowheads="1"/>
          </p:cNvSpPr>
          <p:nvPr/>
        </p:nvSpPr>
        <p:spPr bwMode="auto">
          <a:xfrm>
            <a:off x="1505415" y="2406420"/>
            <a:ext cx="6258591" cy="2462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She turned the music down. It was noisy.</a:t>
            </a:r>
          </a:p>
          <a:p>
            <a:pPr eaLnBrk="0" fontAlgn="base" hangingPunct="0">
              <a:spcBef>
                <a:spcPct val="0"/>
              </a:spcBef>
              <a:spcAft>
                <a:spcPct val="0"/>
              </a:spcAft>
            </a:pPr>
            <a:endParaRPr lang="en-GB" altLang="en-US" sz="2200" dirty="0">
              <a:cs typeface="Calibri" panose="020F0502020204030204" pitchFamily="34" charset="0"/>
            </a:endParaRPr>
          </a:p>
          <a:p>
            <a:pPr eaLnBrk="0" fontAlgn="base" hangingPunct="0">
              <a:spcBef>
                <a:spcPct val="0"/>
              </a:spcBef>
              <a:spcAft>
                <a:spcPct val="0"/>
              </a:spcAft>
            </a:pPr>
            <a:r>
              <a:rPr lang="en-GB" altLang="en-US" sz="2200" dirty="0">
                <a:cs typeface="Calibri" panose="020F0502020204030204" pitchFamily="34" charset="0"/>
              </a:rPr>
              <a:t>We arrived early. At the birthday party.</a:t>
            </a:r>
          </a:p>
          <a:p>
            <a:pPr lvl="0" eaLnBrk="0" fontAlgn="base" hangingPunct="0">
              <a:spcBef>
                <a:spcPct val="0"/>
              </a:spcBef>
              <a:spcAft>
                <a:spcPct val="0"/>
              </a:spcAft>
            </a:pPr>
            <a:endParaRPr lang="en-GB" altLang="en-US" sz="2200" dirty="0">
              <a:ea typeface="Times New Roman" panose="02020603050405020304" pitchFamily="18" charset="0"/>
              <a:cs typeface="Calibri" panose="020F0502020204030204" pitchFamily="34" charset="0"/>
            </a:endParaRPr>
          </a:p>
          <a:p>
            <a:pPr lvl="0" eaLnBrk="0" fontAlgn="base" hangingPunct="0">
              <a:spcBef>
                <a:spcPct val="0"/>
              </a:spcBef>
              <a:spcAft>
                <a:spcPct val="0"/>
              </a:spcAft>
            </a:pPr>
            <a:r>
              <a:rPr lang="en-GB" altLang="en-US" sz="2200" dirty="0">
                <a:cs typeface="Calibri" panose="020F0502020204030204" pitchFamily="34" charset="0"/>
              </a:rPr>
              <a:t>He darted across the hall. To catch the closing door. </a:t>
            </a:r>
            <a:endParaRPr lang="en-GB" altLang="en-US" sz="2200" dirty="0"/>
          </a:p>
          <a:p>
            <a:pPr eaLnBrk="0" fontAlgn="base" hangingPunct="0">
              <a:spcBef>
                <a:spcPct val="0"/>
              </a:spcBef>
              <a:spcAft>
                <a:spcPct val="0"/>
              </a:spcAft>
            </a:pPr>
            <a:endParaRPr lang="en-GB" altLang="en-US" sz="2200" dirty="0">
              <a:ea typeface="Times New Roman" panose="02020603050405020304" pitchFamily="18" charset="0"/>
              <a:cs typeface="Calibri" panose="020F0502020204030204" pitchFamily="34" charset="0"/>
            </a:endParaRPr>
          </a:p>
          <a:p>
            <a:pPr lvl="0" eaLnBrk="0" fontAlgn="base" hangingPunct="0">
              <a:spcBef>
                <a:spcPct val="0"/>
              </a:spcBef>
              <a:spcAft>
                <a:spcPct val="0"/>
              </a:spcAft>
            </a:pPr>
            <a:r>
              <a:rPr lang="en-GB" altLang="en-US" sz="2200" dirty="0">
                <a:cs typeface="Calibri" panose="020F0502020204030204" pitchFamily="34" charset="0"/>
              </a:rPr>
              <a:t>I tried to glue the mug together. As it was broken.</a:t>
            </a:r>
            <a:endParaRPr lang="en-GB" altLang="en-US" sz="2200" dirty="0"/>
          </a:p>
        </p:txBody>
      </p:sp>
      <p:pic>
        <p:nvPicPr>
          <p:cNvPr id="21" name="Picture 20">
            <a:extLst>
              <a:ext uri="{FF2B5EF4-FFF2-40B4-BE49-F238E27FC236}">
                <a16:creationId xmlns:a16="http://schemas.microsoft.com/office/drawing/2014/main" id="{EABCFD2E-929B-A949-A3EE-C402D968DE71}"/>
              </a:ext>
            </a:extLst>
          </p:cNvPr>
          <p:cNvPicPr>
            <a:picLocks noChangeAspect="1"/>
          </p:cNvPicPr>
          <p:nvPr/>
        </p:nvPicPr>
        <p:blipFill>
          <a:blip r:embed="rId3"/>
          <a:stretch>
            <a:fillRect/>
          </a:stretch>
        </p:blipFill>
        <p:spPr>
          <a:xfrm>
            <a:off x="10668000" y="470599"/>
            <a:ext cx="1234846" cy="826857"/>
          </a:xfrm>
          <a:prstGeom prst="rect">
            <a:avLst/>
          </a:prstGeom>
        </p:spPr>
      </p:pic>
    </p:spTree>
    <p:extLst>
      <p:ext uri="{BB962C8B-B14F-4D97-AF65-F5344CB8AC3E}">
        <p14:creationId xmlns:p14="http://schemas.microsoft.com/office/powerpoint/2010/main" val="651559482"/>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618DF5B-C7E5-41A3-9007-E34DE55A35B1}"/>
              </a:ext>
            </a:extLst>
          </p:cNvPr>
          <p:cNvSpPr txBox="1"/>
          <p:nvPr/>
        </p:nvSpPr>
        <p:spPr>
          <a:xfrm>
            <a:off x="4744042" y="692697"/>
            <a:ext cx="3089115" cy="507831"/>
          </a:xfrm>
          <a:prstGeom prst="rect">
            <a:avLst/>
          </a:prstGeom>
          <a:noFill/>
        </p:spPr>
        <p:txBody>
          <a:bodyPr wrap="none" rtlCol="0">
            <a:spAutoFit/>
          </a:bodyPr>
          <a:lstStyle/>
          <a:p>
            <a:r>
              <a:rPr lang="en-GB" sz="2700" b="1" dirty="0"/>
              <a:t>Week 35 - questions</a:t>
            </a:r>
          </a:p>
        </p:txBody>
      </p:sp>
      <p:sp>
        <p:nvSpPr>
          <p:cNvPr id="8" name="Rectangle 13"/>
          <p:cNvSpPr>
            <a:spLocks noChangeArrowheads="1"/>
          </p:cNvSpPr>
          <p:nvPr/>
        </p:nvSpPr>
        <p:spPr bwMode="auto">
          <a:xfrm>
            <a:off x="2821778" y="1743635"/>
            <a:ext cx="6933641"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200" b="1" dirty="0">
                <a:ea typeface="Times New Roman" panose="02020603050405020304" pitchFamily="18" charset="0"/>
                <a:cs typeface="Calibri" panose="020F0502020204030204" pitchFamily="34" charset="0"/>
              </a:rPr>
              <a:t>1.  </a:t>
            </a:r>
            <a:r>
              <a:rPr lang="en-GB" altLang="en-US" sz="2200" dirty="0">
                <a:ea typeface="Times New Roman" panose="02020603050405020304" pitchFamily="18" charset="0"/>
                <a:cs typeface="Calibri" panose="020F0502020204030204" pitchFamily="34" charset="0"/>
              </a:rPr>
              <a:t>Tick two boxes to show where the </a:t>
            </a:r>
            <a:r>
              <a:rPr lang="en-GB" altLang="en-US" sz="2200" b="1" dirty="0">
                <a:ea typeface="Times New Roman" panose="02020603050405020304" pitchFamily="18" charset="0"/>
                <a:cs typeface="Calibri" panose="020F0502020204030204" pitchFamily="34" charset="0"/>
              </a:rPr>
              <a:t>commas</a:t>
            </a:r>
            <a:r>
              <a:rPr lang="en-GB" altLang="en-US" sz="2200" dirty="0">
                <a:ea typeface="Times New Roman" panose="02020603050405020304" pitchFamily="18" charset="0"/>
                <a:cs typeface="Calibri" panose="020F0502020204030204" pitchFamily="34" charset="0"/>
              </a:rPr>
              <a:t> should go in the sentence below.</a:t>
            </a:r>
            <a:endParaRPr lang="en-GB" altLang="en-US" sz="900" dirty="0">
              <a:cs typeface="Calibri" panose="020F0502020204030204" pitchFamily="34" charset="0"/>
            </a:endParaRPr>
          </a:p>
          <a:p>
            <a:pPr eaLnBrk="0" fontAlgn="base" hangingPunct="0">
              <a:spcBef>
                <a:spcPct val="0"/>
              </a:spcBef>
              <a:spcAft>
                <a:spcPct val="0"/>
              </a:spcAft>
            </a:pPr>
            <a:endParaRPr lang="en-GB" altLang="en-US" sz="2200" dirty="0"/>
          </a:p>
        </p:txBody>
      </p:sp>
      <p:sp>
        <p:nvSpPr>
          <p:cNvPr id="21" name="Rectangle 14"/>
          <p:cNvSpPr>
            <a:spLocks noChangeArrowheads="1"/>
          </p:cNvSpPr>
          <p:nvPr/>
        </p:nvSpPr>
        <p:spPr bwMode="auto">
          <a:xfrm>
            <a:off x="2217260" y="3394738"/>
            <a:ext cx="7255063"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Helpfully  Paola  gave  out  the  oranges  bananas  and  apples.</a:t>
            </a:r>
          </a:p>
        </p:txBody>
      </p:sp>
      <p:sp>
        <p:nvSpPr>
          <p:cNvPr id="24" name="Rectangle 23"/>
          <p:cNvSpPr/>
          <p:nvPr/>
        </p:nvSpPr>
        <p:spPr>
          <a:xfrm>
            <a:off x="8472265" y="4790763"/>
            <a:ext cx="1084733" cy="769441"/>
          </a:xfrm>
          <a:prstGeom prst="rect">
            <a:avLst/>
          </a:prstGeom>
        </p:spPr>
        <p:txBody>
          <a:bodyPr wrap="square">
            <a:spAutoFit/>
          </a:bodyPr>
          <a:lstStyle/>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______</a:t>
            </a:r>
            <a:endParaRPr lang="en-GB" altLang="en-US" sz="2200" dirty="0"/>
          </a:p>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1 mark</a:t>
            </a:r>
            <a:endParaRPr lang="en-GB" altLang="en-US" sz="2200" dirty="0"/>
          </a:p>
        </p:txBody>
      </p:sp>
      <p:sp>
        <p:nvSpPr>
          <p:cNvPr id="23" name="Rectangle 13"/>
          <p:cNvSpPr>
            <a:spLocks noChangeArrowheads="1"/>
          </p:cNvSpPr>
          <p:nvPr/>
        </p:nvSpPr>
        <p:spPr bwMode="auto">
          <a:xfrm>
            <a:off x="1662568" y="6196411"/>
            <a:ext cx="8784976"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ctr" eaLnBrk="0" fontAlgn="base" hangingPunct="0">
              <a:spcBef>
                <a:spcPct val="0"/>
              </a:spcBef>
              <a:spcAft>
                <a:spcPct val="0"/>
              </a:spcAft>
            </a:pPr>
            <a:r>
              <a:rPr lang="en-GB" altLang="en-US" sz="2200" b="1" i="1" u="sng" dirty="0">
                <a:ea typeface="Times New Roman" panose="02020603050405020304" pitchFamily="18" charset="0"/>
                <a:cs typeface="Calibri" panose="020F0502020204030204" pitchFamily="34" charset="0"/>
              </a:rPr>
              <a:t>CHALLENGE</a:t>
            </a:r>
            <a:r>
              <a:rPr lang="en-GB" altLang="en-US" sz="2200" b="1" i="1" dirty="0">
                <a:ea typeface="Times New Roman" panose="02020603050405020304" pitchFamily="18" charset="0"/>
                <a:cs typeface="Calibri" panose="020F0502020204030204" pitchFamily="34" charset="0"/>
              </a:rPr>
              <a:t>: Circle the adverb in the sentence above.</a:t>
            </a:r>
            <a:endParaRPr lang="en-GB" altLang="en-US" sz="2200" i="1" dirty="0"/>
          </a:p>
          <a:p>
            <a:pPr eaLnBrk="0" fontAlgn="base" hangingPunct="0">
              <a:spcBef>
                <a:spcPct val="0"/>
              </a:spcBef>
              <a:spcAft>
                <a:spcPct val="0"/>
              </a:spcAft>
            </a:pPr>
            <a:endParaRPr lang="en-GB" altLang="en-US" sz="2200" i="1" dirty="0"/>
          </a:p>
        </p:txBody>
      </p:sp>
      <p:pic>
        <p:nvPicPr>
          <p:cNvPr id="10" name="Picture 9">
            <a:extLst>
              <a:ext uri="{FF2B5EF4-FFF2-40B4-BE49-F238E27FC236}">
                <a16:creationId xmlns:a16="http://schemas.microsoft.com/office/drawing/2014/main" id="{381C3CF3-F4AB-4D9E-9BD8-55BF804487C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9832" y="167683"/>
            <a:ext cx="753237" cy="1082421"/>
          </a:xfrm>
          <a:prstGeom prst="rect">
            <a:avLst/>
          </a:prstGeom>
        </p:spPr>
      </p:pic>
      <p:grpSp>
        <p:nvGrpSpPr>
          <p:cNvPr id="11" name="Group 10">
            <a:extLst>
              <a:ext uri="{FF2B5EF4-FFF2-40B4-BE49-F238E27FC236}">
                <a16:creationId xmlns:a16="http://schemas.microsoft.com/office/drawing/2014/main" id="{7526A803-4765-4F4D-85DA-2059E9543280}"/>
              </a:ext>
            </a:extLst>
          </p:cNvPr>
          <p:cNvGrpSpPr/>
          <p:nvPr/>
        </p:nvGrpSpPr>
        <p:grpSpPr>
          <a:xfrm>
            <a:off x="3145552" y="3825625"/>
            <a:ext cx="410051" cy="724679"/>
            <a:chOff x="0" y="0"/>
            <a:chExt cx="213360" cy="403860"/>
          </a:xfrm>
        </p:grpSpPr>
        <p:sp>
          <p:nvSpPr>
            <p:cNvPr id="12" name="Rectangle 11">
              <a:extLst>
                <a:ext uri="{FF2B5EF4-FFF2-40B4-BE49-F238E27FC236}">
                  <a16:creationId xmlns:a16="http://schemas.microsoft.com/office/drawing/2014/main" id="{E49A5063-5414-4200-B46C-BCF9FAD31E15}"/>
                </a:ext>
              </a:extLst>
            </p:cNvPr>
            <p:cNvSpPr/>
            <p:nvPr/>
          </p:nvSpPr>
          <p:spPr>
            <a:xfrm>
              <a:off x="0" y="190500"/>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a</a:t>
              </a:r>
            </a:p>
          </p:txBody>
        </p:sp>
        <p:cxnSp>
          <p:nvCxnSpPr>
            <p:cNvPr id="13" name="Straight Arrow Connector 12">
              <a:extLst>
                <a:ext uri="{FF2B5EF4-FFF2-40B4-BE49-F238E27FC236}">
                  <a16:creationId xmlns:a16="http://schemas.microsoft.com/office/drawing/2014/main" id="{94A87B72-D7CF-4BD2-9065-D79B9170B6C7}"/>
                </a:ext>
              </a:extLst>
            </p:cNvPr>
            <p:cNvCxnSpPr/>
            <p:nvPr/>
          </p:nvCxnSpPr>
          <p:spPr>
            <a:xfrm flipV="1">
              <a:off x="99060" y="0"/>
              <a:ext cx="0" cy="19050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14" name="Group 13">
            <a:extLst>
              <a:ext uri="{FF2B5EF4-FFF2-40B4-BE49-F238E27FC236}">
                <a16:creationId xmlns:a16="http://schemas.microsoft.com/office/drawing/2014/main" id="{9F0B3393-3741-4B19-8383-27D51C03EFC4}"/>
              </a:ext>
            </a:extLst>
          </p:cNvPr>
          <p:cNvGrpSpPr/>
          <p:nvPr/>
        </p:nvGrpSpPr>
        <p:grpSpPr>
          <a:xfrm>
            <a:off x="3884297" y="3836195"/>
            <a:ext cx="410051" cy="724679"/>
            <a:chOff x="0" y="0"/>
            <a:chExt cx="213360" cy="403860"/>
          </a:xfrm>
        </p:grpSpPr>
        <p:sp>
          <p:nvSpPr>
            <p:cNvPr id="15" name="Rectangle 14">
              <a:extLst>
                <a:ext uri="{FF2B5EF4-FFF2-40B4-BE49-F238E27FC236}">
                  <a16:creationId xmlns:a16="http://schemas.microsoft.com/office/drawing/2014/main" id="{B3BDF715-E2C8-4220-B2B9-7E0FAFAFC192}"/>
                </a:ext>
              </a:extLst>
            </p:cNvPr>
            <p:cNvSpPr/>
            <p:nvPr/>
          </p:nvSpPr>
          <p:spPr>
            <a:xfrm>
              <a:off x="0" y="190500"/>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b</a:t>
              </a:r>
            </a:p>
          </p:txBody>
        </p:sp>
        <p:cxnSp>
          <p:nvCxnSpPr>
            <p:cNvPr id="16" name="Straight Arrow Connector 15">
              <a:extLst>
                <a:ext uri="{FF2B5EF4-FFF2-40B4-BE49-F238E27FC236}">
                  <a16:creationId xmlns:a16="http://schemas.microsoft.com/office/drawing/2014/main" id="{6AE4320A-543A-4260-BF5F-5B448BAB8747}"/>
                </a:ext>
              </a:extLst>
            </p:cNvPr>
            <p:cNvCxnSpPr/>
            <p:nvPr/>
          </p:nvCxnSpPr>
          <p:spPr>
            <a:xfrm flipV="1">
              <a:off x="99060" y="0"/>
              <a:ext cx="0" cy="19050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17" name="Group 16">
            <a:extLst>
              <a:ext uri="{FF2B5EF4-FFF2-40B4-BE49-F238E27FC236}">
                <a16:creationId xmlns:a16="http://schemas.microsoft.com/office/drawing/2014/main" id="{4C9111DF-9ACE-477F-BDC5-AE9EA437BC90}"/>
              </a:ext>
            </a:extLst>
          </p:cNvPr>
          <p:cNvGrpSpPr/>
          <p:nvPr/>
        </p:nvGrpSpPr>
        <p:grpSpPr>
          <a:xfrm>
            <a:off x="6577794" y="3821770"/>
            <a:ext cx="410051" cy="724679"/>
            <a:chOff x="0" y="0"/>
            <a:chExt cx="213360" cy="403860"/>
          </a:xfrm>
        </p:grpSpPr>
        <p:sp>
          <p:nvSpPr>
            <p:cNvPr id="18" name="Rectangle 17">
              <a:extLst>
                <a:ext uri="{FF2B5EF4-FFF2-40B4-BE49-F238E27FC236}">
                  <a16:creationId xmlns:a16="http://schemas.microsoft.com/office/drawing/2014/main" id="{7B39B619-F290-4601-BF74-1B51DE3E5860}"/>
                </a:ext>
              </a:extLst>
            </p:cNvPr>
            <p:cNvSpPr/>
            <p:nvPr/>
          </p:nvSpPr>
          <p:spPr>
            <a:xfrm>
              <a:off x="0" y="190500"/>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c</a:t>
              </a:r>
            </a:p>
          </p:txBody>
        </p:sp>
        <p:cxnSp>
          <p:nvCxnSpPr>
            <p:cNvPr id="19" name="Straight Arrow Connector 18">
              <a:extLst>
                <a:ext uri="{FF2B5EF4-FFF2-40B4-BE49-F238E27FC236}">
                  <a16:creationId xmlns:a16="http://schemas.microsoft.com/office/drawing/2014/main" id="{27190057-A1D1-445C-B46E-DF8EAF304836}"/>
                </a:ext>
              </a:extLst>
            </p:cNvPr>
            <p:cNvCxnSpPr/>
            <p:nvPr/>
          </p:nvCxnSpPr>
          <p:spPr>
            <a:xfrm flipV="1">
              <a:off x="99060" y="0"/>
              <a:ext cx="0" cy="19050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20" name="Group 19">
            <a:extLst>
              <a:ext uri="{FF2B5EF4-FFF2-40B4-BE49-F238E27FC236}">
                <a16:creationId xmlns:a16="http://schemas.microsoft.com/office/drawing/2014/main" id="{8692F38B-3EE6-4285-A99A-76B42C366D6F}"/>
              </a:ext>
            </a:extLst>
          </p:cNvPr>
          <p:cNvGrpSpPr/>
          <p:nvPr/>
        </p:nvGrpSpPr>
        <p:grpSpPr>
          <a:xfrm>
            <a:off x="7722927" y="3836195"/>
            <a:ext cx="410051" cy="724679"/>
            <a:chOff x="0" y="0"/>
            <a:chExt cx="213360" cy="403860"/>
          </a:xfrm>
        </p:grpSpPr>
        <p:sp>
          <p:nvSpPr>
            <p:cNvPr id="22" name="Rectangle 21">
              <a:extLst>
                <a:ext uri="{FF2B5EF4-FFF2-40B4-BE49-F238E27FC236}">
                  <a16:creationId xmlns:a16="http://schemas.microsoft.com/office/drawing/2014/main" id="{0B02067F-AB4F-49A7-AE9E-E9720C9A37BC}"/>
                </a:ext>
              </a:extLst>
            </p:cNvPr>
            <p:cNvSpPr/>
            <p:nvPr/>
          </p:nvSpPr>
          <p:spPr>
            <a:xfrm>
              <a:off x="0" y="190500"/>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d</a:t>
              </a:r>
            </a:p>
          </p:txBody>
        </p:sp>
        <p:cxnSp>
          <p:nvCxnSpPr>
            <p:cNvPr id="25" name="Straight Arrow Connector 24">
              <a:extLst>
                <a:ext uri="{FF2B5EF4-FFF2-40B4-BE49-F238E27FC236}">
                  <a16:creationId xmlns:a16="http://schemas.microsoft.com/office/drawing/2014/main" id="{4AC56854-461A-4D51-9D3F-92300E14200F}"/>
                </a:ext>
              </a:extLst>
            </p:cNvPr>
            <p:cNvCxnSpPr/>
            <p:nvPr/>
          </p:nvCxnSpPr>
          <p:spPr>
            <a:xfrm flipV="1">
              <a:off x="99060" y="0"/>
              <a:ext cx="0" cy="19050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pic>
        <p:nvPicPr>
          <p:cNvPr id="26" name="Picture 25">
            <a:extLst>
              <a:ext uri="{FF2B5EF4-FFF2-40B4-BE49-F238E27FC236}">
                <a16:creationId xmlns:a16="http://schemas.microsoft.com/office/drawing/2014/main" id="{23DAE457-C035-664E-924B-B8B1A35A27B2}"/>
              </a:ext>
            </a:extLst>
          </p:cNvPr>
          <p:cNvPicPr>
            <a:picLocks noChangeAspect="1"/>
          </p:cNvPicPr>
          <p:nvPr/>
        </p:nvPicPr>
        <p:blipFill>
          <a:blip r:embed="rId3"/>
          <a:stretch>
            <a:fillRect/>
          </a:stretch>
        </p:blipFill>
        <p:spPr>
          <a:xfrm>
            <a:off x="10668000" y="470599"/>
            <a:ext cx="1234846" cy="826857"/>
          </a:xfrm>
          <a:prstGeom prst="rect">
            <a:avLst/>
          </a:prstGeom>
        </p:spPr>
      </p:pic>
    </p:spTree>
    <p:extLst>
      <p:ext uri="{BB962C8B-B14F-4D97-AF65-F5344CB8AC3E}">
        <p14:creationId xmlns:p14="http://schemas.microsoft.com/office/powerpoint/2010/main" val="1594586846"/>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618DF5B-C7E5-41A3-9007-E34DE55A35B1}"/>
              </a:ext>
            </a:extLst>
          </p:cNvPr>
          <p:cNvSpPr txBox="1"/>
          <p:nvPr/>
        </p:nvSpPr>
        <p:spPr>
          <a:xfrm>
            <a:off x="4744042" y="692697"/>
            <a:ext cx="3089115" cy="507831"/>
          </a:xfrm>
          <a:prstGeom prst="rect">
            <a:avLst/>
          </a:prstGeom>
          <a:noFill/>
        </p:spPr>
        <p:txBody>
          <a:bodyPr wrap="none" rtlCol="0">
            <a:spAutoFit/>
          </a:bodyPr>
          <a:lstStyle/>
          <a:p>
            <a:r>
              <a:rPr lang="en-GB" sz="2700" b="1" dirty="0"/>
              <a:t>Week 35 - questions</a:t>
            </a:r>
          </a:p>
        </p:txBody>
      </p:sp>
      <p:sp>
        <p:nvSpPr>
          <p:cNvPr id="8" name="Rectangle 13"/>
          <p:cNvSpPr>
            <a:spLocks noChangeArrowheads="1"/>
          </p:cNvSpPr>
          <p:nvPr/>
        </p:nvSpPr>
        <p:spPr bwMode="auto">
          <a:xfrm>
            <a:off x="2352908" y="1390836"/>
            <a:ext cx="7053795" cy="22621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200" b="1" dirty="0">
                <a:ea typeface="Times New Roman" panose="02020603050405020304" pitchFamily="18" charset="0"/>
                <a:cs typeface="Calibri" panose="020F0502020204030204" pitchFamily="34" charset="0"/>
              </a:rPr>
              <a:t>2. </a:t>
            </a:r>
            <a:r>
              <a:rPr lang="en-GB" altLang="en-US" sz="2200" dirty="0">
                <a:ea typeface="Times New Roman" panose="02020603050405020304" pitchFamily="18" charset="0"/>
                <a:cs typeface="Calibri" panose="020F0502020204030204" pitchFamily="34" charset="0"/>
              </a:rPr>
              <a:t>Which </a:t>
            </a:r>
            <a:r>
              <a:rPr lang="en-GB" altLang="en-US" sz="2200" b="1" dirty="0">
                <a:ea typeface="Times New Roman" panose="02020603050405020304" pitchFamily="18" charset="0"/>
                <a:cs typeface="Calibri" panose="020F0502020204030204" pitchFamily="34" charset="0"/>
              </a:rPr>
              <a:t>punctuation mark </a:t>
            </a:r>
            <a:r>
              <a:rPr lang="en-GB" altLang="en-US" sz="2200" dirty="0">
                <a:ea typeface="Times New Roman" panose="02020603050405020304" pitchFamily="18" charset="0"/>
                <a:cs typeface="Calibri" panose="020F0502020204030204" pitchFamily="34" charset="0"/>
              </a:rPr>
              <a:t>completes the sentence below?</a:t>
            </a:r>
          </a:p>
          <a:p>
            <a:pPr marL="457200" indent="-457200" eaLnBrk="0" fontAlgn="base" hangingPunct="0">
              <a:spcBef>
                <a:spcPct val="0"/>
              </a:spcBef>
              <a:spcAft>
                <a:spcPct val="0"/>
              </a:spcAft>
              <a:buAutoNum type="arabicPeriod" startAt="3"/>
            </a:pPr>
            <a:endParaRPr lang="en-GB" altLang="en-US" sz="2200" dirty="0">
              <a:cs typeface="Calibri" panose="020F0502020204030204" pitchFamily="34" charset="0"/>
            </a:endParaRPr>
          </a:p>
          <a:p>
            <a:pPr eaLnBrk="0" fontAlgn="base" hangingPunct="0">
              <a:spcBef>
                <a:spcPct val="0"/>
              </a:spcBef>
              <a:spcAft>
                <a:spcPct val="0"/>
              </a:spcAft>
            </a:pPr>
            <a:r>
              <a:rPr lang="en-GB" altLang="en-US" sz="2200" dirty="0">
                <a:cs typeface="Calibri" panose="020F0502020204030204" pitchFamily="34" charset="0"/>
              </a:rPr>
              <a:t>What a dreadful fright you gave me</a:t>
            </a:r>
            <a:endParaRPr lang="en-GB" altLang="en-US" sz="2200" dirty="0"/>
          </a:p>
          <a:p>
            <a:pP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  </a:t>
            </a:r>
          </a:p>
          <a:p>
            <a:pPr eaLnBrk="0" fontAlgn="base" hangingPunct="0">
              <a:spcBef>
                <a:spcPct val="0"/>
              </a:spcBef>
              <a:spcAft>
                <a:spcPct val="0"/>
              </a:spcAft>
            </a:pPr>
            <a:endParaRPr lang="en-GB" altLang="en-US" sz="900" dirty="0">
              <a:cs typeface="Calibri" panose="020F0502020204030204" pitchFamily="34" charset="0"/>
            </a:endParaRPr>
          </a:p>
          <a:p>
            <a:pP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                                                                                  </a:t>
            </a:r>
            <a:endParaRPr lang="en-GB" altLang="en-US" sz="2200" dirty="0"/>
          </a:p>
          <a:p>
            <a:pPr eaLnBrk="0" fontAlgn="base" hangingPunct="0">
              <a:spcBef>
                <a:spcPct val="0"/>
              </a:spcBef>
              <a:spcAft>
                <a:spcPct val="0"/>
              </a:spcAft>
            </a:pPr>
            <a:endParaRPr lang="en-GB" altLang="en-US" sz="2200" dirty="0"/>
          </a:p>
        </p:txBody>
      </p:sp>
      <p:sp>
        <p:nvSpPr>
          <p:cNvPr id="23" name="Rectangle 13"/>
          <p:cNvSpPr>
            <a:spLocks noChangeArrowheads="1"/>
          </p:cNvSpPr>
          <p:nvPr/>
        </p:nvSpPr>
        <p:spPr bwMode="auto">
          <a:xfrm>
            <a:off x="1580399" y="6370678"/>
            <a:ext cx="8784976"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ctr" eaLnBrk="0" fontAlgn="base" hangingPunct="0">
              <a:spcBef>
                <a:spcPct val="0"/>
              </a:spcBef>
              <a:spcAft>
                <a:spcPct val="0"/>
              </a:spcAft>
            </a:pPr>
            <a:r>
              <a:rPr lang="en-GB" altLang="en-US" sz="2200" b="1" i="1" u="sng" dirty="0">
                <a:ea typeface="Times New Roman" panose="02020603050405020304" pitchFamily="18" charset="0"/>
                <a:cs typeface="Calibri" panose="020F0502020204030204" pitchFamily="34" charset="0"/>
              </a:rPr>
              <a:t>CHALLENGE</a:t>
            </a:r>
            <a:r>
              <a:rPr lang="en-GB" altLang="en-US" sz="2200" b="1" i="1" dirty="0">
                <a:ea typeface="Times New Roman" panose="02020603050405020304" pitchFamily="18" charset="0"/>
                <a:cs typeface="Calibri" panose="020F0502020204030204" pitchFamily="34" charset="0"/>
              </a:rPr>
              <a:t>: Which word in the sentence above has a suffix?</a:t>
            </a:r>
            <a:endParaRPr lang="en-GB" altLang="en-US" sz="2200" i="1" dirty="0"/>
          </a:p>
          <a:p>
            <a:pPr eaLnBrk="0" fontAlgn="base" hangingPunct="0">
              <a:spcBef>
                <a:spcPct val="0"/>
              </a:spcBef>
              <a:spcAft>
                <a:spcPct val="0"/>
              </a:spcAft>
            </a:pPr>
            <a:endParaRPr lang="en-GB" altLang="en-US" sz="2200" i="1" dirty="0"/>
          </a:p>
        </p:txBody>
      </p:sp>
      <p:pic>
        <p:nvPicPr>
          <p:cNvPr id="10" name="Picture 9">
            <a:extLst>
              <a:ext uri="{FF2B5EF4-FFF2-40B4-BE49-F238E27FC236}">
                <a16:creationId xmlns:a16="http://schemas.microsoft.com/office/drawing/2014/main" id="{381C3CF3-F4AB-4D9E-9BD8-55BF804487C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9832" y="167683"/>
            <a:ext cx="753237" cy="1082421"/>
          </a:xfrm>
          <a:prstGeom prst="rect">
            <a:avLst/>
          </a:prstGeom>
        </p:spPr>
      </p:pic>
      <p:grpSp>
        <p:nvGrpSpPr>
          <p:cNvPr id="11" name="Group 10">
            <a:extLst>
              <a:ext uri="{FF2B5EF4-FFF2-40B4-BE49-F238E27FC236}">
                <a16:creationId xmlns:a16="http://schemas.microsoft.com/office/drawing/2014/main" id="{A1B33DE1-9452-46A7-B4C7-8735435C6B8A}"/>
              </a:ext>
            </a:extLst>
          </p:cNvPr>
          <p:cNvGrpSpPr/>
          <p:nvPr/>
        </p:nvGrpSpPr>
        <p:grpSpPr>
          <a:xfrm>
            <a:off x="7535662" y="2370505"/>
            <a:ext cx="1143262" cy="3754663"/>
            <a:chOff x="7110309" y="2132856"/>
            <a:chExt cx="1143262" cy="3754663"/>
          </a:xfrm>
        </p:grpSpPr>
        <p:grpSp>
          <p:nvGrpSpPr>
            <p:cNvPr id="12" name="Group 11">
              <a:extLst>
                <a:ext uri="{FF2B5EF4-FFF2-40B4-BE49-F238E27FC236}">
                  <a16:creationId xmlns:a16="http://schemas.microsoft.com/office/drawing/2014/main" id="{062129F4-996B-40BB-9753-28D62247FEE6}"/>
                </a:ext>
              </a:extLst>
            </p:cNvPr>
            <p:cNvGrpSpPr/>
            <p:nvPr/>
          </p:nvGrpSpPr>
          <p:grpSpPr>
            <a:xfrm>
              <a:off x="7110309" y="2132856"/>
              <a:ext cx="1143262" cy="2966718"/>
              <a:chOff x="7110309" y="2132856"/>
              <a:chExt cx="1143262" cy="2966718"/>
            </a:xfrm>
          </p:grpSpPr>
          <p:grpSp>
            <p:nvGrpSpPr>
              <p:cNvPr id="14" name="Group 13">
                <a:extLst>
                  <a:ext uri="{FF2B5EF4-FFF2-40B4-BE49-F238E27FC236}">
                    <a16:creationId xmlns:a16="http://schemas.microsoft.com/office/drawing/2014/main" id="{B0ED6271-D248-4C28-A841-29E6B64752F5}"/>
                  </a:ext>
                </a:extLst>
              </p:cNvPr>
              <p:cNvGrpSpPr/>
              <p:nvPr/>
            </p:nvGrpSpPr>
            <p:grpSpPr>
              <a:xfrm>
                <a:off x="7455015" y="2703983"/>
                <a:ext cx="443007" cy="2395591"/>
                <a:chOff x="0" y="-69120"/>
                <a:chExt cx="219657" cy="1303797"/>
              </a:xfrm>
            </p:grpSpPr>
            <p:sp>
              <p:nvSpPr>
                <p:cNvPr id="16" name="Rectangle 15">
                  <a:extLst>
                    <a:ext uri="{FF2B5EF4-FFF2-40B4-BE49-F238E27FC236}">
                      <a16:creationId xmlns:a16="http://schemas.microsoft.com/office/drawing/2014/main" id="{72B0C9E5-F157-4F34-9F91-392CEF2402AE}"/>
                    </a:ext>
                  </a:extLst>
                </p:cNvPr>
                <p:cNvSpPr/>
                <p:nvPr/>
              </p:nvSpPr>
              <p:spPr>
                <a:xfrm>
                  <a:off x="0" y="-69120"/>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1</a:t>
                  </a:r>
                </a:p>
              </p:txBody>
            </p:sp>
            <p:sp>
              <p:nvSpPr>
                <p:cNvPr id="17" name="Rectangle 16">
                  <a:extLst>
                    <a:ext uri="{FF2B5EF4-FFF2-40B4-BE49-F238E27FC236}">
                      <a16:creationId xmlns:a16="http://schemas.microsoft.com/office/drawing/2014/main" id="{83702DAF-38D8-4D37-929A-53FA13FAFDD3}"/>
                    </a:ext>
                  </a:extLst>
                </p:cNvPr>
                <p:cNvSpPr/>
                <p:nvPr/>
              </p:nvSpPr>
              <p:spPr>
                <a:xfrm>
                  <a:off x="6297" y="289291"/>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2</a:t>
                  </a:r>
                </a:p>
              </p:txBody>
            </p:sp>
            <p:sp>
              <p:nvSpPr>
                <p:cNvPr id="18" name="Rectangle 17">
                  <a:extLst>
                    <a:ext uri="{FF2B5EF4-FFF2-40B4-BE49-F238E27FC236}">
                      <a16:creationId xmlns:a16="http://schemas.microsoft.com/office/drawing/2014/main" id="{39BC3F12-EA10-4778-972A-6F4AE2FEC3C0}"/>
                    </a:ext>
                  </a:extLst>
                </p:cNvPr>
                <p:cNvSpPr/>
                <p:nvPr/>
              </p:nvSpPr>
              <p:spPr>
                <a:xfrm>
                  <a:off x="5434" y="657063"/>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3</a:t>
                  </a:r>
                </a:p>
              </p:txBody>
            </p:sp>
            <p:sp>
              <p:nvSpPr>
                <p:cNvPr id="19" name="Rectangle 18">
                  <a:extLst>
                    <a:ext uri="{FF2B5EF4-FFF2-40B4-BE49-F238E27FC236}">
                      <a16:creationId xmlns:a16="http://schemas.microsoft.com/office/drawing/2014/main" id="{A4118174-4DB5-4FB5-9BEA-277D02F1581F}"/>
                    </a:ext>
                  </a:extLst>
                </p:cNvPr>
                <p:cNvSpPr/>
                <p:nvPr/>
              </p:nvSpPr>
              <p:spPr>
                <a:xfrm>
                  <a:off x="0" y="1021317"/>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4</a:t>
                  </a:r>
                </a:p>
              </p:txBody>
            </p:sp>
          </p:grpSp>
          <p:sp>
            <p:nvSpPr>
              <p:cNvPr id="15" name="Rectangle 14">
                <a:extLst>
                  <a:ext uri="{FF2B5EF4-FFF2-40B4-BE49-F238E27FC236}">
                    <a16:creationId xmlns:a16="http://schemas.microsoft.com/office/drawing/2014/main" id="{30D4D4BC-C104-4468-A05C-ADD20B4EB49F}"/>
                  </a:ext>
                </a:extLst>
              </p:cNvPr>
              <p:cNvSpPr/>
              <p:nvPr/>
            </p:nvSpPr>
            <p:spPr>
              <a:xfrm>
                <a:off x="7110309" y="2132856"/>
                <a:ext cx="1143262" cy="430887"/>
              </a:xfrm>
              <a:prstGeom prst="rect">
                <a:avLst/>
              </a:prstGeom>
            </p:spPr>
            <p:txBody>
              <a:bodyPr wrap="none">
                <a:spAutoFit/>
              </a:bodyPr>
              <a:lstStyle/>
              <a:p>
                <a:r>
                  <a:rPr lang="en-GB" altLang="en-US" sz="2200" dirty="0">
                    <a:ea typeface="Times New Roman" panose="02020603050405020304" pitchFamily="18" charset="0"/>
                    <a:cs typeface="Calibri" panose="020F0502020204030204" pitchFamily="34" charset="0"/>
                  </a:rPr>
                  <a:t>Tick </a:t>
                </a:r>
                <a:r>
                  <a:rPr lang="en-GB" altLang="en-US" sz="2200" b="1" dirty="0">
                    <a:ea typeface="Times New Roman" panose="02020603050405020304" pitchFamily="18" charset="0"/>
                    <a:cs typeface="Calibri" panose="020F0502020204030204" pitchFamily="34" charset="0"/>
                  </a:rPr>
                  <a:t>one</a:t>
                </a:r>
                <a:endParaRPr lang="en-GB" sz="2200" dirty="0"/>
              </a:p>
            </p:txBody>
          </p:sp>
        </p:grpSp>
        <p:sp>
          <p:nvSpPr>
            <p:cNvPr id="13" name="Rectangle 12">
              <a:extLst>
                <a:ext uri="{FF2B5EF4-FFF2-40B4-BE49-F238E27FC236}">
                  <a16:creationId xmlns:a16="http://schemas.microsoft.com/office/drawing/2014/main" id="{BD301159-3F9E-4FA4-A837-C85A3626B0B6}"/>
                </a:ext>
              </a:extLst>
            </p:cNvPr>
            <p:cNvSpPr/>
            <p:nvPr/>
          </p:nvSpPr>
          <p:spPr>
            <a:xfrm>
              <a:off x="7138760" y="5118078"/>
              <a:ext cx="1084733" cy="769441"/>
            </a:xfrm>
            <a:prstGeom prst="rect">
              <a:avLst/>
            </a:prstGeom>
          </p:spPr>
          <p:txBody>
            <a:bodyPr wrap="square">
              <a:spAutoFit/>
            </a:bodyPr>
            <a:lstStyle/>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______</a:t>
              </a:r>
              <a:endParaRPr lang="en-GB" altLang="en-US" sz="2200" dirty="0"/>
            </a:p>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1 mark</a:t>
              </a:r>
              <a:endParaRPr lang="en-GB" altLang="en-US" sz="2200" dirty="0"/>
            </a:p>
          </p:txBody>
        </p:sp>
      </p:grpSp>
      <p:sp>
        <p:nvSpPr>
          <p:cNvPr id="20" name="Rectangle 14">
            <a:extLst>
              <a:ext uri="{FF2B5EF4-FFF2-40B4-BE49-F238E27FC236}">
                <a16:creationId xmlns:a16="http://schemas.microsoft.com/office/drawing/2014/main" id="{4155674C-39F2-44B6-9EAA-E4CD9F9C32B2}"/>
              </a:ext>
            </a:extLst>
          </p:cNvPr>
          <p:cNvSpPr>
            <a:spLocks noChangeArrowheads="1"/>
          </p:cNvSpPr>
          <p:nvPr/>
        </p:nvSpPr>
        <p:spPr bwMode="auto">
          <a:xfrm>
            <a:off x="4479235" y="2841283"/>
            <a:ext cx="2987304" cy="2462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full stop</a:t>
            </a:r>
          </a:p>
          <a:p>
            <a:pPr eaLnBrk="0" fontAlgn="base" hangingPunct="0">
              <a:spcBef>
                <a:spcPct val="0"/>
              </a:spcBef>
              <a:spcAft>
                <a:spcPct val="0"/>
              </a:spcAft>
            </a:pPr>
            <a:endParaRPr lang="en-GB" altLang="en-US" sz="2200" dirty="0">
              <a:ea typeface="Times New Roman" panose="02020603050405020304" pitchFamily="18" charset="0"/>
              <a:cs typeface="Calibri" panose="020F0502020204030204" pitchFamily="34" charset="0"/>
            </a:endParaRPr>
          </a:p>
          <a:p>
            <a:pPr lvl="0" eaLnBrk="0" fontAlgn="base" hangingPunct="0">
              <a:spcBef>
                <a:spcPct val="0"/>
              </a:spcBef>
              <a:spcAft>
                <a:spcPct val="0"/>
              </a:spcAft>
            </a:pPr>
            <a:r>
              <a:rPr lang="en-GB" altLang="en-US" sz="2200" dirty="0">
                <a:cs typeface="Calibri" panose="020F0502020204030204" pitchFamily="34" charset="0"/>
              </a:rPr>
              <a:t>question mark</a:t>
            </a:r>
          </a:p>
          <a:p>
            <a:pPr lvl="0" eaLnBrk="0" fontAlgn="base" hangingPunct="0">
              <a:spcBef>
                <a:spcPct val="0"/>
              </a:spcBef>
              <a:spcAft>
                <a:spcPct val="0"/>
              </a:spcAft>
            </a:pPr>
            <a:endParaRPr lang="en-GB" altLang="en-US" sz="2200" dirty="0">
              <a:ea typeface="Times New Roman" panose="02020603050405020304" pitchFamily="18" charset="0"/>
              <a:cs typeface="Calibri" panose="020F0502020204030204" pitchFamily="34" charset="0"/>
            </a:endParaRPr>
          </a:p>
          <a:p>
            <a:pPr lvl="0" eaLnBrk="0" fontAlgn="base" hangingPunct="0">
              <a:spcBef>
                <a:spcPct val="0"/>
              </a:spcBef>
              <a:spcAft>
                <a:spcPct val="0"/>
              </a:spcAft>
            </a:pPr>
            <a:r>
              <a:rPr lang="en-GB" altLang="en-US" sz="2200" dirty="0">
                <a:cs typeface="Calibri" panose="020F0502020204030204" pitchFamily="34" charset="0"/>
              </a:rPr>
              <a:t>exclamation mark</a:t>
            </a:r>
            <a:endParaRPr lang="en-GB" altLang="en-US" sz="2200" dirty="0"/>
          </a:p>
          <a:p>
            <a:pPr eaLnBrk="0" fontAlgn="base" hangingPunct="0">
              <a:spcBef>
                <a:spcPct val="0"/>
              </a:spcBef>
              <a:spcAft>
                <a:spcPct val="0"/>
              </a:spcAft>
            </a:pPr>
            <a:endParaRPr lang="en-GB" altLang="en-US" sz="2200" dirty="0">
              <a:ea typeface="Times New Roman" panose="02020603050405020304" pitchFamily="18" charset="0"/>
              <a:cs typeface="Calibri" panose="020F0502020204030204" pitchFamily="34" charset="0"/>
            </a:endParaRPr>
          </a:p>
          <a:p>
            <a:pPr lvl="0" eaLnBrk="0" fontAlgn="base" hangingPunct="0">
              <a:spcBef>
                <a:spcPct val="0"/>
              </a:spcBef>
              <a:spcAft>
                <a:spcPct val="0"/>
              </a:spcAft>
            </a:pPr>
            <a:r>
              <a:rPr lang="en-GB" altLang="en-US" sz="2200" dirty="0">
                <a:cs typeface="Calibri" panose="020F0502020204030204" pitchFamily="34" charset="0"/>
              </a:rPr>
              <a:t>comma</a:t>
            </a:r>
            <a:endParaRPr lang="en-GB" altLang="en-US" sz="2200" dirty="0"/>
          </a:p>
        </p:txBody>
      </p:sp>
      <p:pic>
        <p:nvPicPr>
          <p:cNvPr id="21" name="Picture 20">
            <a:extLst>
              <a:ext uri="{FF2B5EF4-FFF2-40B4-BE49-F238E27FC236}">
                <a16:creationId xmlns:a16="http://schemas.microsoft.com/office/drawing/2014/main" id="{A7E9952B-94C8-0249-8A45-7E5CD8ED83A1}"/>
              </a:ext>
            </a:extLst>
          </p:cNvPr>
          <p:cNvPicPr>
            <a:picLocks noChangeAspect="1"/>
          </p:cNvPicPr>
          <p:nvPr/>
        </p:nvPicPr>
        <p:blipFill>
          <a:blip r:embed="rId3"/>
          <a:stretch>
            <a:fillRect/>
          </a:stretch>
        </p:blipFill>
        <p:spPr>
          <a:xfrm>
            <a:off x="10668000" y="470599"/>
            <a:ext cx="1234846" cy="826857"/>
          </a:xfrm>
          <a:prstGeom prst="rect">
            <a:avLst/>
          </a:prstGeom>
        </p:spPr>
      </p:pic>
    </p:spTree>
    <p:extLst>
      <p:ext uri="{BB962C8B-B14F-4D97-AF65-F5344CB8AC3E}">
        <p14:creationId xmlns:p14="http://schemas.microsoft.com/office/powerpoint/2010/main" val="273756010"/>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618DF5B-C7E5-41A3-9007-E34DE55A35B1}"/>
              </a:ext>
            </a:extLst>
          </p:cNvPr>
          <p:cNvSpPr txBox="1"/>
          <p:nvPr/>
        </p:nvSpPr>
        <p:spPr>
          <a:xfrm>
            <a:off x="4744042" y="692697"/>
            <a:ext cx="3089115" cy="507831"/>
          </a:xfrm>
          <a:prstGeom prst="rect">
            <a:avLst/>
          </a:prstGeom>
          <a:noFill/>
        </p:spPr>
        <p:txBody>
          <a:bodyPr wrap="none" rtlCol="0">
            <a:spAutoFit/>
          </a:bodyPr>
          <a:lstStyle/>
          <a:p>
            <a:r>
              <a:rPr lang="en-GB" sz="2700" b="1" dirty="0"/>
              <a:t>Week 35 - questions</a:t>
            </a:r>
          </a:p>
        </p:txBody>
      </p:sp>
      <p:sp>
        <p:nvSpPr>
          <p:cNvPr id="23" name="Rectangle 13"/>
          <p:cNvSpPr>
            <a:spLocks noChangeArrowheads="1"/>
          </p:cNvSpPr>
          <p:nvPr/>
        </p:nvSpPr>
        <p:spPr bwMode="auto">
          <a:xfrm>
            <a:off x="1703512" y="6069531"/>
            <a:ext cx="8784976"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ctr" eaLnBrk="0" fontAlgn="base" hangingPunct="0">
              <a:spcBef>
                <a:spcPct val="0"/>
              </a:spcBef>
              <a:spcAft>
                <a:spcPct val="0"/>
              </a:spcAft>
            </a:pPr>
            <a:r>
              <a:rPr lang="en-GB" altLang="en-US" sz="2200" b="1" i="1" u="sng" dirty="0">
                <a:ea typeface="Times New Roman" panose="02020603050405020304" pitchFamily="18" charset="0"/>
                <a:cs typeface="Calibri" panose="020F0502020204030204" pitchFamily="34" charset="0"/>
              </a:rPr>
              <a:t>CHALLENGE</a:t>
            </a:r>
            <a:r>
              <a:rPr lang="en-GB" altLang="en-US" sz="2200" b="1" i="1" dirty="0">
                <a:ea typeface="Times New Roman" panose="02020603050405020304" pitchFamily="18" charset="0"/>
                <a:cs typeface="Calibri" panose="020F0502020204030204" pitchFamily="34" charset="0"/>
              </a:rPr>
              <a:t>: Can you think of any other prefix you can add to the word </a:t>
            </a:r>
            <a:r>
              <a:rPr lang="en-GB" altLang="en-US" sz="2200" b="1" i="1" u="sng" dirty="0">
                <a:ea typeface="Times New Roman" panose="02020603050405020304" pitchFamily="18" charset="0"/>
                <a:cs typeface="Calibri" panose="020F0502020204030204" pitchFamily="34" charset="0"/>
              </a:rPr>
              <a:t>match</a:t>
            </a:r>
            <a:r>
              <a:rPr lang="en-GB" altLang="en-US" sz="2200" b="1" i="1" dirty="0">
                <a:ea typeface="Times New Roman" panose="02020603050405020304" pitchFamily="18" charset="0"/>
                <a:cs typeface="Calibri" panose="020F0502020204030204" pitchFamily="34" charset="0"/>
              </a:rPr>
              <a:t> to create a new word?</a:t>
            </a:r>
            <a:endParaRPr lang="en-GB" altLang="en-US" sz="2200" i="1" dirty="0"/>
          </a:p>
        </p:txBody>
      </p:sp>
      <p:pic>
        <p:nvPicPr>
          <p:cNvPr id="10" name="Picture 9">
            <a:extLst>
              <a:ext uri="{FF2B5EF4-FFF2-40B4-BE49-F238E27FC236}">
                <a16:creationId xmlns:a16="http://schemas.microsoft.com/office/drawing/2014/main" id="{381C3CF3-F4AB-4D9E-9BD8-55BF804487C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9832" y="167683"/>
            <a:ext cx="753237" cy="1082421"/>
          </a:xfrm>
          <a:prstGeom prst="rect">
            <a:avLst/>
          </a:prstGeom>
        </p:spPr>
      </p:pic>
      <p:sp>
        <p:nvSpPr>
          <p:cNvPr id="11" name="Rectangle 13">
            <a:extLst>
              <a:ext uri="{FF2B5EF4-FFF2-40B4-BE49-F238E27FC236}">
                <a16:creationId xmlns:a16="http://schemas.microsoft.com/office/drawing/2014/main" id="{AD5123C5-3CB2-4026-B321-8066A4F2FB4D}"/>
              </a:ext>
            </a:extLst>
          </p:cNvPr>
          <p:cNvSpPr>
            <a:spLocks noChangeArrowheads="1"/>
          </p:cNvSpPr>
          <p:nvPr/>
        </p:nvSpPr>
        <p:spPr bwMode="auto">
          <a:xfrm>
            <a:off x="2360709" y="1200528"/>
            <a:ext cx="6933641" cy="21236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200" b="1" dirty="0">
                <a:ea typeface="Times New Roman" panose="02020603050405020304" pitchFamily="18" charset="0"/>
                <a:cs typeface="Calibri" panose="020F0502020204030204" pitchFamily="34" charset="0"/>
              </a:rPr>
              <a:t>3. </a:t>
            </a:r>
            <a:r>
              <a:rPr lang="en-GB" altLang="en-US" sz="2200" dirty="0">
                <a:ea typeface="Times New Roman" panose="02020603050405020304" pitchFamily="18" charset="0"/>
                <a:cs typeface="Calibri" panose="020F0502020204030204" pitchFamily="34" charset="0"/>
              </a:rPr>
              <a:t> The </a:t>
            </a:r>
            <a:r>
              <a:rPr lang="en-GB" altLang="en-US" sz="2200" b="1" dirty="0">
                <a:ea typeface="Times New Roman" panose="02020603050405020304" pitchFamily="18" charset="0"/>
                <a:cs typeface="Calibri" panose="020F0502020204030204" pitchFamily="34" charset="0"/>
              </a:rPr>
              <a:t>prefix</a:t>
            </a:r>
            <a:r>
              <a:rPr lang="en-GB" altLang="en-US" sz="2200" dirty="0">
                <a:ea typeface="Times New Roman" panose="02020603050405020304" pitchFamily="18" charset="0"/>
                <a:cs typeface="Calibri" panose="020F0502020204030204" pitchFamily="34" charset="0"/>
              </a:rPr>
              <a:t> </a:t>
            </a:r>
            <a:r>
              <a:rPr lang="en-GB" altLang="en-US" sz="2200" b="1" dirty="0">
                <a:ea typeface="Times New Roman" panose="02020603050405020304" pitchFamily="18" charset="0"/>
                <a:cs typeface="Calibri" panose="020F0502020204030204" pitchFamily="34" charset="0"/>
              </a:rPr>
              <a:t>re</a:t>
            </a:r>
            <a:r>
              <a:rPr lang="en-GB" altLang="en-US" sz="2200" dirty="0">
                <a:ea typeface="Times New Roman" panose="02020603050405020304" pitchFamily="18" charset="0"/>
                <a:cs typeface="Calibri" panose="020F0502020204030204" pitchFamily="34" charset="0"/>
              </a:rPr>
              <a:t> can be added to the root word </a:t>
            </a:r>
            <a:r>
              <a:rPr lang="en-GB" altLang="en-US" sz="2200" b="1" dirty="0">
                <a:ea typeface="Times New Roman" panose="02020603050405020304" pitchFamily="18" charset="0"/>
                <a:cs typeface="Calibri" panose="020F0502020204030204" pitchFamily="34" charset="0"/>
              </a:rPr>
              <a:t>match</a:t>
            </a:r>
            <a:r>
              <a:rPr lang="en-GB" altLang="en-US" sz="2200" dirty="0">
                <a:ea typeface="Times New Roman" panose="02020603050405020304" pitchFamily="18" charset="0"/>
                <a:cs typeface="Calibri" panose="020F0502020204030204" pitchFamily="34" charset="0"/>
              </a:rPr>
              <a:t> to make the word </a:t>
            </a:r>
            <a:r>
              <a:rPr lang="en-GB" altLang="en-US" sz="2200" b="1" dirty="0">
                <a:ea typeface="Times New Roman" panose="02020603050405020304" pitchFamily="18" charset="0"/>
                <a:cs typeface="Calibri" panose="020F0502020204030204" pitchFamily="34" charset="0"/>
              </a:rPr>
              <a:t>rematch</a:t>
            </a:r>
            <a:r>
              <a:rPr lang="en-GB" altLang="en-US" sz="2200" dirty="0">
                <a:ea typeface="Times New Roman" panose="02020603050405020304" pitchFamily="18" charset="0"/>
                <a:cs typeface="Calibri" panose="020F0502020204030204" pitchFamily="34" charset="0"/>
              </a:rPr>
              <a:t>. Tick its meaning.</a:t>
            </a:r>
          </a:p>
          <a:p>
            <a:pPr eaLnBrk="0" fontAlgn="base" hangingPunct="0">
              <a:spcBef>
                <a:spcPct val="0"/>
              </a:spcBef>
              <a:spcAft>
                <a:spcPct val="0"/>
              </a:spcAft>
            </a:pPr>
            <a:endParaRPr lang="en-GB" altLang="en-US" sz="2200" dirty="0">
              <a:cs typeface="Calibri" panose="020F0502020204030204" pitchFamily="34" charset="0"/>
            </a:endParaRPr>
          </a:p>
          <a:p>
            <a:pPr eaLnBrk="0" fontAlgn="base" hangingPunct="0">
              <a:spcBef>
                <a:spcPct val="0"/>
              </a:spcBef>
              <a:spcAft>
                <a:spcPct val="0"/>
              </a:spcAft>
            </a:pPr>
            <a:endParaRPr lang="en-GB" altLang="en-US" sz="2200" dirty="0"/>
          </a:p>
          <a:p>
            <a:pP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                                                                                  </a:t>
            </a:r>
            <a:endParaRPr lang="en-GB" altLang="en-US" sz="2200" dirty="0"/>
          </a:p>
          <a:p>
            <a:pPr eaLnBrk="0" fontAlgn="base" hangingPunct="0">
              <a:spcBef>
                <a:spcPct val="0"/>
              </a:spcBef>
              <a:spcAft>
                <a:spcPct val="0"/>
              </a:spcAft>
            </a:pPr>
            <a:endParaRPr lang="en-GB" altLang="en-US" sz="2200" dirty="0"/>
          </a:p>
        </p:txBody>
      </p:sp>
      <p:grpSp>
        <p:nvGrpSpPr>
          <p:cNvPr id="12" name="Group 11">
            <a:extLst>
              <a:ext uri="{FF2B5EF4-FFF2-40B4-BE49-F238E27FC236}">
                <a16:creationId xmlns:a16="http://schemas.microsoft.com/office/drawing/2014/main" id="{DB6DD410-3CBF-4727-B609-251FF58DC201}"/>
              </a:ext>
            </a:extLst>
          </p:cNvPr>
          <p:cNvGrpSpPr/>
          <p:nvPr/>
        </p:nvGrpSpPr>
        <p:grpSpPr>
          <a:xfrm>
            <a:off x="7261526" y="2393399"/>
            <a:ext cx="1143262" cy="3754663"/>
            <a:chOff x="7110309" y="2132856"/>
            <a:chExt cx="1143262" cy="3754663"/>
          </a:xfrm>
        </p:grpSpPr>
        <p:grpSp>
          <p:nvGrpSpPr>
            <p:cNvPr id="13" name="Group 12">
              <a:extLst>
                <a:ext uri="{FF2B5EF4-FFF2-40B4-BE49-F238E27FC236}">
                  <a16:creationId xmlns:a16="http://schemas.microsoft.com/office/drawing/2014/main" id="{C2A95B9C-E64C-41E7-9886-51B66222B523}"/>
                </a:ext>
              </a:extLst>
            </p:cNvPr>
            <p:cNvGrpSpPr/>
            <p:nvPr/>
          </p:nvGrpSpPr>
          <p:grpSpPr>
            <a:xfrm>
              <a:off x="7110309" y="2132856"/>
              <a:ext cx="1143262" cy="2966718"/>
              <a:chOff x="7110309" y="2132856"/>
              <a:chExt cx="1143262" cy="2966718"/>
            </a:xfrm>
          </p:grpSpPr>
          <p:grpSp>
            <p:nvGrpSpPr>
              <p:cNvPr id="15" name="Group 14">
                <a:extLst>
                  <a:ext uri="{FF2B5EF4-FFF2-40B4-BE49-F238E27FC236}">
                    <a16:creationId xmlns:a16="http://schemas.microsoft.com/office/drawing/2014/main" id="{991DA173-254E-4DD8-BD22-4FEA6F77A74D}"/>
                  </a:ext>
                </a:extLst>
              </p:cNvPr>
              <p:cNvGrpSpPr/>
              <p:nvPr/>
            </p:nvGrpSpPr>
            <p:grpSpPr>
              <a:xfrm>
                <a:off x="7455015" y="2703983"/>
                <a:ext cx="443007" cy="2395591"/>
                <a:chOff x="0" y="-69120"/>
                <a:chExt cx="219657" cy="1303797"/>
              </a:xfrm>
            </p:grpSpPr>
            <p:sp>
              <p:nvSpPr>
                <p:cNvPr id="17" name="Rectangle 16">
                  <a:extLst>
                    <a:ext uri="{FF2B5EF4-FFF2-40B4-BE49-F238E27FC236}">
                      <a16:creationId xmlns:a16="http://schemas.microsoft.com/office/drawing/2014/main" id="{308D27AA-C0EF-4F24-8504-BF32F0860F9B}"/>
                    </a:ext>
                  </a:extLst>
                </p:cNvPr>
                <p:cNvSpPr/>
                <p:nvPr/>
              </p:nvSpPr>
              <p:spPr>
                <a:xfrm>
                  <a:off x="0" y="-69120"/>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1</a:t>
                  </a:r>
                </a:p>
              </p:txBody>
            </p:sp>
            <p:sp>
              <p:nvSpPr>
                <p:cNvPr id="18" name="Rectangle 17">
                  <a:extLst>
                    <a:ext uri="{FF2B5EF4-FFF2-40B4-BE49-F238E27FC236}">
                      <a16:creationId xmlns:a16="http://schemas.microsoft.com/office/drawing/2014/main" id="{06909252-BE41-462A-A130-7F9BE5C5EECF}"/>
                    </a:ext>
                  </a:extLst>
                </p:cNvPr>
                <p:cNvSpPr/>
                <p:nvPr/>
              </p:nvSpPr>
              <p:spPr>
                <a:xfrm>
                  <a:off x="6297" y="289291"/>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2</a:t>
                  </a:r>
                </a:p>
              </p:txBody>
            </p:sp>
            <p:sp>
              <p:nvSpPr>
                <p:cNvPr id="19" name="Rectangle 18">
                  <a:extLst>
                    <a:ext uri="{FF2B5EF4-FFF2-40B4-BE49-F238E27FC236}">
                      <a16:creationId xmlns:a16="http://schemas.microsoft.com/office/drawing/2014/main" id="{2DA35D0D-2B8C-476F-A4F3-5673A6FC73B8}"/>
                    </a:ext>
                  </a:extLst>
                </p:cNvPr>
                <p:cNvSpPr/>
                <p:nvPr/>
              </p:nvSpPr>
              <p:spPr>
                <a:xfrm>
                  <a:off x="5434" y="657063"/>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3</a:t>
                  </a:r>
                </a:p>
              </p:txBody>
            </p:sp>
            <p:sp>
              <p:nvSpPr>
                <p:cNvPr id="20" name="Rectangle 19">
                  <a:extLst>
                    <a:ext uri="{FF2B5EF4-FFF2-40B4-BE49-F238E27FC236}">
                      <a16:creationId xmlns:a16="http://schemas.microsoft.com/office/drawing/2014/main" id="{3E1541E9-4787-4E39-9A53-F367201DF805}"/>
                    </a:ext>
                  </a:extLst>
                </p:cNvPr>
                <p:cNvSpPr/>
                <p:nvPr/>
              </p:nvSpPr>
              <p:spPr>
                <a:xfrm>
                  <a:off x="0" y="1021317"/>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4</a:t>
                  </a:r>
                </a:p>
              </p:txBody>
            </p:sp>
          </p:grpSp>
          <p:sp>
            <p:nvSpPr>
              <p:cNvPr id="16" name="Rectangle 15">
                <a:extLst>
                  <a:ext uri="{FF2B5EF4-FFF2-40B4-BE49-F238E27FC236}">
                    <a16:creationId xmlns:a16="http://schemas.microsoft.com/office/drawing/2014/main" id="{7A8744FA-FCB6-42AF-B5EC-D6E8FFA1C9FA}"/>
                  </a:ext>
                </a:extLst>
              </p:cNvPr>
              <p:cNvSpPr/>
              <p:nvPr/>
            </p:nvSpPr>
            <p:spPr>
              <a:xfrm>
                <a:off x="7110309" y="2132856"/>
                <a:ext cx="1143262" cy="430887"/>
              </a:xfrm>
              <a:prstGeom prst="rect">
                <a:avLst/>
              </a:prstGeom>
            </p:spPr>
            <p:txBody>
              <a:bodyPr wrap="none">
                <a:spAutoFit/>
              </a:bodyPr>
              <a:lstStyle/>
              <a:p>
                <a:r>
                  <a:rPr lang="en-GB" altLang="en-US" sz="2200" dirty="0">
                    <a:ea typeface="Times New Roman" panose="02020603050405020304" pitchFamily="18" charset="0"/>
                    <a:cs typeface="Calibri" panose="020F0502020204030204" pitchFamily="34" charset="0"/>
                  </a:rPr>
                  <a:t>Tick </a:t>
                </a:r>
                <a:r>
                  <a:rPr lang="en-GB" altLang="en-US" sz="2200" b="1" dirty="0">
                    <a:ea typeface="Times New Roman" panose="02020603050405020304" pitchFamily="18" charset="0"/>
                    <a:cs typeface="Calibri" panose="020F0502020204030204" pitchFamily="34" charset="0"/>
                  </a:rPr>
                  <a:t>one</a:t>
                </a:r>
                <a:endParaRPr lang="en-GB" sz="2200" dirty="0"/>
              </a:p>
            </p:txBody>
          </p:sp>
        </p:grpSp>
        <p:sp>
          <p:nvSpPr>
            <p:cNvPr id="14" name="Rectangle 13">
              <a:extLst>
                <a:ext uri="{FF2B5EF4-FFF2-40B4-BE49-F238E27FC236}">
                  <a16:creationId xmlns:a16="http://schemas.microsoft.com/office/drawing/2014/main" id="{E61CDB40-819F-4A71-8D58-A7814FF464ED}"/>
                </a:ext>
              </a:extLst>
            </p:cNvPr>
            <p:cNvSpPr/>
            <p:nvPr/>
          </p:nvSpPr>
          <p:spPr>
            <a:xfrm>
              <a:off x="7138760" y="5118078"/>
              <a:ext cx="1084733" cy="769441"/>
            </a:xfrm>
            <a:prstGeom prst="rect">
              <a:avLst/>
            </a:prstGeom>
          </p:spPr>
          <p:txBody>
            <a:bodyPr wrap="square">
              <a:spAutoFit/>
            </a:bodyPr>
            <a:lstStyle/>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______</a:t>
              </a:r>
              <a:endParaRPr lang="en-GB" altLang="en-US" sz="2200" dirty="0"/>
            </a:p>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1 mark</a:t>
              </a:r>
              <a:endParaRPr lang="en-GB" altLang="en-US" sz="2200" dirty="0"/>
            </a:p>
          </p:txBody>
        </p:sp>
      </p:grpSp>
      <p:sp>
        <p:nvSpPr>
          <p:cNvPr id="22" name="Rectangle 14">
            <a:extLst>
              <a:ext uri="{FF2B5EF4-FFF2-40B4-BE49-F238E27FC236}">
                <a16:creationId xmlns:a16="http://schemas.microsoft.com/office/drawing/2014/main" id="{FC6CEABD-A944-48BA-BDBE-EC1F599C62DF}"/>
              </a:ext>
            </a:extLst>
          </p:cNvPr>
          <p:cNvSpPr>
            <a:spLocks noChangeArrowheads="1"/>
          </p:cNvSpPr>
          <p:nvPr/>
        </p:nvSpPr>
        <p:spPr bwMode="auto">
          <a:xfrm>
            <a:off x="4142652" y="2924339"/>
            <a:ext cx="2987304" cy="2462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to play a match together</a:t>
            </a:r>
          </a:p>
          <a:p>
            <a:pPr eaLnBrk="0" fontAlgn="base" hangingPunct="0">
              <a:spcBef>
                <a:spcPct val="0"/>
              </a:spcBef>
              <a:spcAft>
                <a:spcPct val="0"/>
              </a:spcAft>
            </a:pPr>
            <a:endParaRPr lang="en-GB" altLang="en-US" sz="2200" dirty="0">
              <a:ea typeface="Times New Roman" panose="02020603050405020304" pitchFamily="18" charset="0"/>
              <a:cs typeface="Calibri" panose="020F0502020204030204" pitchFamily="34" charset="0"/>
            </a:endParaRPr>
          </a:p>
          <a:p>
            <a:pPr lvl="0" eaLnBrk="0" fontAlgn="base" hangingPunct="0">
              <a:spcBef>
                <a:spcPct val="0"/>
              </a:spcBef>
              <a:spcAft>
                <a:spcPct val="0"/>
              </a:spcAft>
            </a:pPr>
            <a:r>
              <a:rPr lang="en-GB" altLang="en-US" sz="2200" dirty="0">
                <a:cs typeface="Calibri" panose="020F0502020204030204" pitchFamily="34" charset="0"/>
              </a:rPr>
              <a:t>to play a match later</a:t>
            </a:r>
          </a:p>
          <a:p>
            <a:pPr lvl="0" eaLnBrk="0" fontAlgn="base" hangingPunct="0">
              <a:spcBef>
                <a:spcPct val="0"/>
              </a:spcBef>
              <a:spcAft>
                <a:spcPct val="0"/>
              </a:spcAft>
            </a:pPr>
            <a:endParaRPr lang="en-GB" altLang="en-US" sz="2200" dirty="0">
              <a:ea typeface="Times New Roman" panose="02020603050405020304" pitchFamily="18" charset="0"/>
              <a:cs typeface="Calibri" panose="020F0502020204030204" pitchFamily="34" charset="0"/>
            </a:endParaRPr>
          </a:p>
          <a:p>
            <a:pPr lvl="0" eaLnBrk="0" fontAlgn="base" hangingPunct="0">
              <a:spcBef>
                <a:spcPct val="0"/>
              </a:spcBef>
              <a:spcAft>
                <a:spcPct val="0"/>
              </a:spcAft>
            </a:pPr>
            <a:r>
              <a:rPr lang="en-GB" altLang="en-US" sz="2200" dirty="0">
                <a:cs typeface="Calibri" panose="020F0502020204030204" pitchFamily="34" charset="0"/>
              </a:rPr>
              <a:t>to play a match again </a:t>
            </a:r>
            <a:endParaRPr lang="en-GB" altLang="en-US" sz="2200" dirty="0"/>
          </a:p>
          <a:p>
            <a:pPr eaLnBrk="0" fontAlgn="base" hangingPunct="0">
              <a:spcBef>
                <a:spcPct val="0"/>
              </a:spcBef>
              <a:spcAft>
                <a:spcPct val="0"/>
              </a:spcAft>
            </a:pPr>
            <a:endParaRPr lang="en-GB" altLang="en-US" sz="2200" dirty="0">
              <a:ea typeface="Times New Roman" panose="02020603050405020304" pitchFamily="18" charset="0"/>
              <a:cs typeface="Calibri" panose="020F0502020204030204" pitchFamily="34" charset="0"/>
            </a:endParaRPr>
          </a:p>
          <a:p>
            <a:pPr lvl="0" eaLnBrk="0" fontAlgn="base" hangingPunct="0">
              <a:spcBef>
                <a:spcPct val="0"/>
              </a:spcBef>
              <a:spcAft>
                <a:spcPct val="0"/>
              </a:spcAft>
            </a:pPr>
            <a:r>
              <a:rPr lang="en-GB" altLang="en-US" sz="2200" dirty="0">
                <a:cs typeface="Calibri" panose="020F0502020204030204" pitchFamily="34" charset="0"/>
              </a:rPr>
              <a:t>to play a match badly</a:t>
            </a:r>
            <a:endParaRPr lang="en-GB" altLang="en-US" sz="2200" dirty="0"/>
          </a:p>
        </p:txBody>
      </p:sp>
      <p:pic>
        <p:nvPicPr>
          <p:cNvPr id="21" name="Picture 20">
            <a:extLst>
              <a:ext uri="{FF2B5EF4-FFF2-40B4-BE49-F238E27FC236}">
                <a16:creationId xmlns:a16="http://schemas.microsoft.com/office/drawing/2014/main" id="{BDEA1596-4F5D-874C-A4F6-1B87CF826A3A}"/>
              </a:ext>
            </a:extLst>
          </p:cNvPr>
          <p:cNvPicPr>
            <a:picLocks noChangeAspect="1"/>
          </p:cNvPicPr>
          <p:nvPr/>
        </p:nvPicPr>
        <p:blipFill>
          <a:blip r:embed="rId3"/>
          <a:stretch>
            <a:fillRect/>
          </a:stretch>
        </p:blipFill>
        <p:spPr>
          <a:xfrm>
            <a:off x="10668000" y="470599"/>
            <a:ext cx="1234846" cy="826857"/>
          </a:xfrm>
          <a:prstGeom prst="rect">
            <a:avLst/>
          </a:prstGeom>
        </p:spPr>
      </p:pic>
    </p:spTree>
    <p:extLst>
      <p:ext uri="{BB962C8B-B14F-4D97-AF65-F5344CB8AC3E}">
        <p14:creationId xmlns:p14="http://schemas.microsoft.com/office/powerpoint/2010/main" val="117446709"/>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618DF5B-C7E5-41A3-9007-E34DE55A35B1}"/>
              </a:ext>
            </a:extLst>
          </p:cNvPr>
          <p:cNvSpPr txBox="1"/>
          <p:nvPr/>
        </p:nvSpPr>
        <p:spPr>
          <a:xfrm>
            <a:off x="4744042" y="692697"/>
            <a:ext cx="3089115" cy="507831"/>
          </a:xfrm>
          <a:prstGeom prst="rect">
            <a:avLst/>
          </a:prstGeom>
          <a:noFill/>
        </p:spPr>
        <p:txBody>
          <a:bodyPr wrap="none" rtlCol="0">
            <a:spAutoFit/>
          </a:bodyPr>
          <a:lstStyle/>
          <a:p>
            <a:r>
              <a:rPr lang="en-GB" sz="2700" b="1" dirty="0"/>
              <a:t>Week 36 - questions</a:t>
            </a:r>
          </a:p>
        </p:txBody>
      </p:sp>
      <p:sp>
        <p:nvSpPr>
          <p:cNvPr id="23" name="Rectangle 13"/>
          <p:cNvSpPr>
            <a:spLocks noChangeArrowheads="1"/>
          </p:cNvSpPr>
          <p:nvPr/>
        </p:nvSpPr>
        <p:spPr bwMode="auto">
          <a:xfrm>
            <a:off x="1662568" y="6196411"/>
            <a:ext cx="8784976"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ctr" eaLnBrk="0" fontAlgn="base" hangingPunct="0">
              <a:spcBef>
                <a:spcPct val="0"/>
              </a:spcBef>
              <a:spcAft>
                <a:spcPct val="0"/>
              </a:spcAft>
            </a:pPr>
            <a:r>
              <a:rPr lang="en-GB" altLang="en-US" sz="2200" b="1" i="1" u="sng" dirty="0">
                <a:ea typeface="Times New Roman" panose="02020603050405020304" pitchFamily="18" charset="0"/>
                <a:cs typeface="Calibri" panose="020F0502020204030204" pitchFamily="34" charset="0"/>
              </a:rPr>
              <a:t>CHALLENGE</a:t>
            </a:r>
            <a:r>
              <a:rPr lang="en-GB" altLang="en-US" sz="2200" b="1" i="1" dirty="0">
                <a:ea typeface="Times New Roman" panose="02020603050405020304" pitchFamily="18" charset="0"/>
                <a:cs typeface="Calibri" panose="020F0502020204030204" pitchFamily="34" charset="0"/>
              </a:rPr>
              <a:t>: How many nouns can you find in the sentence above?</a:t>
            </a:r>
            <a:endParaRPr lang="en-GB" altLang="en-US" sz="2200" i="1" dirty="0"/>
          </a:p>
          <a:p>
            <a:pPr eaLnBrk="0" fontAlgn="base" hangingPunct="0">
              <a:spcBef>
                <a:spcPct val="0"/>
              </a:spcBef>
              <a:spcAft>
                <a:spcPct val="0"/>
              </a:spcAft>
            </a:pPr>
            <a:endParaRPr lang="en-GB" altLang="en-US" sz="2200" i="1" dirty="0"/>
          </a:p>
        </p:txBody>
      </p:sp>
      <p:pic>
        <p:nvPicPr>
          <p:cNvPr id="10" name="Picture 9">
            <a:extLst>
              <a:ext uri="{FF2B5EF4-FFF2-40B4-BE49-F238E27FC236}">
                <a16:creationId xmlns:a16="http://schemas.microsoft.com/office/drawing/2014/main" id="{381C3CF3-F4AB-4D9E-9BD8-55BF804487C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9832" y="167683"/>
            <a:ext cx="753237" cy="1082421"/>
          </a:xfrm>
          <a:prstGeom prst="rect">
            <a:avLst/>
          </a:prstGeom>
        </p:spPr>
      </p:pic>
      <p:sp>
        <p:nvSpPr>
          <p:cNvPr id="11" name="Rectangle 13">
            <a:extLst>
              <a:ext uri="{FF2B5EF4-FFF2-40B4-BE49-F238E27FC236}">
                <a16:creationId xmlns:a16="http://schemas.microsoft.com/office/drawing/2014/main" id="{766533F4-3244-441C-9330-FB2956FEC936}"/>
              </a:ext>
            </a:extLst>
          </p:cNvPr>
          <p:cNvSpPr>
            <a:spLocks noChangeArrowheads="1"/>
          </p:cNvSpPr>
          <p:nvPr/>
        </p:nvSpPr>
        <p:spPr bwMode="auto">
          <a:xfrm>
            <a:off x="2495600" y="1737435"/>
            <a:ext cx="7200800"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200" b="1" dirty="0">
                <a:ea typeface="Times New Roman" panose="02020603050405020304" pitchFamily="18" charset="0"/>
                <a:cs typeface="Calibri" panose="020F0502020204030204" pitchFamily="34" charset="0"/>
              </a:rPr>
              <a:t>1.  </a:t>
            </a:r>
            <a:r>
              <a:rPr lang="en-GB" altLang="en-US" sz="2200" dirty="0">
                <a:ea typeface="Times New Roman" panose="02020603050405020304" pitchFamily="18" charset="0"/>
                <a:cs typeface="Calibri" panose="020F0502020204030204" pitchFamily="34" charset="0"/>
              </a:rPr>
              <a:t>Insert the missing </a:t>
            </a:r>
            <a:r>
              <a:rPr lang="en-GB" altLang="en-US" sz="2200" b="1" dirty="0">
                <a:ea typeface="Times New Roman" panose="02020603050405020304" pitchFamily="18" charset="0"/>
                <a:cs typeface="Calibri" panose="020F0502020204030204" pitchFamily="34" charset="0"/>
              </a:rPr>
              <a:t>full stops </a:t>
            </a:r>
            <a:r>
              <a:rPr lang="en-GB" altLang="en-US" sz="2200" dirty="0">
                <a:ea typeface="Times New Roman" panose="02020603050405020304" pitchFamily="18" charset="0"/>
                <a:cs typeface="Calibri" panose="020F0502020204030204" pitchFamily="34" charset="0"/>
              </a:rPr>
              <a:t>and </a:t>
            </a:r>
            <a:r>
              <a:rPr lang="en-GB" altLang="en-US" sz="2200" b="1" dirty="0">
                <a:ea typeface="Times New Roman" panose="02020603050405020304" pitchFamily="18" charset="0"/>
                <a:cs typeface="Calibri" panose="020F0502020204030204" pitchFamily="34" charset="0"/>
              </a:rPr>
              <a:t>capital letters </a:t>
            </a:r>
            <a:r>
              <a:rPr lang="en-GB" altLang="en-US" sz="2200" dirty="0">
                <a:ea typeface="Times New Roman" panose="02020603050405020304" pitchFamily="18" charset="0"/>
                <a:cs typeface="Calibri" panose="020F0502020204030204" pitchFamily="34" charset="0"/>
              </a:rPr>
              <a:t>into the passage below to make two correctly punctuated sentences.</a:t>
            </a:r>
            <a:endParaRPr lang="en-GB" altLang="en-US" sz="2200" dirty="0"/>
          </a:p>
          <a:p>
            <a:pPr eaLnBrk="0" fontAlgn="base" hangingPunct="0">
              <a:spcBef>
                <a:spcPct val="0"/>
              </a:spcBef>
              <a:spcAft>
                <a:spcPct val="0"/>
              </a:spcAft>
            </a:pPr>
            <a:endParaRPr lang="en-GB" altLang="en-US" sz="2200" dirty="0"/>
          </a:p>
        </p:txBody>
      </p:sp>
      <p:sp>
        <p:nvSpPr>
          <p:cNvPr id="12" name="Rectangle 14">
            <a:extLst>
              <a:ext uri="{FF2B5EF4-FFF2-40B4-BE49-F238E27FC236}">
                <a16:creationId xmlns:a16="http://schemas.microsoft.com/office/drawing/2014/main" id="{A23D783C-5B86-48F4-A5A4-AA27B972647B}"/>
              </a:ext>
            </a:extLst>
          </p:cNvPr>
          <p:cNvSpPr>
            <a:spLocks noChangeArrowheads="1"/>
          </p:cNvSpPr>
          <p:nvPr/>
        </p:nvSpPr>
        <p:spPr bwMode="auto">
          <a:xfrm>
            <a:off x="2849787" y="3012669"/>
            <a:ext cx="6264696"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800" dirty="0" err="1">
                <a:ea typeface="Times New Roman" panose="02020603050405020304" pitchFamily="18" charset="0"/>
                <a:cs typeface="Calibri" panose="020F0502020204030204" pitchFamily="34" charset="0"/>
              </a:rPr>
              <a:t>mrs</a:t>
            </a:r>
            <a:r>
              <a:rPr lang="en-GB" altLang="en-US" sz="2800" dirty="0">
                <a:ea typeface="Times New Roman" panose="02020603050405020304" pitchFamily="18" charset="0"/>
                <a:cs typeface="Calibri" panose="020F0502020204030204" pitchFamily="34" charset="0"/>
              </a:rPr>
              <a:t>  </a:t>
            </a:r>
            <a:r>
              <a:rPr lang="en-GB" altLang="en-US" sz="2800" dirty="0" err="1">
                <a:ea typeface="Times New Roman" panose="02020603050405020304" pitchFamily="18" charset="0"/>
                <a:cs typeface="Calibri" panose="020F0502020204030204" pitchFamily="34" charset="0"/>
              </a:rPr>
              <a:t>talbot</a:t>
            </a:r>
            <a:r>
              <a:rPr lang="en-GB" altLang="en-US" sz="2800" dirty="0">
                <a:ea typeface="Times New Roman" panose="02020603050405020304" pitchFamily="18" charset="0"/>
                <a:cs typeface="Calibri" panose="020F0502020204030204" pitchFamily="34" charset="0"/>
              </a:rPr>
              <a:t>  created  an  exceptional sculpture  it  was  made  from  junk  materials </a:t>
            </a:r>
            <a:endParaRPr lang="en-GB" altLang="en-US" sz="2800" dirty="0"/>
          </a:p>
        </p:txBody>
      </p:sp>
      <p:sp>
        <p:nvSpPr>
          <p:cNvPr id="13" name="Rectangle 12">
            <a:extLst>
              <a:ext uri="{FF2B5EF4-FFF2-40B4-BE49-F238E27FC236}">
                <a16:creationId xmlns:a16="http://schemas.microsoft.com/office/drawing/2014/main" id="{80906DAC-795A-402E-98BD-3E855B288244}"/>
              </a:ext>
            </a:extLst>
          </p:cNvPr>
          <p:cNvSpPr/>
          <p:nvPr/>
        </p:nvSpPr>
        <p:spPr>
          <a:xfrm>
            <a:off x="8288755" y="4567234"/>
            <a:ext cx="1084733" cy="769441"/>
          </a:xfrm>
          <a:prstGeom prst="rect">
            <a:avLst/>
          </a:prstGeom>
        </p:spPr>
        <p:txBody>
          <a:bodyPr wrap="square">
            <a:spAutoFit/>
          </a:bodyPr>
          <a:lstStyle/>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______</a:t>
            </a:r>
            <a:endParaRPr lang="en-GB" altLang="en-US" sz="2200" dirty="0"/>
          </a:p>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1 mark</a:t>
            </a:r>
            <a:endParaRPr lang="en-GB" altLang="en-US" sz="2200" dirty="0"/>
          </a:p>
        </p:txBody>
      </p:sp>
      <p:pic>
        <p:nvPicPr>
          <p:cNvPr id="14" name="Picture 13">
            <a:extLst>
              <a:ext uri="{FF2B5EF4-FFF2-40B4-BE49-F238E27FC236}">
                <a16:creationId xmlns:a16="http://schemas.microsoft.com/office/drawing/2014/main" id="{B3FDB0BE-9BD4-B14F-9151-E907ED395817}"/>
              </a:ext>
            </a:extLst>
          </p:cNvPr>
          <p:cNvPicPr>
            <a:picLocks noChangeAspect="1"/>
          </p:cNvPicPr>
          <p:nvPr/>
        </p:nvPicPr>
        <p:blipFill>
          <a:blip r:embed="rId3"/>
          <a:stretch>
            <a:fillRect/>
          </a:stretch>
        </p:blipFill>
        <p:spPr>
          <a:xfrm>
            <a:off x="10668000" y="470599"/>
            <a:ext cx="1234846" cy="826857"/>
          </a:xfrm>
          <a:prstGeom prst="rect">
            <a:avLst/>
          </a:prstGeom>
        </p:spPr>
      </p:pic>
    </p:spTree>
    <p:extLst>
      <p:ext uri="{BB962C8B-B14F-4D97-AF65-F5344CB8AC3E}">
        <p14:creationId xmlns:p14="http://schemas.microsoft.com/office/powerpoint/2010/main" val="2364929408"/>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618DF5B-C7E5-41A3-9007-E34DE55A35B1}"/>
              </a:ext>
            </a:extLst>
          </p:cNvPr>
          <p:cNvSpPr txBox="1"/>
          <p:nvPr/>
        </p:nvSpPr>
        <p:spPr>
          <a:xfrm>
            <a:off x="4744042" y="692697"/>
            <a:ext cx="3089115" cy="507831"/>
          </a:xfrm>
          <a:prstGeom prst="rect">
            <a:avLst/>
          </a:prstGeom>
          <a:noFill/>
        </p:spPr>
        <p:txBody>
          <a:bodyPr wrap="none" rtlCol="0">
            <a:spAutoFit/>
          </a:bodyPr>
          <a:lstStyle/>
          <a:p>
            <a:r>
              <a:rPr lang="en-GB" sz="2700" b="1" dirty="0"/>
              <a:t>Week 36 - questions</a:t>
            </a:r>
          </a:p>
        </p:txBody>
      </p:sp>
      <p:sp>
        <p:nvSpPr>
          <p:cNvPr id="8" name="Rectangle 13"/>
          <p:cNvSpPr>
            <a:spLocks noChangeArrowheads="1"/>
          </p:cNvSpPr>
          <p:nvPr/>
        </p:nvSpPr>
        <p:spPr bwMode="auto">
          <a:xfrm>
            <a:off x="2588235" y="1741644"/>
            <a:ext cx="6933641" cy="15850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200" b="1" dirty="0">
                <a:ea typeface="Times New Roman" panose="02020603050405020304" pitchFamily="18" charset="0"/>
                <a:cs typeface="Calibri" panose="020F0502020204030204" pitchFamily="34" charset="0"/>
              </a:rPr>
              <a:t>2.  </a:t>
            </a:r>
            <a:r>
              <a:rPr lang="en-GB" altLang="en-US" sz="2200" dirty="0">
                <a:ea typeface="Times New Roman" panose="02020603050405020304" pitchFamily="18" charset="0"/>
                <a:cs typeface="Calibri" panose="020F0502020204030204" pitchFamily="34" charset="0"/>
              </a:rPr>
              <a:t>What is the function of the </a:t>
            </a:r>
            <a:r>
              <a:rPr lang="en-GB" altLang="en-US" sz="2200" b="1" dirty="0">
                <a:ea typeface="Times New Roman" panose="02020603050405020304" pitchFamily="18" charset="0"/>
                <a:cs typeface="Calibri" panose="020F0502020204030204" pitchFamily="34" charset="0"/>
              </a:rPr>
              <a:t>apostrophe </a:t>
            </a:r>
            <a:r>
              <a:rPr lang="en-GB" altLang="en-US" sz="2200" dirty="0">
                <a:ea typeface="Times New Roman" panose="02020603050405020304" pitchFamily="18" charset="0"/>
                <a:cs typeface="Calibri" panose="020F0502020204030204" pitchFamily="34" charset="0"/>
              </a:rPr>
              <a:t>in the sentence below?  </a:t>
            </a:r>
          </a:p>
          <a:p>
            <a:pPr eaLnBrk="0" fontAlgn="base" hangingPunct="0">
              <a:spcBef>
                <a:spcPct val="0"/>
              </a:spcBef>
              <a:spcAft>
                <a:spcPct val="0"/>
              </a:spcAft>
            </a:pPr>
            <a:endParaRPr lang="en-GB" altLang="en-US" sz="900" dirty="0">
              <a:cs typeface="Calibri" panose="020F0502020204030204" pitchFamily="34" charset="0"/>
            </a:endParaRPr>
          </a:p>
          <a:p>
            <a:pP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                                                                                  </a:t>
            </a:r>
            <a:endParaRPr lang="en-GB" altLang="en-US" sz="2200" dirty="0"/>
          </a:p>
          <a:p>
            <a:pPr eaLnBrk="0" fontAlgn="base" hangingPunct="0">
              <a:spcBef>
                <a:spcPct val="0"/>
              </a:spcBef>
              <a:spcAft>
                <a:spcPct val="0"/>
              </a:spcAft>
            </a:pPr>
            <a:endParaRPr lang="en-GB" altLang="en-US" sz="2200" dirty="0"/>
          </a:p>
        </p:txBody>
      </p:sp>
      <p:sp>
        <p:nvSpPr>
          <p:cNvPr id="21" name="Rectangle 14"/>
          <p:cNvSpPr>
            <a:spLocks noChangeArrowheads="1"/>
          </p:cNvSpPr>
          <p:nvPr/>
        </p:nvSpPr>
        <p:spPr bwMode="auto">
          <a:xfrm>
            <a:off x="2694366" y="2736856"/>
            <a:ext cx="6827510" cy="1815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800" dirty="0">
                <a:ea typeface="Times New Roman" panose="02020603050405020304" pitchFamily="18" charset="0"/>
                <a:cs typeface="Calibri" panose="020F0502020204030204" pitchFamily="34" charset="0"/>
              </a:rPr>
              <a:t>Paulo </a:t>
            </a:r>
            <a:r>
              <a:rPr lang="en-GB" altLang="en-US" sz="2800" u="sng" dirty="0">
                <a:ea typeface="Times New Roman" panose="02020603050405020304" pitchFamily="18" charset="0"/>
                <a:cs typeface="Calibri" panose="020F0502020204030204" pitchFamily="34" charset="0"/>
              </a:rPr>
              <a:t>couldn’t</a:t>
            </a:r>
            <a:r>
              <a:rPr lang="en-GB" altLang="en-US" sz="2800" dirty="0">
                <a:ea typeface="Times New Roman" panose="02020603050405020304" pitchFamily="18" charset="0"/>
                <a:cs typeface="Calibri" panose="020F0502020204030204" pitchFamily="34" charset="0"/>
              </a:rPr>
              <a:t> get his paper aeroplane to fly.</a:t>
            </a:r>
          </a:p>
          <a:p>
            <a:pPr eaLnBrk="0" fontAlgn="base" hangingPunct="0">
              <a:spcBef>
                <a:spcPct val="0"/>
              </a:spcBef>
              <a:spcAft>
                <a:spcPct val="0"/>
              </a:spcAft>
            </a:pPr>
            <a:r>
              <a:rPr lang="en-GB" altLang="en-US" sz="2800" dirty="0">
                <a:ea typeface="Times New Roman" panose="02020603050405020304" pitchFamily="18" charset="0"/>
                <a:cs typeface="Calibri" panose="020F0502020204030204" pitchFamily="34" charset="0"/>
              </a:rPr>
              <a:t>_____________________________________</a:t>
            </a:r>
          </a:p>
          <a:p>
            <a:pPr eaLnBrk="0" fontAlgn="base" hangingPunct="0">
              <a:spcBef>
                <a:spcPct val="0"/>
              </a:spcBef>
              <a:spcAft>
                <a:spcPct val="0"/>
              </a:spcAft>
            </a:pPr>
            <a:br>
              <a:rPr lang="en-GB" altLang="en-US" sz="2800" dirty="0">
                <a:ea typeface="Times New Roman" panose="02020603050405020304" pitchFamily="18" charset="0"/>
                <a:cs typeface="Calibri" panose="020F0502020204030204" pitchFamily="34" charset="0"/>
              </a:rPr>
            </a:br>
            <a:r>
              <a:rPr lang="en-GB" altLang="en-US" sz="2800" dirty="0">
                <a:ea typeface="Times New Roman" panose="02020603050405020304" pitchFamily="18" charset="0"/>
                <a:cs typeface="Calibri" panose="020F0502020204030204" pitchFamily="34" charset="0"/>
              </a:rPr>
              <a:t>_____________________________________</a:t>
            </a:r>
          </a:p>
        </p:txBody>
      </p:sp>
      <p:sp>
        <p:nvSpPr>
          <p:cNvPr id="24" name="Rectangle 23"/>
          <p:cNvSpPr/>
          <p:nvPr/>
        </p:nvSpPr>
        <p:spPr>
          <a:xfrm>
            <a:off x="8472265" y="4790763"/>
            <a:ext cx="1084733" cy="769441"/>
          </a:xfrm>
          <a:prstGeom prst="rect">
            <a:avLst/>
          </a:prstGeom>
        </p:spPr>
        <p:txBody>
          <a:bodyPr wrap="square">
            <a:spAutoFit/>
          </a:bodyPr>
          <a:lstStyle/>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______</a:t>
            </a:r>
            <a:endParaRPr lang="en-GB" altLang="en-US" sz="2200" dirty="0"/>
          </a:p>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1 mark</a:t>
            </a:r>
            <a:endParaRPr lang="en-GB" altLang="en-US" sz="2200" dirty="0"/>
          </a:p>
        </p:txBody>
      </p:sp>
      <p:sp>
        <p:nvSpPr>
          <p:cNvPr id="23" name="Rectangle 13"/>
          <p:cNvSpPr>
            <a:spLocks noChangeArrowheads="1"/>
          </p:cNvSpPr>
          <p:nvPr/>
        </p:nvSpPr>
        <p:spPr bwMode="auto">
          <a:xfrm>
            <a:off x="1662568" y="6196411"/>
            <a:ext cx="8784976"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ctr" eaLnBrk="0" fontAlgn="base" hangingPunct="0">
              <a:spcBef>
                <a:spcPct val="0"/>
              </a:spcBef>
              <a:spcAft>
                <a:spcPct val="0"/>
              </a:spcAft>
            </a:pPr>
            <a:r>
              <a:rPr lang="en-GB" altLang="en-US" sz="2200" b="1" i="1" u="sng" dirty="0">
                <a:ea typeface="Times New Roman" panose="02020603050405020304" pitchFamily="18" charset="0"/>
                <a:cs typeface="Calibri" panose="020F0502020204030204" pitchFamily="34" charset="0"/>
              </a:rPr>
              <a:t>CHALLENGE</a:t>
            </a:r>
            <a:r>
              <a:rPr lang="en-GB" altLang="en-US" sz="2200" b="1" i="1" dirty="0">
                <a:ea typeface="Times New Roman" panose="02020603050405020304" pitchFamily="18" charset="0"/>
                <a:cs typeface="Calibri" panose="020F0502020204030204" pitchFamily="34" charset="0"/>
              </a:rPr>
              <a:t>: Underline the adjective in the sentence above.  </a:t>
            </a:r>
            <a:endParaRPr lang="en-GB" altLang="en-US" sz="2200" i="1" dirty="0"/>
          </a:p>
          <a:p>
            <a:pPr eaLnBrk="0" fontAlgn="base" hangingPunct="0">
              <a:spcBef>
                <a:spcPct val="0"/>
              </a:spcBef>
              <a:spcAft>
                <a:spcPct val="0"/>
              </a:spcAft>
            </a:pPr>
            <a:endParaRPr lang="en-GB" altLang="en-US" sz="2200" i="1" dirty="0"/>
          </a:p>
        </p:txBody>
      </p:sp>
      <p:pic>
        <p:nvPicPr>
          <p:cNvPr id="10" name="Picture 9">
            <a:extLst>
              <a:ext uri="{FF2B5EF4-FFF2-40B4-BE49-F238E27FC236}">
                <a16:creationId xmlns:a16="http://schemas.microsoft.com/office/drawing/2014/main" id="{381C3CF3-F4AB-4D9E-9BD8-55BF804487C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9832" y="167683"/>
            <a:ext cx="753237" cy="1082421"/>
          </a:xfrm>
          <a:prstGeom prst="rect">
            <a:avLst/>
          </a:prstGeom>
        </p:spPr>
      </p:pic>
      <p:pic>
        <p:nvPicPr>
          <p:cNvPr id="11" name="Picture 10">
            <a:extLst>
              <a:ext uri="{FF2B5EF4-FFF2-40B4-BE49-F238E27FC236}">
                <a16:creationId xmlns:a16="http://schemas.microsoft.com/office/drawing/2014/main" id="{42A3A7A7-7DC5-4B47-AE9B-1B5FAB400ADD}"/>
              </a:ext>
            </a:extLst>
          </p:cNvPr>
          <p:cNvPicPr>
            <a:picLocks noChangeAspect="1"/>
          </p:cNvPicPr>
          <p:nvPr/>
        </p:nvPicPr>
        <p:blipFill>
          <a:blip r:embed="rId3"/>
          <a:stretch>
            <a:fillRect/>
          </a:stretch>
        </p:blipFill>
        <p:spPr>
          <a:xfrm>
            <a:off x="10668000" y="470599"/>
            <a:ext cx="1234846" cy="826857"/>
          </a:xfrm>
          <a:prstGeom prst="rect">
            <a:avLst/>
          </a:prstGeom>
        </p:spPr>
      </p:pic>
    </p:spTree>
    <p:extLst>
      <p:ext uri="{BB962C8B-B14F-4D97-AF65-F5344CB8AC3E}">
        <p14:creationId xmlns:p14="http://schemas.microsoft.com/office/powerpoint/2010/main" val="33142900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618DF5B-C7E5-41A3-9007-E34DE55A35B1}"/>
              </a:ext>
            </a:extLst>
          </p:cNvPr>
          <p:cNvSpPr txBox="1"/>
          <p:nvPr/>
        </p:nvSpPr>
        <p:spPr>
          <a:xfrm>
            <a:off x="4744042" y="692697"/>
            <a:ext cx="2914388" cy="507831"/>
          </a:xfrm>
          <a:prstGeom prst="rect">
            <a:avLst/>
          </a:prstGeom>
          <a:noFill/>
        </p:spPr>
        <p:txBody>
          <a:bodyPr wrap="none" rtlCol="0">
            <a:spAutoFit/>
          </a:bodyPr>
          <a:lstStyle/>
          <a:p>
            <a:r>
              <a:rPr lang="en-GB" sz="2700" b="1" dirty="0"/>
              <a:t>Week 3 - questions</a:t>
            </a:r>
          </a:p>
        </p:txBody>
      </p:sp>
      <p:sp>
        <p:nvSpPr>
          <p:cNvPr id="8" name="Rectangle 13"/>
          <p:cNvSpPr>
            <a:spLocks noChangeArrowheads="1"/>
          </p:cNvSpPr>
          <p:nvPr/>
        </p:nvSpPr>
        <p:spPr bwMode="auto">
          <a:xfrm>
            <a:off x="2734415" y="1499284"/>
            <a:ext cx="6933641"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200" b="1" dirty="0">
                <a:ea typeface="Times New Roman" panose="02020603050405020304" pitchFamily="18" charset="0"/>
                <a:cs typeface="Calibri" panose="020F0502020204030204" pitchFamily="34" charset="0"/>
              </a:rPr>
              <a:t>3.  </a:t>
            </a:r>
            <a:r>
              <a:rPr lang="en-GB" altLang="en-US" sz="2200" dirty="0">
                <a:ea typeface="Times New Roman" panose="02020603050405020304" pitchFamily="18" charset="0"/>
                <a:cs typeface="Calibri" panose="020F0502020204030204" pitchFamily="34" charset="0"/>
              </a:rPr>
              <a:t>Tick all the sentences that contain an </a:t>
            </a:r>
            <a:r>
              <a:rPr lang="en-GB" altLang="en-US" sz="2200" b="1" dirty="0">
                <a:ea typeface="Times New Roman" panose="02020603050405020304" pitchFamily="18" charset="0"/>
                <a:cs typeface="Calibri" panose="020F0502020204030204" pitchFamily="34" charset="0"/>
              </a:rPr>
              <a:t>adverb</a:t>
            </a:r>
            <a:r>
              <a:rPr lang="en-GB" altLang="en-US" sz="2200" dirty="0">
                <a:ea typeface="Times New Roman" panose="02020603050405020304" pitchFamily="18" charset="0"/>
                <a:cs typeface="Calibri" panose="020F0502020204030204" pitchFamily="34" charset="0"/>
              </a:rPr>
              <a:t>.</a:t>
            </a:r>
            <a:endParaRPr lang="en-GB" altLang="en-US" sz="2200" dirty="0"/>
          </a:p>
          <a:p>
            <a:pPr eaLnBrk="0" fontAlgn="base" hangingPunct="0">
              <a:spcBef>
                <a:spcPct val="0"/>
              </a:spcBef>
              <a:spcAft>
                <a:spcPct val="0"/>
              </a:spcAft>
            </a:pPr>
            <a:endParaRPr lang="en-GB" altLang="en-US" sz="2200" dirty="0"/>
          </a:p>
        </p:txBody>
      </p:sp>
      <p:sp>
        <p:nvSpPr>
          <p:cNvPr id="23" name="Rectangle 13"/>
          <p:cNvSpPr>
            <a:spLocks noChangeArrowheads="1"/>
          </p:cNvSpPr>
          <p:nvPr/>
        </p:nvSpPr>
        <p:spPr bwMode="auto">
          <a:xfrm>
            <a:off x="1829780" y="6049536"/>
            <a:ext cx="8532440" cy="144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ctr" eaLnBrk="0" fontAlgn="base" hangingPunct="0">
              <a:spcBef>
                <a:spcPct val="0"/>
              </a:spcBef>
              <a:spcAft>
                <a:spcPct val="0"/>
              </a:spcAft>
            </a:pPr>
            <a:r>
              <a:rPr lang="en-GB" altLang="en-US" sz="2200" b="1" i="1" u="sng" dirty="0">
                <a:ea typeface="Times New Roman" panose="02020603050405020304" pitchFamily="18" charset="0"/>
                <a:cs typeface="Calibri" panose="020F0502020204030204" pitchFamily="34" charset="0"/>
              </a:rPr>
              <a:t>CHALLENGE</a:t>
            </a:r>
            <a:r>
              <a:rPr lang="en-GB" altLang="en-US" sz="2200" b="1" i="1" dirty="0">
                <a:ea typeface="Times New Roman" panose="02020603050405020304" pitchFamily="18" charset="0"/>
                <a:cs typeface="Calibri" panose="020F0502020204030204" pitchFamily="34" charset="0"/>
              </a:rPr>
              <a:t>: List as many adverbs as you can that would fit the sentence: I am talking ___________ . Spell them correctly.</a:t>
            </a:r>
            <a:endParaRPr lang="en-GB" altLang="en-US" sz="2200" i="1" dirty="0"/>
          </a:p>
          <a:p>
            <a:pPr eaLnBrk="0" fontAlgn="base" hangingPunct="0">
              <a:spcBef>
                <a:spcPct val="0"/>
              </a:spcBef>
              <a:spcAft>
                <a:spcPct val="0"/>
              </a:spcAft>
            </a:pPr>
            <a:r>
              <a:rPr lang="en-GB" altLang="en-US" sz="2200" i="1" dirty="0">
                <a:ea typeface="Times New Roman" panose="02020603050405020304" pitchFamily="18" charset="0"/>
                <a:cs typeface="Calibri" panose="020F0502020204030204" pitchFamily="34" charset="0"/>
              </a:rPr>
              <a:t>                                                                                  </a:t>
            </a:r>
            <a:endParaRPr lang="en-GB" altLang="en-US" sz="2200" i="1" dirty="0"/>
          </a:p>
          <a:p>
            <a:pPr eaLnBrk="0" fontAlgn="base" hangingPunct="0">
              <a:spcBef>
                <a:spcPct val="0"/>
              </a:spcBef>
              <a:spcAft>
                <a:spcPct val="0"/>
              </a:spcAft>
            </a:pPr>
            <a:endParaRPr lang="en-GB" altLang="en-US" sz="2200" i="1" dirty="0"/>
          </a:p>
        </p:txBody>
      </p:sp>
      <p:pic>
        <p:nvPicPr>
          <p:cNvPr id="10" name="Picture 9">
            <a:extLst>
              <a:ext uri="{FF2B5EF4-FFF2-40B4-BE49-F238E27FC236}">
                <a16:creationId xmlns:a16="http://schemas.microsoft.com/office/drawing/2014/main" id="{E8D3D992-F22D-40EE-B98D-231ED96FE72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9832" y="167683"/>
            <a:ext cx="753237" cy="1082421"/>
          </a:xfrm>
          <a:prstGeom prst="rect">
            <a:avLst/>
          </a:prstGeom>
        </p:spPr>
      </p:pic>
      <p:grpSp>
        <p:nvGrpSpPr>
          <p:cNvPr id="11" name="Group 10">
            <a:extLst>
              <a:ext uri="{FF2B5EF4-FFF2-40B4-BE49-F238E27FC236}">
                <a16:creationId xmlns:a16="http://schemas.microsoft.com/office/drawing/2014/main" id="{722A353A-E98D-40F3-BFE1-488BE1D4323A}"/>
              </a:ext>
            </a:extLst>
          </p:cNvPr>
          <p:cNvGrpSpPr/>
          <p:nvPr/>
        </p:nvGrpSpPr>
        <p:grpSpPr>
          <a:xfrm>
            <a:off x="8236237" y="2041359"/>
            <a:ext cx="1113184" cy="3754663"/>
            <a:chOff x="7110309" y="2132856"/>
            <a:chExt cx="1113184" cy="3754663"/>
          </a:xfrm>
        </p:grpSpPr>
        <p:grpSp>
          <p:nvGrpSpPr>
            <p:cNvPr id="12" name="Group 11">
              <a:extLst>
                <a:ext uri="{FF2B5EF4-FFF2-40B4-BE49-F238E27FC236}">
                  <a16:creationId xmlns:a16="http://schemas.microsoft.com/office/drawing/2014/main" id="{BF121DD9-79FD-4D8C-A2E6-AD9423FCB8F9}"/>
                </a:ext>
              </a:extLst>
            </p:cNvPr>
            <p:cNvGrpSpPr/>
            <p:nvPr/>
          </p:nvGrpSpPr>
          <p:grpSpPr>
            <a:xfrm>
              <a:off x="7110309" y="2132856"/>
              <a:ext cx="787713" cy="2966718"/>
              <a:chOff x="7110309" y="2132856"/>
              <a:chExt cx="787713" cy="2966718"/>
            </a:xfrm>
          </p:grpSpPr>
          <p:grpSp>
            <p:nvGrpSpPr>
              <p:cNvPr id="14" name="Group 13">
                <a:extLst>
                  <a:ext uri="{FF2B5EF4-FFF2-40B4-BE49-F238E27FC236}">
                    <a16:creationId xmlns:a16="http://schemas.microsoft.com/office/drawing/2014/main" id="{EED3F8B6-0B57-40F7-98D9-86A299DC0DAA}"/>
                  </a:ext>
                </a:extLst>
              </p:cNvPr>
              <p:cNvGrpSpPr/>
              <p:nvPr/>
            </p:nvGrpSpPr>
            <p:grpSpPr>
              <a:xfrm>
                <a:off x="7455015" y="2703983"/>
                <a:ext cx="443007" cy="2395591"/>
                <a:chOff x="0" y="-69120"/>
                <a:chExt cx="219657" cy="1303797"/>
              </a:xfrm>
            </p:grpSpPr>
            <p:sp>
              <p:nvSpPr>
                <p:cNvPr id="16" name="Rectangle 15">
                  <a:extLst>
                    <a:ext uri="{FF2B5EF4-FFF2-40B4-BE49-F238E27FC236}">
                      <a16:creationId xmlns:a16="http://schemas.microsoft.com/office/drawing/2014/main" id="{2F62E3E1-BEA4-434B-AC87-9B95CA4106E8}"/>
                    </a:ext>
                  </a:extLst>
                </p:cNvPr>
                <p:cNvSpPr/>
                <p:nvPr/>
              </p:nvSpPr>
              <p:spPr>
                <a:xfrm>
                  <a:off x="0" y="-69120"/>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1</a:t>
                  </a:r>
                </a:p>
              </p:txBody>
            </p:sp>
            <p:sp>
              <p:nvSpPr>
                <p:cNvPr id="17" name="Rectangle 16">
                  <a:extLst>
                    <a:ext uri="{FF2B5EF4-FFF2-40B4-BE49-F238E27FC236}">
                      <a16:creationId xmlns:a16="http://schemas.microsoft.com/office/drawing/2014/main" id="{FBDC885A-AD3A-4E24-8DEF-980679514283}"/>
                    </a:ext>
                  </a:extLst>
                </p:cNvPr>
                <p:cNvSpPr/>
                <p:nvPr/>
              </p:nvSpPr>
              <p:spPr>
                <a:xfrm>
                  <a:off x="6297" y="289291"/>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2</a:t>
                  </a:r>
                </a:p>
              </p:txBody>
            </p:sp>
            <p:sp>
              <p:nvSpPr>
                <p:cNvPr id="18" name="Rectangle 17">
                  <a:extLst>
                    <a:ext uri="{FF2B5EF4-FFF2-40B4-BE49-F238E27FC236}">
                      <a16:creationId xmlns:a16="http://schemas.microsoft.com/office/drawing/2014/main" id="{D012C425-7F4A-49B7-A040-DA471DD24BD9}"/>
                    </a:ext>
                  </a:extLst>
                </p:cNvPr>
                <p:cNvSpPr/>
                <p:nvPr/>
              </p:nvSpPr>
              <p:spPr>
                <a:xfrm>
                  <a:off x="5434" y="657063"/>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3</a:t>
                  </a:r>
                </a:p>
              </p:txBody>
            </p:sp>
            <p:sp>
              <p:nvSpPr>
                <p:cNvPr id="19" name="Rectangle 18">
                  <a:extLst>
                    <a:ext uri="{FF2B5EF4-FFF2-40B4-BE49-F238E27FC236}">
                      <a16:creationId xmlns:a16="http://schemas.microsoft.com/office/drawing/2014/main" id="{83C546CD-79D2-4119-8BDE-D32753C4872A}"/>
                    </a:ext>
                  </a:extLst>
                </p:cNvPr>
                <p:cNvSpPr/>
                <p:nvPr/>
              </p:nvSpPr>
              <p:spPr>
                <a:xfrm>
                  <a:off x="0" y="1021317"/>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4</a:t>
                  </a:r>
                </a:p>
              </p:txBody>
            </p:sp>
          </p:grpSp>
          <p:sp>
            <p:nvSpPr>
              <p:cNvPr id="15" name="Rectangle 14">
                <a:extLst>
                  <a:ext uri="{FF2B5EF4-FFF2-40B4-BE49-F238E27FC236}">
                    <a16:creationId xmlns:a16="http://schemas.microsoft.com/office/drawing/2014/main" id="{583FC856-7CC7-41A0-8CB8-73EAC8FFE09B}"/>
                  </a:ext>
                </a:extLst>
              </p:cNvPr>
              <p:cNvSpPr/>
              <p:nvPr/>
            </p:nvSpPr>
            <p:spPr>
              <a:xfrm>
                <a:off x="7110309" y="2132856"/>
                <a:ext cx="184731" cy="430887"/>
              </a:xfrm>
              <a:prstGeom prst="rect">
                <a:avLst/>
              </a:prstGeom>
            </p:spPr>
            <p:txBody>
              <a:bodyPr wrap="none">
                <a:spAutoFit/>
              </a:bodyPr>
              <a:lstStyle/>
              <a:p>
                <a:endParaRPr lang="en-GB" sz="2200" dirty="0"/>
              </a:p>
            </p:txBody>
          </p:sp>
        </p:grpSp>
        <p:sp>
          <p:nvSpPr>
            <p:cNvPr id="13" name="Rectangle 12">
              <a:extLst>
                <a:ext uri="{FF2B5EF4-FFF2-40B4-BE49-F238E27FC236}">
                  <a16:creationId xmlns:a16="http://schemas.microsoft.com/office/drawing/2014/main" id="{C3F97CD8-47A5-4BD8-B997-3E70E0C7B12D}"/>
                </a:ext>
              </a:extLst>
            </p:cNvPr>
            <p:cNvSpPr/>
            <p:nvPr/>
          </p:nvSpPr>
          <p:spPr>
            <a:xfrm>
              <a:off x="7138760" y="5118078"/>
              <a:ext cx="1084733" cy="769441"/>
            </a:xfrm>
            <a:prstGeom prst="rect">
              <a:avLst/>
            </a:prstGeom>
          </p:spPr>
          <p:txBody>
            <a:bodyPr wrap="square">
              <a:spAutoFit/>
            </a:bodyPr>
            <a:lstStyle/>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______</a:t>
              </a:r>
              <a:endParaRPr lang="en-GB" altLang="en-US" sz="2200" dirty="0"/>
            </a:p>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1 mark</a:t>
              </a:r>
              <a:endParaRPr lang="en-GB" altLang="en-US" sz="2200" dirty="0"/>
            </a:p>
          </p:txBody>
        </p:sp>
      </p:grpSp>
      <p:sp>
        <p:nvSpPr>
          <p:cNvPr id="20" name="Rectangle 14">
            <a:extLst>
              <a:ext uri="{FF2B5EF4-FFF2-40B4-BE49-F238E27FC236}">
                <a16:creationId xmlns:a16="http://schemas.microsoft.com/office/drawing/2014/main" id="{6586F05C-B87D-4F9D-BF97-A3BE9148D7DA}"/>
              </a:ext>
            </a:extLst>
          </p:cNvPr>
          <p:cNvSpPr>
            <a:spLocks noChangeArrowheads="1"/>
          </p:cNvSpPr>
          <p:nvPr/>
        </p:nvSpPr>
        <p:spPr bwMode="auto">
          <a:xfrm>
            <a:off x="2734415" y="2567481"/>
            <a:ext cx="5573830" cy="2462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r>
              <a:rPr lang="en-GB" sz="2200" dirty="0"/>
              <a:t>  He hit the coconut hard. </a:t>
            </a:r>
          </a:p>
          <a:p>
            <a:r>
              <a:rPr lang="en-GB" sz="2200" dirty="0"/>
              <a:t> </a:t>
            </a:r>
          </a:p>
          <a:p>
            <a:r>
              <a:rPr lang="en-GB" sz="2200" dirty="0"/>
              <a:t>  Dana arrived at school in the wrong uniform.</a:t>
            </a:r>
          </a:p>
          <a:p>
            <a:r>
              <a:rPr lang="en-GB" sz="2200" dirty="0"/>
              <a:t> </a:t>
            </a:r>
          </a:p>
          <a:p>
            <a:r>
              <a:rPr lang="en-GB" sz="2200" dirty="0"/>
              <a:t>  He walked back to class slowly.</a:t>
            </a:r>
          </a:p>
          <a:p>
            <a:r>
              <a:rPr lang="en-GB" sz="2200" dirty="0"/>
              <a:t> </a:t>
            </a:r>
          </a:p>
          <a:p>
            <a:r>
              <a:rPr lang="en-GB" sz="2200" dirty="0"/>
              <a:t>  Callie has a blue, pink and red pencil. </a:t>
            </a:r>
          </a:p>
        </p:txBody>
      </p:sp>
      <p:pic>
        <p:nvPicPr>
          <p:cNvPr id="21" name="Picture 20">
            <a:extLst>
              <a:ext uri="{FF2B5EF4-FFF2-40B4-BE49-F238E27FC236}">
                <a16:creationId xmlns:a16="http://schemas.microsoft.com/office/drawing/2014/main" id="{3A75B07E-9315-F645-B6CD-65EC95ED4F5B}"/>
              </a:ext>
            </a:extLst>
          </p:cNvPr>
          <p:cNvPicPr>
            <a:picLocks noChangeAspect="1"/>
          </p:cNvPicPr>
          <p:nvPr/>
        </p:nvPicPr>
        <p:blipFill>
          <a:blip r:embed="rId3"/>
          <a:stretch>
            <a:fillRect/>
          </a:stretch>
        </p:blipFill>
        <p:spPr>
          <a:xfrm>
            <a:off x="10668000" y="470599"/>
            <a:ext cx="1234846" cy="826857"/>
          </a:xfrm>
          <a:prstGeom prst="rect">
            <a:avLst/>
          </a:prstGeom>
        </p:spPr>
      </p:pic>
    </p:spTree>
    <p:extLst>
      <p:ext uri="{BB962C8B-B14F-4D97-AF65-F5344CB8AC3E}">
        <p14:creationId xmlns:p14="http://schemas.microsoft.com/office/powerpoint/2010/main" val="1418384338"/>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618DF5B-C7E5-41A3-9007-E34DE55A35B1}"/>
              </a:ext>
            </a:extLst>
          </p:cNvPr>
          <p:cNvSpPr txBox="1"/>
          <p:nvPr/>
        </p:nvSpPr>
        <p:spPr>
          <a:xfrm>
            <a:off x="4744042" y="692697"/>
            <a:ext cx="3089115" cy="507831"/>
          </a:xfrm>
          <a:prstGeom prst="rect">
            <a:avLst/>
          </a:prstGeom>
          <a:noFill/>
        </p:spPr>
        <p:txBody>
          <a:bodyPr wrap="none" rtlCol="0">
            <a:spAutoFit/>
          </a:bodyPr>
          <a:lstStyle/>
          <a:p>
            <a:r>
              <a:rPr lang="en-GB" sz="2700" b="1" dirty="0"/>
              <a:t>Week 36 - questions</a:t>
            </a:r>
          </a:p>
        </p:txBody>
      </p:sp>
      <p:sp>
        <p:nvSpPr>
          <p:cNvPr id="23" name="Rectangle 13"/>
          <p:cNvSpPr>
            <a:spLocks noChangeArrowheads="1"/>
          </p:cNvSpPr>
          <p:nvPr/>
        </p:nvSpPr>
        <p:spPr bwMode="auto">
          <a:xfrm>
            <a:off x="1662568" y="6196411"/>
            <a:ext cx="8784976"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ctr" eaLnBrk="0" fontAlgn="base" hangingPunct="0">
              <a:spcBef>
                <a:spcPct val="0"/>
              </a:spcBef>
              <a:spcAft>
                <a:spcPct val="0"/>
              </a:spcAft>
            </a:pPr>
            <a:r>
              <a:rPr lang="en-GB" altLang="en-US" sz="2200" b="1" i="1" u="sng" dirty="0">
                <a:ea typeface="Times New Roman" panose="02020603050405020304" pitchFamily="18" charset="0"/>
                <a:cs typeface="Calibri" panose="020F0502020204030204" pitchFamily="34" charset="0"/>
              </a:rPr>
              <a:t>CHALLENGE</a:t>
            </a:r>
            <a:r>
              <a:rPr lang="en-GB" altLang="en-US" sz="2200" b="1" i="1" dirty="0">
                <a:ea typeface="Times New Roman" panose="02020603050405020304" pitchFamily="18" charset="0"/>
                <a:cs typeface="Calibri" panose="020F0502020204030204" pitchFamily="34" charset="0"/>
              </a:rPr>
              <a:t>: How does the prefix </a:t>
            </a:r>
            <a:r>
              <a:rPr lang="en-GB" altLang="en-US" sz="2200" b="1" i="1" u="sng" dirty="0">
                <a:ea typeface="Times New Roman" panose="02020603050405020304" pitchFamily="18" charset="0"/>
                <a:cs typeface="Calibri" panose="020F0502020204030204" pitchFamily="34" charset="0"/>
              </a:rPr>
              <a:t>in</a:t>
            </a:r>
            <a:r>
              <a:rPr lang="en-GB" altLang="en-US" sz="2200" b="1" i="1" dirty="0">
                <a:ea typeface="Times New Roman" panose="02020603050405020304" pitchFamily="18" charset="0"/>
                <a:cs typeface="Calibri" panose="020F0502020204030204" pitchFamily="34" charset="0"/>
              </a:rPr>
              <a:t> change the meaning of a root word?</a:t>
            </a:r>
            <a:endParaRPr lang="en-GB" altLang="en-US" sz="2200" i="1" dirty="0"/>
          </a:p>
          <a:p>
            <a:pPr algn="ctr" eaLnBrk="0" fontAlgn="base" hangingPunct="0">
              <a:spcBef>
                <a:spcPct val="0"/>
              </a:spcBef>
              <a:spcAft>
                <a:spcPct val="0"/>
              </a:spcAft>
            </a:pPr>
            <a:endParaRPr lang="en-GB" altLang="en-US" sz="2200" i="1" dirty="0"/>
          </a:p>
        </p:txBody>
      </p:sp>
      <p:pic>
        <p:nvPicPr>
          <p:cNvPr id="10" name="Picture 9">
            <a:extLst>
              <a:ext uri="{FF2B5EF4-FFF2-40B4-BE49-F238E27FC236}">
                <a16:creationId xmlns:a16="http://schemas.microsoft.com/office/drawing/2014/main" id="{381C3CF3-F4AB-4D9E-9BD8-55BF804487C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9832" y="167683"/>
            <a:ext cx="753237" cy="1082421"/>
          </a:xfrm>
          <a:prstGeom prst="rect">
            <a:avLst/>
          </a:prstGeom>
        </p:spPr>
      </p:pic>
      <p:sp>
        <p:nvSpPr>
          <p:cNvPr id="11" name="Rectangle 13">
            <a:extLst>
              <a:ext uri="{FF2B5EF4-FFF2-40B4-BE49-F238E27FC236}">
                <a16:creationId xmlns:a16="http://schemas.microsoft.com/office/drawing/2014/main" id="{3A6F0035-01E5-4713-8890-006F0601E527}"/>
              </a:ext>
            </a:extLst>
          </p:cNvPr>
          <p:cNvSpPr>
            <a:spLocks noChangeArrowheads="1"/>
          </p:cNvSpPr>
          <p:nvPr/>
        </p:nvSpPr>
        <p:spPr bwMode="auto">
          <a:xfrm>
            <a:off x="2834768" y="1744940"/>
            <a:ext cx="6933641"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200" b="1" dirty="0">
                <a:ea typeface="Times New Roman" panose="02020603050405020304" pitchFamily="18" charset="0"/>
                <a:cs typeface="Calibri" panose="020F0502020204030204" pitchFamily="34" charset="0"/>
              </a:rPr>
              <a:t>3.  </a:t>
            </a:r>
            <a:r>
              <a:rPr lang="en-GB" altLang="en-US" sz="2200" dirty="0">
                <a:ea typeface="Times New Roman" panose="02020603050405020304" pitchFamily="18" charset="0"/>
                <a:cs typeface="Calibri" panose="020F0502020204030204" pitchFamily="34" charset="0"/>
              </a:rPr>
              <a:t>Circle </a:t>
            </a:r>
            <a:r>
              <a:rPr lang="en-GB" altLang="en-US" sz="2200" b="1" dirty="0">
                <a:ea typeface="Times New Roman" panose="02020603050405020304" pitchFamily="18" charset="0"/>
                <a:cs typeface="Calibri" panose="020F0502020204030204" pitchFamily="34" charset="0"/>
              </a:rPr>
              <a:t>three</a:t>
            </a:r>
            <a:r>
              <a:rPr lang="en-GB" altLang="en-US" sz="2200" dirty="0">
                <a:ea typeface="Times New Roman" panose="02020603050405020304" pitchFamily="18" charset="0"/>
                <a:cs typeface="Calibri" panose="020F0502020204030204" pitchFamily="34" charset="0"/>
              </a:rPr>
              <a:t> suffixes which could be added to the word below to create three new words.</a:t>
            </a:r>
            <a:endParaRPr lang="en-GB" altLang="en-US" sz="2200" dirty="0"/>
          </a:p>
          <a:p>
            <a:pPr eaLnBrk="0" fontAlgn="base" hangingPunct="0">
              <a:spcBef>
                <a:spcPct val="0"/>
              </a:spcBef>
              <a:spcAft>
                <a:spcPct val="0"/>
              </a:spcAft>
            </a:pPr>
            <a:endParaRPr lang="en-GB" altLang="en-US" sz="2200" dirty="0"/>
          </a:p>
        </p:txBody>
      </p:sp>
      <p:sp>
        <p:nvSpPr>
          <p:cNvPr id="13" name="Rectangle 12">
            <a:extLst>
              <a:ext uri="{FF2B5EF4-FFF2-40B4-BE49-F238E27FC236}">
                <a16:creationId xmlns:a16="http://schemas.microsoft.com/office/drawing/2014/main" id="{19DC7F00-734E-4345-902D-D0A901E520A0}"/>
              </a:ext>
            </a:extLst>
          </p:cNvPr>
          <p:cNvSpPr/>
          <p:nvPr/>
        </p:nvSpPr>
        <p:spPr>
          <a:xfrm>
            <a:off x="9927832" y="5063837"/>
            <a:ext cx="1084733" cy="769441"/>
          </a:xfrm>
          <a:prstGeom prst="rect">
            <a:avLst/>
          </a:prstGeom>
        </p:spPr>
        <p:txBody>
          <a:bodyPr wrap="square">
            <a:spAutoFit/>
          </a:bodyPr>
          <a:lstStyle/>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______</a:t>
            </a:r>
            <a:endParaRPr lang="en-GB" altLang="en-US" sz="2200" dirty="0"/>
          </a:p>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1 mark</a:t>
            </a:r>
            <a:endParaRPr lang="en-GB" altLang="en-US" sz="2200" dirty="0"/>
          </a:p>
        </p:txBody>
      </p:sp>
      <p:sp>
        <p:nvSpPr>
          <p:cNvPr id="14" name="Rectangle 14">
            <a:extLst>
              <a:ext uri="{FF2B5EF4-FFF2-40B4-BE49-F238E27FC236}">
                <a16:creationId xmlns:a16="http://schemas.microsoft.com/office/drawing/2014/main" id="{DCAA542C-EB01-4CBC-BB32-4447C028B9B7}"/>
              </a:ext>
            </a:extLst>
          </p:cNvPr>
          <p:cNvSpPr>
            <a:spLocks noChangeArrowheads="1"/>
          </p:cNvSpPr>
          <p:nvPr/>
        </p:nvSpPr>
        <p:spPr bwMode="auto">
          <a:xfrm>
            <a:off x="2623931" y="3221360"/>
            <a:ext cx="7653130" cy="144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ctr" eaLnBrk="0" fontAlgn="base" hangingPunct="0">
              <a:spcBef>
                <a:spcPct val="0"/>
              </a:spcBef>
              <a:spcAft>
                <a:spcPct val="0"/>
              </a:spcAft>
            </a:pPr>
            <a:r>
              <a:rPr lang="en-GB" altLang="en-US" sz="2200" b="1" dirty="0">
                <a:cs typeface="Calibri" panose="020F0502020204030204" pitchFamily="34" charset="0"/>
              </a:rPr>
              <a:t>joy</a:t>
            </a:r>
          </a:p>
          <a:p>
            <a:pPr eaLnBrk="0" fontAlgn="base" hangingPunct="0">
              <a:spcBef>
                <a:spcPct val="0"/>
              </a:spcBef>
              <a:spcAft>
                <a:spcPct val="0"/>
              </a:spcAft>
            </a:pPr>
            <a:endParaRPr lang="en-GB" altLang="en-US" sz="2200" dirty="0">
              <a:cs typeface="Calibri" panose="020F0502020204030204" pitchFamily="34" charset="0"/>
            </a:endParaRPr>
          </a:p>
          <a:p>
            <a:pPr eaLnBrk="0" fontAlgn="base" hangingPunct="0">
              <a:spcBef>
                <a:spcPct val="0"/>
              </a:spcBef>
              <a:spcAft>
                <a:spcPct val="0"/>
              </a:spcAft>
            </a:pPr>
            <a:endParaRPr lang="en-GB" altLang="en-US" sz="2200" dirty="0">
              <a:cs typeface="Calibri" panose="020F0502020204030204" pitchFamily="34" charset="0"/>
            </a:endParaRPr>
          </a:p>
          <a:p>
            <a:pPr eaLnBrk="0" fontAlgn="base" hangingPunct="0">
              <a:spcBef>
                <a:spcPct val="0"/>
              </a:spcBef>
              <a:spcAft>
                <a:spcPct val="0"/>
              </a:spcAft>
            </a:pPr>
            <a:r>
              <a:rPr lang="en-GB" altLang="en-US" sz="2200" dirty="0">
                <a:cs typeface="Calibri" panose="020F0502020204030204" pitchFamily="34" charset="0"/>
              </a:rPr>
              <a:t>less                  </a:t>
            </a:r>
            <a:r>
              <a:rPr lang="en-GB" altLang="en-US" sz="2200" dirty="0" err="1">
                <a:cs typeface="Calibri" panose="020F0502020204030204" pitchFamily="34" charset="0"/>
              </a:rPr>
              <a:t>ly</a:t>
            </a:r>
            <a:r>
              <a:rPr lang="en-GB" altLang="en-US" sz="2200" dirty="0">
                <a:cs typeface="Calibri" panose="020F0502020204030204" pitchFamily="34" charset="0"/>
              </a:rPr>
              <a:t>                  </a:t>
            </a:r>
            <a:r>
              <a:rPr lang="en-GB" altLang="en-US" sz="2200" dirty="0" err="1">
                <a:cs typeface="Calibri" panose="020F0502020204030204" pitchFamily="34" charset="0"/>
              </a:rPr>
              <a:t>ous</a:t>
            </a:r>
            <a:r>
              <a:rPr lang="en-GB" altLang="en-US" sz="2200" dirty="0">
                <a:cs typeface="Calibri" panose="020F0502020204030204" pitchFamily="34" charset="0"/>
              </a:rPr>
              <a:t>                  </a:t>
            </a:r>
            <a:r>
              <a:rPr lang="en-GB" altLang="en-US" sz="2200" dirty="0" err="1">
                <a:cs typeface="Calibri" panose="020F0502020204030204" pitchFamily="34" charset="0"/>
              </a:rPr>
              <a:t>ment</a:t>
            </a:r>
            <a:r>
              <a:rPr lang="en-GB" altLang="en-US" sz="2200" dirty="0">
                <a:cs typeface="Calibri" panose="020F0502020204030204" pitchFamily="34" charset="0"/>
              </a:rPr>
              <a:t>                 </a:t>
            </a:r>
            <a:r>
              <a:rPr lang="en-GB" altLang="en-US" sz="2200" dirty="0" err="1">
                <a:cs typeface="Calibri" panose="020F0502020204030204" pitchFamily="34" charset="0"/>
              </a:rPr>
              <a:t>ful</a:t>
            </a:r>
            <a:endParaRPr lang="en-GB" altLang="en-US" sz="2200" dirty="0">
              <a:cs typeface="Calibri" panose="020F0502020204030204" pitchFamily="34" charset="0"/>
            </a:endParaRPr>
          </a:p>
        </p:txBody>
      </p:sp>
      <p:pic>
        <p:nvPicPr>
          <p:cNvPr id="12" name="Picture 11">
            <a:extLst>
              <a:ext uri="{FF2B5EF4-FFF2-40B4-BE49-F238E27FC236}">
                <a16:creationId xmlns:a16="http://schemas.microsoft.com/office/drawing/2014/main" id="{A56BF47F-27D7-144E-90A3-FFBC6FF17ED3}"/>
              </a:ext>
            </a:extLst>
          </p:cNvPr>
          <p:cNvPicPr>
            <a:picLocks noChangeAspect="1"/>
          </p:cNvPicPr>
          <p:nvPr/>
        </p:nvPicPr>
        <p:blipFill>
          <a:blip r:embed="rId3"/>
          <a:stretch>
            <a:fillRect/>
          </a:stretch>
        </p:blipFill>
        <p:spPr>
          <a:xfrm>
            <a:off x="10668000" y="470599"/>
            <a:ext cx="1234846" cy="826857"/>
          </a:xfrm>
          <a:prstGeom prst="rect">
            <a:avLst/>
          </a:prstGeom>
        </p:spPr>
      </p:pic>
    </p:spTree>
    <p:extLst>
      <p:ext uri="{BB962C8B-B14F-4D97-AF65-F5344CB8AC3E}">
        <p14:creationId xmlns:p14="http://schemas.microsoft.com/office/powerpoint/2010/main" val="650681276"/>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618DF5B-C7E5-41A3-9007-E34DE55A35B1}"/>
              </a:ext>
            </a:extLst>
          </p:cNvPr>
          <p:cNvSpPr txBox="1"/>
          <p:nvPr/>
        </p:nvSpPr>
        <p:spPr>
          <a:xfrm>
            <a:off x="4744042" y="692697"/>
            <a:ext cx="3089115" cy="507831"/>
          </a:xfrm>
          <a:prstGeom prst="rect">
            <a:avLst/>
          </a:prstGeom>
          <a:noFill/>
        </p:spPr>
        <p:txBody>
          <a:bodyPr wrap="none" rtlCol="0">
            <a:spAutoFit/>
          </a:bodyPr>
          <a:lstStyle/>
          <a:p>
            <a:r>
              <a:rPr lang="en-GB" sz="2700" b="1" dirty="0"/>
              <a:t>Week 37 - questions</a:t>
            </a:r>
          </a:p>
        </p:txBody>
      </p:sp>
      <p:sp>
        <p:nvSpPr>
          <p:cNvPr id="23" name="Rectangle 13"/>
          <p:cNvSpPr>
            <a:spLocks noChangeArrowheads="1"/>
          </p:cNvSpPr>
          <p:nvPr/>
        </p:nvSpPr>
        <p:spPr bwMode="auto">
          <a:xfrm>
            <a:off x="1580399" y="6316027"/>
            <a:ext cx="8784976"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ctr" eaLnBrk="0" fontAlgn="base" hangingPunct="0">
              <a:spcBef>
                <a:spcPct val="0"/>
              </a:spcBef>
              <a:spcAft>
                <a:spcPct val="0"/>
              </a:spcAft>
            </a:pPr>
            <a:r>
              <a:rPr lang="en-GB" altLang="en-US" sz="2200" b="1" i="1" u="sng" dirty="0">
                <a:ea typeface="Times New Roman" panose="02020603050405020304" pitchFamily="18" charset="0"/>
                <a:cs typeface="Calibri" panose="020F0502020204030204" pitchFamily="34" charset="0"/>
              </a:rPr>
              <a:t>CHALLENGE</a:t>
            </a:r>
            <a:r>
              <a:rPr lang="en-GB" altLang="en-US" sz="2200" b="1" i="1" dirty="0">
                <a:ea typeface="Times New Roman" panose="02020603050405020304" pitchFamily="18" charset="0"/>
                <a:cs typeface="Calibri" panose="020F0502020204030204" pitchFamily="34" charset="0"/>
              </a:rPr>
              <a:t>: Underline the proper noun in the sentence above.</a:t>
            </a:r>
            <a:endParaRPr lang="en-GB" altLang="en-US" sz="2200" i="1" dirty="0"/>
          </a:p>
          <a:p>
            <a:pPr eaLnBrk="0" fontAlgn="base" hangingPunct="0">
              <a:spcBef>
                <a:spcPct val="0"/>
              </a:spcBef>
              <a:spcAft>
                <a:spcPct val="0"/>
              </a:spcAft>
            </a:pPr>
            <a:endParaRPr lang="en-GB" altLang="en-US" sz="2200" i="1" dirty="0"/>
          </a:p>
        </p:txBody>
      </p:sp>
      <p:pic>
        <p:nvPicPr>
          <p:cNvPr id="10" name="Picture 9">
            <a:extLst>
              <a:ext uri="{FF2B5EF4-FFF2-40B4-BE49-F238E27FC236}">
                <a16:creationId xmlns:a16="http://schemas.microsoft.com/office/drawing/2014/main" id="{381C3CF3-F4AB-4D9E-9BD8-55BF804487C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9832" y="167683"/>
            <a:ext cx="753237" cy="1082421"/>
          </a:xfrm>
          <a:prstGeom prst="rect">
            <a:avLst/>
          </a:prstGeom>
        </p:spPr>
      </p:pic>
      <p:sp>
        <p:nvSpPr>
          <p:cNvPr id="11" name="Rectangle 13">
            <a:extLst>
              <a:ext uri="{FF2B5EF4-FFF2-40B4-BE49-F238E27FC236}">
                <a16:creationId xmlns:a16="http://schemas.microsoft.com/office/drawing/2014/main" id="{A69AFB2A-E70D-43B4-9D3C-C03CA62F5C8A}"/>
              </a:ext>
            </a:extLst>
          </p:cNvPr>
          <p:cNvSpPr>
            <a:spLocks noChangeArrowheads="1"/>
          </p:cNvSpPr>
          <p:nvPr/>
        </p:nvSpPr>
        <p:spPr bwMode="auto">
          <a:xfrm>
            <a:off x="2172872" y="1227022"/>
            <a:ext cx="7846256"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a:r>
              <a:rPr lang="en-GB" sz="2200" b="1" dirty="0"/>
              <a:t>1.</a:t>
            </a:r>
            <a:r>
              <a:rPr lang="en-GB" sz="2200" dirty="0"/>
              <a:t>  Which </a:t>
            </a:r>
            <a:r>
              <a:rPr lang="en-GB" sz="2200" b="1" dirty="0"/>
              <a:t>verb form </a:t>
            </a:r>
            <a:r>
              <a:rPr lang="en-GB" sz="2200" dirty="0"/>
              <a:t>completes the sentence?</a:t>
            </a:r>
          </a:p>
          <a:p>
            <a:pPr eaLnBrk="0" fontAlgn="base" hangingPunct="0">
              <a:spcBef>
                <a:spcPct val="0"/>
              </a:spcBef>
              <a:spcAft>
                <a:spcPct val="0"/>
              </a:spcAft>
            </a:pPr>
            <a:endParaRPr lang="en-GB" altLang="en-US" sz="2200" dirty="0"/>
          </a:p>
          <a:p>
            <a:pPr eaLnBrk="0" fontAlgn="base" hangingPunct="0">
              <a:spcBef>
                <a:spcPct val="0"/>
              </a:spcBef>
              <a:spcAft>
                <a:spcPct val="0"/>
              </a:spcAft>
            </a:pPr>
            <a:r>
              <a:rPr lang="en-GB" altLang="en-US" sz="2200" dirty="0"/>
              <a:t>Malik ___________ as fast as he could but he missed his train.</a:t>
            </a:r>
          </a:p>
        </p:txBody>
      </p:sp>
      <p:grpSp>
        <p:nvGrpSpPr>
          <p:cNvPr id="18" name="Group 17">
            <a:extLst>
              <a:ext uri="{FF2B5EF4-FFF2-40B4-BE49-F238E27FC236}">
                <a16:creationId xmlns:a16="http://schemas.microsoft.com/office/drawing/2014/main" id="{C38C4561-2A32-4137-B828-E48ED42E52C8}"/>
              </a:ext>
            </a:extLst>
          </p:cNvPr>
          <p:cNvGrpSpPr/>
          <p:nvPr/>
        </p:nvGrpSpPr>
        <p:grpSpPr>
          <a:xfrm>
            <a:off x="7535662" y="2370505"/>
            <a:ext cx="1143262" cy="3754663"/>
            <a:chOff x="7110309" y="2132856"/>
            <a:chExt cx="1143262" cy="3754663"/>
          </a:xfrm>
        </p:grpSpPr>
        <p:grpSp>
          <p:nvGrpSpPr>
            <p:cNvPr id="19" name="Group 18">
              <a:extLst>
                <a:ext uri="{FF2B5EF4-FFF2-40B4-BE49-F238E27FC236}">
                  <a16:creationId xmlns:a16="http://schemas.microsoft.com/office/drawing/2014/main" id="{013AF285-726D-48BC-809E-F9D357A82927}"/>
                </a:ext>
              </a:extLst>
            </p:cNvPr>
            <p:cNvGrpSpPr/>
            <p:nvPr/>
          </p:nvGrpSpPr>
          <p:grpSpPr>
            <a:xfrm>
              <a:off x="7110309" y="2132856"/>
              <a:ext cx="1143262" cy="2966718"/>
              <a:chOff x="7110309" y="2132856"/>
              <a:chExt cx="1143262" cy="2966718"/>
            </a:xfrm>
          </p:grpSpPr>
          <p:grpSp>
            <p:nvGrpSpPr>
              <p:cNvPr id="21" name="Group 20">
                <a:extLst>
                  <a:ext uri="{FF2B5EF4-FFF2-40B4-BE49-F238E27FC236}">
                    <a16:creationId xmlns:a16="http://schemas.microsoft.com/office/drawing/2014/main" id="{A1109AC6-5F54-4E5A-A014-19B97D30B2AD}"/>
                  </a:ext>
                </a:extLst>
              </p:cNvPr>
              <p:cNvGrpSpPr/>
              <p:nvPr/>
            </p:nvGrpSpPr>
            <p:grpSpPr>
              <a:xfrm>
                <a:off x="7455015" y="2703983"/>
                <a:ext cx="443007" cy="2395591"/>
                <a:chOff x="0" y="-69120"/>
                <a:chExt cx="219657" cy="1303797"/>
              </a:xfrm>
            </p:grpSpPr>
            <p:sp>
              <p:nvSpPr>
                <p:cNvPr id="24" name="Rectangle 23">
                  <a:extLst>
                    <a:ext uri="{FF2B5EF4-FFF2-40B4-BE49-F238E27FC236}">
                      <a16:creationId xmlns:a16="http://schemas.microsoft.com/office/drawing/2014/main" id="{A5C758E4-3343-4F07-9A45-6E7B6322325D}"/>
                    </a:ext>
                  </a:extLst>
                </p:cNvPr>
                <p:cNvSpPr/>
                <p:nvPr/>
              </p:nvSpPr>
              <p:spPr>
                <a:xfrm>
                  <a:off x="0" y="-69120"/>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1</a:t>
                  </a:r>
                </a:p>
              </p:txBody>
            </p:sp>
            <p:sp>
              <p:nvSpPr>
                <p:cNvPr id="25" name="Rectangle 24">
                  <a:extLst>
                    <a:ext uri="{FF2B5EF4-FFF2-40B4-BE49-F238E27FC236}">
                      <a16:creationId xmlns:a16="http://schemas.microsoft.com/office/drawing/2014/main" id="{FA301227-A06C-42C8-B430-683A65E69682}"/>
                    </a:ext>
                  </a:extLst>
                </p:cNvPr>
                <p:cNvSpPr/>
                <p:nvPr/>
              </p:nvSpPr>
              <p:spPr>
                <a:xfrm>
                  <a:off x="6297" y="289291"/>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2</a:t>
                  </a:r>
                </a:p>
              </p:txBody>
            </p:sp>
            <p:sp>
              <p:nvSpPr>
                <p:cNvPr id="26" name="Rectangle 25">
                  <a:extLst>
                    <a:ext uri="{FF2B5EF4-FFF2-40B4-BE49-F238E27FC236}">
                      <a16:creationId xmlns:a16="http://schemas.microsoft.com/office/drawing/2014/main" id="{362B5464-7CA1-41F7-9975-8DAB95A93DE9}"/>
                    </a:ext>
                  </a:extLst>
                </p:cNvPr>
                <p:cNvSpPr/>
                <p:nvPr/>
              </p:nvSpPr>
              <p:spPr>
                <a:xfrm>
                  <a:off x="5434" y="657063"/>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3</a:t>
                  </a:r>
                </a:p>
              </p:txBody>
            </p:sp>
            <p:sp>
              <p:nvSpPr>
                <p:cNvPr id="27" name="Rectangle 26">
                  <a:extLst>
                    <a:ext uri="{FF2B5EF4-FFF2-40B4-BE49-F238E27FC236}">
                      <a16:creationId xmlns:a16="http://schemas.microsoft.com/office/drawing/2014/main" id="{4D30C744-AE9B-4807-93EB-2065E973E119}"/>
                    </a:ext>
                  </a:extLst>
                </p:cNvPr>
                <p:cNvSpPr/>
                <p:nvPr/>
              </p:nvSpPr>
              <p:spPr>
                <a:xfrm>
                  <a:off x="0" y="1021317"/>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4</a:t>
                  </a:r>
                </a:p>
              </p:txBody>
            </p:sp>
          </p:grpSp>
          <p:sp>
            <p:nvSpPr>
              <p:cNvPr id="22" name="Rectangle 21">
                <a:extLst>
                  <a:ext uri="{FF2B5EF4-FFF2-40B4-BE49-F238E27FC236}">
                    <a16:creationId xmlns:a16="http://schemas.microsoft.com/office/drawing/2014/main" id="{08095689-A563-4FB5-A8D5-A222367B92BA}"/>
                  </a:ext>
                </a:extLst>
              </p:cNvPr>
              <p:cNvSpPr/>
              <p:nvPr/>
            </p:nvSpPr>
            <p:spPr>
              <a:xfrm>
                <a:off x="7110309" y="2132856"/>
                <a:ext cx="1143262" cy="430887"/>
              </a:xfrm>
              <a:prstGeom prst="rect">
                <a:avLst/>
              </a:prstGeom>
            </p:spPr>
            <p:txBody>
              <a:bodyPr wrap="none">
                <a:spAutoFit/>
              </a:bodyPr>
              <a:lstStyle/>
              <a:p>
                <a:r>
                  <a:rPr lang="en-GB" altLang="en-US" sz="2200" dirty="0">
                    <a:ea typeface="Times New Roman" panose="02020603050405020304" pitchFamily="18" charset="0"/>
                    <a:cs typeface="Calibri" panose="020F0502020204030204" pitchFamily="34" charset="0"/>
                  </a:rPr>
                  <a:t>Tick </a:t>
                </a:r>
                <a:r>
                  <a:rPr lang="en-GB" altLang="en-US" sz="2200" b="1" dirty="0">
                    <a:ea typeface="Times New Roman" panose="02020603050405020304" pitchFamily="18" charset="0"/>
                    <a:cs typeface="Calibri" panose="020F0502020204030204" pitchFamily="34" charset="0"/>
                  </a:rPr>
                  <a:t>one</a:t>
                </a:r>
                <a:endParaRPr lang="en-GB" sz="2200" dirty="0"/>
              </a:p>
            </p:txBody>
          </p:sp>
        </p:grpSp>
        <p:sp>
          <p:nvSpPr>
            <p:cNvPr id="20" name="Rectangle 19">
              <a:extLst>
                <a:ext uri="{FF2B5EF4-FFF2-40B4-BE49-F238E27FC236}">
                  <a16:creationId xmlns:a16="http://schemas.microsoft.com/office/drawing/2014/main" id="{BED3C31E-F0E9-494C-8925-B9AB0480854B}"/>
                </a:ext>
              </a:extLst>
            </p:cNvPr>
            <p:cNvSpPr/>
            <p:nvPr/>
          </p:nvSpPr>
          <p:spPr>
            <a:xfrm>
              <a:off x="7138760" y="5118078"/>
              <a:ext cx="1084733" cy="769441"/>
            </a:xfrm>
            <a:prstGeom prst="rect">
              <a:avLst/>
            </a:prstGeom>
          </p:spPr>
          <p:txBody>
            <a:bodyPr wrap="square">
              <a:spAutoFit/>
            </a:bodyPr>
            <a:lstStyle/>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______</a:t>
              </a:r>
              <a:endParaRPr lang="en-GB" altLang="en-US" sz="2200" dirty="0"/>
            </a:p>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1 mark</a:t>
              </a:r>
              <a:endParaRPr lang="en-GB" altLang="en-US" sz="2200" dirty="0"/>
            </a:p>
          </p:txBody>
        </p:sp>
      </p:grpSp>
      <p:sp>
        <p:nvSpPr>
          <p:cNvPr id="28" name="Rectangle 14">
            <a:extLst>
              <a:ext uri="{FF2B5EF4-FFF2-40B4-BE49-F238E27FC236}">
                <a16:creationId xmlns:a16="http://schemas.microsoft.com/office/drawing/2014/main" id="{8FC1EF44-F9DE-40A6-8EBB-65D2267A40D4}"/>
              </a:ext>
            </a:extLst>
          </p:cNvPr>
          <p:cNvSpPr>
            <a:spLocks noChangeArrowheads="1"/>
          </p:cNvSpPr>
          <p:nvPr/>
        </p:nvSpPr>
        <p:spPr bwMode="auto">
          <a:xfrm>
            <a:off x="4479235" y="2841283"/>
            <a:ext cx="2987304" cy="2462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is running</a:t>
            </a:r>
          </a:p>
          <a:p>
            <a:pPr eaLnBrk="0" fontAlgn="base" hangingPunct="0">
              <a:spcBef>
                <a:spcPct val="0"/>
              </a:spcBef>
              <a:spcAft>
                <a:spcPct val="0"/>
              </a:spcAft>
            </a:pPr>
            <a:endParaRPr lang="en-GB" altLang="en-US" sz="2200" dirty="0">
              <a:ea typeface="Times New Roman" panose="02020603050405020304" pitchFamily="18" charset="0"/>
              <a:cs typeface="Calibri" panose="020F0502020204030204" pitchFamily="34" charset="0"/>
            </a:endParaRPr>
          </a:p>
          <a:p>
            <a:pPr lvl="0" eaLnBrk="0" fontAlgn="base" hangingPunct="0">
              <a:spcBef>
                <a:spcPct val="0"/>
              </a:spcBef>
              <a:spcAft>
                <a:spcPct val="0"/>
              </a:spcAft>
            </a:pPr>
            <a:r>
              <a:rPr lang="en-GB" altLang="en-US" sz="2200" dirty="0">
                <a:cs typeface="Calibri" panose="020F0502020204030204" pitchFamily="34" charset="0"/>
              </a:rPr>
              <a:t>has run</a:t>
            </a:r>
          </a:p>
          <a:p>
            <a:pPr lvl="0" eaLnBrk="0" fontAlgn="base" hangingPunct="0">
              <a:spcBef>
                <a:spcPct val="0"/>
              </a:spcBef>
              <a:spcAft>
                <a:spcPct val="0"/>
              </a:spcAft>
            </a:pPr>
            <a:endParaRPr lang="en-GB" altLang="en-US" sz="2200" dirty="0">
              <a:ea typeface="Times New Roman" panose="02020603050405020304" pitchFamily="18" charset="0"/>
              <a:cs typeface="Calibri" panose="020F0502020204030204" pitchFamily="34" charset="0"/>
            </a:endParaRPr>
          </a:p>
          <a:p>
            <a:pPr lvl="0" eaLnBrk="0" fontAlgn="base" hangingPunct="0">
              <a:spcBef>
                <a:spcPct val="0"/>
              </a:spcBef>
              <a:spcAft>
                <a:spcPct val="0"/>
              </a:spcAft>
            </a:pPr>
            <a:r>
              <a:rPr lang="en-GB" altLang="en-US" sz="2200" dirty="0">
                <a:cs typeface="Calibri" panose="020F0502020204030204" pitchFamily="34" charset="0"/>
              </a:rPr>
              <a:t>runs</a:t>
            </a:r>
            <a:endParaRPr lang="en-GB" altLang="en-US" sz="2200" dirty="0"/>
          </a:p>
          <a:p>
            <a:pPr eaLnBrk="0" fontAlgn="base" hangingPunct="0">
              <a:spcBef>
                <a:spcPct val="0"/>
              </a:spcBef>
              <a:spcAft>
                <a:spcPct val="0"/>
              </a:spcAft>
            </a:pPr>
            <a:endParaRPr lang="en-GB" altLang="en-US" sz="2200" dirty="0">
              <a:ea typeface="Times New Roman" panose="02020603050405020304" pitchFamily="18" charset="0"/>
              <a:cs typeface="Calibri" panose="020F0502020204030204" pitchFamily="34" charset="0"/>
            </a:endParaRPr>
          </a:p>
          <a:p>
            <a:pPr lvl="0" eaLnBrk="0" fontAlgn="base" hangingPunct="0">
              <a:spcBef>
                <a:spcPct val="0"/>
              </a:spcBef>
              <a:spcAft>
                <a:spcPct val="0"/>
              </a:spcAft>
            </a:pPr>
            <a:r>
              <a:rPr lang="en-GB" altLang="en-US" sz="2200" dirty="0">
                <a:cs typeface="Calibri" panose="020F0502020204030204" pitchFamily="34" charset="0"/>
              </a:rPr>
              <a:t>ran</a:t>
            </a:r>
            <a:endParaRPr lang="en-GB" altLang="en-US" sz="2200" dirty="0"/>
          </a:p>
        </p:txBody>
      </p:sp>
      <p:pic>
        <p:nvPicPr>
          <p:cNvPr id="17" name="Picture 16">
            <a:extLst>
              <a:ext uri="{FF2B5EF4-FFF2-40B4-BE49-F238E27FC236}">
                <a16:creationId xmlns:a16="http://schemas.microsoft.com/office/drawing/2014/main" id="{397381A4-32D3-8E4F-8571-B0223B4FB531}"/>
              </a:ext>
            </a:extLst>
          </p:cNvPr>
          <p:cNvPicPr>
            <a:picLocks noChangeAspect="1"/>
          </p:cNvPicPr>
          <p:nvPr/>
        </p:nvPicPr>
        <p:blipFill>
          <a:blip r:embed="rId3"/>
          <a:stretch>
            <a:fillRect/>
          </a:stretch>
        </p:blipFill>
        <p:spPr>
          <a:xfrm>
            <a:off x="10668000" y="470599"/>
            <a:ext cx="1234846" cy="826857"/>
          </a:xfrm>
          <a:prstGeom prst="rect">
            <a:avLst/>
          </a:prstGeom>
        </p:spPr>
      </p:pic>
    </p:spTree>
    <p:extLst>
      <p:ext uri="{BB962C8B-B14F-4D97-AF65-F5344CB8AC3E}">
        <p14:creationId xmlns:p14="http://schemas.microsoft.com/office/powerpoint/2010/main" val="961008183"/>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618DF5B-C7E5-41A3-9007-E34DE55A35B1}"/>
              </a:ext>
            </a:extLst>
          </p:cNvPr>
          <p:cNvSpPr txBox="1"/>
          <p:nvPr/>
        </p:nvSpPr>
        <p:spPr>
          <a:xfrm>
            <a:off x="4744042" y="692697"/>
            <a:ext cx="3089115" cy="507831"/>
          </a:xfrm>
          <a:prstGeom prst="rect">
            <a:avLst/>
          </a:prstGeom>
          <a:noFill/>
        </p:spPr>
        <p:txBody>
          <a:bodyPr wrap="none" rtlCol="0">
            <a:spAutoFit/>
          </a:bodyPr>
          <a:lstStyle/>
          <a:p>
            <a:r>
              <a:rPr lang="en-GB" sz="2700" b="1" dirty="0"/>
              <a:t>Week 37 - questions</a:t>
            </a:r>
          </a:p>
        </p:txBody>
      </p:sp>
      <p:sp>
        <p:nvSpPr>
          <p:cNvPr id="8" name="Rectangle 13"/>
          <p:cNvSpPr>
            <a:spLocks noChangeArrowheads="1"/>
          </p:cNvSpPr>
          <p:nvPr/>
        </p:nvSpPr>
        <p:spPr bwMode="auto">
          <a:xfrm>
            <a:off x="2454086" y="1744025"/>
            <a:ext cx="6933641" cy="12464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200" b="1" dirty="0">
                <a:ea typeface="Times New Roman" panose="02020603050405020304" pitchFamily="18" charset="0"/>
                <a:cs typeface="Calibri" panose="020F0502020204030204" pitchFamily="34" charset="0"/>
              </a:rPr>
              <a:t>2.  </a:t>
            </a:r>
            <a:r>
              <a:rPr lang="en-GB" altLang="en-US" sz="2200" dirty="0">
                <a:ea typeface="Times New Roman" panose="02020603050405020304" pitchFamily="18" charset="0"/>
                <a:cs typeface="Calibri" panose="020F0502020204030204" pitchFamily="34" charset="0"/>
              </a:rPr>
              <a:t>Rewrite the sentence below in the </a:t>
            </a:r>
            <a:r>
              <a:rPr lang="en-GB" altLang="en-US" sz="2200" b="1" dirty="0">
                <a:ea typeface="Times New Roman" panose="02020603050405020304" pitchFamily="18" charset="0"/>
                <a:cs typeface="Calibri" panose="020F0502020204030204" pitchFamily="34" charset="0"/>
              </a:rPr>
              <a:t>simple past tense</a:t>
            </a:r>
            <a:r>
              <a:rPr lang="en-GB" altLang="en-US" sz="2200" dirty="0">
                <a:ea typeface="Times New Roman" panose="02020603050405020304" pitchFamily="18" charset="0"/>
                <a:cs typeface="Calibri" panose="020F0502020204030204" pitchFamily="34" charset="0"/>
              </a:rPr>
              <a:t>.  </a:t>
            </a:r>
          </a:p>
          <a:p>
            <a:pPr eaLnBrk="0" fontAlgn="base" hangingPunct="0">
              <a:spcBef>
                <a:spcPct val="0"/>
              </a:spcBef>
              <a:spcAft>
                <a:spcPct val="0"/>
              </a:spcAft>
            </a:pPr>
            <a:endParaRPr lang="en-GB" altLang="en-US" sz="900" dirty="0">
              <a:cs typeface="Calibri" panose="020F0502020204030204" pitchFamily="34" charset="0"/>
            </a:endParaRPr>
          </a:p>
          <a:p>
            <a:pP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                                                                                  </a:t>
            </a:r>
            <a:endParaRPr lang="en-GB" altLang="en-US" sz="2200" dirty="0"/>
          </a:p>
          <a:p>
            <a:pPr eaLnBrk="0" fontAlgn="base" hangingPunct="0">
              <a:spcBef>
                <a:spcPct val="0"/>
              </a:spcBef>
              <a:spcAft>
                <a:spcPct val="0"/>
              </a:spcAft>
            </a:pPr>
            <a:endParaRPr lang="en-GB" altLang="en-US" sz="2200" dirty="0"/>
          </a:p>
        </p:txBody>
      </p:sp>
      <p:sp>
        <p:nvSpPr>
          <p:cNvPr id="21" name="Rectangle 14"/>
          <p:cNvSpPr>
            <a:spLocks noChangeArrowheads="1"/>
          </p:cNvSpPr>
          <p:nvPr/>
        </p:nvSpPr>
        <p:spPr bwMode="auto">
          <a:xfrm>
            <a:off x="2804273" y="2823508"/>
            <a:ext cx="6189067"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800" dirty="0" err="1">
                <a:ea typeface="Times New Roman" panose="02020603050405020304" pitchFamily="18" charset="0"/>
                <a:cs typeface="Calibri" panose="020F0502020204030204" pitchFamily="34" charset="0"/>
              </a:rPr>
              <a:t>Kaz</a:t>
            </a:r>
            <a:r>
              <a:rPr lang="en-GB" altLang="en-US" sz="2800" dirty="0">
                <a:ea typeface="Times New Roman" panose="02020603050405020304" pitchFamily="18" charset="0"/>
                <a:cs typeface="Calibri" panose="020F0502020204030204" pitchFamily="34" charset="0"/>
              </a:rPr>
              <a:t> walks around the park every day and </a:t>
            </a:r>
          </a:p>
          <a:p>
            <a:pPr eaLnBrk="0" fontAlgn="base" hangingPunct="0">
              <a:spcBef>
                <a:spcPct val="0"/>
              </a:spcBef>
              <a:spcAft>
                <a:spcPct val="0"/>
              </a:spcAft>
            </a:pPr>
            <a:r>
              <a:rPr lang="en-GB" altLang="en-US" sz="2800" dirty="0">
                <a:ea typeface="Times New Roman" panose="02020603050405020304" pitchFamily="18" charset="0"/>
                <a:cs typeface="Calibri" panose="020F0502020204030204" pitchFamily="34" charset="0"/>
              </a:rPr>
              <a:t>feeds the ducks.</a:t>
            </a:r>
          </a:p>
        </p:txBody>
      </p:sp>
      <p:sp>
        <p:nvSpPr>
          <p:cNvPr id="24" name="Rectangle 23"/>
          <p:cNvSpPr/>
          <p:nvPr/>
        </p:nvSpPr>
        <p:spPr>
          <a:xfrm>
            <a:off x="8472265" y="4790763"/>
            <a:ext cx="1084733" cy="769441"/>
          </a:xfrm>
          <a:prstGeom prst="rect">
            <a:avLst/>
          </a:prstGeom>
        </p:spPr>
        <p:txBody>
          <a:bodyPr wrap="square">
            <a:spAutoFit/>
          </a:bodyPr>
          <a:lstStyle/>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______</a:t>
            </a:r>
            <a:endParaRPr lang="en-GB" altLang="en-US" sz="2200" dirty="0"/>
          </a:p>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1 mark</a:t>
            </a:r>
            <a:endParaRPr lang="en-GB" altLang="en-US" sz="2200" dirty="0"/>
          </a:p>
        </p:txBody>
      </p:sp>
      <p:sp>
        <p:nvSpPr>
          <p:cNvPr id="23" name="Rectangle 13"/>
          <p:cNvSpPr>
            <a:spLocks noChangeArrowheads="1"/>
          </p:cNvSpPr>
          <p:nvPr/>
        </p:nvSpPr>
        <p:spPr bwMode="auto">
          <a:xfrm>
            <a:off x="1662568" y="6196411"/>
            <a:ext cx="8784976"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ctr" eaLnBrk="0" fontAlgn="base" hangingPunct="0">
              <a:spcBef>
                <a:spcPct val="0"/>
              </a:spcBef>
              <a:spcAft>
                <a:spcPct val="0"/>
              </a:spcAft>
            </a:pPr>
            <a:r>
              <a:rPr lang="en-GB" altLang="en-US" sz="2200" b="1" i="1" u="sng" dirty="0">
                <a:ea typeface="Times New Roman" panose="02020603050405020304" pitchFamily="18" charset="0"/>
                <a:cs typeface="Calibri" panose="020F0502020204030204" pitchFamily="34" charset="0"/>
              </a:rPr>
              <a:t>CHALLENGE</a:t>
            </a:r>
            <a:r>
              <a:rPr lang="en-GB" altLang="en-US" sz="2200" b="1" i="1" dirty="0">
                <a:ea typeface="Times New Roman" panose="02020603050405020304" pitchFamily="18" charset="0"/>
                <a:cs typeface="Calibri" panose="020F0502020204030204" pitchFamily="34" charset="0"/>
              </a:rPr>
              <a:t>: Write the sentence in the present progressive tense.</a:t>
            </a:r>
            <a:endParaRPr lang="en-GB" altLang="en-US" sz="2200" i="1" dirty="0"/>
          </a:p>
          <a:p>
            <a:pPr eaLnBrk="0" fontAlgn="base" hangingPunct="0">
              <a:spcBef>
                <a:spcPct val="0"/>
              </a:spcBef>
              <a:spcAft>
                <a:spcPct val="0"/>
              </a:spcAft>
            </a:pPr>
            <a:endParaRPr lang="en-GB" altLang="en-US" sz="2200" i="1" dirty="0"/>
          </a:p>
        </p:txBody>
      </p:sp>
      <p:pic>
        <p:nvPicPr>
          <p:cNvPr id="10" name="Picture 9">
            <a:extLst>
              <a:ext uri="{FF2B5EF4-FFF2-40B4-BE49-F238E27FC236}">
                <a16:creationId xmlns:a16="http://schemas.microsoft.com/office/drawing/2014/main" id="{381C3CF3-F4AB-4D9E-9BD8-55BF804487C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9832" y="167683"/>
            <a:ext cx="753237" cy="1082421"/>
          </a:xfrm>
          <a:prstGeom prst="rect">
            <a:avLst/>
          </a:prstGeom>
        </p:spPr>
      </p:pic>
      <p:pic>
        <p:nvPicPr>
          <p:cNvPr id="11" name="Picture 10">
            <a:extLst>
              <a:ext uri="{FF2B5EF4-FFF2-40B4-BE49-F238E27FC236}">
                <a16:creationId xmlns:a16="http://schemas.microsoft.com/office/drawing/2014/main" id="{FA795209-67E7-4E45-BBCA-60F80F471C90}"/>
              </a:ext>
            </a:extLst>
          </p:cNvPr>
          <p:cNvPicPr>
            <a:picLocks noChangeAspect="1"/>
          </p:cNvPicPr>
          <p:nvPr/>
        </p:nvPicPr>
        <p:blipFill>
          <a:blip r:embed="rId3"/>
          <a:stretch>
            <a:fillRect/>
          </a:stretch>
        </p:blipFill>
        <p:spPr>
          <a:xfrm>
            <a:off x="10668000" y="470599"/>
            <a:ext cx="1234846" cy="826857"/>
          </a:xfrm>
          <a:prstGeom prst="rect">
            <a:avLst/>
          </a:prstGeom>
        </p:spPr>
      </p:pic>
    </p:spTree>
    <p:extLst>
      <p:ext uri="{BB962C8B-B14F-4D97-AF65-F5344CB8AC3E}">
        <p14:creationId xmlns:p14="http://schemas.microsoft.com/office/powerpoint/2010/main" val="2640728914"/>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618DF5B-C7E5-41A3-9007-E34DE55A35B1}"/>
              </a:ext>
            </a:extLst>
          </p:cNvPr>
          <p:cNvSpPr txBox="1"/>
          <p:nvPr/>
        </p:nvSpPr>
        <p:spPr>
          <a:xfrm>
            <a:off x="4744042" y="692697"/>
            <a:ext cx="3089115" cy="507831"/>
          </a:xfrm>
          <a:prstGeom prst="rect">
            <a:avLst/>
          </a:prstGeom>
          <a:noFill/>
        </p:spPr>
        <p:txBody>
          <a:bodyPr wrap="none" rtlCol="0">
            <a:spAutoFit/>
          </a:bodyPr>
          <a:lstStyle/>
          <a:p>
            <a:r>
              <a:rPr lang="en-GB" sz="2700" b="1" dirty="0"/>
              <a:t>Week 37 - questions</a:t>
            </a:r>
          </a:p>
        </p:txBody>
      </p:sp>
      <p:sp>
        <p:nvSpPr>
          <p:cNvPr id="8" name="Rectangle 13"/>
          <p:cNvSpPr>
            <a:spLocks noChangeArrowheads="1"/>
          </p:cNvSpPr>
          <p:nvPr/>
        </p:nvSpPr>
        <p:spPr bwMode="auto">
          <a:xfrm>
            <a:off x="2588235" y="1463599"/>
            <a:ext cx="6933641"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200" b="1" dirty="0">
                <a:ea typeface="Times New Roman" panose="02020603050405020304" pitchFamily="18" charset="0"/>
                <a:cs typeface="Calibri" panose="020F0502020204030204" pitchFamily="34" charset="0"/>
              </a:rPr>
              <a:t>3.  </a:t>
            </a:r>
            <a:r>
              <a:rPr lang="en-GB" altLang="en-US" sz="2200" dirty="0">
                <a:ea typeface="Times New Roman" panose="02020603050405020304" pitchFamily="18" charset="0"/>
                <a:cs typeface="Calibri" panose="020F0502020204030204" pitchFamily="34" charset="0"/>
              </a:rPr>
              <a:t>Write a suitable </a:t>
            </a:r>
            <a:r>
              <a:rPr lang="en-GB" altLang="en-US" sz="2200" b="1" dirty="0">
                <a:ea typeface="Times New Roman" panose="02020603050405020304" pitchFamily="18" charset="0"/>
                <a:cs typeface="Calibri" panose="020F0502020204030204" pitchFamily="34" charset="0"/>
              </a:rPr>
              <a:t>question</a:t>
            </a:r>
            <a:r>
              <a:rPr lang="en-GB" altLang="en-US" sz="2200" dirty="0">
                <a:ea typeface="Times New Roman" panose="02020603050405020304" pitchFamily="18" charset="0"/>
                <a:cs typeface="Calibri" panose="020F0502020204030204" pitchFamily="34" charset="0"/>
              </a:rPr>
              <a:t> to fit the answer.</a:t>
            </a:r>
            <a:endParaRPr lang="en-GB" altLang="en-US" sz="2200" dirty="0"/>
          </a:p>
          <a:p>
            <a:pPr eaLnBrk="0" fontAlgn="base" hangingPunct="0">
              <a:spcBef>
                <a:spcPct val="0"/>
              </a:spcBef>
              <a:spcAft>
                <a:spcPct val="0"/>
              </a:spcAft>
            </a:pPr>
            <a:endParaRPr lang="en-GB" altLang="en-US" sz="2200" dirty="0"/>
          </a:p>
        </p:txBody>
      </p:sp>
      <p:sp>
        <p:nvSpPr>
          <p:cNvPr id="21" name="Rectangle 14"/>
          <p:cNvSpPr>
            <a:spLocks noChangeArrowheads="1"/>
          </p:cNvSpPr>
          <p:nvPr/>
        </p:nvSpPr>
        <p:spPr bwMode="auto">
          <a:xfrm>
            <a:off x="2670124" y="1980543"/>
            <a:ext cx="6955750" cy="31393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eaLnBrk="0" fontAlgn="base" hangingPunct="0">
              <a:spcBef>
                <a:spcPct val="0"/>
              </a:spcBef>
              <a:spcAft>
                <a:spcPct val="0"/>
              </a:spcAft>
            </a:pPr>
            <a:endParaRPr lang="en-GB" altLang="en-US" sz="2200" dirty="0">
              <a:ea typeface="Times New Roman" panose="02020603050405020304" pitchFamily="18" charset="0"/>
              <a:cs typeface="Calibri" panose="020F0502020204030204" pitchFamily="34" charset="0"/>
            </a:endParaRPr>
          </a:p>
          <a:p>
            <a:pPr eaLnBrk="0" fontAlgn="base" hangingPunct="0">
              <a:spcBef>
                <a:spcPct val="0"/>
              </a:spcBef>
              <a:spcAft>
                <a:spcPct val="0"/>
              </a:spcAft>
            </a:pPr>
            <a:r>
              <a:rPr lang="en-GB" altLang="en-US" sz="2200" b="1" dirty="0">
                <a:ea typeface="Times New Roman" panose="02020603050405020304" pitchFamily="18" charset="0"/>
                <a:cs typeface="Calibri" panose="020F0502020204030204" pitchFamily="34" charset="0"/>
              </a:rPr>
              <a:t>Question</a:t>
            </a:r>
          </a:p>
          <a:p>
            <a:pP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________________________________________________</a:t>
            </a:r>
          </a:p>
          <a:p>
            <a:pPr lvl="0" eaLnBrk="0" fontAlgn="base" hangingPunct="0">
              <a:spcBef>
                <a:spcPct val="0"/>
              </a:spcBef>
              <a:spcAft>
                <a:spcPct val="0"/>
              </a:spcAft>
            </a:pPr>
            <a:endParaRPr lang="en-GB" altLang="en-US" sz="2200" dirty="0">
              <a:ea typeface="Times New Roman" panose="02020603050405020304" pitchFamily="18" charset="0"/>
              <a:cs typeface="Calibri" panose="020F0502020204030204" pitchFamily="34" charset="0"/>
            </a:endParaRPr>
          </a:p>
          <a:p>
            <a:pPr lvl="0"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________________________________________________</a:t>
            </a:r>
          </a:p>
          <a:p>
            <a:pPr lvl="0" eaLnBrk="0" fontAlgn="base" hangingPunct="0">
              <a:spcBef>
                <a:spcPct val="0"/>
              </a:spcBef>
              <a:spcAft>
                <a:spcPct val="0"/>
              </a:spcAft>
            </a:pPr>
            <a:endParaRPr lang="en-GB" altLang="en-US" sz="2200" dirty="0">
              <a:ea typeface="Times New Roman" panose="02020603050405020304" pitchFamily="18" charset="0"/>
              <a:cs typeface="Calibri" panose="020F0502020204030204" pitchFamily="34" charset="0"/>
            </a:endParaRPr>
          </a:p>
          <a:p>
            <a:pPr lvl="0" eaLnBrk="0" fontAlgn="base" hangingPunct="0">
              <a:spcBef>
                <a:spcPct val="0"/>
              </a:spcBef>
              <a:spcAft>
                <a:spcPct val="0"/>
              </a:spcAft>
            </a:pPr>
            <a:r>
              <a:rPr lang="en-GB" altLang="en-US" sz="2200" b="1" dirty="0">
                <a:ea typeface="Times New Roman" panose="02020603050405020304" pitchFamily="18" charset="0"/>
                <a:cs typeface="Calibri" panose="020F0502020204030204" pitchFamily="34" charset="0"/>
              </a:rPr>
              <a:t>Answer</a:t>
            </a:r>
          </a:p>
          <a:p>
            <a:pPr lvl="0"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Before dinner</a:t>
            </a:r>
          </a:p>
          <a:p>
            <a:pPr lvl="0" eaLnBrk="0" fontAlgn="base" hangingPunct="0">
              <a:spcBef>
                <a:spcPct val="0"/>
              </a:spcBef>
              <a:spcAft>
                <a:spcPct val="0"/>
              </a:spcAft>
            </a:pPr>
            <a:endParaRPr lang="en-GB" altLang="en-US" sz="2200" dirty="0">
              <a:ea typeface="Times New Roman" panose="02020603050405020304" pitchFamily="18" charset="0"/>
              <a:cs typeface="Calibri" panose="020F0502020204030204" pitchFamily="34" charset="0"/>
            </a:endParaRPr>
          </a:p>
        </p:txBody>
      </p:sp>
      <p:sp>
        <p:nvSpPr>
          <p:cNvPr id="24" name="Rectangle 23"/>
          <p:cNvSpPr/>
          <p:nvPr/>
        </p:nvSpPr>
        <p:spPr>
          <a:xfrm>
            <a:off x="10089031" y="5155033"/>
            <a:ext cx="1084733" cy="769441"/>
          </a:xfrm>
          <a:prstGeom prst="rect">
            <a:avLst/>
          </a:prstGeom>
        </p:spPr>
        <p:txBody>
          <a:bodyPr wrap="square">
            <a:spAutoFit/>
          </a:bodyPr>
          <a:lstStyle/>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______</a:t>
            </a:r>
            <a:endParaRPr lang="en-GB" altLang="en-US" sz="2200" dirty="0"/>
          </a:p>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1 mark</a:t>
            </a:r>
            <a:endParaRPr lang="en-GB" altLang="en-US" sz="2200" dirty="0"/>
          </a:p>
        </p:txBody>
      </p:sp>
      <p:sp>
        <p:nvSpPr>
          <p:cNvPr id="23" name="Rectangle 13"/>
          <p:cNvSpPr>
            <a:spLocks noChangeArrowheads="1"/>
          </p:cNvSpPr>
          <p:nvPr/>
        </p:nvSpPr>
        <p:spPr bwMode="auto">
          <a:xfrm>
            <a:off x="1662568" y="6196411"/>
            <a:ext cx="8784976"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ctr" eaLnBrk="0" fontAlgn="base" hangingPunct="0">
              <a:spcBef>
                <a:spcPct val="0"/>
              </a:spcBef>
              <a:spcAft>
                <a:spcPct val="0"/>
              </a:spcAft>
            </a:pPr>
            <a:r>
              <a:rPr lang="en-GB" altLang="en-US" sz="2200" b="1" i="1" u="sng" dirty="0">
                <a:ea typeface="Times New Roman" panose="02020603050405020304" pitchFamily="18" charset="0"/>
                <a:cs typeface="Calibri" panose="020F0502020204030204" pitchFamily="34" charset="0"/>
              </a:rPr>
              <a:t>CHALLENGE</a:t>
            </a:r>
            <a:r>
              <a:rPr lang="en-GB" altLang="en-US" sz="2200" b="1" i="1" dirty="0">
                <a:ea typeface="Times New Roman" panose="02020603050405020304" pitchFamily="18" charset="0"/>
                <a:cs typeface="Calibri" panose="020F0502020204030204" pitchFamily="34" charset="0"/>
              </a:rPr>
              <a:t>: Write a command linked to dinner time.</a:t>
            </a:r>
            <a:endParaRPr lang="en-GB" altLang="en-US" sz="2200" i="1" dirty="0"/>
          </a:p>
          <a:p>
            <a:pPr eaLnBrk="0" fontAlgn="base" hangingPunct="0">
              <a:spcBef>
                <a:spcPct val="0"/>
              </a:spcBef>
              <a:spcAft>
                <a:spcPct val="0"/>
              </a:spcAft>
            </a:pPr>
            <a:endParaRPr lang="en-GB" altLang="en-US" sz="2200" i="1" dirty="0"/>
          </a:p>
        </p:txBody>
      </p:sp>
      <p:pic>
        <p:nvPicPr>
          <p:cNvPr id="10" name="Picture 9">
            <a:extLst>
              <a:ext uri="{FF2B5EF4-FFF2-40B4-BE49-F238E27FC236}">
                <a16:creationId xmlns:a16="http://schemas.microsoft.com/office/drawing/2014/main" id="{381C3CF3-F4AB-4D9E-9BD8-55BF804487C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9832" y="167683"/>
            <a:ext cx="753237" cy="1082421"/>
          </a:xfrm>
          <a:prstGeom prst="rect">
            <a:avLst/>
          </a:prstGeom>
        </p:spPr>
      </p:pic>
      <p:cxnSp>
        <p:nvCxnSpPr>
          <p:cNvPr id="4" name="Straight Connector 3">
            <a:extLst>
              <a:ext uri="{FF2B5EF4-FFF2-40B4-BE49-F238E27FC236}">
                <a16:creationId xmlns:a16="http://schemas.microsoft.com/office/drawing/2014/main" id="{DCEE5803-44D8-4FAC-A92B-AD699595DD3B}"/>
              </a:ext>
            </a:extLst>
          </p:cNvPr>
          <p:cNvCxnSpPr/>
          <p:nvPr/>
        </p:nvCxnSpPr>
        <p:spPr>
          <a:xfrm>
            <a:off x="2771671" y="4750419"/>
            <a:ext cx="6752656" cy="0"/>
          </a:xfrm>
          <a:prstGeom prst="line">
            <a:avLst/>
          </a:prstGeom>
          <a:ln w="19050"/>
        </p:spPr>
        <p:style>
          <a:lnRef idx="1">
            <a:schemeClr val="dk1"/>
          </a:lnRef>
          <a:fillRef idx="0">
            <a:schemeClr val="dk1"/>
          </a:fillRef>
          <a:effectRef idx="0">
            <a:schemeClr val="dk1"/>
          </a:effectRef>
          <a:fontRef idx="minor">
            <a:schemeClr val="tx1"/>
          </a:fontRef>
        </p:style>
      </p:cxnSp>
      <p:pic>
        <p:nvPicPr>
          <p:cNvPr id="11" name="Picture 10">
            <a:extLst>
              <a:ext uri="{FF2B5EF4-FFF2-40B4-BE49-F238E27FC236}">
                <a16:creationId xmlns:a16="http://schemas.microsoft.com/office/drawing/2014/main" id="{012FD894-4789-DE41-9615-C49418253356}"/>
              </a:ext>
            </a:extLst>
          </p:cNvPr>
          <p:cNvPicPr>
            <a:picLocks noChangeAspect="1"/>
          </p:cNvPicPr>
          <p:nvPr/>
        </p:nvPicPr>
        <p:blipFill>
          <a:blip r:embed="rId3"/>
          <a:stretch>
            <a:fillRect/>
          </a:stretch>
        </p:blipFill>
        <p:spPr>
          <a:xfrm>
            <a:off x="10668000" y="470599"/>
            <a:ext cx="1234846" cy="826857"/>
          </a:xfrm>
          <a:prstGeom prst="rect">
            <a:avLst/>
          </a:prstGeom>
        </p:spPr>
      </p:pic>
    </p:spTree>
    <p:extLst>
      <p:ext uri="{BB962C8B-B14F-4D97-AF65-F5344CB8AC3E}">
        <p14:creationId xmlns:p14="http://schemas.microsoft.com/office/powerpoint/2010/main" val="655506473"/>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618DF5B-C7E5-41A3-9007-E34DE55A35B1}"/>
              </a:ext>
            </a:extLst>
          </p:cNvPr>
          <p:cNvSpPr txBox="1"/>
          <p:nvPr/>
        </p:nvSpPr>
        <p:spPr>
          <a:xfrm>
            <a:off x="4744042" y="692697"/>
            <a:ext cx="3089115" cy="507831"/>
          </a:xfrm>
          <a:prstGeom prst="rect">
            <a:avLst/>
          </a:prstGeom>
          <a:noFill/>
        </p:spPr>
        <p:txBody>
          <a:bodyPr wrap="none" rtlCol="0">
            <a:spAutoFit/>
          </a:bodyPr>
          <a:lstStyle/>
          <a:p>
            <a:r>
              <a:rPr lang="en-GB" sz="2700" b="1" dirty="0"/>
              <a:t>Week 38 - questions</a:t>
            </a:r>
          </a:p>
        </p:txBody>
      </p:sp>
      <p:sp>
        <p:nvSpPr>
          <p:cNvPr id="8" name="Rectangle 13"/>
          <p:cNvSpPr>
            <a:spLocks noChangeArrowheads="1"/>
          </p:cNvSpPr>
          <p:nvPr/>
        </p:nvSpPr>
        <p:spPr bwMode="auto">
          <a:xfrm>
            <a:off x="2629179" y="1419843"/>
            <a:ext cx="6933641" cy="3277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457200" indent="-457200" eaLnBrk="0" fontAlgn="base" hangingPunct="0">
              <a:spcBef>
                <a:spcPct val="0"/>
              </a:spcBef>
              <a:spcAft>
                <a:spcPct val="0"/>
              </a:spcAft>
              <a:buAutoNum type="arabicPeriod"/>
            </a:pPr>
            <a:r>
              <a:rPr lang="en-GB" altLang="en-US" sz="2200" dirty="0">
                <a:ea typeface="Times New Roman" panose="02020603050405020304" pitchFamily="18" charset="0"/>
                <a:cs typeface="Calibri" panose="020F0502020204030204" pitchFamily="34" charset="0"/>
              </a:rPr>
              <a:t>Rewrite</a:t>
            </a:r>
            <a:r>
              <a:rPr lang="en-GB" altLang="en-US" sz="2200" b="1" dirty="0">
                <a:ea typeface="Times New Roman" panose="02020603050405020304" pitchFamily="18" charset="0"/>
                <a:cs typeface="Calibri" panose="020F0502020204030204" pitchFamily="34" charset="0"/>
              </a:rPr>
              <a:t> </a:t>
            </a:r>
            <a:r>
              <a:rPr lang="en-GB" altLang="en-US" sz="2200" dirty="0">
                <a:ea typeface="Times New Roman" panose="02020603050405020304" pitchFamily="18" charset="0"/>
                <a:cs typeface="Calibri" panose="020F0502020204030204" pitchFamily="34" charset="0"/>
              </a:rPr>
              <a:t>the sentence below in </a:t>
            </a:r>
            <a:r>
              <a:rPr lang="en-GB" altLang="en-US" sz="2200" b="1" dirty="0">
                <a:ea typeface="Times New Roman" panose="02020603050405020304" pitchFamily="18" charset="0"/>
                <a:cs typeface="Calibri" panose="020F0502020204030204" pitchFamily="34" charset="0"/>
              </a:rPr>
              <a:t>formal </a:t>
            </a:r>
            <a:r>
              <a:rPr lang="en-GB" altLang="en-US" sz="2200" dirty="0">
                <a:ea typeface="Times New Roman" panose="02020603050405020304" pitchFamily="18" charset="0"/>
                <a:cs typeface="Calibri" panose="020F0502020204030204" pitchFamily="34" charset="0"/>
              </a:rPr>
              <a:t>English</a:t>
            </a:r>
            <a:r>
              <a:rPr lang="en-GB" altLang="en-US" sz="2200" b="1" dirty="0">
                <a:ea typeface="Times New Roman" panose="02020603050405020304" pitchFamily="18" charset="0"/>
                <a:cs typeface="Calibri" panose="020F0502020204030204" pitchFamily="34" charset="0"/>
              </a:rPr>
              <a:t>.</a:t>
            </a:r>
          </a:p>
          <a:p>
            <a:pPr marL="457200" indent="-457200" eaLnBrk="0" fontAlgn="base" hangingPunct="0">
              <a:spcBef>
                <a:spcPct val="0"/>
              </a:spcBef>
              <a:spcAft>
                <a:spcPct val="0"/>
              </a:spcAft>
              <a:buAutoNum type="arabicPeriod"/>
            </a:pPr>
            <a:endParaRPr lang="en-GB" altLang="en-US" sz="2200" dirty="0">
              <a:ea typeface="Times New Roman" panose="02020603050405020304" pitchFamily="18" charset="0"/>
              <a:cs typeface="Calibri" panose="020F0502020204030204" pitchFamily="34" charset="0"/>
            </a:endParaRPr>
          </a:p>
          <a:p>
            <a:pPr eaLnBrk="0" fontAlgn="base" hangingPunct="0">
              <a:spcBef>
                <a:spcPct val="0"/>
              </a:spcBef>
              <a:spcAft>
                <a:spcPct val="0"/>
              </a:spcAft>
            </a:pPr>
            <a:endParaRPr lang="en-GB" altLang="en-US" sz="900" dirty="0">
              <a:cs typeface="Calibri" panose="020F0502020204030204" pitchFamily="34" charset="0"/>
            </a:endParaRPr>
          </a:p>
          <a:p>
            <a:pPr eaLnBrk="0" fontAlgn="base" hangingPunct="0">
              <a:spcBef>
                <a:spcPct val="0"/>
              </a:spcBef>
              <a:spcAft>
                <a:spcPct val="0"/>
              </a:spcAft>
            </a:pPr>
            <a:r>
              <a:rPr lang="en-GB" altLang="en-US" sz="2200" dirty="0">
                <a:cs typeface="Calibri" panose="020F0502020204030204" pitchFamily="34" charset="0"/>
              </a:rPr>
              <a:t>After waiting two hours for my grub, it still tasted gross.</a:t>
            </a:r>
          </a:p>
          <a:p>
            <a:pPr eaLnBrk="0" fontAlgn="base" hangingPunct="0">
              <a:spcBef>
                <a:spcPct val="0"/>
              </a:spcBef>
              <a:spcAft>
                <a:spcPct val="0"/>
              </a:spcAft>
            </a:pPr>
            <a:endParaRPr lang="en-GB" altLang="en-US" sz="2200" dirty="0">
              <a:cs typeface="Calibri" panose="020F0502020204030204" pitchFamily="34" charset="0"/>
            </a:endParaRPr>
          </a:p>
          <a:p>
            <a:pPr eaLnBrk="0" fontAlgn="base" hangingPunct="0">
              <a:spcBef>
                <a:spcPct val="0"/>
              </a:spcBef>
              <a:spcAft>
                <a:spcPct val="0"/>
              </a:spcAft>
            </a:pPr>
            <a:r>
              <a:rPr lang="en-GB" altLang="en-US" sz="2200" dirty="0">
                <a:cs typeface="Calibri" panose="020F0502020204030204" pitchFamily="34" charset="0"/>
              </a:rPr>
              <a:t>________________________________________________</a:t>
            </a:r>
          </a:p>
          <a:p>
            <a:pPr eaLnBrk="0" fontAlgn="base" hangingPunct="0">
              <a:spcBef>
                <a:spcPct val="0"/>
              </a:spcBef>
              <a:spcAft>
                <a:spcPct val="0"/>
              </a:spcAft>
            </a:pPr>
            <a:endParaRPr lang="en-GB" altLang="en-US" sz="2200" dirty="0">
              <a:cs typeface="Calibri" panose="020F0502020204030204" pitchFamily="34" charset="0"/>
            </a:endParaRPr>
          </a:p>
          <a:p>
            <a:pPr eaLnBrk="0" fontAlgn="base" hangingPunct="0">
              <a:spcBef>
                <a:spcPct val="0"/>
              </a:spcBef>
              <a:spcAft>
                <a:spcPct val="0"/>
              </a:spcAft>
            </a:pPr>
            <a:r>
              <a:rPr lang="en-GB" altLang="en-US" sz="2200" dirty="0">
                <a:cs typeface="Calibri" panose="020F0502020204030204" pitchFamily="34" charset="0"/>
              </a:rPr>
              <a:t>________________________________________________  </a:t>
            </a:r>
            <a:endParaRPr lang="en-GB" altLang="en-US" sz="2200" dirty="0"/>
          </a:p>
          <a:p>
            <a:pP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                                                                                  </a:t>
            </a:r>
            <a:endParaRPr lang="en-GB" altLang="en-US" sz="2200" dirty="0"/>
          </a:p>
          <a:p>
            <a:pPr eaLnBrk="0" fontAlgn="base" hangingPunct="0">
              <a:spcBef>
                <a:spcPct val="0"/>
              </a:spcBef>
              <a:spcAft>
                <a:spcPct val="0"/>
              </a:spcAft>
            </a:pPr>
            <a:endParaRPr lang="en-GB" altLang="en-US" sz="2200" dirty="0"/>
          </a:p>
        </p:txBody>
      </p:sp>
      <p:sp>
        <p:nvSpPr>
          <p:cNvPr id="24" name="Rectangle 23"/>
          <p:cNvSpPr/>
          <p:nvPr/>
        </p:nvSpPr>
        <p:spPr>
          <a:xfrm>
            <a:off x="8472265" y="4790763"/>
            <a:ext cx="1084733" cy="769441"/>
          </a:xfrm>
          <a:prstGeom prst="rect">
            <a:avLst/>
          </a:prstGeom>
        </p:spPr>
        <p:txBody>
          <a:bodyPr wrap="square">
            <a:spAutoFit/>
          </a:bodyPr>
          <a:lstStyle/>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______</a:t>
            </a:r>
            <a:endParaRPr lang="en-GB" altLang="en-US" sz="2200" dirty="0"/>
          </a:p>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1 mark</a:t>
            </a:r>
            <a:endParaRPr lang="en-GB" altLang="en-US" sz="2200" dirty="0"/>
          </a:p>
        </p:txBody>
      </p:sp>
      <p:sp>
        <p:nvSpPr>
          <p:cNvPr id="23" name="Rectangle 13"/>
          <p:cNvSpPr>
            <a:spLocks noChangeArrowheads="1"/>
          </p:cNvSpPr>
          <p:nvPr/>
        </p:nvSpPr>
        <p:spPr bwMode="auto">
          <a:xfrm>
            <a:off x="1662568" y="6116899"/>
            <a:ext cx="8784976"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ctr" eaLnBrk="0" fontAlgn="base" hangingPunct="0">
              <a:spcBef>
                <a:spcPct val="0"/>
              </a:spcBef>
              <a:spcAft>
                <a:spcPct val="0"/>
              </a:spcAft>
            </a:pPr>
            <a:r>
              <a:rPr lang="en-GB" altLang="en-US" sz="2200" b="1" i="1" u="sng" dirty="0">
                <a:ea typeface="Times New Roman" panose="02020603050405020304" pitchFamily="18" charset="0"/>
                <a:cs typeface="Calibri" panose="020F0502020204030204" pitchFamily="34" charset="0"/>
              </a:rPr>
              <a:t>CHALLENGE</a:t>
            </a:r>
            <a:r>
              <a:rPr lang="en-GB" altLang="en-US" sz="2200" b="1" i="1" dirty="0">
                <a:ea typeface="Times New Roman" panose="02020603050405020304" pitchFamily="18" charset="0"/>
                <a:cs typeface="Calibri" panose="020F0502020204030204" pitchFamily="34" charset="0"/>
              </a:rPr>
              <a:t>: Write a formal alternative for each of the following words: kid, cash, bloke.</a:t>
            </a:r>
            <a:endParaRPr lang="en-GB" altLang="en-US" sz="2200" i="1" dirty="0"/>
          </a:p>
        </p:txBody>
      </p:sp>
      <p:pic>
        <p:nvPicPr>
          <p:cNvPr id="10" name="Picture 9">
            <a:extLst>
              <a:ext uri="{FF2B5EF4-FFF2-40B4-BE49-F238E27FC236}">
                <a16:creationId xmlns:a16="http://schemas.microsoft.com/office/drawing/2014/main" id="{381C3CF3-F4AB-4D9E-9BD8-55BF804487C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9832" y="167683"/>
            <a:ext cx="753237" cy="1082421"/>
          </a:xfrm>
          <a:prstGeom prst="rect">
            <a:avLst/>
          </a:prstGeom>
        </p:spPr>
      </p:pic>
      <p:pic>
        <p:nvPicPr>
          <p:cNvPr id="11" name="Picture 10">
            <a:extLst>
              <a:ext uri="{FF2B5EF4-FFF2-40B4-BE49-F238E27FC236}">
                <a16:creationId xmlns:a16="http://schemas.microsoft.com/office/drawing/2014/main" id="{349F8816-F75D-BE4B-AD44-42C2D156D3C1}"/>
              </a:ext>
            </a:extLst>
          </p:cNvPr>
          <p:cNvPicPr>
            <a:picLocks noChangeAspect="1"/>
          </p:cNvPicPr>
          <p:nvPr/>
        </p:nvPicPr>
        <p:blipFill>
          <a:blip r:embed="rId3"/>
          <a:stretch>
            <a:fillRect/>
          </a:stretch>
        </p:blipFill>
        <p:spPr>
          <a:xfrm>
            <a:off x="10668000" y="470599"/>
            <a:ext cx="1234846" cy="826857"/>
          </a:xfrm>
          <a:prstGeom prst="rect">
            <a:avLst/>
          </a:prstGeom>
        </p:spPr>
      </p:pic>
    </p:spTree>
    <p:extLst>
      <p:ext uri="{BB962C8B-B14F-4D97-AF65-F5344CB8AC3E}">
        <p14:creationId xmlns:p14="http://schemas.microsoft.com/office/powerpoint/2010/main" val="537846291"/>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618DF5B-C7E5-41A3-9007-E34DE55A35B1}"/>
              </a:ext>
            </a:extLst>
          </p:cNvPr>
          <p:cNvSpPr txBox="1"/>
          <p:nvPr/>
        </p:nvSpPr>
        <p:spPr>
          <a:xfrm>
            <a:off x="4744042" y="692697"/>
            <a:ext cx="3089115" cy="507831"/>
          </a:xfrm>
          <a:prstGeom prst="rect">
            <a:avLst/>
          </a:prstGeom>
          <a:noFill/>
        </p:spPr>
        <p:txBody>
          <a:bodyPr wrap="none" rtlCol="0">
            <a:spAutoFit/>
          </a:bodyPr>
          <a:lstStyle/>
          <a:p>
            <a:r>
              <a:rPr lang="en-GB" sz="2700" b="1" dirty="0"/>
              <a:t>Week 38 - questions</a:t>
            </a:r>
          </a:p>
        </p:txBody>
      </p:sp>
      <p:sp>
        <p:nvSpPr>
          <p:cNvPr id="8" name="Rectangle 13"/>
          <p:cNvSpPr>
            <a:spLocks noChangeArrowheads="1"/>
          </p:cNvSpPr>
          <p:nvPr/>
        </p:nvSpPr>
        <p:spPr bwMode="auto">
          <a:xfrm>
            <a:off x="2588235" y="1657932"/>
            <a:ext cx="6933641"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200" b="1" dirty="0">
                <a:ea typeface="Times New Roman" panose="02020603050405020304" pitchFamily="18" charset="0"/>
                <a:cs typeface="Calibri" panose="020F0502020204030204" pitchFamily="34" charset="0"/>
              </a:rPr>
              <a:t>2.   </a:t>
            </a:r>
            <a:r>
              <a:rPr lang="en-GB" altLang="en-US" sz="2200" dirty="0">
                <a:ea typeface="Times New Roman" panose="02020603050405020304" pitchFamily="18" charset="0"/>
                <a:cs typeface="Calibri" panose="020F0502020204030204" pitchFamily="34" charset="0"/>
              </a:rPr>
              <a:t>Which sentence contains </a:t>
            </a:r>
            <a:r>
              <a:rPr lang="en-GB" altLang="en-US" sz="2200" b="1" dirty="0">
                <a:ea typeface="Times New Roman" panose="02020603050405020304" pitchFamily="18" charset="0"/>
                <a:cs typeface="Calibri" panose="020F0502020204030204" pitchFamily="34" charset="0"/>
              </a:rPr>
              <a:t>two</a:t>
            </a:r>
            <a:r>
              <a:rPr lang="en-GB" altLang="en-US" sz="2200" dirty="0">
                <a:ea typeface="Times New Roman" panose="02020603050405020304" pitchFamily="18" charset="0"/>
                <a:cs typeface="Calibri" panose="020F0502020204030204" pitchFamily="34" charset="0"/>
              </a:rPr>
              <a:t> </a:t>
            </a:r>
            <a:r>
              <a:rPr lang="en-GB" altLang="en-US" sz="2200" b="1" dirty="0">
                <a:ea typeface="Times New Roman" panose="02020603050405020304" pitchFamily="18" charset="0"/>
                <a:cs typeface="Calibri" panose="020F0502020204030204" pitchFamily="34" charset="0"/>
              </a:rPr>
              <a:t>nouns</a:t>
            </a:r>
            <a:r>
              <a:rPr lang="en-GB" altLang="en-US" sz="2200" dirty="0">
                <a:ea typeface="Times New Roman" panose="02020603050405020304" pitchFamily="18" charset="0"/>
                <a:cs typeface="Calibri" panose="020F0502020204030204" pitchFamily="34" charset="0"/>
              </a:rPr>
              <a:t>?                                                                                 </a:t>
            </a:r>
            <a:endParaRPr lang="en-GB" altLang="en-US" sz="2200" dirty="0"/>
          </a:p>
          <a:p>
            <a:pPr eaLnBrk="0" fontAlgn="base" hangingPunct="0">
              <a:spcBef>
                <a:spcPct val="0"/>
              </a:spcBef>
              <a:spcAft>
                <a:spcPct val="0"/>
              </a:spcAft>
            </a:pPr>
            <a:endParaRPr lang="en-GB" altLang="en-US" sz="2200" dirty="0"/>
          </a:p>
        </p:txBody>
      </p:sp>
      <p:sp>
        <p:nvSpPr>
          <p:cNvPr id="23" name="Rectangle 13"/>
          <p:cNvSpPr>
            <a:spLocks noChangeArrowheads="1"/>
          </p:cNvSpPr>
          <p:nvPr/>
        </p:nvSpPr>
        <p:spPr bwMode="auto">
          <a:xfrm>
            <a:off x="1662568" y="6027134"/>
            <a:ext cx="8784976"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ctr" eaLnBrk="0" fontAlgn="base" hangingPunct="0">
              <a:spcBef>
                <a:spcPct val="0"/>
              </a:spcBef>
              <a:spcAft>
                <a:spcPct val="0"/>
              </a:spcAft>
            </a:pPr>
            <a:r>
              <a:rPr lang="en-GB" altLang="en-US" sz="2200" b="1" i="1" u="sng" dirty="0">
                <a:ea typeface="Times New Roman" panose="02020603050405020304" pitchFamily="18" charset="0"/>
                <a:cs typeface="Calibri" panose="020F0502020204030204" pitchFamily="34" charset="0"/>
              </a:rPr>
              <a:t>CHALLENGE</a:t>
            </a:r>
            <a:r>
              <a:rPr lang="en-GB" altLang="en-US" sz="2200" b="1" i="1" dirty="0">
                <a:ea typeface="Times New Roman" panose="02020603050405020304" pitchFamily="18" charset="0"/>
                <a:cs typeface="Calibri" panose="020F0502020204030204" pitchFamily="34" charset="0"/>
              </a:rPr>
              <a:t>: Give an example of a word that can be both an adjective and a noun.</a:t>
            </a:r>
            <a:endParaRPr lang="en-GB" altLang="en-US" sz="2200" i="1" dirty="0"/>
          </a:p>
          <a:p>
            <a:pPr eaLnBrk="0" fontAlgn="base" hangingPunct="0">
              <a:spcBef>
                <a:spcPct val="0"/>
              </a:spcBef>
              <a:spcAft>
                <a:spcPct val="0"/>
              </a:spcAft>
            </a:pPr>
            <a:endParaRPr lang="en-GB" altLang="en-US" sz="2200" i="1" dirty="0"/>
          </a:p>
        </p:txBody>
      </p:sp>
      <p:pic>
        <p:nvPicPr>
          <p:cNvPr id="10" name="Picture 9">
            <a:extLst>
              <a:ext uri="{FF2B5EF4-FFF2-40B4-BE49-F238E27FC236}">
                <a16:creationId xmlns:a16="http://schemas.microsoft.com/office/drawing/2014/main" id="{381C3CF3-F4AB-4D9E-9BD8-55BF804487C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9832" y="167683"/>
            <a:ext cx="753237" cy="1082421"/>
          </a:xfrm>
          <a:prstGeom prst="rect">
            <a:avLst/>
          </a:prstGeom>
        </p:spPr>
      </p:pic>
      <p:grpSp>
        <p:nvGrpSpPr>
          <p:cNvPr id="26" name="Group 25">
            <a:extLst>
              <a:ext uri="{FF2B5EF4-FFF2-40B4-BE49-F238E27FC236}">
                <a16:creationId xmlns:a16="http://schemas.microsoft.com/office/drawing/2014/main" id="{E11CB483-4210-48AF-813E-9AF9D4399C8B}"/>
              </a:ext>
            </a:extLst>
          </p:cNvPr>
          <p:cNvGrpSpPr/>
          <p:nvPr/>
        </p:nvGrpSpPr>
        <p:grpSpPr>
          <a:xfrm>
            <a:off x="8378614" y="2195057"/>
            <a:ext cx="1143262" cy="3754663"/>
            <a:chOff x="7110309" y="2132856"/>
            <a:chExt cx="1143262" cy="3754663"/>
          </a:xfrm>
        </p:grpSpPr>
        <p:grpSp>
          <p:nvGrpSpPr>
            <p:cNvPr id="27" name="Group 26">
              <a:extLst>
                <a:ext uri="{FF2B5EF4-FFF2-40B4-BE49-F238E27FC236}">
                  <a16:creationId xmlns:a16="http://schemas.microsoft.com/office/drawing/2014/main" id="{765C6234-B8AF-4AB8-99C1-0CC7F62968DC}"/>
                </a:ext>
              </a:extLst>
            </p:cNvPr>
            <p:cNvGrpSpPr/>
            <p:nvPr/>
          </p:nvGrpSpPr>
          <p:grpSpPr>
            <a:xfrm>
              <a:off x="7110309" y="2132856"/>
              <a:ext cx="1143262" cy="2966718"/>
              <a:chOff x="7110309" y="2132856"/>
              <a:chExt cx="1143262" cy="2966718"/>
            </a:xfrm>
          </p:grpSpPr>
          <p:grpSp>
            <p:nvGrpSpPr>
              <p:cNvPr id="29" name="Group 28">
                <a:extLst>
                  <a:ext uri="{FF2B5EF4-FFF2-40B4-BE49-F238E27FC236}">
                    <a16:creationId xmlns:a16="http://schemas.microsoft.com/office/drawing/2014/main" id="{CD595F37-AA2F-4ED2-8D67-11DDCC56DBBD}"/>
                  </a:ext>
                </a:extLst>
              </p:cNvPr>
              <p:cNvGrpSpPr/>
              <p:nvPr/>
            </p:nvGrpSpPr>
            <p:grpSpPr>
              <a:xfrm>
                <a:off x="7455015" y="2703983"/>
                <a:ext cx="443007" cy="2395591"/>
                <a:chOff x="0" y="-69120"/>
                <a:chExt cx="219657" cy="1303797"/>
              </a:xfrm>
            </p:grpSpPr>
            <p:sp>
              <p:nvSpPr>
                <p:cNvPr id="31" name="Rectangle 30">
                  <a:extLst>
                    <a:ext uri="{FF2B5EF4-FFF2-40B4-BE49-F238E27FC236}">
                      <a16:creationId xmlns:a16="http://schemas.microsoft.com/office/drawing/2014/main" id="{980227DD-9D66-4D9C-99F4-CEADBB9959A1}"/>
                    </a:ext>
                  </a:extLst>
                </p:cNvPr>
                <p:cNvSpPr/>
                <p:nvPr/>
              </p:nvSpPr>
              <p:spPr>
                <a:xfrm>
                  <a:off x="0" y="-69120"/>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1</a:t>
                  </a:r>
                </a:p>
              </p:txBody>
            </p:sp>
            <p:sp>
              <p:nvSpPr>
                <p:cNvPr id="32" name="Rectangle 31">
                  <a:extLst>
                    <a:ext uri="{FF2B5EF4-FFF2-40B4-BE49-F238E27FC236}">
                      <a16:creationId xmlns:a16="http://schemas.microsoft.com/office/drawing/2014/main" id="{92434CEB-1D4E-4D80-8736-0C5E62624803}"/>
                    </a:ext>
                  </a:extLst>
                </p:cNvPr>
                <p:cNvSpPr/>
                <p:nvPr/>
              </p:nvSpPr>
              <p:spPr>
                <a:xfrm>
                  <a:off x="6297" y="289291"/>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2</a:t>
                  </a:r>
                </a:p>
              </p:txBody>
            </p:sp>
            <p:sp>
              <p:nvSpPr>
                <p:cNvPr id="33" name="Rectangle 32">
                  <a:extLst>
                    <a:ext uri="{FF2B5EF4-FFF2-40B4-BE49-F238E27FC236}">
                      <a16:creationId xmlns:a16="http://schemas.microsoft.com/office/drawing/2014/main" id="{311760C0-47AC-4ED1-8705-E724079F564E}"/>
                    </a:ext>
                  </a:extLst>
                </p:cNvPr>
                <p:cNvSpPr/>
                <p:nvPr/>
              </p:nvSpPr>
              <p:spPr>
                <a:xfrm>
                  <a:off x="5434" y="657063"/>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3</a:t>
                  </a:r>
                </a:p>
              </p:txBody>
            </p:sp>
            <p:sp>
              <p:nvSpPr>
                <p:cNvPr id="34" name="Rectangle 33">
                  <a:extLst>
                    <a:ext uri="{FF2B5EF4-FFF2-40B4-BE49-F238E27FC236}">
                      <a16:creationId xmlns:a16="http://schemas.microsoft.com/office/drawing/2014/main" id="{479228A2-014C-4E2D-AA14-0C3FC6167ACD}"/>
                    </a:ext>
                  </a:extLst>
                </p:cNvPr>
                <p:cNvSpPr/>
                <p:nvPr/>
              </p:nvSpPr>
              <p:spPr>
                <a:xfrm>
                  <a:off x="0" y="1021317"/>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4</a:t>
                  </a:r>
                </a:p>
              </p:txBody>
            </p:sp>
          </p:grpSp>
          <p:sp>
            <p:nvSpPr>
              <p:cNvPr id="30" name="Rectangle 29">
                <a:extLst>
                  <a:ext uri="{FF2B5EF4-FFF2-40B4-BE49-F238E27FC236}">
                    <a16:creationId xmlns:a16="http://schemas.microsoft.com/office/drawing/2014/main" id="{790ABBF4-07E4-4A55-8063-767015C57BA6}"/>
                  </a:ext>
                </a:extLst>
              </p:cNvPr>
              <p:cNvSpPr/>
              <p:nvPr/>
            </p:nvSpPr>
            <p:spPr>
              <a:xfrm>
                <a:off x="7110309" y="2132856"/>
                <a:ext cx="1143262" cy="430887"/>
              </a:xfrm>
              <a:prstGeom prst="rect">
                <a:avLst/>
              </a:prstGeom>
            </p:spPr>
            <p:txBody>
              <a:bodyPr wrap="none">
                <a:spAutoFit/>
              </a:bodyPr>
              <a:lstStyle/>
              <a:p>
                <a:r>
                  <a:rPr lang="en-GB" altLang="en-US" sz="2200" dirty="0">
                    <a:ea typeface="Times New Roman" panose="02020603050405020304" pitchFamily="18" charset="0"/>
                    <a:cs typeface="Calibri" panose="020F0502020204030204" pitchFamily="34" charset="0"/>
                  </a:rPr>
                  <a:t>Tick </a:t>
                </a:r>
                <a:r>
                  <a:rPr lang="en-GB" altLang="en-US" sz="2200" b="1" dirty="0">
                    <a:ea typeface="Times New Roman" panose="02020603050405020304" pitchFamily="18" charset="0"/>
                    <a:cs typeface="Calibri" panose="020F0502020204030204" pitchFamily="34" charset="0"/>
                  </a:rPr>
                  <a:t>one</a:t>
                </a:r>
                <a:endParaRPr lang="en-GB" sz="2200" dirty="0"/>
              </a:p>
            </p:txBody>
          </p:sp>
        </p:grpSp>
        <p:sp>
          <p:nvSpPr>
            <p:cNvPr id="28" name="Rectangle 27">
              <a:extLst>
                <a:ext uri="{FF2B5EF4-FFF2-40B4-BE49-F238E27FC236}">
                  <a16:creationId xmlns:a16="http://schemas.microsoft.com/office/drawing/2014/main" id="{DD7775D9-995C-4342-9E9F-68E5F99AF875}"/>
                </a:ext>
              </a:extLst>
            </p:cNvPr>
            <p:cNvSpPr/>
            <p:nvPr/>
          </p:nvSpPr>
          <p:spPr>
            <a:xfrm>
              <a:off x="7138760" y="5118078"/>
              <a:ext cx="1084733" cy="769441"/>
            </a:xfrm>
            <a:prstGeom prst="rect">
              <a:avLst/>
            </a:prstGeom>
          </p:spPr>
          <p:txBody>
            <a:bodyPr wrap="square">
              <a:spAutoFit/>
            </a:bodyPr>
            <a:lstStyle/>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______</a:t>
              </a:r>
              <a:endParaRPr lang="en-GB" altLang="en-US" sz="2200" dirty="0"/>
            </a:p>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1 mark</a:t>
              </a:r>
              <a:endParaRPr lang="en-GB" altLang="en-US" sz="2200" dirty="0"/>
            </a:p>
          </p:txBody>
        </p:sp>
      </p:grpSp>
      <p:sp>
        <p:nvSpPr>
          <p:cNvPr id="35" name="Rectangle 14">
            <a:extLst>
              <a:ext uri="{FF2B5EF4-FFF2-40B4-BE49-F238E27FC236}">
                <a16:creationId xmlns:a16="http://schemas.microsoft.com/office/drawing/2014/main" id="{37A83FF4-85C3-4C6A-AD7A-BF9B8898BD7F}"/>
              </a:ext>
            </a:extLst>
          </p:cNvPr>
          <p:cNvSpPr>
            <a:spLocks noChangeArrowheads="1"/>
          </p:cNvSpPr>
          <p:nvPr/>
        </p:nvSpPr>
        <p:spPr bwMode="auto">
          <a:xfrm>
            <a:off x="2305878" y="2841283"/>
            <a:ext cx="5160661" cy="2462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The frog was wet and slimy.</a:t>
            </a:r>
          </a:p>
          <a:p>
            <a:pPr eaLnBrk="0" fontAlgn="base" hangingPunct="0">
              <a:spcBef>
                <a:spcPct val="0"/>
              </a:spcBef>
              <a:spcAft>
                <a:spcPct val="0"/>
              </a:spcAft>
            </a:pPr>
            <a:endParaRPr lang="en-GB" altLang="en-US" sz="2200" dirty="0">
              <a:ea typeface="Times New Roman" panose="02020603050405020304" pitchFamily="18" charset="0"/>
              <a:cs typeface="Calibri" panose="020F0502020204030204" pitchFamily="34" charset="0"/>
            </a:endParaRPr>
          </a:p>
          <a:p>
            <a:pPr lvl="0" eaLnBrk="0" fontAlgn="base" hangingPunct="0">
              <a:spcBef>
                <a:spcPct val="0"/>
              </a:spcBef>
              <a:spcAft>
                <a:spcPct val="0"/>
              </a:spcAft>
            </a:pPr>
            <a:r>
              <a:rPr lang="en-GB" altLang="en-US" sz="2200" dirty="0">
                <a:cs typeface="Calibri" panose="020F0502020204030204" pitchFamily="34" charset="0"/>
              </a:rPr>
              <a:t>There was a fish and a snail.</a:t>
            </a:r>
          </a:p>
          <a:p>
            <a:pPr lvl="0" eaLnBrk="0" fontAlgn="base" hangingPunct="0">
              <a:spcBef>
                <a:spcPct val="0"/>
              </a:spcBef>
              <a:spcAft>
                <a:spcPct val="0"/>
              </a:spcAft>
            </a:pPr>
            <a:endParaRPr lang="en-GB" altLang="en-US" sz="2200" dirty="0">
              <a:ea typeface="Times New Roman" panose="02020603050405020304" pitchFamily="18" charset="0"/>
              <a:cs typeface="Calibri" panose="020F0502020204030204" pitchFamily="34" charset="0"/>
            </a:endParaRPr>
          </a:p>
          <a:p>
            <a:pPr lvl="0" eaLnBrk="0" fontAlgn="base" hangingPunct="0">
              <a:spcBef>
                <a:spcPct val="0"/>
              </a:spcBef>
              <a:spcAft>
                <a:spcPct val="0"/>
              </a:spcAft>
            </a:pPr>
            <a:r>
              <a:rPr lang="en-GB" altLang="en-US" sz="2200" dirty="0">
                <a:cs typeface="Calibri" panose="020F0502020204030204" pitchFamily="34" charset="0"/>
              </a:rPr>
              <a:t>He sang along loudly and happily.</a:t>
            </a:r>
            <a:endParaRPr lang="en-GB" altLang="en-US" sz="2200" dirty="0"/>
          </a:p>
          <a:p>
            <a:pPr eaLnBrk="0" fontAlgn="base" hangingPunct="0">
              <a:spcBef>
                <a:spcPct val="0"/>
              </a:spcBef>
              <a:spcAft>
                <a:spcPct val="0"/>
              </a:spcAft>
            </a:pPr>
            <a:endParaRPr lang="en-GB" altLang="en-US" sz="2200" dirty="0">
              <a:ea typeface="Times New Roman" panose="02020603050405020304" pitchFamily="18" charset="0"/>
              <a:cs typeface="Calibri" panose="020F0502020204030204" pitchFamily="34" charset="0"/>
            </a:endParaRPr>
          </a:p>
          <a:p>
            <a:pPr lvl="0" eaLnBrk="0" fontAlgn="base" hangingPunct="0">
              <a:spcBef>
                <a:spcPct val="0"/>
              </a:spcBef>
              <a:spcAft>
                <a:spcPct val="0"/>
              </a:spcAft>
            </a:pPr>
            <a:r>
              <a:rPr lang="en-GB" altLang="en-US" sz="2200" dirty="0">
                <a:cs typeface="Calibri" panose="020F0502020204030204" pitchFamily="34" charset="0"/>
              </a:rPr>
              <a:t>The band can march and play.</a:t>
            </a:r>
            <a:endParaRPr lang="en-GB" altLang="en-US" sz="2200" dirty="0"/>
          </a:p>
        </p:txBody>
      </p:sp>
      <p:pic>
        <p:nvPicPr>
          <p:cNvPr id="17" name="Picture 16">
            <a:extLst>
              <a:ext uri="{FF2B5EF4-FFF2-40B4-BE49-F238E27FC236}">
                <a16:creationId xmlns:a16="http://schemas.microsoft.com/office/drawing/2014/main" id="{75B436BF-A6F7-6B4F-A6CC-2FDD507DAA13}"/>
              </a:ext>
            </a:extLst>
          </p:cNvPr>
          <p:cNvPicPr>
            <a:picLocks noChangeAspect="1"/>
          </p:cNvPicPr>
          <p:nvPr/>
        </p:nvPicPr>
        <p:blipFill>
          <a:blip r:embed="rId3"/>
          <a:stretch>
            <a:fillRect/>
          </a:stretch>
        </p:blipFill>
        <p:spPr>
          <a:xfrm>
            <a:off x="10668000" y="470599"/>
            <a:ext cx="1234846" cy="826857"/>
          </a:xfrm>
          <a:prstGeom prst="rect">
            <a:avLst/>
          </a:prstGeom>
        </p:spPr>
      </p:pic>
    </p:spTree>
    <p:extLst>
      <p:ext uri="{BB962C8B-B14F-4D97-AF65-F5344CB8AC3E}">
        <p14:creationId xmlns:p14="http://schemas.microsoft.com/office/powerpoint/2010/main" val="2547231895"/>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618DF5B-C7E5-41A3-9007-E34DE55A35B1}"/>
              </a:ext>
            </a:extLst>
          </p:cNvPr>
          <p:cNvSpPr txBox="1"/>
          <p:nvPr/>
        </p:nvSpPr>
        <p:spPr>
          <a:xfrm>
            <a:off x="4691033" y="260647"/>
            <a:ext cx="3089115" cy="507831"/>
          </a:xfrm>
          <a:prstGeom prst="rect">
            <a:avLst/>
          </a:prstGeom>
          <a:noFill/>
        </p:spPr>
        <p:txBody>
          <a:bodyPr wrap="none" rtlCol="0">
            <a:spAutoFit/>
          </a:bodyPr>
          <a:lstStyle/>
          <a:p>
            <a:r>
              <a:rPr lang="en-GB" sz="2700" b="1" dirty="0"/>
              <a:t>Week 38 - questions</a:t>
            </a:r>
          </a:p>
        </p:txBody>
      </p:sp>
      <p:sp>
        <p:nvSpPr>
          <p:cNvPr id="8" name="Rectangle 13"/>
          <p:cNvSpPr>
            <a:spLocks noChangeArrowheads="1"/>
          </p:cNvSpPr>
          <p:nvPr/>
        </p:nvSpPr>
        <p:spPr bwMode="auto">
          <a:xfrm>
            <a:off x="2585996" y="1246858"/>
            <a:ext cx="6933641" cy="17851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200" b="1" dirty="0">
                <a:ea typeface="Times New Roman" panose="02020603050405020304" pitchFamily="18" charset="0"/>
                <a:cs typeface="Calibri" panose="020F0502020204030204" pitchFamily="34" charset="0"/>
              </a:rPr>
              <a:t>3.</a:t>
            </a:r>
            <a:r>
              <a:rPr lang="en-GB" altLang="en-US" sz="2200" dirty="0">
                <a:ea typeface="Times New Roman" panose="02020603050405020304" pitchFamily="18" charset="0"/>
                <a:cs typeface="Calibri" panose="020F0502020204030204" pitchFamily="34" charset="0"/>
              </a:rPr>
              <a:t> What does </a:t>
            </a:r>
            <a:r>
              <a:rPr lang="en-GB" altLang="en-US" sz="2200" b="1" dirty="0">
                <a:ea typeface="Times New Roman" panose="02020603050405020304" pitchFamily="18" charset="0"/>
                <a:cs typeface="Calibri" panose="020F0502020204030204" pitchFamily="34" charset="0"/>
              </a:rPr>
              <a:t>tri </a:t>
            </a:r>
            <a:r>
              <a:rPr lang="en-GB" altLang="en-US" sz="2200" dirty="0">
                <a:ea typeface="Times New Roman" panose="02020603050405020304" pitchFamily="18" charset="0"/>
                <a:cs typeface="Calibri" panose="020F0502020204030204" pitchFamily="34" charset="0"/>
              </a:rPr>
              <a:t>mean in the word family below?</a:t>
            </a:r>
          </a:p>
          <a:p>
            <a:pPr eaLnBrk="0" fontAlgn="base" hangingPunct="0">
              <a:spcBef>
                <a:spcPct val="0"/>
              </a:spcBef>
              <a:spcAft>
                <a:spcPct val="0"/>
              </a:spcAft>
            </a:pPr>
            <a:endParaRPr lang="en-GB" altLang="en-US" sz="2200" dirty="0">
              <a:cs typeface="Calibri" panose="020F0502020204030204" pitchFamily="34" charset="0"/>
            </a:endParaRPr>
          </a:p>
          <a:p>
            <a:pPr eaLnBrk="0" fontAlgn="base" hangingPunct="0">
              <a:spcBef>
                <a:spcPct val="0"/>
              </a:spcBef>
              <a:spcAft>
                <a:spcPct val="0"/>
              </a:spcAft>
            </a:pPr>
            <a:r>
              <a:rPr lang="en-GB" altLang="en-US" sz="2200" dirty="0">
                <a:cs typeface="Calibri" panose="020F0502020204030204" pitchFamily="34" charset="0"/>
              </a:rPr>
              <a:t>               trident        triangle        tripod        triple </a:t>
            </a:r>
            <a:endParaRPr lang="en-GB" altLang="en-US" sz="2200" dirty="0"/>
          </a:p>
          <a:p>
            <a:pP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                                                                                  </a:t>
            </a:r>
            <a:endParaRPr lang="en-GB" altLang="en-US" sz="2200" dirty="0"/>
          </a:p>
          <a:p>
            <a:pPr eaLnBrk="0" fontAlgn="base" hangingPunct="0">
              <a:spcBef>
                <a:spcPct val="0"/>
              </a:spcBef>
              <a:spcAft>
                <a:spcPct val="0"/>
              </a:spcAft>
            </a:pPr>
            <a:endParaRPr lang="en-GB" altLang="en-US" sz="2200" dirty="0"/>
          </a:p>
        </p:txBody>
      </p:sp>
      <p:sp>
        <p:nvSpPr>
          <p:cNvPr id="23" name="Rectangle 13"/>
          <p:cNvSpPr>
            <a:spLocks noChangeArrowheads="1"/>
          </p:cNvSpPr>
          <p:nvPr/>
        </p:nvSpPr>
        <p:spPr bwMode="auto">
          <a:xfrm>
            <a:off x="1180825" y="6312949"/>
            <a:ext cx="8784976"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ctr" eaLnBrk="0" fontAlgn="base" hangingPunct="0">
              <a:spcBef>
                <a:spcPct val="0"/>
              </a:spcBef>
              <a:spcAft>
                <a:spcPct val="0"/>
              </a:spcAft>
            </a:pPr>
            <a:r>
              <a:rPr lang="en-GB" altLang="en-US" sz="2200" b="1" i="1" u="sng" dirty="0">
                <a:ea typeface="Times New Roman" panose="02020603050405020304" pitchFamily="18" charset="0"/>
                <a:cs typeface="Calibri" panose="020F0502020204030204" pitchFamily="34" charset="0"/>
              </a:rPr>
              <a:t>CHALLENGE</a:t>
            </a:r>
            <a:r>
              <a:rPr lang="en-GB" altLang="en-US" sz="2200" b="1" i="1" dirty="0">
                <a:ea typeface="Times New Roman" panose="02020603050405020304" pitchFamily="18" charset="0"/>
                <a:cs typeface="Calibri" panose="020F0502020204030204" pitchFamily="34" charset="0"/>
              </a:rPr>
              <a:t>: Can you name the prefix that means two?</a:t>
            </a:r>
            <a:endParaRPr lang="en-GB" altLang="en-US" sz="2200" i="1" dirty="0"/>
          </a:p>
        </p:txBody>
      </p:sp>
      <p:pic>
        <p:nvPicPr>
          <p:cNvPr id="10" name="Picture 9">
            <a:extLst>
              <a:ext uri="{FF2B5EF4-FFF2-40B4-BE49-F238E27FC236}">
                <a16:creationId xmlns:a16="http://schemas.microsoft.com/office/drawing/2014/main" id="{381C3CF3-F4AB-4D9E-9BD8-55BF804487C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9832" y="167683"/>
            <a:ext cx="753237" cy="1082421"/>
          </a:xfrm>
          <a:prstGeom prst="rect">
            <a:avLst/>
          </a:prstGeom>
        </p:spPr>
      </p:pic>
      <p:grpSp>
        <p:nvGrpSpPr>
          <p:cNvPr id="11" name="Group 10">
            <a:extLst>
              <a:ext uri="{FF2B5EF4-FFF2-40B4-BE49-F238E27FC236}">
                <a16:creationId xmlns:a16="http://schemas.microsoft.com/office/drawing/2014/main" id="{315546CC-0D2A-4A10-8E04-9F4AAC809E38}"/>
              </a:ext>
            </a:extLst>
          </p:cNvPr>
          <p:cNvGrpSpPr/>
          <p:nvPr/>
        </p:nvGrpSpPr>
        <p:grpSpPr>
          <a:xfrm>
            <a:off x="7535662" y="2370505"/>
            <a:ext cx="1143262" cy="3754663"/>
            <a:chOff x="7110309" y="2132856"/>
            <a:chExt cx="1143262" cy="3754663"/>
          </a:xfrm>
        </p:grpSpPr>
        <p:grpSp>
          <p:nvGrpSpPr>
            <p:cNvPr id="12" name="Group 11">
              <a:extLst>
                <a:ext uri="{FF2B5EF4-FFF2-40B4-BE49-F238E27FC236}">
                  <a16:creationId xmlns:a16="http://schemas.microsoft.com/office/drawing/2014/main" id="{A348833A-DC73-41ED-912F-4B9A9E356790}"/>
                </a:ext>
              </a:extLst>
            </p:cNvPr>
            <p:cNvGrpSpPr/>
            <p:nvPr/>
          </p:nvGrpSpPr>
          <p:grpSpPr>
            <a:xfrm>
              <a:off x="7110309" y="2132856"/>
              <a:ext cx="1143262" cy="2966718"/>
              <a:chOff x="7110309" y="2132856"/>
              <a:chExt cx="1143262" cy="2966718"/>
            </a:xfrm>
          </p:grpSpPr>
          <p:grpSp>
            <p:nvGrpSpPr>
              <p:cNvPr id="14" name="Group 13">
                <a:extLst>
                  <a:ext uri="{FF2B5EF4-FFF2-40B4-BE49-F238E27FC236}">
                    <a16:creationId xmlns:a16="http://schemas.microsoft.com/office/drawing/2014/main" id="{92FFAD61-F83E-4B3F-847E-1E76D337632B}"/>
                  </a:ext>
                </a:extLst>
              </p:cNvPr>
              <p:cNvGrpSpPr/>
              <p:nvPr/>
            </p:nvGrpSpPr>
            <p:grpSpPr>
              <a:xfrm>
                <a:off x="7455015" y="2703983"/>
                <a:ext cx="443007" cy="2395591"/>
                <a:chOff x="0" y="-69120"/>
                <a:chExt cx="219657" cy="1303797"/>
              </a:xfrm>
            </p:grpSpPr>
            <p:sp>
              <p:nvSpPr>
                <p:cNvPr id="16" name="Rectangle 15">
                  <a:extLst>
                    <a:ext uri="{FF2B5EF4-FFF2-40B4-BE49-F238E27FC236}">
                      <a16:creationId xmlns:a16="http://schemas.microsoft.com/office/drawing/2014/main" id="{C9E5A429-9C27-4E4A-92DB-1811A50BA501}"/>
                    </a:ext>
                  </a:extLst>
                </p:cNvPr>
                <p:cNvSpPr/>
                <p:nvPr/>
              </p:nvSpPr>
              <p:spPr>
                <a:xfrm>
                  <a:off x="0" y="-69120"/>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1</a:t>
                  </a:r>
                </a:p>
              </p:txBody>
            </p:sp>
            <p:sp>
              <p:nvSpPr>
                <p:cNvPr id="17" name="Rectangle 16">
                  <a:extLst>
                    <a:ext uri="{FF2B5EF4-FFF2-40B4-BE49-F238E27FC236}">
                      <a16:creationId xmlns:a16="http://schemas.microsoft.com/office/drawing/2014/main" id="{C1BFE85F-B112-446A-86B3-221837E981E5}"/>
                    </a:ext>
                  </a:extLst>
                </p:cNvPr>
                <p:cNvSpPr/>
                <p:nvPr/>
              </p:nvSpPr>
              <p:spPr>
                <a:xfrm>
                  <a:off x="6297" y="289291"/>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2</a:t>
                  </a:r>
                </a:p>
              </p:txBody>
            </p:sp>
            <p:sp>
              <p:nvSpPr>
                <p:cNvPr id="18" name="Rectangle 17">
                  <a:extLst>
                    <a:ext uri="{FF2B5EF4-FFF2-40B4-BE49-F238E27FC236}">
                      <a16:creationId xmlns:a16="http://schemas.microsoft.com/office/drawing/2014/main" id="{51449E46-492D-45EE-9BC9-2952AD648B5F}"/>
                    </a:ext>
                  </a:extLst>
                </p:cNvPr>
                <p:cNvSpPr/>
                <p:nvPr/>
              </p:nvSpPr>
              <p:spPr>
                <a:xfrm>
                  <a:off x="5434" y="657063"/>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3</a:t>
                  </a:r>
                </a:p>
              </p:txBody>
            </p:sp>
            <p:sp>
              <p:nvSpPr>
                <p:cNvPr id="19" name="Rectangle 18">
                  <a:extLst>
                    <a:ext uri="{FF2B5EF4-FFF2-40B4-BE49-F238E27FC236}">
                      <a16:creationId xmlns:a16="http://schemas.microsoft.com/office/drawing/2014/main" id="{5A5B2FA5-D473-428C-8A7B-CC8B7F3A48D0}"/>
                    </a:ext>
                  </a:extLst>
                </p:cNvPr>
                <p:cNvSpPr/>
                <p:nvPr/>
              </p:nvSpPr>
              <p:spPr>
                <a:xfrm>
                  <a:off x="0" y="1021317"/>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4</a:t>
                  </a:r>
                </a:p>
              </p:txBody>
            </p:sp>
          </p:grpSp>
          <p:sp>
            <p:nvSpPr>
              <p:cNvPr id="15" name="Rectangle 14">
                <a:extLst>
                  <a:ext uri="{FF2B5EF4-FFF2-40B4-BE49-F238E27FC236}">
                    <a16:creationId xmlns:a16="http://schemas.microsoft.com/office/drawing/2014/main" id="{DF0497DF-65BB-4099-B0EF-21026D1F0BBE}"/>
                  </a:ext>
                </a:extLst>
              </p:cNvPr>
              <p:cNvSpPr/>
              <p:nvPr/>
            </p:nvSpPr>
            <p:spPr>
              <a:xfrm>
                <a:off x="7110309" y="2132856"/>
                <a:ext cx="1143262" cy="430887"/>
              </a:xfrm>
              <a:prstGeom prst="rect">
                <a:avLst/>
              </a:prstGeom>
            </p:spPr>
            <p:txBody>
              <a:bodyPr wrap="none">
                <a:spAutoFit/>
              </a:bodyPr>
              <a:lstStyle/>
              <a:p>
                <a:r>
                  <a:rPr lang="en-GB" altLang="en-US" sz="2200" dirty="0">
                    <a:ea typeface="Times New Roman" panose="02020603050405020304" pitchFamily="18" charset="0"/>
                    <a:cs typeface="Calibri" panose="020F0502020204030204" pitchFamily="34" charset="0"/>
                  </a:rPr>
                  <a:t>Tick </a:t>
                </a:r>
                <a:r>
                  <a:rPr lang="en-GB" altLang="en-US" sz="2200" b="1" dirty="0">
                    <a:ea typeface="Times New Roman" panose="02020603050405020304" pitchFamily="18" charset="0"/>
                    <a:cs typeface="Calibri" panose="020F0502020204030204" pitchFamily="34" charset="0"/>
                  </a:rPr>
                  <a:t>one</a:t>
                </a:r>
                <a:endParaRPr lang="en-GB" sz="2200" dirty="0"/>
              </a:p>
            </p:txBody>
          </p:sp>
        </p:grpSp>
        <p:sp>
          <p:nvSpPr>
            <p:cNvPr id="13" name="Rectangle 12">
              <a:extLst>
                <a:ext uri="{FF2B5EF4-FFF2-40B4-BE49-F238E27FC236}">
                  <a16:creationId xmlns:a16="http://schemas.microsoft.com/office/drawing/2014/main" id="{95DB456A-8AE1-4E3B-B09F-E9646E4DBF0B}"/>
                </a:ext>
              </a:extLst>
            </p:cNvPr>
            <p:cNvSpPr/>
            <p:nvPr/>
          </p:nvSpPr>
          <p:spPr>
            <a:xfrm>
              <a:off x="7138760" y="5118078"/>
              <a:ext cx="1084733" cy="769441"/>
            </a:xfrm>
            <a:prstGeom prst="rect">
              <a:avLst/>
            </a:prstGeom>
          </p:spPr>
          <p:txBody>
            <a:bodyPr wrap="square">
              <a:spAutoFit/>
            </a:bodyPr>
            <a:lstStyle/>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______</a:t>
              </a:r>
              <a:endParaRPr lang="en-GB" altLang="en-US" sz="2200" dirty="0"/>
            </a:p>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1 mark</a:t>
              </a:r>
              <a:endParaRPr lang="en-GB" altLang="en-US" sz="2200" dirty="0"/>
            </a:p>
          </p:txBody>
        </p:sp>
      </p:grpSp>
      <p:sp>
        <p:nvSpPr>
          <p:cNvPr id="20" name="Rectangle 14">
            <a:extLst>
              <a:ext uri="{FF2B5EF4-FFF2-40B4-BE49-F238E27FC236}">
                <a16:creationId xmlns:a16="http://schemas.microsoft.com/office/drawing/2014/main" id="{1992E45E-2C4E-4FA2-AEAB-5325F7F9AB1D}"/>
              </a:ext>
            </a:extLst>
          </p:cNvPr>
          <p:cNvSpPr>
            <a:spLocks noChangeArrowheads="1"/>
          </p:cNvSpPr>
          <p:nvPr/>
        </p:nvSpPr>
        <p:spPr bwMode="auto">
          <a:xfrm>
            <a:off x="4479235" y="2841283"/>
            <a:ext cx="2987304" cy="2462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shape</a:t>
            </a:r>
          </a:p>
          <a:p>
            <a:pPr eaLnBrk="0" fontAlgn="base" hangingPunct="0">
              <a:spcBef>
                <a:spcPct val="0"/>
              </a:spcBef>
              <a:spcAft>
                <a:spcPct val="0"/>
              </a:spcAft>
            </a:pPr>
            <a:endParaRPr lang="en-GB" altLang="en-US" sz="2200" dirty="0">
              <a:ea typeface="Times New Roman" panose="02020603050405020304" pitchFamily="18" charset="0"/>
              <a:cs typeface="Calibri" panose="020F0502020204030204" pitchFamily="34" charset="0"/>
            </a:endParaRPr>
          </a:p>
          <a:p>
            <a:pPr lvl="0" eaLnBrk="0" fontAlgn="base" hangingPunct="0">
              <a:spcBef>
                <a:spcPct val="0"/>
              </a:spcBef>
              <a:spcAft>
                <a:spcPct val="0"/>
              </a:spcAft>
            </a:pPr>
            <a:r>
              <a:rPr lang="en-GB" altLang="en-US" sz="2200" dirty="0">
                <a:cs typeface="Calibri" panose="020F0502020204030204" pitchFamily="34" charset="0"/>
              </a:rPr>
              <a:t>three</a:t>
            </a:r>
          </a:p>
          <a:p>
            <a:pPr lvl="0" eaLnBrk="0" fontAlgn="base" hangingPunct="0">
              <a:spcBef>
                <a:spcPct val="0"/>
              </a:spcBef>
              <a:spcAft>
                <a:spcPct val="0"/>
              </a:spcAft>
            </a:pPr>
            <a:endParaRPr lang="en-GB" altLang="en-US" sz="2200" dirty="0">
              <a:ea typeface="Times New Roman" panose="02020603050405020304" pitchFamily="18" charset="0"/>
              <a:cs typeface="Calibri" panose="020F0502020204030204" pitchFamily="34" charset="0"/>
            </a:endParaRPr>
          </a:p>
          <a:p>
            <a:pPr lvl="0" eaLnBrk="0" fontAlgn="base" hangingPunct="0">
              <a:spcBef>
                <a:spcPct val="0"/>
              </a:spcBef>
              <a:spcAft>
                <a:spcPct val="0"/>
              </a:spcAft>
            </a:pPr>
            <a:r>
              <a:rPr lang="en-GB" altLang="en-US" sz="2200" dirty="0">
                <a:cs typeface="Calibri" panose="020F0502020204030204" pitchFamily="34" charset="0"/>
              </a:rPr>
              <a:t>lots</a:t>
            </a:r>
            <a:endParaRPr lang="en-GB" altLang="en-US" sz="2200" dirty="0"/>
          </a:p>
          <a:p>
            <a:pPr eaLnBrk="0" fontAlgn="base" hangingPunct="0">
              <a:spcBef>
                <a:spcPct val="0"/>
              </a:spcBef>
              <a:spcAft>
                <a:spcPct val="0"/>
              </a:spcAft>
            </a:pPr>
            <a:endParaRPr lang="en-GB" altLang="en-US" sz="2200" dirty="0">
              <a:ea typeface="Times New Roman" panose="02020603050405020304" pitchFamily="18" charset="0"/>
              <a:cs typeface="Calibri" panose="020F0502020204030204" pitchFamily="34" charset="0"/>
            </a:endParaRPr>
          </a:p>
          <a:p>
            <a:pPr lvl="0" eaLnBrk="0" fontAlgn="base" hangingPunct="0">
              <a:spcBef>
                <a:spcPct val="0"/>
              </a:spcBef>
              <a:spcAft>
                <a:spcPct val="0"/>
              </a:spcAft>
            </a:pPr>
            <a:r>
              <a:rPr lang="en-GB" altLang="en-US" sz="2200" dirty="0">
                <a:cs typeface="Calibri" panose="020F0502020204030204" pitchFamily="34" charset="0"/>
              </a:rPr>
              <a:t>stand</a:t>
            </a:r>
            <a:endParaRPr lang="en-GB" altLang="en-US" sz="2200" dirty="0"/>
          </a:p>
        </p:txBody>
      </p:sp>
      <p:pic>
        <p:nvPicPr>
          <p:cNvPr id="21" name="Picture 20">
            <a:extLst>
              <a:ext uri="{FF2B5EF4-FFF2-40B4-BE49-F238E27FC236}">
                <a16:creationId xmlns:a16="http://schemas.microsoft.com/office/drawing/2014/main" id="{C396CF39-5436-DA4E-AED7-32B956D6444F}"/>
              </a:ext>
            </a:extLst>
          </p:cNvPr>
          <p:cNvPicPr>
            <a:picLocks noChangeAspect="1"/>
          </p:cNvPicPr>
          <p:nvPr/>
        </p:nvPicPr>
        <p:blipFill>
          <a:blip r:embed="rId3"/>
          <a:stretch>
            <a:fillRect/>
          </a:stretch>
        </p:blipFill>
        <p:spPr>
          <a:xfrm>
            <a:off x="10668000" y="470599"/>
            <a:ext cx="1234846" cy="826857"/>
          </a:xfrm>
          <a:prstGeom prst="rect">
            <a:avLst/>
          </a:prstGeom>
        </p:spPr>
      </p:pic>
    </p:spTree>
    <p:extLst>
      <p:ext uri="{BB962C8B-B14F-4D97-AF65-F5344CB8AC3E}">
        <p14:creationId xmlns:p14="http://schemas.microsoft.com/office/powerpoint/2010/main" val="6091499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618DF5B-C7E5-41A3-9007-E34DE55A35B1}"/>
              </a:ext>
            </a:extLst>
          </p:cNvPr>
          <p:cNvSpPr txBox="1"/>
          <p:nvPr/>
        </p:nvSpPr>
        <p:spPr>
          <a:xfrm>
            <a:off x="4744042" y="692697"/>
            <a:ext cx="2914388" cy="507831"/>
          </a:xfrm>
          <a:prstGeom prst="rect">
            <a:avLst/>
          </a:prstGeom>
          <a:noFill/>
        </p:spPr>
        <p:txBody>
          <a:bodyPr wrap="none" rtlCol="0">
            <a:spAutoFit/>
          </a:bodyPr>
          <a:lstStyle/>
          <a:p>
            <a:r>
              <a:rPr lang="en-GB" sz="2700" b="1" dirty="0"/>
              <a:t>Week 4 - questions</a:t>
            </a:r>
          </a:p>
        </p:txBody>
      </p:sp>
      <p:sp>
        <p:nvSpPr>
          <p:cNvPr id="37" name="Rectangle 13"/>
          <p:cNvSpPr>
            <a:spLocks noChangeArrowheads="1"/>
          </p:cNvSpPr>
          <p:nvPr/>
        </p:nvSpPr>
        <p:spPr bwMode="auto">
          <a:xfrm>
            <a:off x="1298713" y="6172563"/>
            <a:ext cx="9144000"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ctr" eaLnBrk="0" fontAlgn="base" hangingPunct="0">
              <a:spcBef>
                <a:spcPct val="0"/>
              </a:spcBef>
              <a:spcAft>
                <a:spcPct val="0"/>
              </a:spcAft>
            </a:pPr>
            <a:r>
              <a:rPr lang="en-GB" altLang="en-US" sz="2200" b="1" i="1" u="sng" dirty="0">
                <a:ea typeface="Times New Roman" panose="02020603050405020304" pitchFamily="18" charset="0"/>
                <a:cs typeface="Calibri" panose="020F0502020204030204" pitchFamily="34" charset="0"/>
              </a:rPr>
              <a:t>CHALLENGE</a:t>
            </a:r>
            <a:r>
              <a:rPr lang="en-GB" altLang="en-US" sz="2200" b="1" i="1" dirty="0">
                <a:ea typeface="Times New Roman" panose="02020603050405020304" pitchFamily="18" charset="0"/>
                <a:cs typeface="Calibri" panose="020F0502020204030204" pitchFamily="34" charset="0"/>
              </a:rPr>
              <a:t>: Give an explanation of the word </a:t>
            </a:r>
            <a:r>
              <a:rPr lang="en-GB" altLang="en-US" sz="2200" b="1" i="1" u="sng" dirty="0">
                <a:ea typeface="Times New Roman" panose="02020603050405020304" pitchFamily="18" charset="0"/>
                <a:cs typeface="Calibri" panose="020F0502020204030204" pitchFamily="34" charset="0"/>
              </a:rPr>
              <a:t>singular</a:t>
            </a:r>
            <a:r>
              <a:rPr lang="en-GB" altLang="en-US" sz="2200" b="1" i="1" dirty="0">
                <a:ea typeface="Times New Roman" panose="02020603050405020304" pitchFamily="18" charset="0"/>
                <a:cs typeface="Calibri" panose="020F0502020204030204" pitchFamily="34" charset="0"/>
              </a:rPr>
              <a:t>.</a:t>
            </a:r>
            <a:endParaRPr lang="en-GB" altLang="en-US" sz="2200" i="1" dirty="0"/>
          </a:p>
          <a:p>
            <a:pPr eaLnBrk="0" fontAlgn="base" hangingPunct="0">
              <a:spcBef>
                <a:spcPct val="0"/>
              </a:spcBef>
              <a:spcAft>
                <a:spcPct val="0"/>
              </a:spcAft>
            </a:pPr>
            <a:r>
              <a:rPr lang="en-GB" altLang="en-US" sz="2200" i="1" dirty="0">
                <a:ea typeface="Times New Roman" panose="02020603050405020304" pitchFamily="18" charset="0"/>
                <a:cs typeface="Calibri" panose="020F0502020204030204" pitchFamily="34" charset="0"/>
              </a:rPr>
              <a:t>                                                                                  </a:t>
            </a:r>
            <a:endParaRPr lang="en-GB" altLang="en-US" sz="2200" i="1" dirty="0"/>
          </a:p>
          <a:p>
            <a:pPr eaLnBrk="0" fontAlgn="base" hangingPunct="0">
              <a:spcBef>
                <a:spcPct val="0"/>
              </a:spcBef>
              <a:spcAft>
                <a:spcPct val="0"/>
              </a:spcAft>
            </a:pPr>
            <a:endParaRPr lang="en-GB" altLang="en-US" sz="2200" i="1" dirty="0"/>
          </a:p>
        </p:txBody>
      </p:sp>
      <p:pic>
        <p:nvPicPr>
          <p:cNvPr id="18" name="Picture 17">
            <a:extLst>
              <a:ext uri="{FF2B5EF4-FFF2-40B4-BE49-F238E27FC236}">
                <a16:creationId xmlns:a16="http://schemas.microsoft.com/office/drawing/2014/main" id="{45005089-8C5C-452D-8465-4FFF41A205E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9832" y="167683"/>
            <a:ext cx="753237" cy="1082421"/>
          </a:xfrm>
          <a:prstGeom prst="rect">
            <a:avLst/>
          </a:prstGeom>
        </p:spPr>
      </p:pic>
      <p:sp>
        <p:nvSpPr>
          <p:cNvPr id="19" name="Rectangle 13">
            <a:extLst>
              <a:ext uri="{FF2B5EF4-FFF2-40B4-BE49-F238E27FC236}">
                <a16:creationId xmlns:a16="http://schemas.microsoft.com/office/drawing/2014/main" id="{454388B0-460D-423E-93A3-E478BE7655DF}"/>
              </a:ext>
            </a:extLst>
          </p:cNvPr>
          <p:cNvSpPr>
            <a:spLocks noChangeArrowheads="1"/>
          </p:cNvSpPr>
          <p:nvPr/>
        </p:nvSpPr>
        <p:spPr bwMode="auto">
          <a:xfrm>
            <a:off x="2600836" y="1345615"/>
            <a:ext cx="7200800"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200" b="1" dirty="0">
                <a:ea typeface="Times New Roman" panose="02020603050405020304" pitchFamily="18" charset="0"/>
                <a:cs typeface="Calibri" panose="020F0502020204030204" pitchFamily="34" charset="0"/>
              </a:rPr>
              <a:t>1.  </a:t>
            </a:r>
            <a:r>
              <a:rPr lang="en-GB" altLang="en-US" sz="2200" dirty="0">
                <a:ea typeface="Times New Roman" panose="02020603050405020304" pitchFamily="18" charset="0"/>
                <a:cs typeface="Calibri" panose="020F0502020204030204" pitchFamily="34" charset="0"/>
              </a:rPr>
              <a:t>Complete the table below with the missing </a:t>
            </a:r>
            <a:r>
              <a:rPr lang="en-GB" altLang="en-US" sz="2200" b="1" dirty="0">
                <a:ea typeface="Times New Roman" panose="02020603050405020304" pitchFamily="18" charset="0"/>
                <a:cs typeface="Calibri" panose="020F0502020204030204" pitchFamily="34" charset="0"/>
              </a:rPr>
              <a:t>singular</a:t>
            </a:r>
            <a:r>
              <a:rPr lang="en-GB" altLang="en-US" sz="2200" dirty="0">
                <a:ea typeface="Times New Roman" panose="02020603050405020304" pitchFamily="18" charset="0"/>
                <a:cs typeface="Calibri" panose="020F0502020204030204" pitchFamily="34" charset="0"/>
              </a:rPr>
              <a:t> or </a:t>
            </a:r>
            <a:r>
              <a:rPr lang="en-GB" altLang="en-US" sz="2200" b="1" dirty="0">
                <a:ea typeface="Times New Roman" panose="02020603050405020304" pitchFamily="18" charset="0"/>
                <a:cs typeface="Calibri" panose="020F0502020204030204" pitchFamily="34" charset="0"/>
              </a:rPr>
              <a:t>plural</a:t>
            </a:r>
            <a:r>
              <a:rPr lang="en-GB" altLang="en-US" sz="2200" dirty="0">
                <a:ea typeface="Times New Roman" panose="02020603050405020304" pitchFamily="18" charset="0"/>
                <a:cs typeface="Calibri" panose="020F0502020204030204" pitchFamily="34" charset="0"/>
              </a:rPr>
              <a:t> spelling. One has been done for you.</a:t>
            </a:r>
            <a:endParaRPr lang="en-GB" altLang="en-US" sz="2200" dirty="0"/>
          </a:p>
        </p:txBody>
      </p:sp>
      <p:graphicFrame>
        <p:nvGraphicFramePr>
          <p:cNvPr id="2" name="Table 1">
            <a:extLst>
              <a:ext uri="{FF2B5EF4-FFF2-40B4-BE49-F238E27FC236}">
                <a16:creationId xmlns:a16="http://schemas.microsoft.com/office/drawing/2014/main" id="{A0C2C93A-7D4D-41D8-9598-40BE267E4541}"/>
              </a:ext>
            </a:extLst>
          </p:cNvPr>
          <p:cNvGraphicFramePr>
            <a:graphicFrameLocks noGrp="1"/>
          </p:cNvGraphicFramePr>
          <p:nvPr>
            <p:extLst>
              <p:ext uri="{D42A27DB-BD31-4B8C-83A1-F6EECF244321}">
                <p14:modId xmlns:p14="http://schemas.microsoft.com/office/powerpoint/2010/main" val="3244723422"/>
              </p:ext>
            </p:extLst>
          </p:nvPr>
        </p:nvGraphicFramePr>
        <p:xfrm>
          <a:off x="3211550" y="2818988"/>
          <a:ext cx="5742880" cy="2560320"/>
        </p:xfrm>
        <a:graphic>
          <a:graphicData uri="http://schemas.openxmlformats.org/drawingml/2006/table">
            <a:tbl>
              <a:tblPr firstRow="1" bandRow="1">
                <a:tableStyleId>{5940675A-B579-460E-94D1-54222C63F5DA}</a:tableStyleId>
              </a:tblPr>
              <a:tblGrid>
                <a:gridCol w="2871440">
                  <a:extLst>
                    <a:ext uri="{9D8B030D-6E8A-4147-A177-3AD203B41FA5}">
                      <a16:colId xmlns:a16="http://schemas.microsoft.com/office/drawing/2014/main" val="2533453121"/>
                    </a:ext>
                  </a:extLst>
                </a:gridCol>
                <a:gridCol w="2871440">
                  <a:extLst>
                    <a:ext uri="{9D8B030D-6E8A-4147-A177-3AD203B41FA5}">
                      <a16:colId xmlns:a16="http://schemas.microsoft.com/office/drawing/2014/main" val="4018005617"/>
                    </a:ext>
                  </a:extLst>
                </a:gridCol>
              </a:tblGrid>
              <a:tr h="370840">
                <a:tc>
                  <a:txBody>
                    <a:bodyPr/>
                    <a:lstStyle/>
                    <a:p>
                      <a:pPr algn="ctr"/>
                      <a:r>
                        <a:rPr lang="en-GB" sz="2200" b="1" dirty="0"/>
                        <a:t>Singular</a:t>
                      </a:r>
                    </a:p>
                  </a:txBody>
                  <a:tcPr/>
                </a:tc>
                <a:tc>
                  <a:txBody>
                    <a:bodyPr/>
                    <a:lstStyle/>
                    <a:p>
                      <a:pPr algn="ctr"/>
                      <a:r>
                        <a:rPr lang="en-GB" sz="2200" b="1" dirty="0"/>
                        <a:t>Plural</a:t>
                      </a:r>
                    </a:p>
                  </a:txBody>
                  <a:tcPr/>
                </a:tc>
                <a:extLst>
                  <a:ext uri="{0D108BD9-81ED-4DB2-BD59-A6C34878D82A}">
                    <a16:rowId xmlns:a16="http://schemas.microsoft.com/office/drawing/2014/main" val="673422133"/>
                  </a:ext>
                </a:extLst>
              </a:tr>
              <a:tr h="370840">
                <a:tc>
                  <a:txBody>
                    <a:bodyPr/>
                    <a:lstStyle/>
                    <a:p>
                      <a:pPr algn="ctr"/>
                      <a:r>
                        <a:rPr lang="en-GB" sz="2200" dirty="0"/>
                        <a:t>classroom</a:t>
                      </a:r>
                    </a:p>
                  </a:txBody>
                  <a:tcPr/>
                </a:tc>
                <a:tc>
                  <a:txBody>
                    <a:bodyPr/>
                    <a:lstStyle/>
                    <a:p>
                      <a:pPr algn="ctr"/>
                      <a:r>
                        <a:rPr lang="en-GB" sz="2200" dirty="0"/>
                        <a:t>classrooms</a:t>
                      </a:r>
                    </a:p>
                  </a:txBody>
                  <a:tcPr/>
                </a:tc>
                <a:extLst>
                  <a:ext uri="{0D108BD9-81ED-4DB2-BD59-A6C34878D82A}">
                    <a16:rowId xmlns:a16="http://schemas.microsoft.com/office/drawing/2014/main" val="36614999"/>
                  </a:ext>
                </a:extLst>
              </a:tr>
              <a:tr h="370840">
                <a:tc>
                  <a:txBody>
                    <a:bodyPr/>
                    <a:lstStyle/>
                    <a:p>
                      <a:pPr algn="ctr"/>
                      <a:endParaRPr lang="en-GB" sz="2200" dirty="0"/>
                    </a:p>
                  </a:txBody>
                  <a:tcPr/>
                </a:tc>
                <a:tc>
                  <a:txBody>
                    <a:bodyPr/>
                    <a:lstStyle/>
                    <a:p>
                      <a:pPr algn="ctr"/>
                      <a:r>
                        <a:rPr lang="en-GB" sz="2200" dirty="0"/>
                        <a:t>ladies</a:t>
                      </a:r>
                    </a:p>
                  </a:txBody>
                  <a:tcPr/>
                </a:tc>
                <a:extLst>
                  <a:ext uri="{0D108BD9-81ED-4DB2-BD59-A6C34878D82A}">
                    <a16:rowId xmlns:a16="http://schemas.microsoft.com/office/drawing/2014/main" val="3786986529"/>
                  </a:ext>
                </a:extLst>
              </a:tr>
              <a:tr h="370840">
                <a:tc>
                  <a:txBody>
                    <a:bodyPr/>
                    <a:lstStyle/>
                    <a:p>
                      <a:pPr algn="ctr"/>
                      <a:r>
                        <a:rPr lang="en-GB" sz="2200" dirty="0"/>
                        <a:t>glass</a:t>
                      </a:r>
                    </a:p>
                  </a:txBody>
                  <a:tcPr/>
                </a:tc>
                <a:tc>
                  <a:txBody>
                    <a:bodyPr/>
                    <a:lstStyle/>
                    <a:p>
                      <a:pPr algn="ctr"/>
                      <a:endParaRPr lang="en-GB" sz="2200" dirty="0"/>
                    </a:p>
                  </a:txBody>
                  <a:tcPr/>
                </a:tc>
                <a:extLst>
                  <a:ext uri="{0D108BD9-81ED-4DB2-BD59-A6C34878D82A}">
                    <a16:rowId xmlns:a16="http://schemas.microsoft.com/office/drawing/2014/main" val="2532136476"/>
                  </a:ext>
                </a:extLst>
              </a:tr>
              <a:tr h="370840">
                <a:tc>
                  <a:txBody>
                    <a:bodyPr/>
                    <a:lstStyle/>
                    <a:p>
                      <a:pPr algn="ctr"/>
                      <a:endParaRPr lang="en-GB" sz="2200" dirty="0"/>
                    </a:p>
                  </a:txBody>
                  <a:tcPr/>
                </a:tc>
                <a:tc>
                  <a:txBody>
                    <a:bodyPr/>
                    <a:lstStyle/>
                    <a:p>
                      <a:pPr algn="ctr"/>
                      <a:r>
                        <a:rPr lang="en-GB" sz="2200" dirty="0"/>
                        <a:t>apples</a:t>
                      </a:r>
                    </a:p>
                  </a:txBody>
                  <a:tcPr/>
                </a:tc>
                <a:extLst>
                  <a:ext uri="{0D108BD9-81ED-4DB2-BD59-A6C34878D82A}">
                    <a16:rowId xmlns:a16="http://schemas.microsoft.com/office/drawing/2014/main" val="1861828487"/>
                  </a:ext>
                </a:extLst>
              </a:tr>
              <a:tr h="370840">
                <a:tc>
                  <a:txBody>
                    <a:bodyPr/>
                    <a:lstStyle/>
                    <a:p>
                      <a:pPr algn="ctr"/>
                      <a:r>
                        <a:rPr lang="en-GB" sz="2200" dirty="0"/>
                        <a:t>sheep</a:t>
                      </a:r>
                    </a:p>
                  </a:txBody>
                  <a:tcPr/>
                </a:tc>
                <a:tc>
                  <a:txBody>
                    <a:bodyPr/>
                    <a:lstStyle/>
                    <a:p>
                      <a:pPr algn="ctr"/>
                      <a:endParaRPr lang="en-GB" sz="2200" dirty="0"/>
                    </a:p>
                  </a:txBody>
                  <a:tcPr/>
                </a:tc>
                <a:extLst>
                  <a:ext uri="{0D108BD9-81ED-4DB2-BD59-A6C34878D82A}">
                    <a16:rowId xmlns:a16="http://schemas.microsoft.com/office/drawing/2014/main" val="168121226"/>
                  </a:ext>
                </a:extLst>
              </a:tr>
            </a:tbl>
          </a:graphicData>
        </a:graphic>
      </p:graphicFrame>
      <p:sp>
        <p:nvSpPr>
          <p:cNvPr id="8" name="Rectangle 7">
            <a:extLst>
              <a:ext uri="{FF2B5EF4-FFF2-40B4-BE49-F238E27FC236}">
                <a16:creationId xmlns:a16="http://schemas.microsoft.com/office/drawing/2014/main" id="{EF047A49-C993-4013-B2B9-0E4C0A52C922}"/>
              </a:ext>
            </a:extLst>
          </p:cNvPr>
          <p:cNvSpPr/>
          <p:nvPr/>
        </p:nvSpPr>
        <p:spPr>
          <a:xfrm>
            <a:off x="8343928" y="5489613"/>
            <a:ext cx="1084733" cy="769441"/>
          </a:xfrm>
          <a:prstGeom prst="rect">
            <a:avLst/>
          </a:prstGeom>
        </p:spPr>
        <p:txBody>
          <a:bodyPr wrap="square">
            <a:spAutoFit/>
          </a:bodyPr>
          <a:lstStyle/>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______</a:t>
            </a:r>
            <a:endParaRPr lang="en-GB" altLang="en-US" sz="2200" dirty="0"/>
          </a:p>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1 mark</a:t>
            </a:r>
            <a:endParaRPr lang="en-GB" altLang="en-US" sz="2200" dirty="0"/>
          </a:p>
        </p:txBody>
      </p:sp>
      <p:pic>
        <p:nvPicPr>
          <p:cNvPr id="9" name="Picture 8">
            <a:extLst>
              <a:ext uri="{FF2B5EF4-FFF2-40B4-BE49-F238E27FC236}">
                <a16:creationId xmlns:a16="http://schemas.microsoft.com/office/drawing/2014/main" id="{7A29959C-A63F-CC44-9797-F847B31AB8AD}"/>
              </a:ext>
            </a:extLst>
          </p:cNvPr>
          <p:cNvPicPr>
            <a:picLocks noChangeAspect="1"/>
          </p:cNvPicPr>
          <p:nvPr/>
        </p:nvPicPr>
        <p:blipFill>
          <a:blip r:embed="rId3"/>
          <a:stretch>
            <a:fillRect/>
          </a:stretch>
        </p:blipFill>
        <p:spPr>
          <a:xfrm>
            <a:off x="10668000" y="470599"/>
            <a:ext cx="1234846" cy="826857"/>
          </a:xfrm>
          <a:prstGeom prst="rect">
            <a:avLst/>
          </a:prstGeom>
        </p:spPr>
      </p:pic>
    </p:spTree>
    <p:extLst>
      <p:ext uri="{BB962C8B-B14F-4D97-AF65-F5344CB8AC3E}">
        <p14:creationId xmlns:p14="http://schemas.microsoft.com/office/powerpoint/2010/main" val="7875167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618DF5B-C7E5-41A3-9007-E34DE55A35B1}"/>
              </a:ext>
            </a:extLst>
          </p:cNvPr>
          <p:cNvSpPr txBox="1"/>
          <p:nvPr/>
        </p:nvSpPr>
        <p:spPr>
          <a:xfrm>
            <a:off x="4744042" y="692697"/>
            <a:ext cx="2914388" cy="507831"/>
          </a:xfrm>
          <a:prstGeom prst="rect">
            <a:avLst/>
          </a:prstGeom>
          <a:noFill/>
        </p:spPr>
        <p:txBody>
          <a:bodyPr wrap="none" rtlCol="0">
            <a:spAutoFit/>
          </a:bodyPr>
          <a:lstStyle/>
          <a:p>
            <a:r>
              <a:rPr lang="en-GB" sz="2700" b="1" dirty="0"/>
              <a:t>Week 4 - questions</a:t>
            </a:r>
          </a:p>
        </p:txBody>
      </p:sp>
      <p:sp>
        <p:nvSpPr>
          <p:cNvPr id="8" name="Rectangle 13"/>
          <p:cNvSpPr>
            <a:spLocks noChangeArrowheads="1"/>
          </p:cNvSpPr>
          <p:nvPr/>
        </p:nvSpPr>
        <p:spPr bwMode="auto">
          <a:xfrm>
            <a:off x="2599411" y="1596037"/>
            <a:ext cx="7200800"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eaLnBrk="0" fontAlgn="base" hangingPunct="0">
              <a:spcBef>
                <a:spcPct val="0"/>
              </a:spcBef>
              <a:spcAft>
                <a:spcPct val="0"/>
              </a:spcAft>
            </a:pPr>
            <a:r>
              <a:rPr lang="en-GB" altLang="en-US" sz="2200" b="1" dirty="0">
                <a:ea typeface="Times New Roman" panose="02020603050405020304" pitchFamily="18" charset="0"/>
                <a:cs typeface="Calibri" panose="020F0502020204030204" pitchFamily="34" charset="0"/>
              </a:rPr>
              <a:t>2.  </a:t>
            </a:r>
            <a:r>
              <a:rPr lang="en-GB" altLang="en-US" sz="2200" dirty="0">
                <a:latin typeface="Calibri" panose="020F0502020204030204" pitchFamily="34" charset="0"/>
                <a:ea typeface="Times New Roman" panose="02020603050405020304" pitchFamily="18" charset="0"/>
                <a:cs typeface="Calibri" panose="020F0502020204030204" pitchFamily="34" charset="0"/>
              </a:rPr>
              <a:t>Which sentence uses </a:t>
            </a:r>
            <a:r>
              <a:rPr lang="en-GB" altLang="en-US" sz="2200" b="1" dirty="0">
                <a:latin typeface="Calibri" panose="020F0502020204030204" pitchFamily="34" charset="0"/>
                <a:ea typeface="Times New Roman" panose="02020603050405020304" pitchFamily="18" charset="0"/>
                <a:cs typeface="Calibri" panose="020F0502020204030204" pitchFamily="34" charset="0"/>
              </a:rPr>
              <a:t>capital letters </a:t>
            </a:r>
            <a:r>
              <a:rPr lang="en-GB" altLang="en-US" sz="2200" dirty="0">
                <a:latin typeface="Calibri" panose="020F0502020204030204" pitchFamily="34" charset="0"/>
                <a:ea typeface="Times New Roman" panose="02020603050405020304" pitchFamily="18" charset="0"/>
                <a:cs typeface="Calibri" panose="020F0502020204030204" pitchFamily="34" charset="0"/>
              </a:rPr>
              <a:t>correctly?</a:t>
            </a:r>
            <a:endParaRPr lang="en-GB" altLang="en-US" sz="2200" dirty="0">
              <a:latin typeface="Arial" panose="020B0604020202020204" pitchFamily="34" charset="0"/>
            </a:endParaRPr>
          </a:p>
          <a:p>
            <a:pPr eaLnBrk="0" fontAlgn="base" hangingPunct="0">
              <a:spcBef>
                <a:spcPct val="0"/>
              </a:spcBef>
              <a:spcAft>
                <a:spcPct val="0"/>
              </a:spcAft>
            </a:pPr>
            <a:endParaRPr lang="en-GB" altLang="en-US" sz="2200" dirty="0"/>
          </a:p>
        </p:txBody>
      </p:sp>
      <p:sp>
        <p:nvSpPr>
          <p:cNvPr id="23" name="Rectangle 13"/>
          <p:cNvSpPr>
            <a:spLocks noChangeArrowheads="1"/>
          </p:cNvSpPr>
          <p:nvPr/>
        </p:nvSpPr>
        <p:spPr bwMode="auto">
          <a:xfrm>
            <a:off x="1831755" y="6165303"/>
            <a:ext cx="7968456"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ctr" eaLnBrk="0" fontAlgn="base" hangingPunct="0">
              <a:spcBef>
                <a:spcPct val="0"/>
              </a:spcBef>
              <a:spcAft>
                <a:spcPct val="0"/>
              </a:spcAft>
            </a:pPr>
            <a:r>
              <a:rPr lang="en-GB" altLang="en-US" sz="2200" b="1" i="1" u="sng" dirty="0">
                <a:ea typeface="Times New Roman" panose="02020603050405020304" pitchFamily="18" charset="0"/>
                <a:cs typeface="Calibri" panose="020F0502020204030204" pitchFamily="34" charset="0"/>
              </a:rPr>
              <a:t>CHALLENGE</a:t>
            </a:r>
            <a:r>
              <a:rPr lang="en-GB" altLang="en-US" sz="2200" b="1" i="1" dirty="0">
                <a:ea typeface="Times New Roman" panose="02020603050405020304" pitchFamily="18" charset="0"/>
                <a:cs typeface="Calibri" panose="020F0502020204030204" pitchFamily="34" charset="0"/>
              </a:rPr>
              <a:t>: What is a proper noun?</a:t>
            </a:r>
            <a:endParaRPr lang="en-GB" altLang="en-US" sz="2200" i="1" dirty="0"/>
          </a:p>
          <a:p>
            <a:pPr eaLnBrk="0" fontAlgn="base" hangingPunct="0">
              <a:spcBef>
                <a:spcPct val="0"/>
              </a:spcBef>
              <a:spcAft>
                <a:spcPct val="0"/>
              </a:spcAft>
            </a:pPr>
            <a:r>
              <a:rPr lang="en-GB" altLang="en-US" sz="2200" i="1" dirty="0">
                <a:ea typeface="Times New Roman" panose="02020603050405020304" pitchFamily="18" charset="0"/>
                <a:cs typeface="Calibri" panose="020F0502020204030204" pitchFamily="34" charset="0"/>
              </a:rPr>
              <a:t>                                                                                  </a:t>
            </a:r>
            <a:endParaRPr lang="en-GB" altLang="en-US" sz="2200" i="1" dirty="0"/>
          </a:p>
          <a:p>
            <a:pPr eaLnBrk="0" fontAlgn="base" hangingPunct="0">
              <a:spcBef>
                <a:spcPct val="0"/>
              </a:spcBef>
              <a:spcAft>
                <a:spcPct val="0"/>
              </a:spcAft>
            </a:pPr>
            <a:endParaRPr lang="en-GB" altLang="en-US" sz="2200" i="1" dirty="0"/>
          </a:p>
        </p:txBody>
      </p:sp>
      <p:pic>
        <p:nvPicPr>
          <p:cNvPr id="29" name="Picture 28">
            <a:extLst>
              <a:ext uri="{FF2B5EF4-FFF2-40B4-BE49-F238E27FC236}">
                <a16:creationId xmlns:a16="http://schemas.microsoft.com/office/drawing/2014/main" id="{A0965460-BC88-4EEF-95F6-B4B5563C1EB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9832" y="167683"/>
            <a:ext cx="753237" cy="1082421"/>
          </a:xfrm>
          <a:prstGeom prst="rect">
            <a:avLst/>
          </a:prstGeom>
        </p:spPr>
      </p:pic>
      <p:grpSp>
        <p:nvGrpSpPr>
          <p:cNvPr id="21" name="Group 20">
            <a:extLst>
              <a:ext uri="{FF2B5EF4-FFF2-40B4-BE49-F238E27FC236}">
                <a16:creationId xmlns:a16="http://schemas.microsoft.com/office/drawing/2014/main" id="{5C997249-9FDF-40EF-9C03-FDDBF921AA83}"/>
              </a:ext>
            </a:extLst>
          </p:cNvPr>
          <p:cNvGrpSpPr/>
          <p:nvPr/>
        </p:nvGrpSpPr>
        <p:grpSpPr>
          <a:xfrm>
            <a:off x="8236237" y="2041359"/>
            <a:ext cx="1113184" cy="3754663"/>
            <a:chOff x="7110309" y="2132856"/>
            <a:chExt cx="1113184" cy="3754663"/>
          </a:xfrm>
        </p:grpSpPr>
        <p:grpSp>
          <p:nvGrpSpPr>
            <p:cNvPr id="22" name="Group 21">
              <a:extLst>
                <a:ext uri="{FF2B5EF4-FFF2-40B4-BE49-F238E27FC236}">
                  <a16:creationId xmlns:a16="http://schemas.microsoft.com/office/drawing/2014/main" id="{F21C3CE6-C7D2-465A-818F-E446750C7D57}"/>
                </a:ext>
              </a:extLst>
            </p:cNvPr>
            <p:cNvGrpSpPr/>
            <p:nvPr/>
          </p:nvGrpSpPr>
          <p:grpSpPr>
            <a:xfrm>
              <a:off x="7110309" y="2132856"/>
              <a:ext cx="787713" cy="2966718"/>
              <a:chOff x="7110309" y="2132856"/>
              <a:chExt cx="787713" cy="2966718"/>
            </a:xfrm>
          </p:grpSpPr>
          <p:grpSp>
            <p:nvGrpSpPr>
              <p:cNvPr id="34" name="Group 33">
                <a:extLst>
                  <a:ext uri="{FF2B5EF4-FFF2-40B4-BE49-F238E27FC236}">
                    <a16:creationId xmlns:a16="http://schemas.microsoft.com/office/drawing/2014/main" id="{59CC995F-6594-4E06-8E70-6288A6CCE76F}"/>
                  </a:ext>
                </a:extLst>
              </p:cNvPr>
              <p:cNvGrpSpPr/>
              <p:nvPr/>
            </p:nvGrpSpPr>
            <p:grpSpPr>
              <a:xfrm>
                <a:off x="7455015" y="2703983"/>
                <a:ext cx="443007" cy="2395591"/>
                <a:chOff x="0" y="-69120"/>
                <a:chExt cx="219657" cy="1303797"/>
              </a:xfrm>
            </p:grpSpPr>
            <p:sp>
              <p:nvSpPr>
                <p:cNvPr id="36" name="Rectangle 35">
                  <a:extLst>
                    <a:ext uri="{FF2B5EF4-FFF2-40B4-BE49-F238E27FC236}">
                      <a16:creationId xmlns:a16="http://schemas.microsoft.com/office/drawing/2014/main" id="{B4F672EC-C9AC-4F62-9491-3476565DAC5E}"/>
                    </a:ext>
                  </a:extLst>
                </p:cNvPr>
                <p:cNvSpPr/>
                <p:nvPr/>
              </p:nvSpPr>
              <p:spPr>
                <a:xfrm>
                  <a:off x="0" y="-69120"/>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1</a:t>
                  </a:r>
                </a:p>
              </p:txBody>
            </p:sp>
            <p:sp>
              <p:nvSpPr>
                <p:cNvPr id="37" name="Rectangle 36">
                  <a:extLst>
                    <a:ext uri="{FF2B5EF4-FFF2-40B4-BE49-F238E27FC236}">
                      <a16:creationId xmlns:a16="http://schemas.microsoft.com/office/drawing/2014/main" id="{A2148B39-84A3-4A42-BFBE-D587B695B64F}"/>
                    </a:ext>
                  </a:extLst>
                </p:cNvPr>
                <p:cNvSpPr/>
                <p:nvPr/>
              </p:nvSpPr>
              <p:spPr>
                <a:xfrm>
                  <a:off x="6297" y="289291"/>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2</a:t>
                  </a:r>
                </a:p>
              </p:txBody>
            </p:sp>
            <p:sp>
              <p:nvSpPr>
                <p:cNvPr id="44" name="Rectangle 43">
                  <a:extLst>
                    <a:ext uri="{FF2B5EF4-FFF2-40B4-BE49-F238E27FC236}">
                      <a16:creationId xmlns:a16="http://schemas.microsoft.com/office/drawing/2014/main" id="{50FB4C8C-2533-412B-9FC3-EE8D9A9DECF1}"/>
                    </a:ext>
                  </a:extLst>
                </p:cNvPr>
                <p:cNvSpPr/>
                <p:nvPr/>
              </p:nvSpPr>
              <p:spPr>
                <a:xfrm>
                  <a:off x="5434" y="657063"/>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3</a:t>
                  </a:r>
                </a:p>
              </p:txBody>
            </p:sp>
            <p:sp>
              <p:nvSpPr>
                <p:cNvPr id="45" name="Rectangle 44">
                  <a:extLst>
                    <a:ext uri="{FF2B5EF4-FFF2-40B4-BE49-F238E27FC236}">
                      <a16:creationId xmlns:a16="http://schemas.microsoft.com/office/drawing/2014/main" id="{36BBAA31-8416-4AFD-80EC-6F25D77CA562}"/>
                    </a:ext>
                  </a:extLst>
                </p:cNvPr>
                <p:cNvSpPr/>
                <p:nvPr/>
              </p:nvSpPr>
              <p:spPr>
                <a:xfrm>
                  <a:off x="0" y="1021317"/>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4</a:t>
                  </a:r>
                </a:p>
              </p:txBody>
            </p:sp>
          </p:grpSp>
          <p:sp>
            <p:nvSpPr>
              <p:cNvPr id="35" name="Rectangle 34">
                <a:extLst>
                  <a:ext uri="{FF2B5EF4-FFF2-40B4-BE49-F238E27FC236}">
                    <a16:creationId xmlns:a16="http://schemas.microsoft.com/office/drawing/2014/main" id="{E922E874-18F0-4E0A-BF87-F5517FE20127}"/>
                  </a:ext>
                </a:extLst>
              </p:cNvPr>
              <p:cNvSpPr/>
              <p:nvPr/>
            </p:nvSpPr>
            <p:spPr>
              <a:xfrm>
                <a:off x="7110309" y="2132856"/>
                <a:ext cx="184731" cy="430887"/>
              </a:xfrm>
              <a:prstGeom prst="rect">
                <a:avLst/>
              </a:prstGeom>
            </p:spPr>
            <p:txBody>
              <a:bodyPr wrap="none">
                <a:spAutoFit/>
              </a:bodyPr>
              <a:lstStyle/>
              <a:p>
                <a:endParaRPr lang="en-GB" sz="2200" dirty="0"/>
              </a:p>
            </p:txBody>
          </p:sp>
        </p:grpSp>
        <p:sp>
          <p:nvSpPr>
            <p:cNvPr id="30" name="Rectangle 29">
              <a:extLst>
                <a:ext uri="{FF2B5EF4-FFF2-40B4-BE49-F238E27FC236}">
                  <a16:creationId xmlns:a16="http://schemas.microsoft.com/office/drawing/2014/main" id="{A38BA2C7-F411-4E8C-9DB5-DA2DBE6869F4}"/>
                </a:ext>
              </a:extLst>
            </p:cNvPr>
            <p:cNvSpPr/>
            <p:nvPr/>
          </p:nvSpPr>
          <p:spPr>
            <a:xfrm>
              <a:off x="7138760" y="5118078"/>
              <a:ext cx="1084733" cy="769441"/>
            </a:xfrm>
            <a:prstGeom prst="rect">
              <a:avLst/>
            </a:prstGeom>
          </p:spPr>
          <p:txBody>
            <a:bodyPr wrap="square">
              <a:spAutoFit/>
            </a:bodyPr>
            <a:lstStyle/>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______</a:t>
              </a:r>
              <a:endParaRPr lang="en-GB" altLang="en-US" sz="2200" dirty="0"/>
            </a:p>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1 mark</a:t>
              </a:r>
              <a:endParaRPr lang="en-GB" altLang="en-US" sz="2200" dirty="0"/>
            </a:p>
          </p:txBody>
        </p:sp>
      </p:grpSp>
      <p:sp>
        <p:nvSpPr>
          <p:cNvPr id="46" name="Rectangle 14">
            <a:extLst>
              <a:ext uri="{FF2B5EF4-FFF2-40B4-BE49-F238E27FC236}">
                <a16:creationId xmlns:a16="http://schemas.microsoft.com/office/drawing/2014/main" id="{56E46737-AEE5-4114-AA4A-7F0F8168FF8E}"/>
              </a:ext>
            </a:extLst>
          </p:cNvPr>
          <p:cNvSpPr>
            <a:spLocks noChangeArrowheads="1"/>
          </p:cNvSpPr>
          <p:nvPr/>
        </p:nvSpPr>
        <p:spPr bwMode="auto">
          <a:xfrm>
            <a:off x="2734415" y="2567481"/>
            <a:ext cx="5573830" cy="2462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r>
              <a:rPr lang="en-GB" sz="2200" dirty="0"/>
              <a:t>Sanjay and </a:t>
            </a:r>
            <a:r>
              <a:rPr lang="en-GB" sz="2200" dirty="0" err="1"/>
              <a:t>logan</a:t>
            </a:r>
            <a:r>
              <a:rPr lang="en-GB" sz="2200" dirty="0"/>
              <a:t> went to Bristol yesterday. </a:t>
            </a:r>
          </a:p>
          <a:p>
            <a:r>
              <a:rPr lang="en-GB" sz="2200" dirty="0"/>
              <a:t> </a:t>
            </a:r>
          </a:p>
          <a:p>
            <a:r>
              <a:rPr lang="en-GB" sz="2200" dirty="0"/>
              <a:t>Sanjay and Logan went to Bristol yesterday.  </a:t>
            </a:r>
          </a:p>
          <a:p>
            <a:r>
              <a:rPr lang="en-GB" sz="2200" dirty="0"/>
              <a:t> </a:t>
            </a:r>
          </a:p>
          <a:p>
            <a:r>
              <a:rPr lang="en-GB" sz="2200" dirty="0"/>
              <a:t>Sanjay and Logan went to </a:t>
            </a:r>
            <a:r>
              <a:rPr lang="en-GB" sz="2200" dirty="0" err="1"/>
              <a:t>bristol</a:t>
            </a:r>
            <a:r>
              <a:rPr lang="en-GB" sz="2200" dirty="0"/>
              <a:t> Yesterday.  </a:t>
            </a:r>
          </a:p>
          <a:p>
            <a:br>
              <a:rPr lang="en-GB" sz="2200" dirty="0"/>
            </a:br>
            <a:r>
              <a:rPr lang="en-GB" sz="2200" dirty="0"/>
              <a:t>Sanjay and Logan went to </a:t>
            </a:r>
            <a:r>
              <a:rPr lang="en-GB" sz="2200" dirty="0" err="1"/>
              <a:t>bristol</a:t>
            </a:r>
            <a:r>
              <a:rPr lang="en-GB" sz="2200" dirty="0"/>
              <a:t> yesterday.</a:t>
            </a:r>
          </a:p>
        </p:txBody>
      </p:sp>
      <p:pic>
        <p:nvPicPr>
          <p:cNvPr id="17" name="Picture 16">
            <a:extLst>
              <a:ext uri="{FF2B5EF4-FFF2-40B4-BE49-F238E27FC236}">
                <a16:creationId xmlns:a16="http://schemas.microsoft.com/office/drawing/2014/main" id="{07B6234D-7301-9A4C-A6C9-7E63FDA662FB}"/>
              </a:ext>
            </a:extLst>
          </p:cNvPr>
          <p:cNvPicPr>
            <a:picLocks noChangeAspect="1"/>
          </p:cNvPicPr>
          <p:nvPr/>
        </p:nvPicPr>
        <p:blipFill>
          <a:blip r:embed="rId3"/>
          <a:stretch>
            <a:fillRect/>
          </a:stretch>
        </p:blipFill>
        <p:spPr>
          <a:xfrm>
            <a:off x="10668000" y="470599"/>
            <a:ext cx="1234846" cy="826857"/>
          </a:xfrm>
          <a:prstGeom prst="rect">
            <a:avLst/>
          </a:prstGeom>
        </p:spPr>
      </p:pic>
    </p:spTree>
    <p:extLst>
      <p:ext uri="{BB962C8B-B14F-4D97-AF65-F5344CB8AC3E}">
        <p14:creationId xmlns:p14="http://schemas.microsoft.com/office/powerpoint/2010/main" val="17377291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618DF5B-C7E5-41A3-9007-E34DE55A35B1}"/>
              </a:ext>
            </a:extLst>
          </p:cNvPr>
          <p:cNvSpPr txBox="1"/>
          <p:nvPr/>
        </p:nvSpPr>
        <p:spPr>
          <a:xfrm>
            <a:off x="4744042" y="327028"/>
            <a:ext cx="2914388" cy="507831"/>
          </a:xfrm>
          <a:prstGeom prst="rect">
            <a:avLst/>
          </a:prstGeom>
          <a:noFill/>
        </p:spPr>
        <p:txBody>
          <a:bodyPr wrap="none" rtlCol="0">
            <a:spAutoFit/>
          </a:bodyPr>
          <a:lstStyle/>
          <a:p>
            <a:r>
              <a:rPr lang="en-GB" sz="2700" b="1" dirty="0"/>
              <a:t>Week 4 - questions</a:t>
            </a:r>
          </a:p>
        </p:txBody>
      </p:sp>
      <p:sp>
        <p:nvSpPr>
          <p:cNvPr id="23" name="Rectangle 13"/>
          <p:cNvSpPr>
            <a:spLocks noChangeArrowheads="1"/>
          </p:cNvSpPr>
          <p:nvPr/>
        </p:nvSpPr>
        <p:spPr bwMode="auto">
          <a:xfrm>
            <a:off x="1678584" y="6085551"/>
            <a:ext cx="8748464" cy="144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ctr" eaLnBrk="0" fontAlgn="base" hangingPunct="0">
              <a:spcBef>
                <a:spcPct val="0"/>
              </a:spcBef>
              <a:spcAft>
                <a:spcPct val="0"/>
              </a:spcAft>
            </a:pPr>
            <a:r>
              <a:rPr lang="en-GB" altLang="en-US" sz="2200" b="1" i="1" u="sng" dirty="0">
                <a:ea typeface="Times New Roman" panose="02020603050405020304" pitchFamily="18" charset="0"/>
                <a:cs typeface="Calibri" panose="020F0502020204030204" pitchFamily="34" charset="0"/>
              </a:rPr>
              <a:t>CHALLENGE</a:t>
            </a:r>
            <a:r>
              <a:rPr lang="en-GB" altLang="en-US" sz="2200" b="1" i="1" dirty="0">
                <a:ea typeface="Times New Roman" panose="02020603050405020304" pitchFamily="18" charset="0"/>
                <a:cs typeface="Calibri" panose="020F0502020204030204" pitchFamily="34" charset="0"/>
              </a:rPr>
              <a:t>: Give an example for each of the three grammatical terms you didn’t tick.</a:t>
            </a:r>
            <a:endParaRPr lang="en-GB" altLang="en-US" sz="2200" i="1" dirty="0"/>
          </a:p>
          <a:p>
            <a:pPr eaLnBrk="0" fontAlgn="base" hangingPunct="0">
              <a:spcBef>
                <a:spcPct val="0"/>
              </a:spcBef>
              <a:spcAft>
                <a:spcPct val="0"/>
              </a:spcAft>
            </a:pPr>
            <a:r>
              <a:rPr lang="en-GB" altLang="en-US" sz="2200" i="1" dirty="0">
                <a:ea typeface="Times New Roman" panose="02020603050405020304" pitchFamily="18" charset="0"/>
                <a:cs typeface="Calibri" panose="020F0502020204030204" pitchFamily="34" charset="0"/>
              </a:rPr>
              <a:t>                                                                                  </a:t>
            </a:r>
            <a:endParaRPr lang="en-GB" altLang="en-US" sz="2200" i="1" dirty="0"/>
          </a:p>
          <a:p>
            <a:pPr eaLnBrk="0" fontAlgn="base" hangingPunct="0">
              <a:spcBef>
                <a:spcPct val="0"/>
              </a:spcBef>
              <a:spcAft>
                <a:spcPct val="0"/>
              </a:spcAft>
            </a:pPr>
            <a:endParaRPr lang="en-GB" altLang="en-US" sz="2200" i="1" dirty="0"/>
          </a:p>
        </p:txBody>
      </p:sp>
      <p:pic>
        <p:nvPicPr>
          <p:cNvPr id="10" name="Picture 9">
            <a:extLst>
              <a:ext uri="{FF2B5EF4-FFF2-40B4-BE49-F238E27FC236}">
                <a16:creationId xmlns:a16="http://schemas.microsoft.com/office/drawing/2014/main" id="{257A3D3C-6F28-4C8D-BE44-CDC517B6F22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9832" y="167683"/>
            <a:ext cx="753237" cy="1082421"/>
          </a:xfrm>
          <a:prstGeom prst="rect">
            <a:avLst/>
          </a:prstGeom>
        </p:spPr>
      </p:pic>
      <p:sp>
        <p:nvSpPr>
          <p:cNvPr id="11" name="Rectangle 13">
            <a:extLst>
              <a:ext uri="{FF2B5EF4-FFF2-40B4-BE49-F238E27FC236}">
                <a16:creationId xmlns:a16="http://schemas.microsoft.com/office/drawing/2014/main" id="{3A585456-C9CE-46A9-A96F-A4F1ECE18426}"/>
              </a:ext>
            </a:extLst>
          </p:cNvPr>
          <p:cNvSpPr>
            <a:spLocks noChangeArrowheads="1"/>
          </p:cNvSpPr>
          <p:nvPr/>
        </p:nvSpPr>
        <p:spPr bwMode="auto">
          <a:xfrm>
            <a:off x="2585996" y="873327"/>
            <a:ext cx="6933641" cy="21236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200" b="1" dirty="0">
                <a:ea typeface="Times New Roman" panose="02020603050405020304" pitchFamily="18" charset="0"/>
                <a:cs typeface="Calibri" panose="020F0502020204030204" pitchFamily="34" charset="0"/>
              </a:rPr>
              <a:t>3</a:t>
            </a:r>
            <a:r>
              <a:rPr lang="en-GB" altLang="en-US" sz="2200" dirty="0">
                <a:ea typeface="Times New Roman" panose="02020603050405020304" pitchFamily="18" charset="0"/>
                <a:cs typeface="Calibri" panose="020F0502020204030204" pitchFamily="34" charset="0"/>
              </a:rPr>
              <a:t>.  Look at the parts of the words in </a:t>
            </a:r>
            <a:r>
              <a:rPr lang="en-GB" altLang="en-US" sz="2200" b="1" dirty="0">
                <a:ea typeface="Times New Roman" panose="02020603050405020304" pitchFamily="18" charset="0"/>
                <a:cs typeface="Calibri" panose="020F0502020204030204" pitchFamily="34" charset="0"/>
              </a:rPr>
              <a:t>bold</a:t>
            </a:r>
            <a:r>
              <a:rPr lang="en-GB" altLang="en-US" sz="2200" dirty="0">
                <a:ea typeface="Times New Roman" panose="02020603050405020304" pitchFamily="18" charset="0"/>
                <a:cs typeface="Calibri" panose="020F0502020204030204" pitchFamily="34" charset="0"/>
              </a:rPr>
              <a:t>. </a:t>
            </a:r>
          </a:p>
          <a:p>
            <a:pPr eaLnBrk="0" fontAlgn="base" hangingPunct="0">
              <a:spcBef>
                <a:spcPct val="0"/>
              </a:spcBef>
              <a:spcAft>
                <a:spcPct val="0"/>
              </a:spcAft>
            </a:pPr>
            <a:endParaRPr lang="en-GB" altLang="en-US" sz="2200" dirty="0">
              <a:ea typeface="Times New Roman" panose="02020603050405020304" pitchFamily="18" charset="0"/>
              <a:cs typeface="Calibri" panose="020F0502020204030204" pitchFamily="34" charset="0"/>
            </a:endParaRPr>
          </a:p>
          <a:p>
            <a:pP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     hazard</a:t>
            </a:r>
            <a:r>
              <a:rPr lang="en-GB" altLang="en-US" sz="2200" b="1" dirty="0">
                <a:ea typeface="Times New Roman" panose="02020603050405020304" pitchFamily="18" charset="0"/>
                <a:cs typeface="Calibri" panose="020F0502020204030204" pitchFamily="34" charset="0"/>
              </a:rPr>
              <a:t>ous</a:t>
            </a:r>
            <a:r>
              <a:rPr lang="en-GB" altLang="en-US" sz="2200" dirty="0">
                <a:ea typeface="Times New Roman" panose="02020603050405020304" pitchFamily="18" charset="0"/>
                <a:cs typeface="Calibri" panose="020F0502020204030204" pitchFamily="34" charset="0"/>
              </a:rPr>
              <a:t>        care</a:t>
            </a:r>
            <a:r>
              <a:rPr lang="en-GB" altLang="en-US" sz="2200" b="1" dirty="0">
                <a:ea typeface="Times New Roman" panose="02020603050405020304" pitchFamily="18" charset="0"/>
                <a:cs typeface="Calibri" panose="020F0502020204030204" pitchFamily="34" charset="0"/>
              </a:rPr>
              <a:t>less</a:t>
            </a:r>
            <a:r>
              <a:rPr lang="en-GB" altLang="en-US" sz="2200" dirty="0">
                <a:ea typeface="Times New Roman" panose="02020603050405020304" pitchFamily="18" charset="0"/>
                <a:cs typeface="Calibri" panose="020F0502020204030204" pitchFamily="34" charset="0"/>
              </a:rPr>
              <a:t>       attract</a:t>
            </a:r>
            <a:r>
              <a:rPr lang="en-GB" altLang="en-US" sz="2200" b="1" dirty="0">
                <a:ea typeface="Times New Roman" panose="02020603050405020304" pitchFamily="18" charset="0"/>
                <a:cs typeface="Calibri" panose="020F0502020204030204" pitchFamily="34" charset="0"/>
              </a:rPr>
              <a:t>ion</a:t>
            </a:r>
            <a:r>
              <a:rPr lang="en-GB" altLang="en-US" sz="2200" dirty="0">
                <a:ea typeface="Times New Roman" panose="02020603050405020304" pitchFamily="18" charset="0"/>
                <a:cs typeface="Calibri" panose="020F0502020204030204" pitchFamily="34" charset="0"/>
              </a:rPr>
              <a:t>       heavi</a:t>
            </a:r>
            <a:r>
              <a:rPr lang="en-GB" altLang="en-US" sz="2200" b="1" dirty="0">
                <a:ea typeface="Times New Roman" panose="02020603050405020304" pitchFamily="18" charset="0"/>
                <a:cs typeface="Calibri" panose="020F0502020204030204" pitchFamily="34" charset="0"/>
              </a:rPr>
              <a:t>est</a:t>
            </a:r>
          </a:p>
          <a:p>
            <a:pPr eaLnBrk="0" fontAlgn="base" hangingPunct="0">
              <a:spcBef>
                <a:spcPct val="0"/>
              </a:spcBef>
              <a:spcAft>
                <a:spcPct val="0"/>
              </a:spcAft>
            </a:pPr>
            <a:endParaRPr lang="en-GB" altLang="en-US" sz="2200" dirty="0">
              <a:ea typeface="Times New Roman" panose="02020603050405020304" pitchFamily="18" charset="0"/>
              <a:cs typeface="Calibri" panose="020F0502020204030204" pitchFamily="34" charset="0"/>
            </a:endParaRPr>
          </a:p>
          <a:p>
            <a:pP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What is the grammatical term for this part of the word?                                                                          </a:t>
            </a:r>
            <a:endParaRPr lang="en-GB" altLang="en-US" sz="2200" dirty="0"/>
          </a:p>
          <a:p>
            <a:pPr eaLnBrk="0" fontAlgn="base" hangingPunct="0">
              <a:spcBef>
                <a:spcPct val="0"/>
              </a:spcBef>
              <a:spcAft>
                <a:spcPct val="0"/>
              </a:spcAft>
            </a:pPr>
            <a:endParaRPr lang="en-GB" altLang="en-US" sz="2200" dirty="0"/>
          </a:p>
        </p:txBody>
      </p:sp>
      <p:grpSp>
        <p:nvGrpSpPr>
          <p:cNvPr id="12" name="Group 11">
            <a:extLst>
              <a:ext uri="{FF2B5EF4-FFF2-40B4-BE49-F238E27FC236}">
                <a16:creationId xmlns:a16="http://schemas.microsoft.com/office/drawing/2014/main" id="{46234DF3-A010-417D-97D8-63CD03F7E66E}"/>
              </a:ext>
            </a:extLst>
          </p:cNvPr>
          <p:cNvGrpSpPr/>
          <p:nvPr/>
        </p:nvGrpSpPr>
        <p:grpSpPr>
          <a:xfrm>
            <a:off x="5805955" y="2543681"/>
            <a:ext cx="3339549" cy="3334957"/>
            <a:chOff x="7110309" y="2132856"/>
            <a:chExt cx="3339549" cy="3334957"/>
          </a:xfrm>
        </p:grpSpPr>
        <p:grpSp>
          <p:nvGrpSpPr>
            <p:cNvPr id="13" name="Group 12">
              <a:extLst>
                <a:ext uri="{FF2B5EF4-FFF2-40B4-BE49-F238E27FC236}">
                  <a16:creationId xmlns:a16="http://schemas.microsoft.com/office/drawing/2014/main" id="{92954480-C6A0-475E-A323-EBC8AA72BE8E}"/>
                </a:ext>
              </a:extLst>
            </p:cNvPr>
            <p:cNvGrpSpPr/>
            <p:nvPr/>
          </p:nvGrpSpPr>
          <p:grpSpPr>
            <a:xfrm>
              <a:off x="7110309" y="2132856"/>
              <a:ext cx="1143262" cy="2966718"/>
              <a:chOff x="7110309" y="2132856"/>
              <a:chExt cx="1143262" cy="2966718"/>
            </a:xfrm>
          </p:grpSpPr>
          <p:grpSp>
            <p:nvGrpSpPr>
              <p:cNvPr id="15" name="Group 14">
                <a:extLst>
                  <a:ext uri="{FF2B5EF4-FFF2-40B4-BE49-F238E27FC236}">
                    <a16:creationId xmlns:a16="http://schemas.microsoft.com/office/drawing/2014/main" id="{C4E48960-CC34-4F20-92C5-4379D83F6786}"/>
                  </a:ext>
                </a:extLst>
              </p:cNvPr>
              <p:cNvGrpSpPr/>
              <p:nvPr/>
            </p:nvGrpSpPr>
            <p:grpSpPr>
              <a:xfrm>
                <a:off x="7455015" y="2703983"/>
                <a:ext cx="443007" cy="2395591"/>
                <a:chOff x="0" y="-69120"/>
                <a:chExt cx="219657" cy="1303797"/>
              </a:xfrm>
            </p:grpSpPr>
            <p:sp>
              <p:nvSpPr>
                <p:cNvPr id="17" name="Rectangle 16">
                  <a:extLst>
                    <a:ext uri="{FF2B5EF4-FFF2-40B4-BE49-F238E27FC236}">
                      <a16:creationId xmlns:a16="http://schemas.microsoft.com/office/drawing/2014/main" id="{C2C16709-316B-4078-9DEF-08FEF857AEB5}"/>
                    </a:ext>
                  </a:extLst>
                </p:cNvPr>
                <p:cNvSpPr/>
                <p:nvPr/>
              </p:nvSpPr>
              <p:spPr>
                <a:xfrm>
                  <a:off x="0" y="-69120"/>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1</a:t>
                  </a:r>
                </a:p>
              </p:txBody>
            </p:sp>
            <p:sp>
              <p:nvSpPr>
                <p:cNvPr id="18" name="Rectangle 17">
                  <a:extLst>
                    <a:ext uri="{FF2B5EF4-FFF2-40B4-BE49-F238E27FC236}">
                      <a16:creationId xmlns:a16="http://schemas.microsoft.com/office/drawing/2014/main" id="{D4748B6D-585A-4826-B0C1-68DFBD12ADC9}"/>
                    </a:ext>
                  </a:extLst>
                </p:cNvPr>
                <p:cNvSpPr/>
                <p:nvPr/>
              </p:nvSpPr>
              <p:spPr>
                <a:xfrm>
                  <a:off x="6297" y="289291"/>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2</a:t>
                  </a:r>
                </a:p>
              </p:txBody>
            </p:sp>
            <p:sp>
              <p:nvSpPr>
                <p:cNvPr id="19" name="Rectangle 18">
                  <a:extLst>
                    <a:ext uri="{FF2B5EF4-FFF2-40B4-BE49-F238E27FC236}">
                      <a16:creationId xmlns:a16="http://schemas.microsoft.com/office/drawing/2014/main" id="{1960D8A1-0E78-4C3C-B87F-890008F8A4CA}"/>
                    </a:ext>
                  </a:extLst>
                </p:cNvPr>
                <p:cNvSpPr/>
                <p:nvPr/>
              </p:nvSpPr>
              <p:spPr>
                <a:xfrm>
                  <a:off x="5434" y="657063"/>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3</a:t>
                  </a:r>
                </a:p>
              </p:txBody>
            </p:sp>
            <p:sp>
              <p:nvSpPr>
                <p:cNvPr id="20" name="Rectangle 19">
                  <a:extLst>
                    <a:ext uri="{FF2B5EF4-FFF2-40B4-BE49-F238E27FC236}">
                      <a16:creationId xmlns:a16="http://schemas.microsoft.com/office/drawing/2014/main" id="{F46839C5-6FB3-4BF5-B23C-0042C418EDC8}"/>
                    </a:ext>
                  </a:extLst>
                </p:cNvPr>
                <p:cNvSpPr/>
                <p:nvPr/>
              </p:nvSpPr>
              <p:spPr>
                <a:xfrm>
                  <a:off x="0" y="1021317"/>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4</a:t>
                  </a:r>
                </a:p>
              </p:txBody>
            </p:sp>
          </p:grpSp>
          <p:sp>
            <p:nvSpPr>
              <p:cNvPr id="16" name="Rectangle 15">
                <a:extLst>
                  <a:ext uri="{FF2B5EF4-FFF2-40B4-BE49-F238E27FC236}">
                    <a16:creationId xmlns:a16="http://schemas.microsoft.com/office/drawing/2014/main" id="{D3BBC162-A7CB-4342-AF41-7CBA9263131A}"/>
                  </a:ext>
                </a:extLst>
              </p:cNvPr>
              <p:cNvSpPr/>
              <p:nvPr/>
            </p:nvSpPr>
            <p:spPr>
              <a:xfrm>
                <a:off x="7110309" y="2132856"/>
                <a:ext cx="1143262" cy="430887"/>
              </a:xfrm>
              <a:prstGeom prst="rect">
                <a:avLst/>
              </a:prstGeom>
            </p:spPr>
            <p:txBody>
              <a:bodyPr wrap="none">
                <a:spAutoFit/>
              </a:bodyPr>
              <a:lstStyle/>
              <a:p>
                <a:r>
                  <a:rPr lang="en-GB" altLang="en-US" sz="2200" dirty="0">
                    <a:ea typeface="Times New Roman" panose="02020603050405020304" pitchFamily="18" charset="0"/>
                    <a:cs typeface="Calibri" panose="020F0502020204030204" pitchFamily="34" charset="0"/>
                  </a:rPr>
                  <a:t>Tick </a:t>
                </a:r>
                <a:r>
                  <a:rPr lang="en-GB" altLang="en-US" sz="2200" b="1" dirty="0">
                    <a:ea typeface="Times New Roman" panose="02020603050405020304" pitchFamily="18" charset="0"/>
                    <a:cs typeface="Calibri" panose="020F0502020204030204" pitchFamily="34" charset="0"/>
                  </a:rPr>
                  <a:t>one</a:t>
                </a:r>
                <a:endParaRPr lang="en-GB" sz="2200" dirty="0"/>
              </a:p>
            </p:txBody>
          </p:sp>
        </p:grpSp>
        <p:sp>
          <p:nvSpPr>
            <p:cNvPr id="14" name="Rectangle 13">
              <a:extLst>
                <a:ext uri="{FF2B5EF4-FFF2-40B4-BE49-F238E27FC236}">
                  <a16:creationId xmlns:a16="http://schemas.microsoft.com/office/drawing/2014/main" id="{70388D96-92B1-4796-AD5C-03DFBDE3A611}"/>
                </a:ext>
              </a:extLst>
            </p:cNvPr>
            <p:cNvSpPr/>
            <p:nvPr/>
          </p:nvSpPr>
          <p:spPr>
            <a:xfrm>
              <a:off x="9365125" y="4698372"/>
              <a:ext cx="1084733" cy="769441"/>
            </a:xfrm>
            <a:prstGeom prst="rect">
              <a:avLst/>
            </a:prstGeom>
          </p:spPr>
          <p:txBody>
            <a:bodyPr wrap="square">
              <a:spAutoFit/>
            </a:bodyPr>
            <a:lstStyle/>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______</a:t>
              </a:r>
              <a:endParaRPr lang="en-GB" altLang="en-US" sz="2200" dirty="0"/>
            </a:p>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1 mark</a:t>
              </a:r>
              <a:endParaRPr lang="en-GB" altLang="en-US" sz="2200" dirty="0"/>
            </a:p>
          </p:txBody>
        </p:sp>
      </p:grpSp>
      <p:sp>
        <p:nvSpPr>
          <p:cNvPr id="22" name="Rectangle 14">
            <a:extLst>
              <a:ext uri="{FF2B5EF4-FFF2-40B4-BE49-F238E27FC236}">
                <a16:creationId xmlns:a16="http://schemas.microsoft.com/office/drawing/2014/main" id="{3F8BDA8A-47A5-4420-A621-3E1FF12E3E44}"/>
              </a:ext>
            </a:extLst>
          </p:cNvPr>
          <p:cNvSpPr>
            <a:spLocks noChangeArrowheads="1"/>
          </p:cNvSpPr>
          <p:nvPr/>
        </p:nvSpPr>
        <p:spPr bwMode="auto">
          <a:xfrm>
            <a:off x="3415084" y="3018268"/>
            <a:ext cx="1613583" cy="2800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adverb</a:t>
            </a:r>
          </a:p>
          <a:p>
            <a:pPr eaLnBrk="0" fontAlgn="base" hangingPunct="0">
              <a:spcBef>
                <a:spcPct val="0"/>
              </a:spcBef>
              <a:spcAft>
                <a:spcPct val="0"/>
              </a:spcAft>
            </a:pPr>
            <a:endParaRPr lang="en-GB" altLang="en-US" sz="2200" dirty="0">
              <a:ea typeface="Times New Roman" panose="02020603050405020304" pitchFamily="18" charset="0"/>
              <a:cs typeface="Calibri" panose="020F0502020204030204" pitchFamily="34" charset="0"/>
            </a:endParaRPr>
          </a:p>
          <a:p>
            <a:pP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noun phrase</a:t>
            </a:r>
            <a:endParaRPr lang="en-GB" altLang="en-US" sz="2200" dirty="0"/>
          </a:p>
          <a:p>
            <a:pPr eaLnBrk="0" fontAlgn="base" hangingPunct="0">
              <a:spcBef>
                <a:spcPct val="0"/>
              </a:spcBef>
              <a:spcAft>
                <a:spcPct val="0"/>
              </a:spcAft>
            </a:pPr>
            <a:endParaRPr lang="en-GB" altLang="en-US" sz="2200" dirty="0">
              <a:ea typeface="Times New Roman" panose="02020603050405020304" pitchFamily="18" charset="0"/>
              <a:cs typeface="Calibri" panose="020F0502020204030204" pitchFamily="34" charset="0"/>
            </a:endParaRPr>
          </a:p>
          <a:p>
            <a:pP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verb</a:t>
            </a:r>
            <a:endParaRPr lang="en-GB" altLang="en-US" sz="2200" dirty="0"/>
          </a:p>
          <a:p>
            <a:pPr eaLnBrk="0" fontAlgn="base" hangingPunct="0">
              <a:spcBef>
                <a:spcPct val="0"/>
              </a:spcBef>
              <a:spcAft>
                <a:spcPct val="0"/>
              </a:spcAft>
            </a:pPr>
            <a:endParaRPr lang="en-GB" altLang="en-US" sz="2200" dirty="0">
              <a:ea typeface="Times New Roman" panose="02020603050405020304" pitchFamily="18" charset="0"/>
              <a:cs typeface="Calibri" panose="020F0502020204030204" pitchFamily="34" charset="0"/>
            </a:endParaRPr>
          </a:p>
          <a:p>
            <a:pPr eaLnBrk="0" fontAlgn="base" hangingPunct="0">
              <a:spcBef>
                <a:spcPct val="0"/>
              </a:spcBef>
              <a:spcAft>
                <a:spcPct val="0"/>
              </a:spcAft>
            </a:pPr>
            <a:r>
              <a:rPr lang="en-GB" altLang="en-US" sz="2200" dirty="0">
                <a:cs typeface="Calibri" panose="020F0502020204030204" pitchFamily="34" charset="0"/>
              </a:rPr>
              <a:t>suffix</a:t>
            </a:r>
            <a:endParaRPr lang="en-GB" altLang="en-US" sz="2200" dirty="0"/>
          </a:p>
          <a:p>
            <a:pPr eaLnBrk="0" fontAlgn="base" hangingPunct="0">
              <a:spcBef>
                <a:spcPct val="0"/>
              </a:spcBef>
              <a:spcAft>
                <a:spcPct val="0"/>
              </a:spcAft>
            </a:pPr>
            <a:endParaRPr lang="en-GB" altLang="en-US" sz="2200" dirty="0"/>
          </a:p>
        </p:txBody>
      </p:sp>
      <p:pic>
        <p:nvPicPr>
          <p:cNvPr id="21" name="Picture 20">
            <a:extLst>
              <a:ext uri="{FF2B5EF4-FFF2-40B4-BE49-F238E27FC236}">
                <a16:creationId xmlns:a16="http://schemas.microsoft.com/office/drawing/2014/main" id="{84904657-750B-5746-ABCA-55B32C1E8AE0}"/>
              </a:ext>
            </a:extLst>
          </p:cNvPr>
          <p:cNvPicPr>
            <a:picLocks noChangeAspect="1"/>
          </p:cNvPicPr>
          <p:nvPr/>
        </p:nvPicPr>
        <p:blipFill>
          <a:blip r:embed="rId3"/>
          <a:stretch>
            <a:fillRect/>
          </a:stretch>
        </p:blipFill>
        <p:spPr>
          <a:xfrm>
            <a:off x="10668000" y="470599"/>
            <a:ext cx="1234846" cy="826857"/>
          </a:xfrm>
          <a:prstGeom prst="rect">
            <a:avLst/>
          </a:prstGeom>
        </p:spPr>
      </p:pic>
    </p:spTree>
    <p:extLst>
      <p:ext uri="{BB962C8B-B14F-4D97-AF65-F5344CB8AC3E}">
        <p14:creationId xmlns:p14="http://schemas.microsoft.com/office/powerpoint/2010/main" val="34220768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618DF5B-C7E5-41A3-9007-E34DE55A35B1}"/>
              </a:ext>
            </a:extLst>
          </p:cNvPr>
          <p:cNvSpPr txBox="1"/>
          <p:nvPr/>
        </p:nvSpPr>
        <p:spPr>
          <a:xfrm>
            <a:off x="4744042" y="692697"/>
            <a:ext cx="2914388" cy="507831"/>
          </a:xfrm>
          <a:prstGeom prst="rect">
            <a:avLst/>
          </a:prstGeom>
          <a:noFill/>
        </p:spPr>
        <p:txBody>
          <a:bodyPr wrap="none" rtlCol="0">
            <a:spAutoFit/>
          </a:bodyPr>
          <a:lstStyle/>
          <a:p>
            <a:r>
              <a:rPr lang="en-GB" sz="2700" b="1" dirty="0"/>
              <a:t>Week 5 - questions</a:t>
            </a:r>
          </a:p>
        </p:txBody>
      </p:sp>
      <p:sp>
        <p:nvSpPr>
          <p:cNvPr id="8" name="Rectangle 13"/>
          <p:cNvSpPr>
            <a:spLocks noChangeArrowheads="1"/>
          </p:cNvSpPr>
          <p:nvPr/>
        </p:nvSpPr>
        <p:spPr bwMode="auto">
          <a:xfrm>
            <a:off x="2906776" y="1628800"/>
            <a:ext cx="6933641"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200" b="1" dirty="0">
                <a:ea typeface="Times New Roman" panose="02020603050405020304" pitchFamily="18" charset="0"/>
                <a:cs typeface="Calibri" panose="020F0502020204030204" pitchFamily="34" charset="0"/>
              </a:rPr>
              <a:t>1.</a:t>
            </a:r>
            <a:r>
              <a:rPr lang="en-GB" altLang="en-US" sz="2200" dirty="0">
                <a:ea typeface="Times New Roman" panose="02020603050405020304" pitchFamily="18" charset="0"/>
                <a:cs typeface="Calibri" panose="020F0502020204030204" pitchFamily="34" charset="0"/>
              </a:rPr>
              <a:t>  Tick the sentences that must end in a </a:t>
            </a:r>
            <a:r>
              <a:rPr lang="en-GB" altLang="en-US" sz="2200" b="1" dirty="0">
                <a:ea typeface="Times New Roman" panose="02020603050405020304" pitchFamily="18" charset="0"/>
                <a:cs typeface="Calibri" panose="020F0502020204030204" pitchFamily="34" charset="0"/>
              </a:rPr>
              <a:t>question mark</a:t>
            </a:r>
            <a:r>
              <a:rPr lang="en-GB" altLang="en-US" sz="2200" dirty="0">
                <a:ea typeface="Times New Roman" panose="02020603050405020304" pitchFamily="18" charset="0"/>
                <a:cs typeface="Calibri" panose="020F0502020204030204" pitchFamily="34" charset="0"/>
              </a:rPr>
              <a:t>.</a:t>
            </a:r>
            <a:endParaRPr lang="en-GB" altLang="en-US" sz="2200" dirty="0"/>
          </a:p>
          <a:p>
            <a:pP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                                                                                  </a:t>
            </a:r>
            <a:endParaRPr lang="en-GB" altLang="en-US" sz="2200" dirty="0"/>
          </a:p>
          <a:p>
            <a:pPr eaLnBrk="0" fontAlgn="base" hangingPunct="0">
              <a:spcBef>
                <a:spcPct val="0"/>
              </a:spcBef>
              <a:spcAft>
                <a:spcPct val="0"/>
              </a:spcAft>
            </a:pPr>
            <a:endParaRPr lang="en-GB" altLang="en-US" sz="2200" dirty="0"/>
          </a:p>
        </p:txBody>
      </p:sp>
      <p:sp>
        <p:nvSpPr>
          <p:cNvPr id="37" name="Rectangle 13"/>
          <p:cNvSpPr>
            <a:spLocks noChangeArrowheads="1"/>
          </p:cNvSpPr>
          <p:nvPr/>
        </p:nvSpPr>
        <p:spPr bwMode="auto">
          <a:xfrm>
            <a:off x="1469408" y="6086604"/>
            <a:ext cx="9144000"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ctr" eaLnBrk="0" fontAlgn="base" hangingPunct="0">
              <a:spcBef>
                <a:spcPct val="0"/>
              </a:spcBef>
              <a:spcAft>
                <a:spcPct val="0"/>
              </a:spcAft>
            </a:pPr>
            <a:r>
              <a:rPr lang="en-GB" altLang="en-US" sz="2200" b="1" i="1" u="sng" dirty="0">
                <a:ea typeface="Times New Roman" panose="02020603050405020304" pitchFamily="18" charset="0"/>
                <a:cs typeface="Calibri" panose="020F0502020204030204" pitchFamily="34" charset="0"/>
              </a:rPr>
              <a:t>CHALLENGE</a:t>
            </a:r>
            <a:r>
              <a:rPr lang="en-GB" altLang="en-US" sz="2200" b="1" i="1" dirty="0">
                <a:ea typeface="Times New Roman" panose="02020603050405020304" pitchFamily="18" charset="0"/>
                <a:cs typeface="Calibri" panose="020F0502020204030204" pitchFamily="34" charset="0"/>
              </a:rPr>
              <a:t>: Write a question which has the answer </a:t>
            </a:r>
            <a:r>
              <a:rPr lang="en-GB" altLang="en-US" sz="2200" b="1" i="1" u="sng" dirty="0">
                <a:ea typeface="Times New Roman" panose="02020603050405020304" pitchFamily="18" charset="0"/>
                <a:cs typeface="Calibri" panose="020F0502020204030204" pitchFamily="34" charset="0"/>
              </a:rPr>
              <a:t>8 o’clock</a:t>
            </a:r>
            <a:r>
              <a:rPr lang="en-GB" altLang="en-US" sz="2200" b="1" i="1" dirty="0">
                <a:ea typeface="Times New Roman" panose="02020603050405020304" pitchFamily="18" charset="0"/>
                <a:cs typeface="Calibri" panose="020F0502020204030204" pitchFamily="34" charset="0"/>
              </a:rPr>
              <a:t>.</a:t>
            </a:r>
            <a:endParaRPr lang="en-GB" altLang="en-US" sz="2200" i="1" dirty="0"/>
          </a:p>
          <a:p>
            <a:pPr eaLnBrk="0" fontAlgn="base" hangingPunct="0">
              <a:spcBef>
                <a:spcPct val="0"/>
              </a:spcBef>
              <a:spcAft>
                <a:spcPct val="0"/>
              </a:spcAft>
            </a:pPr>
            <a:r>
              <a:rPr lang="en-GB" altLang="en-US" sz="2200" i="1" dirty="0">
                <a:ea typeface="Times New Roman" panose="02020603050405020304" pitchFamily="18" charset="0"/>
                <a:cs typeface="Calibri" panose="020F0502020204030204" pitchFamily="34" charset="0"/>
              </a:rPr>
              <a:t>                                                                                  </a:t>
            </a:r>
            <a:endParaRPr lang="en-GB" altLang="en-US" sz="2200" i="1" dirty="0"/>
          </a:p>
          <a:p>
            <a:pPr eaLnBrk="0" fontAlgn="base" hangingPunct="0">
              <a:spcBef>
                <a:spcPct val="0"/>
              </a:spcBef>
              <a:spcAft>
                <a:spcPct val="0"/>
              </a:spcAft>
            </a:pPr>
            <a:endParaRPr lang="en-GB" altLang="en-US" sz="2200" i="1" dirty="0"/>
          </a:p>
        </p:txBody>
      </p:sp>
      <p:grpSp>
        <p:nvGrpSpPr>
          <p:cNvPr id="20" name="Group 19"/>
          <p:cNvGrpSpPr/>
          <p:nvPr/>
        </p:nvGrpSpPr>
        <p:grpSpPr>
          <a:xfrm>
            <a:off x="8186062" y="2182799"/>
            <a:ext cx="1155316" cy="3754663"/>
            <a:chOff x="7110309" y="2132856"/>
            <a:chExt cx="1155316" cy="3754663"/>
          </a:xfrm>
        </p:grpSpPr>
        <p:grpSp>
          <p:nvGrpSpPr>
            <p:cNvPr id="21" name="Group 20"/>
            <p:cNvGrpSpPr/>
            <p:nvPr/>
          </p:nvGrpSpPr>
          <p:grpSpPr>
            <a:xfrm>
              <a:off x="7110309" y="2132856"/>
              <a:ext cx="1155316" cy="2966718"/>
              <a:chOff x="7110309" y="2132856"/>
              <a:chExt cx="1155316" cy="2966718"/>
            </a:xfrm>
          </p:grpSpPr>
          <p:grpSp>
            <p:nvGrpSpPr>
              <p:cNvPr id="23" name="Group 22"/>
              <p:cNvGrpSpPr/>
              <p:nvPr/>
            </p:nvGrpSpPr>
            <p:grpSpPr>
              <a:xfrm>
                <a:off x="7455015" y="2703983"/>
                <a:ext cx="443007" cy="2395591"/>
                <a:chOff x="0" y="-69120"/>
                <a:chExt cx="219657" cy="1303797"/>
              </a:xfrm>
            </p:grpSpPr>
            <p:sp>
              <p:nvSpPr>
                <p:cNvPr id="26" name="Rectangle 25"/>
                <p:cNvSpPr/>
                <p:nvPr/>
              </p:nvSpPr>
              <p:spPr>
                <a:xfrm>
                  <a:off x="0" y="-69120"/>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1</a:t>
                  </a:r>
                </a:p>
              </p:txBody>
            </p:sp>
            <p:sp>
              <p:nvSpPr>
                <p:cNvPr id="28" name="Rectangle 27"/>
                <p:cNvSpPr/>
                <p:nvPr/>
              </p:nvSpPr>
              <p:spPr>
                <a:xfrm>
                  <a:off x="6297" y="289291"/>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2</a:t>
                  </a:r>
                </a:p>
              </p:txBody>
            </p:sp>
            <p:sp>
              <p:nvSpPr>
                <p:cNvPr id="32" name="Rectangle 31"/>
                <p:cNvSpPr/>
                <p:nvPr/>
              </p:nvSpPr>
              <p:spPr>
                <a:xfrm>
                  <a:off x="5434" y="657063"/>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3</a:t>
                  </a:r>
                </a:p>
              </p:txBody>
            </p:sp>
            <p:sp>
              <p:nvSpPr>
                <p:cNvPr id="33" name="Rectangle 32"/>
                <p:cNvSpPr/>
                <p:nvPr/>
              </p:nvSpPr>
              <p:spPr>
                <a:xfrm>
                  <a:off x="0" y="1021317"/>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4</a:t>
                  </a:r>
                </a:p>
              </p:txBody>
            </p:sp>
          </p:grpSp>
          <p:sp>
            <p:nvSpPr>
              <p:cNvPr id="25" name="Rectangle 24"/>
              <p:cNvSpPr/>
              <p:nvPr/>
            </p:nvSpPr>
            <p:spPr>
              <a:xfrm>
                <a:off x="7110309" y="2132856"/>
                <a:ext cx="1155316" cy="430887"/>
              </a:xfrm>
              <a:prstGeom prst="rect">
                <a:avLst/>
              </a:prstGeom>
            </p:spPr>
            <p:txBody>
              <a:bodyPr wrap="none">
                <a:spAutoFit/>
              </a:bodyPr>
              <a:lstStyle/>
              <a:p>
                <a:r>
                  <a:rPr lang="en-GB" altLang="en-US" sz="2200" dirty="0">
                    <a:ea typeface="Times New Roman" panose="02020603050405020304" pitchFamily="18" charset="0"/>
                    <a:cs typeface="Calibri" panose="020F0502020204030204" pitchFamily="34" charset="0"/>
                  </a:rPr>
                  <a:t>Tick </a:t>
                </a:r>
                <a:r>
                  <a:rPr lang="en-GB" altLang="en-US" sz="2200" b="1" dirty="0">
                    <a:ea typeface="Times New Roman" panose="02020603050405020304" pitchFamily="18" charset="0"/>
                    <a:cs typeface="Calibri" panose="020F0502020204030204" pitchFamily="34" charset="0"/>
                  </a:rPr>
                  <a:t>two</a:t>
                </a:r>
                <a:endParaRPr lang="en-GB" sz="2200" dirty="0"/>
              </a:p>
            </p:txBody>
          </p:sp>
        </p:grpSp>
        <p:sp>
          <p:nvSpPr>
            <p:cNvPr id="22" name="Rectangle 21"/>
            <p:cNvSpPr/>
            <p:nvPr/>
          </p:nvSpPr>
          <p:spPr>
            <a:xfrm>
              <a:off x="7138760" y="5118078"/>
              <a:ext cx="1084733" cy="769441"/>
            </a:xfrm>
            <a:prstGeom prst="rect">
              <a:avLst/>
            </a:prstGeom>
          </p:spPr>
          <p:txBody>
            <a:bodyPr wrap="square">
              <a:spAutoFit/>
            </a:bodyPr>
            <a:lstStyle/>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______</a:t>
              </a:r>
              <a:endParaRPr lang="en-GB" altLang="en-US" sz="2200" dirty="0"/>
            </a:p>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1 mark</a:t>
              </a:r>
              <a:endParaRPr lang="en-GB" altLang="en-US" sz="2200" dirty="0"/>
            </a:p>
          </p:txBody>
        </p:sp>
      </p:grpSp>
      <p:sp>
        <p:nvSpPr>
          <p:cNvPr id="34" name="Rectangle 14"/>
          <p:cNvSpPr>
            <a:spLocks noChangeArrowheads="1"/>
          </p:cNvSpPr>
          <p:nvPr/>
        </p:nvSpPr>
        <p:spPr bwMode="auto">
          <a:xfrm>
            <a:off x="2855640" y="2644459"/>
            <a:ext cx="3897605" cy="2800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r>
              <a:rPr lang="en-GB" sz="2200" dirty="0"/>
              <a:t>How lovely the weather is today</a:t>
            </a:r>
          </a:p>
          <a:p>
            <a:r>
              <a:rPr lang="en-GB" sz="2200" dirty="0"/>
              <a:t> </a:t>
            </a:r>
          </a:p>
          <a:p>
            <a:r>
              <a:rPr lang="en-GB" sz="2200" dirty="0"/>
              <a:t>What a good plan that is</a:t>
            </a:r>
          </a:p>
          <a:p>
            <a:r>
              <a:rPr lang="en-GB" sz="2200" dirty="0"/>
              <a:t> </a:t>
            </a:r>
          </a:p>
          <a:p>
            <a:r>
              <a:rPr lang="en-GB" sz="2200" dirty="0"/>
              <a:t>Where are you going</a:t>
            </a:r>
          </a:p>
          <a:p>
            <a:r>
              <a:rPr lang="en-GB" sz="2200" dirty="0"/>
              <a:t> </a:t>
            </a:r>
          </a:p>
          <a:p>
            <a:r>
              <a:rPr lang="en-GB" sz="2200" dirty="0"/>
              <a:t>What have you asked him to do</a:t>
            </a:r>
          </a:p>
          <a:p>
            <a:pPr eaLnBrk="0" fontAlgn="base" hangingPunct="0">
              <a:spcBef>
                <a:spcPct val="0"/>
              </a:spcBef>
              <a:spcAft>
                <a:spcPct val="0"/>
              </a:spcAft>
            </a:pPr>
            <a:endParaRPr lang="en-GB" altLang="en-US" sz="2200" dirty="0"/>
          </a:p>
        </p:txBody>
      </p:sp>
      <p:pic>
        <p:nvPicPr>
          <p:cNvPr id="18" name="Picture 17">
            <a:extLst>
              <a:ext uri="{FF2B5EF4-FFF2-40B4-BE49-F238E27FC236}">
                <a16:creationId xmlns:a16="http://schemas.microsoft.com/office/drawing/2014/main" id="{B35EAFD4-6C14-4466-ADF3-0BF3094044F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9832" y="167683"/>
            <a:ext cx="753237" cy="1082421"/>
          </a:xfrm>
          <a:prstGeom prst="rect">
            <a:avLst/>
          </a:prstGeom>
        </p:spPr>
      </p:pic>
      <p:pic>
        <p:nvPicPr>
          <p:cNvPr id="19" name="Picture 18">
            <a:extLst>
              <a:ext uri="{FF2B5EF4-FFF2-40B4-BE49-F238E27FC236}">
                <a16:creationId xmlns:a16="http://schemas.microsoft.com/office/drawing/2014/main" id="{129054BE-D880-AB45-9962-58A5DA347C79}"/>
              </a:ext>
            </a:extLst>
          </p:cNvPr>
          <p:cNvPicPr>
            <a:picLocks noChangeAspect="1"/>
          </p:cNvPicPr>
          <p:nvPr/>
        </p:nvPicPr>
        <p:blipFill>
          <a:blip r:embed="rId3"/>
          <a:stretch>
            <a:fillRect/>
          </a:stretch>
        </p:blipFill>
        <p:spPr>
          <a:xfrm>
            <a:off x="10668000" y="470599"/>
            <a:ext cx="1234846" cy="826857"/>
          </a:xfrm>
          <a:prstGeom prst="rect">
            <a:avLst/>
          </a:prstGeom>
        </p:spPr>
      </p:pic>
    </p:spTree>
    <p:extLst>
      <p:ext uri="{BB962C8B-B14F-4D97-AF65-F5344CB8AC3E}">
        <p14:creationId xmlns:p14="http://schemas.microsoft.com/office/powerpoint/2010/main" val="34334719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618DF5B-C7E5-41A3-9007-E34DE55A35B1}"/>
              </a:ext>
            </a:extLst>
          </p:cNvPr>
          <p:cNvSpPr txBox="1"/>
          <p:nvPr/>
        </p:nvSpPr>
        <p:spPr>
          <a:xfrm>
            <a:off x="4744042" y="692697"/>
            <a:ext cx="2914388" cy="507831"/>
          </a:xfrm>
          <a:prstGeom prst="rect">
            <a:avLst/>
          </a:prstGeom>
          <a:noFill/>
        </p:spPr>
        <p:txBody>
          <a:bodyPr wrap="none" rtlCol="0">
            <a:spAutoFit/>
          </a:bodyPr>
          <a:lstStyle/>
          <a:p>
            <a:r>
              <a:rPr lang="en-GB" sz="2700" b="1" dirty="0"/>
              <a:t>Week 5 - questions</a:t>
            </a:r>
          </a:p>
        </p:txBody>
      </p:sp>
      <p:sp>
        <p:nvSpPr>
          <p:cNvPr id="8" name="Rectangle 13"/>
          <p:cNvSpPr>
            <a:spLocks noChangeArrowheads="1"/>
          </p:cNvSpPr>
          <p:nvPr/>
        </p:nvSpPr>
        <p:spPr bwMode="auto">
          <a:xfrm>
            <a:off x="2639617" y="1577557"/>
            <a:ext cx="6933641"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200" b="1" dirty="0">
                <a:ea typeface="Times New Roman" panose="02020603050405020304" pitchFamily="18" charset="0"/>
                <a:cs typeface="Calibri" panose="020F0502020204030204" pitchFamily="34" charset="0"/>
              </a:rPr>
              <a:t>2.  </a:t>
            </a:r>
            <a:r>
              <a:rPr lang="en-GB" altLang="en-US" sz="2200" dirty="0">
                <a:ea typeface="Times New Roman" panose="02020603050405020304" pitchFamily="18" charset="0"/>
                <a:cs typeface="Calibri" panose="020F0502020204030204" pitchFamily="34" charset="0"/>
              </a:rPr>
              <a:t>Tick one box to show where the missing </a:t>
            </a:r>
            <a:r>
              <a:rPr lang="en-GB" altLang="en-US" sz="2200" b="1" dirty="0">
                <a:ea typeface="Times New Roman" panose="02020603050405020304" pitchFamily="18" charset="0"/>
                <a:cs typeface="Calibri" panose="020F0502020204030204" pitchFamily="34" charset="0"/>
              </a:rPr>
              <a:t>exclamation mark </a:t>
            </a:r>
            <a:r>
              <a:rPr lang="en-GB" altLang="en-US" sz="2200" dirty="0">
                <a:ea typeface="Times New Roman" panose="02020603050405020304" pitchFamily="18" charset="0"/>
                <a:cs typeface="Calibri" panose="020F0502020204030204" pitchFamily="34" charset="0"/>
              </a:rPr>
              <a:t>should go.</a:t>
            </a:r>
            <a:endParaRPr lang="en-GB" altLang="en-US" sz="2200" dirty="0"/>
          </a:p>
          <a:p>
            <a:pPr eaLnBrk="0" fontAlgn="base" hangingPunct="0">
              <a:spcBef>
                <a:spcPct val="0"/>
              </a:spcBef>
              <a:spcAft>
                <a:spcPct val="0"/>
              </a:spcAft>
            </a:pPr>
            <a:endParaRPr lang="en-GB" altLang="en-US" sz="2200" dirty="0"/>
          </a:p>
        </p:txBody>
      </p:sp>
      <p:sp>
        <p:nvSpPr>
          <p:cNvPr id="21" name="Rectangle 14"/>
          <p:cNvSpPr>
            <a:spLocks noChangeArrowheads="1"/>
          </p:cNvSpPr>
          <p:nvPr/>
        </p:nvSpPr>
        <p:spPr bwMode="auto">
          <a:xfrm>
            <a:off x="2944417" y="3213556"/>
            <a:ext cx="6789624"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200" dirty="0">
                <a:cs typeface="Calibri" panose="020F0502020204030204" pitchFamily="34" charset="0"/>
              </a:rPr>
              <a:t>“Defend     the     goal     ”     yelled     the     coach.</a:t>
            </a:r>
            <a:endParaRPr lang="en-GB" altLang="en-US" sz="2200" dirty="0"/>
          </a:p>
        </p:txBody>
      </p:sp>
      <p:sp>
        <p:nvSpPr>
          <p:cNvPr id="24" name="Rectangle 23"/>
          <p:cNvSpPr/>
          <p:nvPr/>
        </p:nvSpPr>
        <p:spPr>
          <a:xfrm>
            <a:off x="8407724" y="4437113"/>
            <a:ext cx="1084733" cy="769441"/>
          </a:xfrm>
          <a:prstGeom prst="rect">
            <a:avLst/>
          </a:prstGeom>
        </p:spPr>
        <p:txBody>
          <a:bodyPr wrap="square">
            <a:spAutoFit/>
          </a:bodyPr>
          <a:lstStyle/>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______</a:t>
            </a:r>
            <a:endParaRPr lang="en-GB" altLang="en-US" sz="2200" dirty="0"/>
          </a:p>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1 mark</a:t>
            </a:r>
            <a:endParaRPr lang="en-GB" altLang="en-US" sz="2200" dirty="0"/>
          </a:p>
        </p:txBody>
      </p:sp>
      <p:sp>
        <p:nvSpPr>
          <p:cNvPr id="23" name="Rectangle 13"/>
          <p:cNvSpPr>
            <a:spLocks noChangeArrowheads="1"/>
          </p:cNvSpPr>
          <p:nvPr/>
        </p:nvSpPr>
        <p:spPr bwMode="auto">
          <a:xfrm>
            <a:off x="1524000" y="6127548"/>
            <a:ext cx="9144000"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ctr" eaLnBrk="0" fontAlgn="base" hangingPunct="0">
              <a:spcBef>
                <a:spcPct val="0"/>
              </a:spcBef>
              <a:spcAft>
                <a:spcPct val="0"/>
              </a:spcAft>
            </a:pPr>
            <a:r>
              <a:rPr lang="en-GB" altLang="en-US" sz="2200" b="1" i="1" u="sng" dirty="0">
                <a:ea typeface="Times New Roman" panose="02020603050405020304" pitchFamily="18" charset="0"/>
                <a:cs typeface="Calibri" panose="020F0502020204030204" pitchFamily="34" charset="0"/>
              </a:rPr>
              <a:t>CHALLENGE</a:t>
            </a:r>
            <a:r>
              <a:rPr lang="en-GB" altLang="en-US" sz="2200" b="1" i="1" dirty="0">
                <a:ea typeface="Times New Roman" panose="02020603050405020304" pitchFamily="18" charset="0"/>
                <a:cs typeface="Calibri" panose="020F0502020204030204" pitchFamily="34" charset="0"/>
              </a:rPr>
              <a:t>: Add an adverb to describe how the coach was yelling.</a:t>
            </a:r>
            <a:endParaRPr lang="en-GB" altLang="en-US" sz="2200" i="1" dirty="0"/>
          </a:p>
          <a:p>
            <a:pPr eaLnBrk="0" fontAlgn="base" hangingPunct="0">
              <a:spcBef>
                <a:spcPct val="0"/>
              </a:spcBef>
              <a:spcAft>
                <a:spcPct val="0"/>
              </a:spcAft>
            </a:pPr>
            <a:r>
              <a:rPr lang="en-GB" altLang="en-US" sz="2200" i="1" dirty="0">
                <a:ea typeface="Times New Roman" panose="02020603050405020304" pitchFamily="18" charset="0"/>
                <a:cs typeface="Calibri" panose="020F0502020204030204" pitchFamily="34" charset="0"/>
              </a:rPr>
              <a:t>                                                                                  </a:t>
            </a:r>
            <a:endParaRPr lang="en-GB" altLang="en-US" sz="2200" i="1" dirty="0"/>
          </a:p>
          <a:p>
            <a:pPr eaLnBrk="0" fontAlgn="base" hangingPunct="0">
              <a:spcBef>
                <a:spcPct val="0"/>
              </a:spcBef>
              <a:spcAft>
                <a:spcPct val="0"/>
              </a:spcAft>
            </a:pPr>
            <a:endParaRPr lang="en-GB" altLang="en-US" sz="2200" i="1" dirty="0"/>
          </a:p>
        </p:txBody>
      </p:sp>
      <p:pic>
        <p:nvPicPr>
          <p:cNvPr id="10" name="Picture 9">
            <a:extLst>
              <a:ext uri="{FF2B5EF4-FFF2-40B4-BE49-F238E27FC236}">
                <a16:creationId xmlns:a16="http://schemas.microsoft.com/office/drawing/2014/main" id="{C09861B1-4E46-4BF1-A6B3-94A842A6AC5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9832" y="167683"/>
            <a:ext cx="753237" cy="1082421"/>
          </a:xfrm>
          <a:prstGeom prst="rect">
            <a:avLst/>
          </a:prstGeom>
        </p:spPr>
      </p:pic>
      <p:grpSp>
        <p:nvGrpSpPr>
          <p:cNvPr id="11" name="Group 10">
            <a:extLst>
              <a:ext uri="{FF2B5EF4-FFF2-40B4-BE49-F238E27FC236}">
                <a16:creationId xmlns:a16="http://schemas.microsoft.com/office/drawing/2014/main" id="{3BCDEEB3-6690-46ED-93A0-ED656519372A}"/>
              </a:ext>
            </a:extLst>
          </p:cNvPr>
          <p:cNvGrpSpPr/>
          <p:nvPr/>
        </p:nvGrpSpPr>
        <p:grpSpPr>
          <a:xfrm>
            <a:off x="3938146" y="3546146"/>
            <a:ext cx="410051" cy="724679"/>
            <a:chOff x="0" y="0"/>
            <a:chExt cx="213360" cy="403860"/>
          </a:xfrm>
        </p:grpSpPr>
        <p:sp>
          <p:nvSpPr>
            <p:cNvPr id="12" name="Rectangle 11">
              <a:extLst>
                <a:ext uri="{FF2B5EF4-FFF2-40B4-BE49-F238E27FC236}">
                  <a16:creationId xmlns:a16="http://schemas.microsoft.com/office/drawing/2014/main" id="{3DF0EDB2-C47E-477C-9995-43CD0F3B97E7}"/>
                </a:ext>
              </a:extLst>
            </p:cNvPr>
            <p:cNvSpPr/>
            <p:nvPr/>
          </p:nvSpPr>
          <p:spPr>
            <a:xfrm>
              <a:off x="0" y="190500"/>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a</a:t>
              </a:r>
            </a:p>
          </p:txBody>
        </p:sp>
        <p:cxnSp>
          <p:nvCxnSpPr>
            <p:cNvPr id="13" name="Straight Arrow Connector 12">
              <a:extLst>
                <a:ext uri="{FF2B5EF4-FFF2-40B4-BE49-F238E27FC236}">
                  <a16:creationId xmlns:a16="http://schemas.microsoft.com/office/drawing/2014/main" id="{E641E844-BD28-4584-86F3-5FAC7AE1A993}"/>
                </a:ext>
              </a:extLst>
            </p:cNvPr>
            <p:cNvCxnSpPr/>
            <p:nvPr/>
          </p:nvCxnSpPr>
          <p:spPr>
            <a:xfrm flipV="1">
              <a:off x="99060" y="0"/>
              <a:ext cx="0" cy="19050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14" name="Group 13">
            <a:extLst>
              <a:ext uri="{FF2B5EF4-FFF2-40B4-BE49-F238E27FC236}">
                <a16:creationId xmlns:a16="http://schemas.microsoft.com/office/drawing/2014/main" id="{D82AB530-0B70-478E-B40B-B5B77331BABF}"/>
              </a:ext>
            </a:extLst>
          </p:cNvPr>
          <p:cNvGrpSpPr/>
          <p:nvPr/>
        </p:nvGrpSpPr>
        <p:grpSpPr>
          <a:xfrm>
            <a:off x="5397458" y="3575516"/>
            <a:ext cx="410051" cy="724679"/>
            <a:chOff x="0" y="0"/>
            <a:chExt cx="213360" cy="403860"/>
          </a:xfrm>
        </p:grpSpPr>
        <p:sp>
          <p:nvSpPr>
            <p:cNvPr id="15" name="Rectangle 14">
              <a:extLst>
                <a:ext uri="{FF2B5EF4-FFF2-40B4-BE49-F238E27FC236}">
                  <a16:creationId xmlns:a16="http://schemas.microsoft.com/office/drawing/2014/main" id="{0ED460C8-0F83-436F-B591-45E15271C84A}"/>
                </a:ext>
              </a:extLst>
            </p:cNvPr>
            <p:cNvSpPr/>
            <p:nvPr/>
          </p:nvSpPr>
          <p:spPr>
            <a:xfrm>
              <a:off x="0" y="190500"/>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b</a:t>
              </a:r>
            </a:p>
          </p:txBody>
        </p:sp>
        <p:cxnSp>
          <p:nvCxnSpPr>
            <p:cNvPr id="16" name="Straight Arrow Connector 15">
              <a:extLst>
                <a:ext uri="{FF2B5EF4-FFF2-40B4-BE49-F238E27FC236}">
                  <a16:creationId xmlns:a16="http://schemas.microsoft.com/office/drawing/2014/main" id="{5F5C79A1-6A91-47F6-84CA-BB4F4C0DE3EF}"/>
                </a:ext>
              </a:extLst>
            </p:cNvPr>
            <p:cNvCxnSpPr/>
            <p:nvPr/>
          </p:nvCxnSpPr>
          <p:spPr>
            <a:xfrm flipV="1">
              <a:off x="99060" y="0"/>
              <a:ext cx="0" cy="19050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17" name="Group 16">
            <a:extLst>
              <a:ext uri="{FF2B5EF4-FFF2-40B4-BE49-F238E27FC236}">
                <a16:creationId xmlns:a16="http://schemas.microsoft.com/office/drawing/2014/main" id="{2FEA8517-186E-4AD4-A45C-E4F01AB15E0A}"/>
              </a:ext>
            </a:extLst>
          </p:cNvPr>
          <p:cNvGrpSpPr/>
          <p:nvPr/>
        </p:nvGrpSpPr>
        <p:grpSpPr>
          <a:xfrm>
            <a:off x="5901411" y="3575516"/>
            <a:ext cx="410051" cy="724679"/>
            <a:chOff x="0" y="0"/>
            <a:chExt cx="213360" cy="403860"/>
          </a:xfrm>
        </p:grpSpPr>
        <p:sp>
          <p:nvSpPr>
            <p:cNvPr id="18" name="Rectangle 17">
              <a:extLst>
                <a:ext uri="{FF2B5EF4-FFF2-40B4-BE49-F238E27FC236}">
                  <a16:creationId xmlns:a16="http://schemas.microsoft.com/office/drawing/2014/main" id="{C0B706B9-9731-4F88-941D-D5F746BA4314}"/>
                </a:ext>
              </a:extLst>
            </p:cNvPr>
            <p:cNvSpPr/>
            <p:nvPr/>
          </p:nvSpPr>
          <p:spPr>
            <a:xfrm>
              <a:off x="0" y="190500"/>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c</a:t>
              </a:r>
            </a:p>
          </p:txBody>
        </p:sp>
        <p:cxnSp>
          <p:nvCxnSpPr>
            <p:cNvPr id="19" name="Straight Arrow Connector 18">
              <a:extLst>
                <a:ext uri="{FF2B5EF4-FFF2-40B4-BE49-F238E27FC236}">
                  <a16:creationId xmlns:a16="http://schemas.microsoft.com/office/drawing/2014/main" id="{CA868F62-B19C-4DB8-A598-D919F7AA663E}"/>
                </a:ext>
              </a:extLst>
            </p:cNvPr>
            <p:cNvCxnSpPr/>
            <p:nvPr/>
          </p:nvCxnSpPr>
          <p:spPr>
            <a:xfrm flipV="1">
              <a:off x="99060" y="0"/>
              <a:ext cx="0" cy="19050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20" name="Group 19">
            <a:extLst>
              <a:ext uri="{FF2B5EF4-FFF2-40B4-BE49-F238E27FC236}">
                <a16:creationId xmlns:a16="http://schemas.microsoft.com/office/drawing/2014/main" id="{580BC797-835E-40B9-94AF-799926457D45}"/>
              </a:ext>
            </a:extLst>
          </p:cNvPr>
          <p:cNvGrpSpPr/>
          <p:nvPr/>
        </p:nvGrpSpPr>
        <p:grpSpPr>
          <a:xfrm>
            <a:off x="6827482" y="3583844"/>
            <a:ext cx="410051" cy="724679"/>
            <a:chOff x="0" y="0"/>
            <a:chExt cx="213360" cy="403860"/>
          </a:xfrm>
        </p:grpSpPr>
        <p:sp>
          <p:nvSpPr>
            <p:cNvPr id="22" name="Rectangle 21">
              <a:extLst>
                <a:ext uri="{FF2B5EF4-FFF2-40B4-BE49-F238E27FC236}">
                  <a16:creationId xmlns:a16="http://schemas.microsoft.com/office/drawing/2014/main" id="{A8796083-ABEC-4C9A-911F-49C13F28B59B}"/>
                </a:ext>
              </a:extLst>
            </p:cNvPr>
            <p:cNvSpPr/>
            <p:nvPr/>
          </p:nvSpPr>
          <p:spPr>
            <a:xfrm>
              <a:off x="0" y="190500"/>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d</a:t>
              </a:r>
            </a:p>
          </p:txBody>
        </p:sp>
        <p:cxnSp>
          <p:nvCxnSpPr>
            <p:cNvPr id="25" name="Straight Arrow Connector 24">
              <a:extLst>
                <a:ext uri="{FF2B5EF4-FFF2-40B4-BE49-F238E27FC236}">
                  <a16:creationId xmlns:a16="http://schemas.microsoft.com/office/drawing/2014/main" id="{46E96CC3-4ED8-43B8-9BD9-495D730FBFC9}"/>
                </a:ext>
              </a:extLst>
            </p:cNvPr>
            <p:cNvCxnSpPr/>
            <p:nvPr/>
          </p:nvCxnSpPr>
          <p:spPr>
            <a:xfrm flipV="1">
              <a:off x="99060" y="0"/>
              <a:ext cx="0" cy="19050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pic>
        <p:nvPicPr>
          <p:cNvPr id="26" name="Picture 25">
            <a:extLst>
              <a:ext uri="{FF2B5EF4-FFF2-40B4-BE49-F238E27FC236}">
                <a16:creationId xmlns:a16="http://schemas.microsoft.com/office/drawing/2014/main" id="{30A4444A-6F2B-F348-BC8D-61FE733498D5}"/>
              </a:ext>
            </a:extLst>
          </p:cNvPr>
          <p:cNvPicPr>
            <a:picLocks noChangeAspect="1"/>
          </p:cNvPicPr>
          <p:nvPr/>
        </p:nvPicPr>
        <p:blipFill>
          <a:blip r:embed="rId3"/>
          <a:stretch>
            <a:fillRect/>
          </a:stretch>
        </p:blipFill>
        <p:spPr>
          <a:xfrm>
            <a:off x="10668000" y="470599"/>
            <a:ext cx="1234846" cy="826857"/>
          </a:xfrm>
          <a:prstGeom prst="rect">
            <a:avLst/>
          </a:prstGeom>
        </p:spPr>
      </p:pic>
    </p:spTree>
    <p:extLst>
      <p:ext uri="{BB962C8B-B14F-4D97-AF65-F5344CB8AC3E}">
        <p14:creationId xmlns:p14="http://schemas.microsoft.com/office/powerpoint/2010/main" val="7603680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618DF5B-C7E5-41A3-9007-E34DE55A35B1}"/>
              </a:ext>
            </a:extLst>
          </p:cNvPr>
          <p:cNvSpPr txBox="1"/>
          <p:nvPr/>
        </p:nvSpPr>
        <p:spPr>
          <a:xfrm>
            <a:off x="4744042" y="692697"/>
            <a:ext cx="2914388" cy="507831"/>
          </a:xfrm>
          <a:prstGeom prst="rect">
            <a:avLst/>
          </a:prstGeom>
          <a:noFill/>
        </p:spPr>
        <p:txBody>
          <a:bodyPr wrap="none" rtlCol="0">
            <a:spAutoFit/>
          </a:bodyPr>
          <a:lstStyle/>
          <a:p>
            <a:r>
              <a:rPr lang="en-GB" sz="2700" b="1" dirty="0"/>
              <a:t>Week 5 - questions</a:t>
            </a:r>
          </a:p>
        </p:txBody>
      </p:sp>
      <p:sp>
        <p:nvSpPr>
          <p:cNvPr id="8" name="Rectangle 13"/>
          <p:cNvSpPr>
            <a:spLocks noChangeArrowheads="1"/>
          </p:cNvSpPr>
          <p:nvPr/>
        </p:nvSpPr>
        <p:spPr bwMode="auto">
          <a:xfrm>
            <a:off x="2639617" y="1628800"/>
            <a:ext cx="6933641" cy="144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200" b="1" dirty="0">
                <a:ea typeface="Times New Roman" panose="02020603050405020304" pitchFamily="18" charset="0"/>
                <a:cs typeface="Calibri" panose="020F0502020204030204" pitchFamily="34" charset="0"/>
              </a:rPr>
              <a:t>3.  </a:t>
            </a:r>
            <a:r>
              <a:rPr lang="en-GB" altLang="en-US" sz="2200" dirty="0">
                <a:ea typeface="Times New Roman" panose="02020603050405020304" pitchFamily="18" charset="0"/>
                <a:cs typeface="Calibri" panose="020F0502020204030204" pitchFamily="34" charset="0"/>
              </a:rPr>
              <a:t>Rewrite the verbs in the boxes to complete the sentence with the correct choice of </a:t>
            </a:r>
            <a:r>
              <a:rPr lang="en-GB" altLang="en-US" sz="2200" b="1" dirty="0">
                <a:ea typeface="Times New Roman" panose="02020603050405020304" pitchFamily="18" charset="0"/>
                <a:cs typeface="Calibri" panose="020F0502020204030204" pitchFamily="34" charset="0"/>
              </a:rPr>
              <a:t>tense</a:t>
            </a:r>
            <a:r>
              <a:rPr lang="en-GB" altLang="en-US" sz="2200" dirty="0">
                <a:ea typeface="Times New Roman" panose="02020603050405020304" pitchFamily="18" charset="0"/>
                <a:cs typeface="Calibri" panose="020F0502020204030204" pitchFamily="34" charset="0"/>
              </a:rPr>
              <a:t>.  </a:t>
            </a:r>
          </a:p>
          <a:p>
            <a:pPr eaLnBrk="0" fontAlgn="base" hangingPunct="0">
              <a:spcBef>
                <a:spcPct val="0"/>
              </a:spcBef>
              <a:spcAft>
                <a:spcPct val="0"/>
              </a:spcAft>
            </a:pPr>
            <a:endParaRPr lang="en-GB" altLang="en-US" sz="2200" dirty="0"/>
          </a:p>
          <a:p>
            <a:pP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                                                                                 </a:t>
            </a:r>
            <a:endParaRPr lang="en-GB" altLang="en-US" sz="2200" dirty="0"/>
          </a:p>
        </p:txBody>
      </p:sp>
      <p:sp>
        <p:nvSpPr>
          <p:cNvPr id="21" name="Rectangle 14"/>
          <p:cNvSpPr>
            <a:spLocks noChangeArrowheads="1"/>
          </p:cNvSpPr>
          <p:nvPr/>
        </p:nvSpPr>
        <p:spPr bwMode="auto">
          <a:xfrm>
            <a:off x="3039986" y="2619813"/>
            <a:ext cx="6830781" cy="21236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lvl="0"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Earlier, Idris was  _________________ a majestic stallion.</a:t>
            </a:r>
          </a:p>
          <a:p>
            <a:pPr lvl="0" eaLnBrk="0" fontAlgn="base" hangingPunct="0">
              <a:spcBef>
                <a:spcPct val="0"/>
              </a:spcBef>
              <a:spcAft>
                <a:spcPct val="0"/>
              </a:spcAft>
            </a:pPr>
            <a:endParaRPr lang="en-GB" altLang="en-US" sz="2200" dirty="0">
              <a:ea typeface="Times New Roman" panose="02020603050405020304" pitchFamily="18" charset="0"/>
              <a:cs typeface="Calibri" panose="020F0502020204030204" pitchFamily="34" charset="0"/>
            </a:endParaRPr>
          </a:p>
          <a:p>
            <a:pPr lvl="0" eaLnBrk="0" fontAlgn="base" hangingPunct="0">
              <a:spcBef>
                <a:spcPct val="0"/>
              </a:spcBef>
              <a:spcAft>
                <a:spcPct val="0"/>
              </a:spcAft>
            </a:pPr>
            <a:endParaRPr lang="en-GB" altLang="en-US" sz="2200" dirty="0">
              <a:ea typeface="Times New Roman" panose="02020603050405020304" pitchFamily="18" charset="0"/>
              <a:cs typeface="Calibri" panose="020F0502020204030204" pitchFamily="34" charset="0"/>
            </a:endParaRPr>
          </a:p>
          <a:p>
            <a:pPr lvl="0" eaLnBrk="0" fontAlgn="base" hangingPunct="0">
              <a:spcBef>
                <a:spcPct val="0"/>
              </a:spcBef>
              <a:spcAft>
                <a:spcPct val="0"/>
              </a:spcAft>
            </a:pPr>
            <a:endParaRPr lang="en-GB" altLang="en-US" sz="2200" dirty="0">
              <a:ea typeface="Times New Roman" panose="02020603050405020304" pitchFamily="18" charset="0"/>
              <a:cs typeface="Calibri" panose="020F0502020204030204" pitchFamily="34" charset="0"/>
            </a:endParaRPr>
          </a:p>
          <a:p>
            <a:pPr lvl="0" eaLnBrk="0" fontAlgn="base" hangingPunct="0">
              <a:spcBef>
                <a:spcPct val="0"/>
              </a:spcBef>
              <a:spcAft>
                <a:spcPct val="0"/>
              </a:spcAft>
            </a:pPr>
            <a:endParaRPr lang="en-GB" altLang="en-US" sz="2200" dirty="0">
              <a:ea typeface="Times New Roman" panose="02020603050405020304" pitchFamily="18" charset="0"/>
              <a:cs typeface="Calibri" panose="020F0502020204030204" pitchFamily="34" charset="0"/>
            </a:endParaRPr>
          </a:p>
          <a:p>
            <a:pPr lvl="0"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Yesterday, Idris  _________________ a majestic stallion.</a:t>
            </a:r>
          </a:p>
        </p:txBody>
      </p:sp>
      <p:sp>
        <p:nvSpPr>
          <p:cNvPr id="24" name="Rectangle 23"/>
          <p:cNvSpPr/>
          <p:nvPr/>
        </p:nvSpPr>
        <p:spPr>
          <a:xfrm>
            <a:off x="8616281" y="5157193"/>
            <a:ext cx="1084733" cy="769441"/>
          </a:xfrm>
          <a:prstGeom prst="rect">
            <a:avLst/>
          </a:prstGeom>
        </p:spPr>
        <p:txBody>
          <a:bodyPr wrap="square">
            <a:spAutoFit/>
          </a:bodyPr>
          <a:lstStyle/>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______</a:t>
            </a:r>
            <a:endParaRPr lang="en-GB" altLang="en-US" sz="2200" dirty="0"/>
          </a:p>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1 mark</a:t>
            </a:r>
            <a:endParaRPr lang="en-GB" altLang="en-US" sz="2200" dirty="0"/>
          </a:p>
        </p:txBody>
      </p:sp>
      <p:sp>
        <p:nvSpPr>
          <p:cNvPr id="23" name="Rectangle 13"/>
          <p:cNvSpPr>
            <a:spLocks noChangeArrowheads="1"/>
          </p:cNvSpPr>
          <p:nvPr/>
        </p:nvSpPr>
        <p:spPr bwMode="auto">
          <a:xfrm>
            <a:off x="1703512" y="5985567"/>
            <a:ext cx="8784976" cy="144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ctr" eaLnBrk="0" fontAlgn="base" hangingPunct="0">
              <a:spcBef>
                <a:spcPct val="0"/>
              </a:spcBef>
              <a:spcAft>
                <a:spcPct val="0"/>
              </a:spcAft>
            </a:pPr>
            <a:r>
              <a:rPr lang="en-GB" altLang="en-US" sz="2200" b="1" i="1" u="sng" dirty="0">
                <a:ea typeface="Times New Roman" panose="02020603050405020304" pitchFamily="18" charset="0"/>
                <a:cs typeface="Calibri" panose="020F0502020204030204" pitchFamily="34" charset="0"/>
              </a:rPr>
              <a:t>CHALLENGE</a:t>
            </a:r>
            <a:r>
              <a:rPr lang="en-GB" altLang="en-US" sz="2200" b="1" i="1" dirty="0">
                <a:ea typeface="Times New Roman" panose="02020603050405020304" pitchFamily="18" charset="0"/>
                <a:cs typeface="Calibri" panose="020F0502020204030204" pitchFamily="34" charset="0"/>
              </a:rPr>
              <a:t>: Rewrite the following sentence in the present tense:</a:t>
            </a:r>
          </a:p>
          <a:p>
            <a:pPr algn="ctr" eaLnBrk="0" fontAlgn="base" hangingPunct="0">
              <a:spcBef>
                <a:spcPct val="0"/>
              </a:spcBef>
              <a:spcAft>
                <a:spcPct val="0"/>
              </a:spcAft>
            </a:pPr>
            <a:r>
              <a:rPr lang="en-GB" altLang="en-US" sz="2200" b="1" i="1" dirty="0">
                <a:cs typeface="Calibri" panose="020F0502020204030204" pitchFamily="34" charset="0"/>
              </a:rPr>
              <a:t>Idris dreamt about winning an award.</a:t>
            </a:r>
            <a:endParaRPr lang="en-GB" altLang="en-US" sz="2200" i="1" dirty="0"/>
          </a:p>
          <a:p>
            <a:pPr eaLnBrk="0" fontAlgn="base" hangingPunct="0">
              <a:spcBef>
                <a:spcPct val="0"/>
              </a:spcBef>
              <a:spcAft>
                <a:spcPct val="0"/>
              </a:spcAft>
            </a:pPr>
            <a:r>
              <a:rPr lang="en-GB" altLang="en-US" sz="2200" i="1" dirty="0">
                <a:ea typeface="Times New Roman" panose="02020603050405020304" pitchFamily="18" charset="0"/>
                <a:cs typeface="Calibri" panose="020F0502020204030204" pitchFamily="34" charset="0"/>
              </a:rPr>
              <a:t>                                                                                  </a:t>
            </a:r>
            <a:endParaRPr lang="en-GB" altLang="en-US" sz="2200" i="1" dirty="0"/>
          </a:p>
          <a:p>
            <a:pPr eaLnBrk="0" fontAlgn="base" hangingPunct="0">
              <a:spcBef>
                <a:spcPct val="0"/>
              </a:spcBef>
              <a:spcAft>
                <a:spcPct val="0"/>
              </a:spcAft>
            </a:pPr>
            <a:endParaRPr lang="en-GB" altLang="en-US" sz="2200" i="1" dirty="0"/>
          </a:p>
        </p:txBody>
      </p:sp>
      <p:grpSp>
        <p:nvGrpSpPr>
          <p:cNvPr id="10" name="Group 9"/>
          <p:cNvGrpSpPr/>
          <p:nvPr/>
        </p:nvGrpSpPr>
        <p:grpSpPr>
          <a:xfrm>
            <a:off x="5154860" y="3105578"/>
            <a:ext cx="2118340" cy="756054"/>
            <a:chOff x="-12451" y="158671"/>
            <a:chExt cx="1051560" cy="445211"/>
          </a:xfrm>
        </p:grpSpPr>
        <p:sp>
          <p:nvSpPr>
            <p:cNvPr id="11" name="Rectangle 10"/>
            <p:cNvSpPr/>
            <p:nvPr/>
          </p:nvSpPr>
          <p:spPr>
            <a:xfrm>
              <a:off x="-12451" y="313711"/>
              <a:ext cx="1051560" cy="290171"/>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1100" b="1" dirty="0">
                  <a:ea typeface="Times New Roman" panose="02020603050405020304" pitchFamily="18" charset="0"/>
                  <a:cs typeface="Times New Roman" panose="02020603050405020304" pitchFamily="18" charset="0"/>
                </a:rPr>
                <a:t> </a:t>
              </a:r>
              <a:r>
                <a:rPr lang="en-GB" sz="2200" b="1" dirty="0">
                  <a:ea typeface="Times New Roman" panose="02020603050405020304" pitchFamily="18" charset="0"/>
                  <a:cs typeface="Times New Roman" panose="02020603050405020304" pitchFamily="18" charset="0"/>
                </a:rPr>
                <a:t>to ride</a:t>
              </a:r>
            </a:p>
          </p:txBody>
        </p:sp>
        <p:cxnSp>
          <p:nvCxnSpPr>
            <p:cNvPr id="12" name="Straight Arrow Connector 11"/>
            <p:cNvCxnSpPr/>
            <p:nvPr/>
          </p:nvCxnSpPr>
          <p:spPr>
            <a:xfrm flipH="1" flipV="1">
              <a:off x="511424" y="158671"/>
              <a:ext cx="1905" cy="14874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17" name="Group 16"/>
          <p:cNvGrpSpPr/>
          <p:nvPr/>
        </p:nvGrpSpPr>
        <p:grpSpPr>
          <a:xfrm>
            <a:off x="5151022" y="4755929"/>
            <a:ext cx="2118340" cy="756054"/>
            <a:chOff x="-12451" y="158671"/>
            <a:chExt cx="1051560" cy="445211"/>
          </a:xfrm>
        </p:grpSpPr>
        <p:sp>
          <p:nvSpPr>
            <p:cNvPr id="18" name="Rectangle 17"/>
            <p:cNvSpPr/>
            <p:nvPr/>
          </p:nvSpPr>
          <p:spPr>
            <a:xfrm>
              <a:off x="-12451" y="313711"/>
              <a:ext cx="1051560" cy="290171"/>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1100" b="1" dirty="0">
                  <a:ea typeface="Times New Roman" panose="02020603050405020304" pitchFamily="18" charset="0"/>
                  <a:cs typeface="Times New Roman" panose="02020603050405020304" pitchFamily="18" charset="0"/>
                </a:rPr>
                <a:t> </a:t>
              </a:r>
              <a:r>
                <a:rPr lang="en-GB" sz="2200" b="1" dirty="0">
                  <a:ea typeface="Times New Roman" panose="02020603050405020304" pitchFamily="18" charset="0"/>
                  <a:cs typeface="Times New Roman" panose="02020603050405020304" pitchFamily="18" charset="0"/>
                </a:rPr>
                <a:t>to ride</a:t>
              </a:r>
            </a:p>
          </p:txBody>
        </p:sp>
        <p:cxnSp>
          <p:nvCxnSpPr>
            <p:cNvPr id="19" name="Straight Arrow Connector 18"/>
            <p:cNvCxnSpPr/>
            <p:nvPr/>
          </p:nvCxnSpPr>
          <p:spPr>
            <a:xfrm flipH="1" flipV="1">
              <a:off x="511424" y="158671"/>
              <a:ext cx="1905" cy="14874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pic>
        <p:nvPicPr>
          <p:cNvPr id="16" name="Picture 15">
            <a:extLst>
              <a:ext uri="{FF2B5EF4-FFF2-40B4-BE49-F238E27FC236}">
                <a16:creationId xmlns:a16="http://schemas.microsoft.com/office/drawing/2014/main" id="{1DD6C386-2C92-407A-9E55-D31677BEAD0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9832" y="167683"/>
            <a:ext cx="753237" cy="1082421"/>
          </a:xfrm>
          <a:prstGeom prst="rect">
            <a:avLst/>
          </a:prstGeom>
        </p:spPr>
      </p:pic>
      <p:pic>
        <p:nvPicPr>
          <p:cNvPr id="20" name="Picture 19">
            <a:extLst>
              <a:ext uri="{FF2B5EF4-FFF2-40B4-BE49-F238E27FC236}">
                <a16:creationId xmlns:a16="http://schemas.microsoft.com/office/drawing/2014/main" id="{1E9AAF2C-6BD6-D749-B519-E81963F61397}"/>
              </a:ext>
            </a:extLst>
          </p:cNvPr>
          <p:cNvPicPr>
            <a:picLocks noChangeAspect="1"/>
          </p:cNvPicPr>
          <p:nvPr/>
        </p:nvPicPr>
        <p:blipFill>
          <a:blip r:embed="rId3"/>
          <a:stretch>
            <a:fillRect/>
          </a:stretch>
        </p:blipFill>
        <p:spPr>
          <a:xfrm>
            <a:off x="10668000" y="470599"/>
            <a:ext cx="1234846" cy="826857"/>
          </a:xfrm>
          <a:prstGeom prst="rect">
            <a:avLst/>
          </a:prstGeom>
        </p:spPr>
      </p:pic>
    </p:spTree>
    <p:extLst>
      <p:ext uri="{BB962C8B-B14F-4D97-AF65-F5344CB8AC3E}">
        <p14:creationId xmlns:p14="http://schemas.microsoft.com/office/powerpoint/2010/main" val="35684676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618DF5B-C7E5-41A3-9007-E34DE55A35B1}"/>
              </a:ext>
            </a:extLst>
          </p:cNvPr>
          <p:cNvSpPr txBox="1"/>
          <p:nvPr/>
        </p:nvSpPr>
        <p:spPr>
          <a:xfrm>
            <a:off x="4744042" y="692697"/>
            <a:ext cx="2914388" cy="507831"/>
          </a:xfrm>
          <a:prstGeom prst="rect">
            <a:avLst/>
          </a:prstGeom>
          <a:noFill/>
        </p:spPr>
        <p:txBody>
          <a:bodyPr wrap="none" rtlCol="0">
            <a:spAutoFit/>
          </a:bodyPr>
          <a:lstStyle/>
          <a:p>
            <a:r>
              <a:rPr lang="en-GB" sz="2700" b="1" dirty="0"/>
              <a:t>Week 6 - questions</a:t>
            </a:r>
          </a:p>
        </p:txBody>
      </p:sp>
      <p:sp>
        <p:nvSpPr>
          <p:cNvPr id="8" name="Rectangle 13"/>
          <p:cNvSpPr>
            <a:spLocks noChangeArrowheads="1"/>
          </p:cNvSpPr>
          <p:nvPr/>
        </p:nvSpPr>
        <p:spPr bwMode="auto">
          <a:xfrm>
            <a:off x="2792252" y="1602093"/>
            <a:ext cx="7200800"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200" b="1" dirty="0">
                <a:ea typeface="Times New Roman" panose="02020603050405020304" pitchFamily="18" charset="0"/>
                <a:cs typeface="Calibri" panose="020F0502020204030204" pitchFamily="34" charset="0"/>
              </a:rPr>
              <a:t>1.  </a:t>
            </a:r>
            <a:r>
              <a:rPr lang="en-GB" altLang="en-US" sz="2200" dirty="0">
                <a:ea typeface="Times New Roman" panose="02020603050405020304" pitchFamily="18" charset="0"/>
                <a:cs typeface="Calibri" panose="020F0502020204030204" pitchFamily="34" charset="0"/>
              </a:rPr>
              <a:t>Add the missing </a:t>
            </a:r>
            <a:r>
              <a:rPr lang="en-GB" altLang="en-US" sz="2200" b="1" dirty="0">
                <a:ea typeface="Times New Roman" panose="02020603050405020304" pitchFamily="18" charset="0"/>
                <a:cs typeface="Calibri" panose="020F0502020204030204" pitchFamily="34" charset="0"/>
              </a:rPr>
              <a:t>capital letters </a:t>
            </a:r>
            <a:r>
              <a:rPr lang="en-GB" altLang="en-US" sz="2200" dirty="0">
                <a:ea typeface="Times New Roman" panose="02020603050405020304" pitchFamily="18" charset="0"/>
                <a:cs typeface="Calibri" panose="020F0502020204030204" pitchFamily="34" charset="0"/>
              </a:rPr>
              <a:t>and </a:t>
            </a:r>
            <a:r>
              <a:rPr lang="en-GB" altLang="en-US" sz="2200" b="1" dirty="0">
                <a:ea typeface="Times New Roman" panose="02020603050405020304" pitchFamily="18" charset="0"/>
                <a:cs typeface="Calibri" panose="020F0502020204030204" pitchFamily="34" charset="0"/>
              </a:rPr>
              <a:t>full stops </a:t>
            </a:r>
            <a:r>
              <a:rPr lang="en-GB" altLang="en-US" sz="2200" dirty="0">
                <a:ea typeface="Times New Roman" panose="02020603050405020304" pitchFamily="18" charset="0"/>
                <a:cs typeface="Calibri" panose="020F0502020204030204" pitchFamily="34" charset="0"/>
              </a:rPr>
              <a:t>in the correct places below.</a:t>
            </a:r>
            <a:endParaRPr lang="en-GB" altLang="en-US" sz="2200" dirty="0"/>
          </a:p>
        </p:txBody>
      </p:sp>
      <p:sp>
        <p:nvSpPr>
          <p:cNvPr id="21" name="Rectangle 14"/>
          <p:cNvSpPr>
            <a:spLocks noChangeArrowheads="1"/>
          </p:cNvSpPr>
          <p:nvPr/>
        </p:nvSpPr>
        <p:spPr bwMode="auto">
          <a:xfrm>
            <a:off x="1630017" y="3167389"/>
            <a:ext cx="8614826"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800" dirty="0">
                <a:ea typeface="Times New Roman" panose="02020603050405020304" pitchFamily="18" charset="0"/>
                <a:cs typeface="Calibri" panose="020F0502020204030204" pitchFamily="34" charset="0"/>
              </a:rPr>
              <a:t>we went to </a:t>
            </a:r>
            <a:r>
              <a:rPr lang="en-GB" altLang="en-US" sz="2800" dirty="0" err="1">
                <a:ea typeface="Times New Roman" panose="02020603050405020304" pitchFamily="18" charset="0"/>
                <a:cs typeface="Calibri" panose="020F0502020204030204" pitchFamily="34" charset="0"/>
              </a:rPr>
              <a:t>clacton</a:t>
            </a:r>
            <a:r>
              <a:rPr lang="en-GB" altLang="en-US" sz="2800" dirty="0">
                <a:ea typeface="Times New Roman" panose="02020603050405020304" pitchFamily="18" charset="0"/>
                <a:cs typeface="Calibri" panose="020F0502020204030204" pitchFamily="34" charset="0"/>
              </a:rPr>
              <a:t> on holiday it rained heavily all week</a:t>
            </a:r>
            <a:endParaRPr lang="en-GB" altLang="en-US" sz="2800" dirty="0"/>
          </a:p>
        </p:txBody>
      </p:sp>
      <p:sp>
        <p:nvSpPr>
          <p:cNvPr id="24" name="Rectangle 23"/>
          <p:cNvSpPr/>
          <p:nvPr/>
        </p:nvSpPr>
        <p:spPr>
          <a:xfrm>
            <a:off x="8407724" y="4646747"/>
            <a:ext cx="1084733" cy="769441"/>
          </a:xfrm>
          <a:prstGeom prst="rect">
            <a:avLst/>
          </a:prstGeom>
        </p:spPr>
        <p:txBody>
          <a:bodyPr wrap="square">
            <a:spAutoFit/>
          </a:bodyPr>
          <a:lstStyle/>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______</a:t>
            </a:r>
            <a:endParaRPr lang="en-GB" altLang="en-US" sz="2200" dirty="0"/>
          </a:p>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1 mark</a:t>
            </a:r>
            <a:endParaRPr lang="en-GB" altLang="en-US" sz="2200" dirty="0"/>
          </a:p>
        </p:txBody>
      </p:sp>
      <p:sp>
        <p:nvSpPr>
          <p:cNvPr id="23" name="Rectangle 13"/>
          <p:cNvSpPr>
            <a:spLocks noChangeArrowheads="1"/>
          </p:cNvSpPr>
          <p:nvPr/>
        </p:nvSpPr>
        <p:spPr bwMode="auto">
          <a:xfrm>
            <a:off x="1524000" y="6296825"/>
            <a:ext cx="9144000"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ctr" eaLnBrk="0" fontAlgn="base" hangingPunct="0">
              <a:spcBef>
                <a:spcPct val="0"/>
              </a:spcBef>
              <a:spcAft>
                <a:spcPct val="0"/>
              </a:spcAft>
            </a:pPr>
            <a:r>
              <a:rPr lang="en-GB" altLang="en-US" sz="2200" b="1" i="1" u="sng" dirty="0">
                <a:ea typeface="Times New Roman" panose="02020603050405020304" pitchFamily="18" charset="0"/>
                <a:cs typeface="Calibri" panose="020F0502020204030204" pitchFamily="34" charset="0"/>
              </a:rPr>
              <a:t>CHALLENGE</a:t>
            </a:r>
            <a:r>
              <a:rPr lang="en-GB" altLang="en-US" sz="2200" b="1" i="1" dirty="0">
                <a:ea typeface="Times New Roman" panose="02020603050405020304" pitchFamily="18" charset="0"/>
                <a:cs typeface="Calibri" panose="020F0502020204030204" pitchFamily="34" charset="0"/>
              </a:rPr>
              <a:t>: Change </a:t>
            </a:r>
            <a:r>
              <a:rPr lang="en-GB" altLang="en-US" sz="2200" b="1" i="1" u="sng" dirty="0">
                <a:ea typeface="Times New Roman" panose="02020603050405020304" pitchFamily="18" charset="0"/>
                <a:cs typeface="Calibri" panose="020F0502020204030204" pitchFamily="34" charset="0"/>
              </a:rPr>
              <a:t>went</a:t>
            </a:r>
            <a:r>
              <a:rPr lang="en-GB" altLang="en-US" sz="2200" b="1" i="1" dirty="0">
                <a:ea typeface="Times New Roman" panose="02020603050405020304" pitchFamily="18" charset="0"/>
                <a:cs typeface="Calibri" panose="020F0502020204030204" pitchFamily="34" charset="0"/>
              </a:rPr>
              <a:t> into the present tense form of the verb to go.</a:t>
            </a:r>
            <a:endParaRPr lang="en-GB" altLang="en-US" sz="2200" i="1" dirty="0"/>
          </a:p>
          <a:p>
            <a:pPr eaLnBrk="0" fontAlgn="base" hangingPunct="0">
              <a:spcBef>
                <a:spcPct val="0"/>
              </a:spcBef>
              <a:spcAft>
                <a:spcPct val="0"/>
              </a:spcAft>
            </a:pPr>
            <a:endParaRPr lang="en-GB" altLang="en-US" sz="2200" i="1" dirty="0"/>
          </a:p>
        </p:txBody>
      </p:sp>
      <p:pic>
        <p:nvPicPr>
          <p:cNvPr id="10" name="Picture 9">
            <a:extLst>
              <a:ext uri="{FF2B5EF4-FFF2-40B4-BE49-F238E27FC236}">
                <a16:creationId xmlns:a16="http://schemas.microsoft.com/office/drawing/2014/main" id="{7963209F-AE17-4A2E-8767-6D7D753764B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9832" y="167683"/>
            <a:ext cx="753237" cy="1082421"/>
          </a:xfrm>
          <a:prstGeom prst="rect">
            <a:avLst/>
          </a:prstGeom>
        </p:spPr>
      </p:pic>
      <p:pic>
        <p:nvPicPr>
          <p:cNvPr id="11" name="Picture 10">
            <a:extLst>
              <a:ext uri="{FF2B5EF4-FFF2-40B4-BE49-F238E27FC236}">
                <a16:creationId xmlns:a16="http://schemas.microsoft.com/office/drawing/2014/main" id="{20F73ABF-18E7-ED4D-A833-A1C66CC4774D}"/>
              </a:ext>
            </a:extLst>
          </p:cNvPr>
          <p:cNvPicPr>
            <a:picLocks noChangeAspect="1"/>
          </p:cNvPicPr>
          <p:nvPr/>
        </p:nvPicPr>
        <p:blipFill>
          <a:blip r:embed="rId3"/>
          <a:stretch>
            <a:fillRect/>
          </a:stretch>
        </p:blipFill>
        <p:spPr>
          <a:xfrm>
            <a:off x="10668000" y="470599"/>
            <a:ext cx="1234846" cy="826857"/>
          </a:xfrm>
          <a:prstGeom prst="rect">
            <a:avLst/>
          </a:prstGeom>
        </p:spPr>
      </p:pic>
    </p:spTree>
    <p:extLst>
      <p:ext uri="{BB962C8B-B14F-4D97-AF65-F5344CB8AC3E}">
        <p14:creationId xmlns:p14="http://schemas.microsoft.com/office/powerpoint/2010/main" val="35159224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618DF5B-C7E5-41A3-9007-E34DE55A35B1}"/>
              </a:ext>
            </a:extLst>
          </p:cNvPr>
          <p:cNvSpPr txBox="1"/>
          <p:nvPr/>
        </p:nvSpPr>
        <p:spPr>
          <a:xfrm>
            <a:off x="4744042" y="692697"/>
            <a:ext cx="2914388" cy="507831"/>
          </a:xfrm>
          <a:prstGeom prst="rect">
            <a:avLst/>
          </a:prstGeom>
          <a:noFill/>
        </p:spPr>
        <p:txBody>
          <a:bodyPr wrap="none" rtlCol="0">
            <a:spAutoFit/>
          </a:bodyPr>
          <a:lstStyle/>
          <a:p>
            <a:r>
              <a:rPr lang="en-GB" sz="2700" b="1" dirty="0"/>
              <a:t>Week 6 - questions</a:t>
            </a:r>
          </a:p>
        </p:txBody>
      </p:sp>
      <p:sp>
        <p:nvSpPr>
          <p:cNvPr id="8" name="Rectangle 13"/>
          <p:cNvSpPr>
            <a:spLocks noChangeArrowheads="1"/>
          </p:cNvSpPr>
          <p:nvPr/>
        </p:nvSpPr>
        <p:spPr bwMode="auto">
          <a:xfrm>
            <a:off x="2730872" y="1271809"/>
            <a:ext cx="7047034"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r>
              <a:rPr lang="en-GB" sz="2200" b="1" dirty="0"/>
              <a:t>2.  </a:t>
            </a:r>
            <a:r>
              <a:rPr lang="en-GB" sz="2200" dirty="0"/>
              <a:t>Tick </a:t>
            </a:r>
            <a:r>
              <a:rPr lang="en-GB" sz="2200" b="1" dirty="0"/>
              <a:t>one</a:t>
            </a:r>
            <a:r>
              <a:rPr lang="en-GB" sz="2200" dirty="0"/>
              <a:t> box in each row to show the </a:t>
            </a:r>
            <a:r>
              <a:rPr lang="en-GB" sz="2200" b="1" dirty="0"/>
              <a:t>word class </a:t>
            </a:r>
            <a:r>
              <a:rPr lang="en-GB" sz="2200" dirty="0"/>
              <a:t>of the underlined word.</a:t>
            </a:r>
          </a:p>
        </p:txBody>
      </p:sp>
      <p:sp>
        <p:nvSpPr>
          <p:cNvPr id="37" name="Rectangle 13"/>
          <p:cNvSpPr>
            <a:spLocks noChangeArrowheads="1"/>
          </p:cNvSpPr>
          <p:nvPr/>
        </p:nvSpPr>
        <p:spPr bwMode="auto">
          <a:xfrm>
            <a:off x="1965798" y="6043936"/>
            <a:ext cx="8234658"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algn="ctr" eaLnBrk="0" fontAlgn="base" hangingPunct="0">
              <a:spcBef>
                <a:spcPct val="0"/>
              </a:spcBef>
              <a:spcAft>
                <a:spcPct val="0"/>
              </a:spcAft>
            </a:pPr>
            <a:r>
              <a:rPr lang="en-GB" altLang="en-US" sz="2200" b="1" i="1" u="sng" dirty="0">
                <a:ea typeface="Times New Roman" panose="02020603050405020304" pitchFamily="18" charset="0"/>
                <a:cs typeface="Calibri" panose="020F0502020204030204" pitchFamily="34" charset="0"/>
              </a:rPr>
              <a:t>CHALLENGE</a:t>
            </a:r>
            <a:r>
              <a:rPr lang="en-GB" altLang="en-US" sz="2200" b="1" i="1" dirty="0">
                <a:ea typeface="Times New Roman" panose="02020603050405020304" pitchFamily="18" charset="0"/>
                <a:cs typeface="Calibri" panose="020F0502020204030204" pitchFamily="34" charset="0"/>
              </a:rPr>
              <a:t>: Write the last sentence in the present tense - you can add extra words. </a:t>
            </a:r>
            <a:endParaRPr lang="en-GB" altLang="en-US" sz="2200" i="1" dirty="0"/>
          </a:p>
        </p:txBody>
      </p:sp>
      <p:graphicFrame>
        <p:nvGraphicFramePr>
          <p:cNvPr id="2" name="Table 1"/>
          <p:cNvGraphicFramePr>
            <a:graphicFrameLocks noGrp="1"/>
          </p:cNvGraphicFramePr>
          <p:nvPr>
            <p:extLst>
              <p:ext uri="{D42A27DB-BD31-4B8C-83A1-F6EECF244321}">
                <p14:modId xmlns:p14="http://schemas.microsoft.com/office/powerpoint/2010/main" val="2089884922"/>
              </p:ext>
            </p:extLst>
          </p:nvPr>
        </p:nvGraphicFramePr>
        <p:xfrm>
          <a:off x="2380330" y="2420889"/>
          <a:ext cx="7748118" cy="2926053"/>
        </p:xfrm>
        <a:graphic>
          <a:graphicData uri="http://schemas.openxmlformats.org/drawingml/2006/table">
            <a:tbl>
              <a:tblPr firstRow="1" firstCol="1" bandRow="1">
                <a:tableStyleId>{5C22544A-7EE6-4342-B048-85BDC9FD1C3A}</a:tableStyleId>
              </a:tblPr>
              <a:tblGrid>
                <a:gridCol w="3952407">
                  <a:extLst>
                    <a:ext uri="{9D8B030D-6E8A-4147-A177-3AD203B41FA5}">
                      <a16:colId xmlns:a16="http://schemas.microsoft.com/office/drawing/2014/main" val="20000"/>
                    </a:ext>
                  </a:extLst>
                </a:gridCol>
                <a:gridCol w="1265237">
                  <a:extLst>
                    <a:ext uri="{9D8B030D-6E8A-4147-A177-3AD203B41FA5}">
                      <a16:colId xmlns:a16="http://schemas.microsoft.com/office/drawing/2014/main" val="20001"/>
                    </a:ext>
                  </a:extLst>
                </a:gridCol>
                <a:gridCol w="1265237">
                  <a:extLst>
                    <a:ext uri="{9D8B030D-6E8A-4147-A177-3AD203B41FA5}">
                      <a16:colId xmlns:a16="http://schemas.microsoft.com/office/drawing/2014/main" val="20002"/>
                    </a:ext>
                  </a:extLst>
                </a:gridCol>
                <a:gridCol w="1265237">
                  <a:extLst>
                    <a:ext uri="{9D8B030D-6E8A-4147-A177-3AD203B41FA5}">
                      <a16:colId xmlns:a16="http://schemas.microsoft.com/office/drawing/2014/main" val="3276577654"/>
                    </a:ext>
                  </a:extLst>
                </a:gridCol>
              </a:tblGrid>
              <a:tr h="960107">
                <a:tc>
                  <a:txBody>
                    <a:bodyPr/>
                    <a:lstStyle/>
                    <a:p>
                      <a:pPr algn="ctr">
                        <a:spcAft>
                          <a:spcPts val="0"/>
                        </a:spcAft>
                      </a:pPr>
                      <a:r>
                        <a:rPr lang="en-GB" sz="2200" dirty="0">
                          <a:solidFill>
                            <a:sysClr val="windowText" lastClr="000000"/>
                          </a:solidFill>
                          <a:effectLst/>
                          <a:latin typeface="Calibri" panose="020F0502020204030204" pitchFamily="34" charset="0"/>
                          <a:ea typeface="Times New Roman" panose="02020603050405020304" pitchFamily="18" charset="0"/>
                          <a:cs typeface="Times New Roman" panose="02020603050405020304" pitchFamily="18" charset="0"/>
                        </a:rPr>
                        <a:t>Sentence</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GB" sz="2200" dirty="0">
                          <a:solidFill>
                            <a:sysClr val="windowText" lastClr="000000"/>
                          </a:solidFill>
                          <a:effectLst/>
                        </a:rPr>
                        <a:t>Noun</a:t>
                      </a:r>
                      <a:endParaRPr lang="en-GB" sz="2200" dirty="0">
                        <a:solidFill>
                          <a:sysClr val="windowText" lastClr="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GB" sz="2200" dirty="0">
                          <a:solidFill>
                            <a:sysClr val="windowText" lastClr="000000"/>
                          </a:solidFill>
                          <a:effectLst/>
                        </a:rPr>
                        <a:t>Adverb </a:t>
                      </a:r>
                      <a:endParaRPr lang="en-GB" sz="2200" dirty="0">
                        <a:solidFill>
                          <a:sysClr val="windowText" lastClr="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endParaRPr lang="en-GB" sz="2200" dirty="0">
                        <a:solidFill>
                          <a:sysClr val="windowText" lastClr="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indent="0" algn="ctr" defTabSz="685800" rtl="0" eaLnBrk="1" fontAlgn="auto" latinLnBrk="0" hangingPunct="1">
                        <a:lnSpc>
                          <a:spcPct val="100000"/>
                        </a:lnSpc>
                        <a:spcBef>
                          <a:spcPts val="0"/>
                        </a:spcBef>
                        <a:spcAft>
                          <a:spcPts val="0"/>
                        </a:spcAft>
                        <a:buClrTx/>
                        <a:buSzTx/>
                        <a:buFontTx/>
                        <a:buNone/>
                        <a:tabLst/>
                        <a:defRPr/>
                      </a:pPr>
                      <a:r>
                        <a:rPr lang="en-GB" sz="2200" dirty="0">
                          <a:solidFill>
                            <a:sysClr val="windowText" lastClr="000000"/>
                          </a:solidFill>
                          <a:effectLst/>
                          <a:latin typeface="Calibri" panose="020F0502020204030204" pitchFamily="34" charset="0"/>
                          <a:ea typeface="Times New Roman" panose="02020603050405020304" pitchFamily="18" charset="0"/>
                          <a:cs typeface="Times New Roman" panose="02020603050405020304" pitchFamily="18" charset="0"/>
                        </a:rPr>
                        <a:t>Verb</a:t>
                      </a:r>
                    </a:p>
                    <a:p>
                      <a:pPr marL="0" marR="0" indent="0" algn="ctr" defTabSz="685800" rtl="0" eaLnBrk="1" fontAlgn="auto" latinLnBrk="0" hangingPunct="1">
                        <a:lnSpc>
                          <a:spcPct val="100000"/>
                        </a:lnSpc>
                        <a:spcBef>
                          <a:spcPts val="0"/>
                        </a:spcBef>
                        <a:spcAft>
                          <a:spcPts val="0"/>
                        </a:spcAft>
                        <a:buClrTx/>
                        <a:buSzTx/>
                        <a:buFontTx/>
                        <a:buNone/>
                        <a:tabLst/>
                        <a:defRPr/>
                      </a:pPr>
                      <a:endParaRPr lang="en-GB" sz="2200" dirty="0">
                        <a:solidFill>
                          <a:sysClr val="windowText" lastClr="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640071">
                <a:tc>
                  <a:txBody>
                    <a:bodyPr/>
                    <a:lstStyle/>
                    <a:p>
                      <a:pPr algn="l">
                        <a:spcAft>
                          <a:spcPts val="0"/>
                        </a:spcAft>
                      </a:pPr>
                      <a:r>
                        <a:rPr lang="en-GB" sz="2200" b="1" dirty="0">
                          <a:solidFill>
                            <a:sysClr val="windowText" lastClr="000000"/>
                          </a:solidFill>
                          <a:effectLst/>
                          <a:latin typeface="+mn-lt"/>
                          <a:ea typeface="Times New Roman" panose="02020603050405020304" pitchFamily="18" charset="0"/>
                          <a:cs typeface="Times New Roman" panose="02020603050405020304" pitchFamily="18" charset="0"/>
                        </a:rPr>
                        <a:t>1) </a:t>
                      </a:r>
                      <a:r>
                        <a:rPr lang="en-GB" sz="2200" b="0" dirty="0">
                          <a:solidFill>
                            <a:sysClr val="windowText" lastClr="000000"/>
                          </a:solidFill>
                          <a:effectLst/>
                          <a:latin typeface="+mn-lt"/>
                          <a:ea typeface="Times New Roman" panose="02020603050405020304" pitchFamily="18" charset="0"/>
                          <a:cs typeface="Times New Roman" panose="02020603050405020304" pitchFamily="18" charset="0"/>
                        </a:rPr>
                        <a:t>The giraffe ran </a:t>
                      </a:r>
                      <a:r>
                        <a:rPr lang="en-GB" sz="2200" b="0" u="sng" dirty="0">
                          <a:solidFill>
                            <a:sysClr val="windowText" lastClr="000000"/>
                          </a:solidFill>
                          <a:effectLst/>
                          <a:latin typeface="+mn-lt"/>
                          <a:ea typeface="Times New Roman" panose="02020603050405020304" pitchFamily="18" charset="0"/>
                          <a:cs typeface="Times New Roman" panose="02020603050405020304" pitchFamily="18" charset="0"/>
                        </a:rPr>
                        <a:t>fast</a:t>
                      </a:r>
                      <a:r>
                        <a:rPr lang="en-GB" sz="2200" b="0" dirty="0">
                          <a:solidFill>
                            <a:sysClr val="windowText" lastClr="000000"/>
                          </a:solidFill>
                          <a:effectLst/>
                          <a:latin typeface="+mn-lt"/>
                          <a:ea typeface="Times New Roman" panose="02020603050405020304" pitchFamily="18" charset="0"/>
                          <a:cs typeface="Times New Roman" panose="02020603050405020304" pitchFamily="18" charset="0"/>
                        </a:rPr>
                        <a:t>.</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r>
                        <a:rPr lang="en-GB" sz="2200" dirty="0">
                          <a:solidFill>
                            <a:sysClr val="windowText" lastClr="000000"/>
                          </a:solidFill>
                          <a:effectLst/>
                          <a:latin typeface="+mn-lt"/>
                        </a:rPr>
                        <a:t> </a:t>
                      </a:r>
                      <a:endParaRPr lang="en-GB" sz="2200" dirty="0">
                        <a:solidFill>
                          <a:sysClr val="windowText" lastClr="000000"/>
                        </a:solidFill>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endParaRPr lang="en-GB" sz="2200" dirty="0">
                        <a:solidFill>
                          <a:sysClr val="windowText" lastClr="000000"/>
                        </a:solidFill>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endParaRPr lang="en-GB" sz="2200" dirty="0">
                        <a:solidFill>
                          <a:sysClr val="windowText" lastClr="000000"/>
                        </a:solidFill>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640071">
                <a:tc>
                  <a:txBody>
                    <a:bodyPr/>
                    <a:lstStyle/>
                    <a:p>
                      <a:pPr algn="l">
                        <a:spcAft>
                          <a:spcPts val="0"/>
                        </a:spcAft>
                      </a:pPr>
                      <a:r>
                        <a:rPr lang="en-GB" sz="2200" b="1" dirty="0">
                          <a:solidFill>
                            <a:sysClr val="windowText" lastClr="000000"/>
                          </a:solidFill>
                          <a:effectLst/>
                          <a:latin typeface="+mn-lt"/>
                          <a:ea typeface="Times New Roman" panose="02020603050405020304" pitchFamily="18" charset="0"/>
                          <a:cs typeface="Times New Roman" panose="02020603050405020304" pitchFamily="18" charset="0"/>
                        </a:rPr>
                        <a:t>2) </a:t>
                      </a:r>
                      <a:r>
                        <a:rPr lang="en-GB" sz="2200" b="0" dirty="0">
                          <a:solidFill>
                            <a:sysClr val="windowText" lastClr="000000"/>
                          </a:solidFill>
                          <a:effectLst/>
                          <a:latin typeface="+mn-lt"/>
                          <a:ea typeface="Times New Roman" panose="02020603050405020304" pitchFamily="18" charset="0"/>
                          <a:cs typeface="Times New Roman" panose="02020603050405020304" pitchFamily="18" charset="0"/>
                        </a:rPr>
                        <a:t>The </a:t>
                      </a:r>
                      <a:r>
                        <a:rPr lang="en-GB" sz="2200" b="0" u="sng" dirty="0">
                          <a:solidFill>
                            <a:sysClr val="windowText" lastClr="000000"/>
                          </a:solidFill>
                          <a:effectLst/>
                          <a:latin typeface="+mn-lt"/>
                          <a:ea typeface="Times New Roman" panose="02020603050405020304" pitchFamily="18" charset="0"/>
                          <a:cs typeface="Times New Roman" panose="02020603050405020304" pitchFamily="18" charset="0"/>
                        </a:rPr>
                        <a:t>fireworks</a:t>
                      </a:r>
                      <a:r>
                        <a:rPr lang="en-GB" sz="2200" b="0" dirty="0">
                          <a:solidFill>
                            <a:sysClr val="windowText" lastClr="000000"/>
                          </a:solidFill>
                          <a:effectLst/>
                          <a:latin typeface="+mn-lt"/>
                          <a:ea typeface="Times New Roman" panose="02020603050405020304" pitchFamily="18" charset="0"/>
                          <a:cs typeface="Times New Roman" panose="02020603050405020304" pitchFamily="18" charset="0"/>
                        </a:rPr>
                        <a:t> were amazing.</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r>
                        <a:rPr lang="en-GB" sz="2200" dirty="0">
                          <a:solidFill>
                            <a:sysClr val="windowText" lastClr="000000"/>
                          </a:solidFill>
                          <a:effectLst/>
                          <a:latin typeface="+mn-lt"/>
                        </a:rPr>
                        <a:t> </a:t>
                      </a:r>
                      <a:endParaRPr lang="en-GB" sz="2200" dirty="0">
                        <a:solidFill>
                          <a:sysClr val="windowText" lastClr="000000"/>
                        </a:solidFill>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endParaRPr lang="en-GB" sz="2200" dirty="0">
                        <a:solidFill>
                          <a:sysClr val="windowText" lastClr="000000"/>
                        </a:solidFill>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endParaRPr lang="en-GB" sz="2200" dirty="0">
                        <a:solidFill>
                          <a:sysClr val="windowText" lastClr="000000"/>
                        </a:solidFill>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640071">
                <a:tc>
                  <a:txBody>
                    <a:bodyPr/>
                    <a:lstStyle/>
                    <a:p>
                      <a:pPr algn="l">
                        <a:spcAft>
                          <a:spcPts val="0"/>
                        </a:spcAft>
                      </a:pPr>
                      <a:r>
                        <a:rPr lang="en-GB" sz="2200" b="1" dirty="0">
                          <a:solidFill>
                            <a:sysClr val="windowText" lastClr="000000"/>
                          </a:solidFill>
                          <a:effectLst/>
                          <a:latin typeface="+mn-lt"/>
                          <a:ea typeface="Times New Roman" panose="02020603050405020304" pitchFamily="18" charset="0"/>
                          <a:cs typeface="Times New Roman" panose="02020603050405020304" pitchFamily="18" charset="0"/>
                        </a:rPr>
                        <a:t>3) </a:t>
                      </a:r>
                      <a:r>
                        <a:rPr lang="en-GB" sz="2200" b="0" dirty="0">
                          <a:solidFill>
                            <a:sysClr val="windowText" lastClr="000000"/>
                          </a:solidFill>
                          <a:effectLst/>
                          <a:latin typeface="+mn-lt"/>
                          <a:ea typeface="Times New Roman" panose="02020603050405020304" pitchFamily="18" charset="0"/>
                          <a:cs typeface="Times New Roman" panose="02020603050405020304" pitchFamily="18" charset="0"/>
                        </a:rPr>
                        <a:t>I </a:t>
                      </a:r>
                      <a:r>
                        <a:rPr lang="en-GB" sz="2200" b="0" u="sng" dirty="0">
                          <a:solidFill>
                            <a:sysClr val="windowText" lastClr="000000"/>
                          </a:solidFill>
                          <a:effectLst/>
                          <a:latin typeface="+mn-lt"/>
                          <a:ea typeface="Times New Roman" panose="02020603050405020304" pitchFamily="18" charset="0"/>
                          <a:cs typeface="Times New Roman" panose="02020603050405020304" pitchFamily="18" charset="0"/>
                        </a:rPr>
                        <a:t>completed</a:t>
                      </a:r>
                      <a:r>
                        <a:rPr lang="en-GB" sz="2200" b="0" dirty="0">
                          <a:solidFill>
                            <a:sysClr val="windowText" lastClr="000000"/>
                          </a:solidFill>
                          <a:effectLst/>
                          <a:latin typeface="+mn-lt"/>
                          <a:ea typeface="Times New Roman" panose="02020603050405020304" pitchFamily="18" charset="0"/>
                          <a:cs typeface="Times New Roman" panose="02020603050405020304" pitchFamily="18" charset="0"/>
                        </a:rPr>
                        <a:t> my writing quickly.</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r>
                        <a:rPr lang="en-GB" sz="2200" dirty="0">
                          <a:solidFill>
                            <a:sysClr val="windowText" lastClr="000000"/>
                          </a:solidFill>
                          <a:effectLst/>
                          <a:latin typeface="+mn-lt"/>
                        </a:rPr>
                        <a:t> </a:t>
                      </a:r>
                      <a:endParaRPr lang="en-GB" sz="2200" dirty="0">
                        <a:solidFill>
                          <a:sysClr val="windowText" lastClr="000000"/>
                        </a:solidFill>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endParaRPr lang="en-GB" sz="2200" dirty="0">
                        <a:solidFill>
                          <a:sysClr val="windowText" lastClr="000000"/>
                        </a:solidFill>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endParaRPr lang="en-GB" sz="2200" dirty="0">
                        <a:solidFill>
                          <a:sysClr val="windowText" lastClr="000000"/>
                        </a:solidFill>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bl>
          </a:graphicData>
        </a:graphic>
      </p:graphicFrame>
      <p:sp>
        <p:nvSpPr>
          <p:cNvPr id="20" name="Rectangle 19"/>
          <p:cNvSpPr/>
          <p:nvPr/>
        </p:nvSpPr>
        <p:spPr>
          <a:xfrm>
            <a:off x="8888514" y="5229201"/>
            <a:ext cx="1084733" cy="769441"/>
          </a:xfrm>
          <a:prstGeom prst="rect">
            <a:avLst/>
          </a:prstGeom>
        </p:spPr>
        <p:txBody>
          <a:bodyPr wrap="square">
            <a:spAutoFit/>
          </a:bodyPr>
          <a:lstStyle/>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______</a:t>
            </a:r>
            <a:endParaRPr lang="en-GB" altLang="en-US" sz="2200" dirty="0"/>
          </a:p>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1 mark</a:t>
            </a:r>
            <a:endParaRPr lang="en-GB" altLang="en-US" sz="2200" dirty="0"/>
          </a:p>
        </p:txBody>
      </p:sp>
      <p:pic>
        <p:nvPicPr>
          <p:cNvPr id="10" name="Picture 9">
            <a:extLst>
              <a:ext uri="{FF2B5EF4-FFF2-40B4-BE49-F238E27FC236}">
                <a16:creationId xmlns:a16="http://schemas.microsoft.com/office/drawing/2014/main" id="{B780E53F-3984-4432-84EA-3F474ABBE39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9832" y="167683"/>
            <a:ext cx="753237" cy="1082421"/>
          </a:xfrm>
          <a:prstGeom prst="rect">
            <a:avLst/>
          </a:prstGeom>
        </p:spPr>
      </p:pic>
      <p:pic>
        <p:nvPicPr>
          <p:cNvPr id="11" name="Picture 10">
            <a:extLst>
              <a:ext uri="{FF2B5EF4-FFF2-40B4-BE49-F238E27FC236}">
                <a16:creationId xmlns:a16="http://schemas.microsoft.com/office/drawing/2014/main" id="{5E818C04-3432-3A46-B1CA-CDC632CA24BA}"/>
              </a:ext>
            </a:extLst>
          </p:cNvPr>
          <p:cNvPicPr>
            <a:picLocks noChangeAspect="1"/>
          </p:cNvPicPr>
          <p:nvPr/>
        </p:nvPicPr>
        <p:blipFill>
          <a:blip r:embed="rId3"/>
          <a:stretch>
            <a:fillRect/>
          </a:stretch>
        </p:blipFill>
        <p:spPr>
          <a:xfrm>
            <a:off x="10668000" y="470599"/>
            <a:ext cx="1234846" cy="826857"/>
          </a:xfrm>
          <a:prstGeom prst="rect">
            <a:avLst/>
          </a:prstGeom>
        </p:spPr>
      </p:pic>
    </p:spTree>
    <p:extLst>
      <p:ext uri="{BB962C8B-B14F-4D97-AF65-F5344CB8AC3E}">
        <p14:creationId xmlns:p14="http://schemas.microsoft.com/office/powerpoint/2010/main" val="3632183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618DF5B-C7E5-41A3-9007-E34DE55A35B1}"/>
              </a:ext>
            </a:extLst>
          </p:cNvPr>
          <p:cNvSpPr txBox="1"/>
          <p:nvPr/>
        </p:nvSpPr>
        <p:spPr>
          <a:xfrm>
            <a:off x="4627933" y="692881"/>
            <a:ext cx="2936134" cy="507831"/>
          </a:xfrm>
          <a:prstGeom prst="rect">
            <a:avLst/>
          </a:prstGeom>
          <a:noFill/>
        </p:spPr>
        <p:txBody>
          <a:bodyPr wrap="square" rtlCol="0">
            <a:spAutoFit/>
          </a:bodyPr>
          <a:lstStyle/>
          <a:p>
            <a:pPr algn="ctr"/>
            <a:r>
              <a:rPr lang="en-GB" sz="2700" b="1" dirty="0"/>
              <a:t>Teacher Notes</a:t>
            </a:r>
          </a:p>
        </p:txBody>
      </p:sp>
      <p:sp>
        <p:nvSpPr>
          <p:cNvPr id="8" name="Rectangle 13"/>
          <p:cNvSpPr>
            <a:spLocks noChangeArrowheads="1"/>
          </p:cNvSpPr>
          <p:nvPr/>
        </p:nvSpPr>
        <p:spPr bwMode="auto">
          <a:xfrm>
            <a:off x="2207568" y="1218238"/>
            <a:ext cx="7964142" cy="51706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The questions on these slides are presented in the same way as questions in the </a:t>
            </a:r>
            <a:r>
              <a:rPr lang="en-GB" altLang="en-US" sz="2200" dirty="0" err="1">
                <a:ea typeface="Times New Roman" panose="02020603050405020304" pitchFamily="18" charset="0"/>
                <a:cs typeface="Calibri" panose="020F0502020204030204" pitchFamily="34" charset="0"/>
              </a:rPr>
              <a:t>DfE</a:t>
            </a:r>
            <a:r>
              <a:rPr lang="en-GB" altLang="en-US" sz="2200" dirty="0">
                <a:ea typeface="Times New Roman" panose="02020603050405020304" pitchFamily="18" charset="0"/>
                <a:cs typeface="Calibri" panose="020F0502020204030204" pitchFamily="34" charset="0"/>
              </a:rPr>
              <a:t> GPS tests to ensure that children are familiar with the language used. To make it easier to use these with larger groups, tick boxes have been numbered so children can easily jot down their answer and children could be encouraged to write down specific words as answers to ‘circle’ questions. Teachers will need to time each slide to a maximum of one minute before moving pupils on. </a:t>
            </a:r>
          </a:p>
          <a:p>
            <a:pPr eaLnBrk="0" fontAlgn="base" hangingPunct="0">
              <a:spcBef>
                <a:spcPct val="0"/>
              </a:spcBef>
              <a:spcAft>
                <a:spcPct val="0"/>
              </a:spcAft>
            </a:pPr>
            <a:endParaRPr lang="en-GB" altLang="en-US" sz="2200" dirty="0">
              <a:cs typeface="Calibri" panose="020F0502020204030204" pitchFamily="34" charset="0"/>
            </a:endParaRPr>
          </a:p>
          <a:p>
            <a:pPr eaLnBrk="0" fontAlgn="base" hangingPunct="0">
              <a:spcBef>
                <a:spcPct val="0"/>
              </a:spcBef>
              <a:spcAft>
                <a:spcPct val="0"/>
              </a:spcAft>
            </a:pPr>
            <a:r>
              <a:rPr lang="en-GB" altLang="en-US" sz="2200" dirty="0">
                <a:cs typeface="Calibri" panose="020F0502020204030204" pitchFamily="34" charset="0"/>
              </a:rPr>
              <a:t>The challenge activities provide opportunities for children to practise some of the more difficult objectives and question types. Where questions require a written answer, children should be reminded to take particular care with spelling and punctuation (e.g. use of capital letters and full stops) as this is often the reason that pupils do not achieve the marks.</a:t>
            </a:r>
            <a:endParaRPr lang="en-GB" altLang="en-US" sz="2200" dirty="0"/>
          </a:p>
        </p:txBody>
      </p:sp>
      <p:pic>
        <p:nvPicPr>
          <p:cNvPr id="10" name="Picture 9">
            <a:extLst>
              <a:ext uri="{FF2B5EF4-FFF2-40B4-BE49-F238E27FC236}">
                <a16:creationId xmlns:a16="http://schemas.microsoft.com/office/drawing/2014/main" id="{BE110FE7-F810-48B5-9321-B32158BA011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9832" y="167683"/>
            <a:ext cx="753237" cy="1082421"/>
          </a:xfrm>
          <a:prstGeom prst="rect">
            <a:avLst/>
          </a:prstGeom>
        </p:spPr>
      </p:pic>
      <p:pic>
        <p:nvPicPr>
          <p:cNvPr id="6" name="Picture 5">
            <a:extLst>
              <a:ext uri="{FF2B5EF4-FFF2-40B4-BE49-F238E27FC236}">
                <a16:creationId xmlns:a16="http://schemas.microsoft.com/office/drawing/2014/main" id="{FDBE3EE9-766C-FC42-BA83-FD7CFF68B236}"/>
              </a:ext>
            </a:extLst>
          </p:cNvPr>
          <p:cNvPicPr>
            <a:picLocks noChangeAspect="1"/>
          </p:cNvPicPr>
          <p:nvPr/>
        </p:nvPicPr>
        <p:blipFill>
          <a:blip r:embed="rId3"/>
          <a:stretch>
            <a:fillRect/>
          </a:stretch>
        </p:blipFill>
        <p:spPr>
          <a:xfrm>
            <a:off x="10668000" y="470599"/>
            <a:ext cx="1234846" cy="826857"/>
          </a:xfrm>
          <a:prstGeom prst="rect">
            <a:avLst/>
          </a:prstGeom>
        </p:spPr>
      </p:pic>
    </p:spTree>
    <p:extLst>
      <p:ext uri="{BB962C8B-B14F-4D97-AF65-F5344CB8AC3E}">
        <p14:creationId xmlns:p14="http://schemas.microsoft.com/office/powerpoint/2010/main" val="28933281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618DF5B-C7E5-41A3-9007-E34DE55A35B1}"/>
              </a:ext>
            </a:extLst>
          </p:cNvPr>
          <p:cNvSpPr txBox="1"/>
          <p:nvPr/>
        </p:nvSpPr>
        <p:spPr>
          <a:xfrm>
            <a:off x="4744042" y="692697"/>
            <a:ext cx="2914388" cy="507831"/>
          </a:xfrm>
          <a:prstGeom prst="rect">
            <a:avLst/>
          </a:prstGeom>
          <a:noFill/>
        </p:spPr>
        <p:txBody>
          <a:bodyPr wrap="none" rtlCol="0">
            <a:spAutoFit/>
          </a:bodyPr>
          <a:lstStyle/>
          <a:p>
            <a:r>
              <a:rPr lang="en-GB" sz="2700" b="1" dirty="0"/>
              <a:t>Week 6 - questions</a:t>
            </a:r>
          </a:p>
        </p:txBody>
      </p:sp>
      <p:sp>
        <p:nvSpPr>
          <p:cNvPr id="37" name="Rectangle 13"/>
          <p:cNvSpPr>
            <a:spLocks noChangeArrowheads="1"/>
          </p:cNvSpPr>
          <p:nvPr/>
        </p:nvSpPr>
        <p:spPr bwMode="auto">
          <a:xfrm>
            <a:off x="1965798" y="6149622"/>
            <a:ext cx="8234658"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algn="ctr" eaLnBrk="0" fontAlgn="base" hangingPunct="0">
              <a:spcBef>
                <a:spcPct val="0"/>
              </a:spcBef>
              <a:spcAft>
                <a:spcPct val="0"/>
              </a:spcAft>
            </a:pPr>
            <a:r>
              <a:rPr lang="en-GB" altLang="en-US" sz="2200" b="1" i="1" u="sng" dirty="0">
                <a:ea typeface="Times New Roman" panose="02020603050405020304" pitchFamily="18" charset="0"/>
                <a:cs typeface="Calibri" panose="020F0502020204030204" pitchFamily="34" charset="0"/>
              </a:rPr>
              <a:t>CHALLENGE</a:t>
            </a:r>
            <a:r>
              <a:rPr lang="en-GB" altLang="en-US" sz="2200" b="1" i="1" dirty="0">
                <a:ea typeface="Times New Roman" panose="02020603050405020304" pitchFamily="18" charset="0"/>
                <a:cs typeface="Calibri" panose="020F0502020204030204" pitchFamily="34" charset="0"/>
              </a:rPr>
              <a:t>: Improve the last sentence by extending the noun phrase.</a:t>
            </a:r>
            <a:endParaRPr lang="en-GB" altLang="en-US" sz="2200" i="1" dirty="0"/>
          </a:p>
        </p:txBody>
      </p:sp>
      <p:sp>
        <p:nvSpPr>
          <p:cNvPr id="20" name="Rectangle 19"/>
          <p:cNvSpPr/>
          <p:nvPr/>
        </p:nvSpPr>
        <p:spPr>
          <a:xfrm>
            <a:off x="8995886" y="4868578"/>
            <a:ext cx="1084733" cy="769441"/>
          </a:xfrm>
          <a:prstGeom prst="rect">
            <a:avLst/>
          </a:prstGeom>
        </p:spPr>
        <p:txBody>
          <a:bodyPr wrap="square">
            <a:spAutoFit/>
          </a:bodyPr>
          <a:lstStyle/>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______</a:t>
            </a:r>
            <a:endParaRPr lang="en-GB" altLang="en-US" sz="2200" dirty="0"/>
          </a:p>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1 mark</a:t>
            </a:r>
            <a:endParaRPr lang="en-GB" altLang="en-US" sz="2200" dirty="0"/>
          </a:p>
        </p:txBody>
      </p:sp>
      <p:pic>
        <p:nvPicPr>
          <p:cNvPr id="10" name="Picture 9">
            <a:extLst>
              <a:ext uri="{FF2B5EF4-FFF2-40B4-BE49-F238E27FC236}">
                <a16:creationId xmlns:a16="http://schemas.microsoft.com/office/drawing/2014/main" id="{D817920B-F4A1-45FA-99BF-766703FE1EB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9832" y="167683"/>
            <a:ext cx="753237" cy="1082421"/>
          </a:xfrm>
          <a:prstGeom prst="rect">
            <a:avLst/>
          </a:prstGeom>
        </p:spPr>
      </p:pic>
      <p:sp>
        <p:nvSpPr>
          <p:cNvPr id="12" name="Rectangle 13">
            <a:extLst>
              <a:ext uri="{FF2B5EF4-FFF2-40B4-BE49-F238E27FC236}">
                <a16:creationId xmlns:a16="http://schemas.microsoft.com/office/drawing/2014/main" id="{16167A89-91A0-42FE-BFCD-888245F8593B}"/>
              </a:ext>
            </a:extLst>
          </p:cNvPr>
          <p:cNvSpPr>
            <a:spLocks noChangeArrowheads="1"/>
          </p:cNvSpPr>
          <p:nvPr/>
        </p:nvSpPr>
        <p:spPr bwMode="auto">
          <a:xfrm>
            <a:off x="2865390" y="1435424"/>
            <a:ext cx="7047034"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r>
              <a:rPr lang="en-GB" sz="2200" b="1" dirty="0"/>
              <a:t>3.  </a:t>
            </a:r>
            <a:r>
              <a:rPr lang="en-GB" sz="2200" dirty="0"/>
              <a:t>Tick to show whether each sentence is in the </a:t>
            </a:r>
            <a:r>
              <a:rPr lang="en-GB" sz="2200" b="1" dirty="0"/>
              <a:t>past tense </a:t>
            </a:r>
            <a:r>
              <a:rPr lang="en-GB" sz="2200" dirty="0"/>
              <a:t>or the </a:t>
            </a:r>
            <a:r>
              <a:rPr lang="en-GB" sz="2200" b="1" dirty="0"/>
              <a:t>present tense</a:t>
            </a:r>
            <a:r>
              <a:rPr lang="en-GB" sz="2200" dirty="0"/>
              <a:t>.</a:t>
            </a:r>
          </a:p>
        </p:txBody>
      </p:sp>
      <p:graphicFrame>
        <p:nvGraphicFramePr>
          <p:cNvPr id="13" name="Table 12">
            <a:extLst>
              <a:ext uri="{FF2B5EF4-FFF2-40B4-BE49-F238E27FC236}">
                <a16:creationId xmlns:a16="http://schemas.microsoft.com/office/drawing/2014/main" id="{F9C423D6-FA1F-4475-8BF8-E56C97350EC3}"/>
              </a:ext>
            </a:extLst>
          </p:cNvPr>
          <p:cNvGraphicFramePr>
            <a:graphicFrameLocks noGrp="1"/>
          </p:cNvGraphicFramePr>
          <p:nvPr>
            <p:extLst>
              <p:ext uri="{D42A27DB-BD31-4B8C-83A1-F6EECF244321}">
                <p14:modId xmlns:p14="http://schemas.microsoft.com/office/powerpoint/2010/main" val="4201521577"/>
              </p:ext>
            </p:extLst>
          </p:nvPr>
        </p:nvGraphicFramePr>
        <p:xfrm>
          <a:off x="2252869" y="2438920"/>
          <a:ext cx="8468139" cy="2790281"/>
        </p:xfrm>
        <a:graphic>
          <a:graphicData uri="http://schemas.openxmlformats.org/drawingml/2006/table">
            <a:tbl>
              <a:tblPr firstRow="1" firstCol="1" bandRow="1">
                <a:tableStyleId>{5C22544A-7EE6-4342-B048-85BDC9FD1C3A}</a:tableStyleId>
              </a:tblPr>
              <a:tblGrid>
                <a:gridCol w="4638261">
                  <a:extLst>
                    <a:ext uri="{9D8B030D-6E8A-4147-A177-3AD203B41FA5}">
                      <a16:colId xmlns:a16="http://schemas.microsoft.com/office/drawing/2014/main" val="20000"/>
                    </a:ext>
                  </a:extLst>
                </a:gridCol>
                <a:gridCol w="1914939">
                  <a:extLst>
                    <a:ext uri="{9D8B030D-6E8A-4147-A177-3AD203B41FA5}">
                      <a16:colId xmlns:a16="http://schemas.microsoft.com/office/drawing/2014/main" val="20001"/>
                    </a:ext>
                  </a:extLst>
                </a:gridCol>
                <a:gridCol w="1914939">
                  <a:extLst>
                    <a:ext uri="{9D8B030D-6E8A-4147-A177-3AD203B41FA5}">
                      <a16:colId xmlns:a16="http://schemas.microsoft.com/office/drawing/2014/main" val="20002"/>
                    </a:ext>
                  </a:extLst>
                </a:gridCol>
              </a:tblGrid>
              <a:tr h="864096">
                <a:tc>
                  <a:txBody>
                    <a:bodyPr/>
                    <a:lstStyle/>
                    <a:p>
                      <a:pPr algn="ctr">
                        <a:spcAft>
                          <a:spcPts val="0"/>
                        </a:spcAft>
                      </a:pPr>
                      <a:r>
                        <a:rPr lang="en-GB" sz="2200" dirty="0">
                          <a:solidFill>
                            <a:sysClr val="windowText" lastClr="000000"/>
                          </a:solidFill>
                          <a:effectLst/>
                        </a:rPr>
                        <a:t>Sentence</a:t>
                      </a:r>
                      <a:endParaRPr lang="en-GB" sz="2200" dirty="0">
                        <a:solidFill>
                          <a:sysClr val="windowText" lastClr="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GB" sz="2200" dirty="0">
                          <a:solidFill>
                            <a:sysClr val="windowText" lastClr="000000"/>
                          </a:solidFill>
                          <a:effectLst/>
                          <a:latin typeface="Calibri" panose="020F0502020204030204" pitchFamily="34" charset="0"/>
                          <a:ea typeface="Times New Roman" panose="02020603050405020304" pitchFamily="18" charset="0"/>
                          <a:cs typeface="Times New Roman" panose="02020603050405020304" pitchFamily="18" charset="0"/>
                        </a:rPr>
                        <a:t>Past tense</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GB" sz="2200" dirty="0">
                          <a:solidFill>
                            <a:sysClr val="windowText" lastClr="000000"/>
                          </a:solidFill>
                          <a:effectLst/>
                          <a:latin typeface="Calibri" panose="020F0502020204030204" pitchFamily="34" charset="0"/>
                          <a:ea typeface="Times New Roman" panose="02020603050405020304" pitchFamily="18" charset="0"/>
                          <a:cs typeface="Times New Roman" panose="02020603050405020304" pitchFamily="18" charset="0"/>
                        </a:rPr>
                        <a:t>Present tense</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623615">
                <a:tc>
                  <a:txBody>
                    <a:bodyPr/>
                    <a:lstStyle/>
                    <a:p>
                      <a:pPr algn="l">
                        <a:spcAft>
                          <a:spcPts val="0"/>
                        </a:spcAft>
                      </a:pPr>
                      <a:r>
                        <a:rPr lang="en-GB" sz="2200" b="1" dirty="0">
                          <a:solidFill>
                            <a:sysClr val="windowText" lastClr="000000"/>
                          </a:solidFill>
                          <a:effectLst/>
                          <a:latin typeface="Calibri" panose="020F0502020204030204" pitchFamily="34" charset="0"/>
                          <a:ea typeface="Times New Roman" panose="02020603050405020304" pitchFamily="18" charset="0"/>
                          <a:cs typeface="Times New Roman" panose="02020603050405020304" pitchFamily="18" charset="0"/>
                        </a:rPr>
                        <a:t>1)</a:t>
                      </a:r>
                      <a:r>
                        <a:rPr lang="en-GB" sz="2200" b="0" dirty="0">
                          <a:solidFill>
                            <a:sysClr val="windowText" lastClr="000000"/>
                          </a:solidFill>
                          <a:effectLst/>
                          <a:latin typeface="Calibri" panose="020F0502020204030204" pitchFamily="34" charset="0"/>
                          <a:ea typeface="Times New Roman" panose="02020603050405020304" pitchFamily="18" charset="0"/>
                          <a:cs typeface="Times New Roman" panose="02020603050405020304" pitchFamily="18" charset="0"/>
                        </a:rPr>
                        <a:t> Samir was early.</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r>
                        <a:rPr lang="en-GB" sz="2200" dirty="0">
                          <a:solidFill>
                            <a:sysClr val="windowText" lastClr="000000"/>
                          </a:solidFill>
                          <a:effectLst/>
                        </a:rPr>
                        <a:t> </a:t>
                      </a:r>
                      <a:endParaRPr lang="en-GB" sz="2200" dirty="0">
                        <a:solidFill>
                          <a:sysClr val="windowText" lastClr="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endParaRPr lang="en-GB" sz="2200" dirty="0">
                        <a:solidFill>
                          <a:sysClr val="windowText" lastClr="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623615">
                <a:tc>
                  <a:txBody>
                    <a:bodyPr/>
                    <a:lstStyle/>
                    <a:p>
                      <a:pPr algn="l">
                        <a:spcAft>
                          <a:spcPts val="0"/>
                        </a:spcAft>
                      </a:pPr>
                      <a:r>
                        <a:rPr lang="en-GB" sz="2200" b="1" u="none" dirty="0">
                          <a:solidFill>
                            <a:sysClr val="windowText" lastClr="000000"/>
                          </a:solidFill>
                          <a:effectLst/>
                          <a:latin typeface="Calibri" panose="020F0502020204030204" pitchFamily="34" charset="0"/>
                          <a:ea typeface="Times New Roman" panose="02020603050405020304" pitchFamily="18" charset="0"/>
                          <a:cs typeface="Times New Roman" panose="02020603050405020304" pitchFamily="18" charset="0"/>
                        </a:rPr>
                        <a:t>2)</a:t>
                      </a:r>
                      <a:r>
                        <a:rPr lang="en-GB" sz="2200" b="0" u="none" dirty="0">
                          <a:solidFill>
                            <a:sysClr val="windowText" lastClr="000000"/>
                          </a:solidFill>
                          <a:effectLst/>
                          <a:latin typeface="Calibri" panose="020F0502020204030204" pitchFamily="34" charset="0"/>
                          <a:ea typeface="Times New Roman" panose="02020603050405020304" pitchFamily="18" charset="0"/>
                          <a:cs typeface="Times New Roman" panose="02020603050405020304" pitchFamily="18" charset="0"/>
                        </a:rPr>
                        <a:t> I am feeling a little sad today.</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GB" sz="2200" dirty="0">
                          <a:solidFill>
                            <a:sysClr val="windowText" lastClr="000000"/>
                          </a:solidFill>
                          <a:effectLst/>
                        </a:rPr>
                        <a:t> </a:t>
                      </a:r>
                      <a:endParaRPr lang="en-GB" sz="2200" dirty="0">
                        <a:solidFill>
                          <a:sysClr val="windowText" lastClr="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endParaRPr lang="en-GB" sz="2200" dirty="0">
                        <a:solidFill>
                          <a:sysClr val="windowText" lastClr="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678955">
                <a:tc>
                  <a:txBody>
                    <a:bodyPr/>
                    <a:lstStyle/>
                    <a:p>
                      <a:pPr algn="l">
                        <a:spcAft>
                          <a:spcPts val="0"/>
                        </a:spcAft>
                      </a:pPr>
                      <a:r>
                        <a:rPr lang="en-GB" sz="2200" b="1" dirty="0">
                          <a:solidFill>
                            <a:sysClr val="windowText" lastClr="000000"/>
                          </a:solidFill>
                          <a:effectLst/>
                          <a:latin typeface="Calibri" panose="020F0502020204030204" pitchFamily="34" charset="0"/>
                          <a:ea typeface="Times New Roman" panose="02020603050405020304" pitchFamily="18" charset="0"/>
                          <a:cs typeface="Times New Roman" panose="02020603050405020304" pitchFamily="18" charset="0"/>
                        </a:rPr>
                        <a:t>3) </a:t>
                      </a:r>
                      <a:r>
                        <a:rPr lang="en-GB" sz="2200" b="0" dirty="0">
                          <a:solidFill>
                            <a:sysClr val="windowText" lastClr="000000"/>
                          </a:solidFill>
                          <a:effectLst/>
                          <a:latin typeface="Calibri" panose="020F0502020204030204" pitchFamily="34" charset="0"/>
                          <a:ea typeface="Times New Roman" panose="02020603050405020304" pitchFamily="18" charset="0"/>
                          <a:cs typeface="Times New Roman" panose="02020603050405020304" pitchFamily="18" charset="0"/>
                        </a:rPr>
                        <a:t>Crocodiles are remarkable creatures.</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r>
                        <a:rPr lang="en-GB" sz="2200" dirty="0">
                          <a:solidFill>
                            <a:sysClr val="windowText" lastClr="000000"/>
                          </a:solidFill>
                          <a:effectLst/>
                        </a:rPr>
                        <a:t> </a:t>
                      </a:r>
                      <a:endParaRPr lang="en-GB" sz="2200" dirty="0">
                        <a:solidFill>
                          <a:sysClr val="windowText" lastClr="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endParaRPr lang="en-GB" sz="2200" dirty="0">
                        <a:solidFill>
                          <a:sysClr val="windowText" lastClr="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bl>
          </a:graphicData>
        </a:graphic>
      </p:graphicFrame>
      <p:pic>
        <p:nvPicPr>
          <p:cNvPr id="11" name="Picture 10">
            <a:extLst>
              <a:ext uri="{FF2B5EF4-FFF2-40B4-BE49-F238E27FC236}">
                <a16:creationId xmlns:a16="http://schemas.microsoft.com/office/drawing/2014/main" id="{2B02917F-249B-2645-B294-A0A0142CE3B6}"/>
              </a:ext>
            </a:extLst>
          </p:cNvPr>
          <p:cNvPicPr>
            <a:picLocks noChangeAspect="1"/>
          </p:cNvPicPr>
          <p:nvPr/>
        </p:nvPicPr>
        <p:blipFill>
          <a:blip r:embed="rId3"/>
          <a:stretch>
            <a:fillRect/>
          </a:stretch>
        </p:blipFill>
        <p:spPr>
          <a:xfrm>
            <a:off x="10668000" y="470599"/>
            <a:ext cx="1234846" cy="826857"/>
          </a:xfrm>
          <a:prstGeom prst="rect">
            <a:avLst/>
          </a:prstGeom>
        </p:spPr>
      </p:pic>
    </p:spTree>
    <p:extLst>
      <p:ext uri="{BB962C8B-B14F-4D97-AF65-F5344CB8AC3E}">
        <p14:creationId xmlns:p14="http://schemas.microsoft.com/office/powerpoint/2010/main" val="19315283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618DF5B-C7E5-41A3-9007-E34DE55A35B1}"/>
              </a:ext>
            </a:extLst>
          </p:cNvPr>
          <p:cNvSpPr txBox="1"/>
          <p:nvPr/>
        </p:nvSpPr>
        <p:spPr>
          <a:xfrm>
            <a:off x="4744042" y="692697"/>
            <a:ext cx="2914388" cy="507831"/>
          </a:xfrm>
          <a:prstGeom prst="rect">
            <a:avLst/>
          </a:prstGeom>
          <a:noFill/>
        </p:spPr>
        <p:txBody>
          <a:bodyPr wrap="none" rtlCol="0">
            <a:spAutoFit/>
          </a:bodyPr>
          <a:lstStyle/>
          <a:p>
            <a:r>
              <a:rPr lang="en-GB" sz="2700" b="1" dirty="0"/>
              <a:t>Week 7 - questions</a:t>
            </a:r>
          </a:p>
        </p:txBody>
      </p:sp>
      <p:sp>
        <p:nvSpPr>
          <p:cNvPr id="8" name="Rectangle 13"/>
          <p:cNvSpPr>
            <a:spLocks noChangeArrowheads="1"/>
          </p:cNvSpPr>
          <p:nvPr/>
        </p:nvSpPr>
        <p:spPr bwMode="auto">
          <a:xfrm>
            <a:off x="2711625" y="1618515"/>
            <a:ext cx="6933641"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200" b="1" dirty="0">
                <a:ea typeface="Times New Roman" panose="02020603050405020304" pitchFamily="18" charset="0"/>
                <a:cs typeface="Calibri" panose="020F0502020204030204" pitchFamily="34" charset="0"/>
              </a:rPr>
              <a:t>1.</a:t>
            </a:r>
            <a:r>
              <a:rPr lang="en-GB" altLang="en-US" sz="2200" dirty="0">
                <a:ea typeface="Times New Roman" panose="02020603050405020304" pitchFamily="18" charset="0"/>
                <a:cs typeface="Calibri" panose="020F0502020204030204" pitchFamily="34" charset="0"/>
              </a:rPr>
              <a:t>  Which option is punctuated correctly?</a:t>
            </a:r>
            <a:endParaRPr lang="en-GB" altLang="en-US" sz="2200" dirty="0"/>
          </a:p>
          <a:p>
            <a:pP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                                                                                  </a:t>
            </a:r>
            <a:endParaRPr lang="en-GB" altLang="en-US" sz="2200" dirty="0"/>
          </a:p>
          <a:p>
            <a:pPr eaLnBrk="0" fontAlgn="base" hangingPunct="0">
              <a:spcBef>
                <a:spcPct val="0"/>
              </a:spcBef>
              <a:spcAft>
                <a:spcPct val="0"/>
              </a:spcAft>
            </a:pPr>
            <a:endParaRPr lang="en-GB" altLang="en-US" sz="2200" dirty="0"/>
          </a:p>
        </p:txBody>
      </p:sp>
      <p:sp>
        <p:nvSpPr>
          <p:cNvPr id="37" name="Rectangle 13"/>
          <p:cNvSpPr>
            <a:spLocks noChangeArrowheads="1"/>
          </p:cNvSpPr>
          <p:nvPr/>
        </p:nvSpPr>
        <p:spPr bwMode="auto">
          <a:xfrm>
            <a:off x="1740024" y="5985567"/>
            <a:ext cx="8748464" cy="144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ctr" eaLnBrk="0" fontAlgn="base" hangingPunct="0">
              <a:spcBef>
                <a:spcPct val="0"/>
              </a:spcBef>
              <a:spcAft>
                <a:spcPct val="0"/>
              </a:spcAft>
            </a:pPr>
            <a:r>
              <a:rPr lang="en-GB" altLang="en-US" sz="2200" b="1" i="1" u="sng" dirty="0">
                <a:ea typeface="Times New Roman" panose="02020603050405020304" pitchFamily="18" charset="0"/>
                <a:cs typeface="Calibri" panose="020F0502020204030204" pitchFamily="34" charset="0"/>
              </a:rPr>
              <a:t>CHALLENGE</a:t>
            </a:r>
            <a:r>
              <a:rPr lang="en-GB" altLang="en-US" sz="2200" b="1" i="1" dirty="0">
                <a:ea typeface="Times New Roman" panose="02020603050405020304" pitchFamily="18" charset="0"/>
                <a:cs typeface="Calibri" panose="020F0502020204030204" pitchFamily="34" charset="0"/>
              </a:rPr>
              <a:t>: Rewrite the two sentences as one sentence using a conjunction.</a:t>
            </a:r>
            <a:endParaRPr lang="en-GB" altLang="en-US" sz="2200" i="1" dirty="0"/>
          </a:p>
          <a:p>
            <a:pPr eaLnBrk="0" fontAlgn="base" hangingPunct="0">
              <a:spcBef>
                <a:spcPct val="0"/>
              </a:spcBef>
              <a:spcAft>
                <a:spcPct val="0"/>
              </a:spcAft>
            </a:pPr>
            <a:r>
              <a:rPr lang="en-GB" altLang="en-US" sz="2200" i="1" dirty="0">
                <a:ea typeface="Times New Roman" panose="02020603050405020304" pitchFamily="18" charset="0"/>
                <a:cs typeface="Calibri" panose="020F0502020204030204" pitchFamily="34" charset="0"/>
              </a:rPr>
              <a:t>                                                                                  </a:t>
            </a:r>
            <a:endParaRPr lang="en-GB" altLang="en-US" sz="2200" i="1" dirty="0"/>
          </a:p>
          <a:p>
            <a:pPr eaLnBrk="0" fontAlgn="base" hangingPunct="0">
              <a:spcBef>
                <a:spcPct val="0"/>
              </a:spcBef>
              <a:spcAft>
                <a:spcPct val="0"/>
              </a:spcAft>
            </a:pPr>
            <a:endParaRPr lang="en-GB" altLang="en-US" sz="2200" i="1" dirty="0"/>
          </a:p>
        </p:txBody>
      </p:sp>
      <p:grpSp>
        <p:nvGrpSpPr>
          <p:cNvPr id="20" name="Group 19"/>
          <p:cNvGrpSpPr/>
          <p:nvPr/>
        </p:nvGrpSpPr>
        <p:grpSpPr>
          <a:xfrm>
            <a:off x="8184232" y="2182799"/>
            <a:ext cx="1143262" cy="3754663"/>
            <a:chOff x="7110309" y="2132856"/>
            <a:chExt cx="1143262" cy="3754663"/>
          </a:xfrm>
        </p:grpSpPr>
        <p:grpSp>
          <p:nvGrpSpPr>
            <p:cNvPr id="21" name="Group 20"/>
            <p:cNvGrpSpPr/>
            <p:nvPr/>
          </p:nvGrpSpPr>
          <p:grpSpPr>
            <a:xfrm>
              <a:off x="7110309" y="2132856"/>
              <a:ext cx="1143262" cy="2966718"/>
              <a:chOff x="7110309" y="2132856"/>
              <a:chExt cx="1143262" cy="2966718"/>
            </a:xfrm>
          </p:grpSpPr>
          <p:grpSp>
            <p:nvGrpSpPr>
              <p:cNvPr id="23" name="Group 22"/>
              <p:cNvGrpSpPr/>
              <p:nvPr/>
            </p:nvGrpSpPr>
            <p:grpSpPr>
              <a:xfrm>
                <a:off x="7455015" y="2703983"/>
                <a:ext cx="443007" cy="2395591"/>
                <a:chOff x="0" y="-69120"/>
                <a:chExt cx="219657" cy="1303797"/>
              </a:xfrm>
            </p:grpSpPr>
            <p:sp>
              <p:nvSpPr>
                <p:cNvPr id="26" name="Rectangle 25"/>
                <p:cNvSpPr/>
                <p:nvPr/>
              </p:nvSpPr>
              <p:spPr>
                <a:xfrm>
                  <a:off x="0" y="-69120"/>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1</a:t>
                  </a:r>
                </a:p>
              </p:txBody>
            </p:sp>
            <p:sp>
              <p:nvSpPr>
                <p:cNvPr id="28" name="Rectangle 27"/>
                <p:cNvSpPr/>
                <p:nvPr/>
              </p:nvSpPr>
              <p:spPr>
                <a:xfrm>
                  <a:off x="6297" y="289291"/>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2</a:t>
                  </a:r>
                </a:p>
              </p:txBody>
            </p:sp>
            <p:sp>
              <p:nvSpPr>
                <p:cNvPr id="32" name="Rectangle 31"/>
                <p:cNvSpPr/>
                <p:nvPr/>
              </p:nvSpPr>
              <p:spPr>
                <a:xfrm>
                  <a:off x="5434" y="657063"/>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3</a:t>
                  </a:r>
                </a:p>
              </p:txBody>
            </p:sp>
            <p:sp>
              <p:nvSpPr>
                <p:cNvPr id="33" name="Rectangle 32"/>
                <p:cNvSpPr/>
                <p:nvPr/>
              </p:nvSpPr>
              <p:spPr>
                <a:xfrm>
                  <a:off x="0" y="1021317"/>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4</a:t>
                  </a:r>
                </a:p>
              </p:txBody>
            </p:sp>
          </p:grpSp>
          <p:sp>
            <p:nvSpPr>
              <p:cNvPr id="25" name="Rectangle 24"/>
              <p:cNvSpPr/>
              <p:nvPr/>
            </p:nvSpPr>
            <p:spPr>
              <a:xfrm>
                <a:off x="7110309" y="2132856"/>
                <a:ext cx="1143262" cy="430887"/>
              </a:xfrm>
              <a:prstGeom prst="rect">
                <a:avLst/>
              </a:prstGeom>
            </p:spPr>
            <p:txBody>
              <a:bodyPr wrap="none">
                <a:spAutoFit/>
              </a:bodyPr>
              <a:lstStyle/>
              <a:p>
                <a:r>
                  <a:rPr lang="en-GB" altLang="en-US" sz="2200" dirty="0">
                    <a:ea typeface="Times New Roman" panose="02020603050405020304" pitchFamily="18" charset="0"/>
                    <a:cs typeface="Calibri" panose="020F0502020204030204" pitchFamily="34" charset="0"/>
                  </a:rPr>
                  <a:t>Tick </a:t>
                </a:r>
                <a:r>
                  <a:rPr lang="en-GB" altLang="en-US" sz="2200" b="1" dirty="0">
                    <a:ea typeface="Times New Roman" panose="02020603050405020304" pitchFamily="18" charset="0"/>
                    <a:cs typeface="Calibri" panose="020F0502020204030204" pitchFamily="34" charset="0"/>
                  </a:rPr>
                  <a:t>one</a:t>
                </a:r>
                <a:endParaRPr lang="en-GB" sz="2200" dirty="0"/>
              </a:p>
            </p:txBody>
          </p:sp>
        </p:grpSp>
        <p:sp>
          <p:nvSpPr>
            <p:cNvPr id="22" name="Rectangle 21"/>
            <p:cNvSpPr/>
            <p:nvPr/>
          </p:nvSpPr>
          <p:spPr>
            <a:xfrm>
              <a:off x="7138760" y="5118078"/>
              <a:ext cx="1084733" cy="769441"/>
            </a:xfrm>
            <a:prstGeom prst="rect">
              <a:avLst/>
            </a:prstGeom>
          </p:spPr>
          <p:txBody>
            <a:bodyPr wrap="square">
              <a:spAutoFit/>
            </a:bodyPr>
            <a:lstStyle/>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______</a:t>
              </a:r>
              <a:endParaRPr lang="en-GB" altLang="en-US" sz="2200" dirty="0"/>
            </a:p>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1 mark</a:t>
              </a:r>
              <a:endParaRPr lang="en-GB" altLang="en-US" sz="2200" dirty="0"/>
            </a:p>
          </p:txBody>
        </p:sp>
      </p:grpSp>
      <p:sp>
        <p:nvSpPr>
          <p:cNvPr id="34" name="Rectangle 14"/>
          <p:cNvSpPr>
            <a:spLocks noChangeArrowheads="1"/>
          </p:cNvSpPr>
          <p:nvPr/>
        </p:nvSpPr>
        <p:spPr bwMode="auto">
          <a:xfrm>
            <a:off x="1961322" y="2708922"/>
            <a:ext cx="6294918" cy="2462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r>
              <a:rPr lang="en-GB" sz="2200" dirty="0"/>
              <a:t>My sister loves dancing she performs all the time.</a:t>
            </a:r>
          </a:p>
          <a:p>
            <a:endParaRPr lang="en-GB" sz="2200" dirty="0"/>
          </a:p>
          <a:p>
            <a:r>
              <a:rPr lang="en-GB" sz="2200" dirty="0"/>
              <a:t>My sister loves dancing She performs all the time.</a:t>
            </a:r>
          </a:p>
          <a:p>
            <a:endParaRPr lang="en-GB" sz="2200" dirty="0"/>
          </a:p>
          <a:p>
            <a:r>
              <a:rPr lang="en-GB" sz="2200" dirty="0"/>
              <a:t>My sister loves. Dancing she performs all the time.</a:t>
            </a:r>
          </a:p>
          <a:p>
            <a:endParaRPr lang="en-GB" sz="2200" dirty="0"/>
          </a:p>
          <a:p>
            <a:r>
              <a:rPr lang="en-GB" sz="2200" dirty="0"/>
              <a:t>My sister loves dancing. She performs all the time.</a:t>
            </a:r>
          </a:p>
        </p:txBody>
      </p:sp>
      <p:pic>
        <p:nvPicPr>
          <p:cNvPr id="18" name="Picture 17">
            <a:extLst>
              <a:ext uri="{FF2B5EF4-FFF2-40B4-BE49-F238E27FC236}">
                <a16:creationId xmlns:a16="http://schemas.microsoft.com/office/drawing/2014/main" id="{B38D945B-560A-4617-BB4B-7B8AB88F261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9832" y="167683"/>
            <a:ext cx="753237" cy="1082421"/>
          </a:xfrm>
          <a:prstGeom prst="rect">
            <a:avLst/>
          </a:prstGeom>
        </p:spPr>
      </p:pic>
      <p:pic>
        <p:nvPicPr>
          <p:cNvPr id="19" name="Picture 18">
            <a:extLst>
              <a:ext uri="{FF2B5EF4-FFF2-40B4-BE49-F238E27FC236}">
                <a16:creationId xmlns:a16="http://schemas.microsoft.com/office/drawing/2014/main" id="{C032D993-6041-3A41-917F-18BCF958ABA8}"/>
              </a:ext>
            </a:extLst>
          </p:cNvPr>
          <p:cNvPicPr>
            <a:picLocks noChangeAspect="1"/>
          </p:cNvPicPr>
          <p:nvPr/>
        </p:nvPicPr>
        <p:blipFill>
          <a:blip r:embed="rId3"/>
          <a:stretch>
            <a:fillRect/>
          </a:stretch>
        </p:blipFill>
        <p:spPr>
          <a:xfrm>
            <a:off x="10668000" y="470599"/>
            <a:ext cx="1234846" cy="826857"/>
          </a:xfrm>
          <a:prstGeom prst="rect">
            <a:avLst/>
          </a:prstGeom>
        </p:spPr>
      </p:pic>
    </p:spTree>
    <p:extLst>
      <p:ext uri="{BB962C8B-B14F-4D97-AF65-F5344CB8AC3E}">
        <p14:creationId xmlns:p14="http://schemas.microsoft.com/office/powerpoint/2010/main" val="22488069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618DF5B-C7E5-41A3-9007-E34DE55A35B1}"/>
              </a:ext>
            </a:extLst>
          </p:cNvPr>
          <p:cNvSpPr txBox="1"/>
          <p:nvPr/>
        </p:nvSpPr>
        <p:spPr>
          <a:xfrm>
            <a:off x="4744042" y="692697"/>
            <a:ext cx="2914388" cy="507831"/>
          </a:xfrm>
          <a:prstGeom prst="rect">
            <a:avLst/>
          </a:prstGeom>
          <a:noFill/>
        </p:spPr>
        <p:txBody>
          <a:bodyPr wrap="none" rtlCol="0">
            <a:spAutoFit/>
          </a:bodyPr>
          <a:lstStyle/>
          <a:p>
            <a:r>
              <a:rPr lang="en-GB" sz="2700" b="1" dirty="0"/>
              <a:t>Week 7 - questions</a:t>
            </a:r>
          </a:p>
        </p:txBody>
      </p:sp>
      <p:sp>
        <p:nvSpPr>
          <p:cNvPr id="8" name="Rectangle 13"/>
          <p:cNvSpPr>
            <a:spLocks noChangeArrowheads="1"/>
          </p:cNvSpPr>
          <p:nvPr/>
        </p:nvSpPr>
        <p:spPr bwMode="auto">
          <a:xfrm>
            <a:off x="2677719" y="1638596"/>
            <a:ext cx="7047034"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r>
              <a:rPr lang="en-GB" sz="2200" b="1" dirty="0"/>
              <a:t>2.  </a:t>
            </a:r>
            <a:r>
              <a:rPr lang="en-GB" sz="2200" dirty="0"/>
              <a:t>Draw a line to match each </a:t>
            </a:r>
            <a:r>
              <a:rPr lang="en-GB" sz="2200" b="1" dirty="0"/>
              <a:t>prefix </a:t>
            </a:r>
            <a:r>
              <a:rPr lang="en-GB" sz="2200" dirty="0"/>
              <a:t>to the correct word so that it makes a new word</a:t>
            </a:r>
            <a:r>
              <a:rPr lang="en-GB" sz="2200" b="1" dirty="0"/>
              <a:t>.</a:t>
            </a:r>
            <a:endParaRPr lang="en-GB" sz="2200" dirty="0"/>
          </a:p>
        </p:txBody>
      </p:sp>
      <p:sp>
        <p:nvSpPr>
          <p:cNvPr id="37" name="Rectangle 13"/>
          <p:cNvSpPr>
            <a:spLocks noChangeArrowheads="1"/>
          </p:cNvSpPr>
          <p:nvPr/>
        </p:nvSpPr>
        <p:spPr bwMode="auto">
          <a:xfrm>
            <a:off x="1749774" y="6098223"/>
            <a:ext cx="8234658"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algn="ctr" eaLnBrk="0" fontAlgn="base" hangingPunct="0">
              <a:spcBef>
                <a:spcPct val="0"/>
              </a:spcBef>
              <a:spcAft>
                <a:spcPct val="0"/>
              </a:spcAft>
            </a:pPr>
            <a:r>
              <a:rPr lang="en-GB" altLang="en-US" sz="2200" b="1" i="1" u="sng" dirty="0">
                <a:ea typeface="Times New Roman" panose="02020603050405020304" pitchFamily="18" charset="0"/>
                <a:cs typeface="Calibri" panose="020F0502020204030204" pitchFamily="34" charset="0"/>
              </a:rPr>
              <a:t>CHALLENGE</a:t>
            </a:r>
            <a:r>
              <a:rPr lang="en-GB" altLang="en-US" sz="2200" b="1" i="1" dirty="0">
                <a:ea typeface="Times New Roman" panose="02020603050405020304" pitchFamily="18" charset="0"/>
                <a:cs typeface="Calibri" panose="020F0502020204030204" pitchFamily="34" charset="0"/>
              </a:rPr>
              <a:t>: Create other new words with the prefixes above.</a:t>
            </a:r>
            <a:endParaRPr lang="en-GB" altLang="en-US" sz="2200" i="1" dirty="0"/>
          </a:p>
        </p:txBody>
      </p:sp>
      <p:sp>
        <p:nvSpPr>
          <p:cNvPr id="20" name="Rectangle 19"/>
          <p:cNvSpPr/>
          <p:nvPr/>
        </p:nvSpPr>
        <p:spPr>
          <a:xfrm>
            <a:off x="9990743" y="5159505"/>
            <a:ext cx="1084733" cy="769441"/>
          </a:xfrm>
          <a:prstGeom prst="rect">
            <a:avLst/>
          </a:prstGeom>
        </p:spPr>
        <p:txBody>
          <a:bodyPr wrap="square">
            <a:spAutoFit/>
          </a:bodyPr>
          <a:lstStyle/>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______</a:t>
            </a:r>
            <a:endParaRPr lang="en-GB" altLang="en-US" sz="2200" dirty="0"/>
          </a:p>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1 mark</a:t>
            </a:r>
            <a:endParaRPr lang="en-GB" altLang="en-US" sz="2200" dirty="0"/>
          </a:p>
        </p:txBody>
      </p:sp>
      <p:pic>
        <p:nvPicPr>
          <p:cNvPr id="10" name="Picture 9">
            <a:extLst>
              <a:ext uri="{FF2B5EF4-FFF2-40B4-BE49-F238E27FC236}">
                <a16:creationId xmlns:a16="http://schemas.microsoft.com/office/drawing/2014/main" id="{D7BEC892-1119-4B02-AB1F-BB42AD5BDF2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9832" y="167683"/>
            <a:ext cx="753237" cy="1082421"/>
          </a:xfrm>
          <a:prstGeom prst="rect">
            <a:avLst/>
          </a:prstGeom>
        </p:spPr>
      </p:pic>
      <p:grpSp>
        <p:nvGrpSpPr>
          <p:cNvPr id="12" name="Group 11">
            <a:extLst>
              <a:ext uri="{FF2B5EF4-FFF2-40B4-BE49-F238E27FC236}">
                <a16:creationId xmlns:a16="http://schemas.microsoft.com/office/drawing/2014/main" id="{3D2D7CBE-7547-4298-A6A5-8F8369346E36}"/>
              </a:ext>
            </a:extLst>
          </p:cNvPr>
          <p:cNvGrpSpPr/>
          <p:nvPr/>
        </p:nvGrpSpPr>
        <p:grpSpPr>
          <a:xfrm>
            <a:off x="2656285" y="2763326"/>
            <a:ext cx="7609260" cy="2219590"/>
            <a:chOff x="-512431" y="-179801"/>
            <a:chExt cx="3772915" cy="1208009"/>
          </a:xfrm>
        </p:grpSpPr>
        <p:sp>
          <p:nvSpPr>
            <p:cNvPr id="14" name="Rectangle 13">
              <a:extLst>
                <a:ext uri="{FF2B5EF4-FFF2-40B4-BE49-F238E27FC236}">
                  <a16:creationId xmlns:a16="http://schemas.microsoft.com/office/drawing/2014/main" id="{4FEF6E5D-A563-46AD-9E9C-3FA2D1BA893E}"/>
                </a:ext>
              </a:extLst>
            </p:cNvPr>
            <p:cNvSpPr/>
            <p:nvPr/>
          </p:nvSpPr>
          <p:spPr>
            <a:xfrm>
              <a:off x="-512431" y="-179801"/>
              <a:ext cx="939919" cy="324041"/>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en-GB" sz="2200" b="1" dirty="0"/>
                <a:t>1) </a:t>
              </a:r>
              <a:r>
                <a:rPr lang="en-GB" sz="2200" dirty="0"/>
                <a:t>super</a:t>
              </a:r>
            </a:p>
          </p:txBody>
        </p:sp>
        <p:sp>
          <p:nvSpPr>
            <p:cNvPr id="15" name="Rectangle 14">
              <a:extLst>
                <a:ext uri="{FF2B5EF4-FFF2-40B4-BE49-F238E27FC236}">
                  <a16:creationId xmlns:a16="http://schemas.microsoft.com/office/drawing/2014/main" id="{F652E1AB-0F8D-4D8B-8A59-23D70A59A4B8}"/>
                </a:ext>
              </a:extLst>
            </p:cNvPr>
            <p:cNvSpPr/>
            <p:nvPr/>
          </p:nvSpPr>
          <p:spPr>
            <a:xfrm>
              <a:off x="-506134" y="258016"/>
              <a:ext cx="939919" cy="324041"/>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en-GB" sz="2200" b="1" dirty="0"/>
                <a:t>2)</a:t>
              </a:r>
              <a:r>
                <a:rPr lang="en-GB" sz="2200" dirty="0"/>
                <a:t> auto</a:t>
              </a:r>
            </a:p>
          </p:txBody>
        </p:sp>
        <p:sp>
          <p:nvSpPr>
            <p:cNvPr id="16" name="Rectangle 15">
              <a:extLst>
                <a:ext uri="{FF2B5EF4-FFF2-40B4-BE49-F238E27FC236}">
                  <a16:creationId xmlns:a16="http://schemas.microsoft.com/office/drawing/2014/main" id="{05ED4E04-A3AB-4E91-9420-AE7B8B6C6223}"/>
                </a:ext>
              </a:extLst>
            </p:cNvPr>
            <p:cNvSpPr/>
            <p:nvPr/>
          </p:nvSpPr>
          <p:spPr>
            <a:xfrm>
              <a:off x="-507000" y="704167"/>
              <a:ext cx="939919" cy="324041"/>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en-GB" sz="2200" b="1" dirty="0"/>
                <a:t>3)</a:t>
              </a:r>
              <a:r>
                <a:rPr lang="en-GB" sz="2200" dirty="0"/>
                <a:t> mis</a:t>
              </a:r>
            </a:p>
          </p:txBody>
        </p:sp>
        <p:sp>
          <p:nvSpPr>
            <p:cNvPr id="17" name="Rectangle 16">
              <a:extLst>
                <a:ext uri="{FF2B5EF4-FFF2-40B4-BE49-F238E27FC236}">
                  <a16:creationId xmlns:a16="http://schemas.microsoft.com/office/drawing/2014/main" id="{1C706934-513B-4DB5-8BE0-8942645E7940}"/>
                </a:ext>
              </a:extLst>
            </p:cNvPr>
            <p:cNvSpPr/>
            <p:nvPr/>
          </p:nvSpPr>
          <p:spPr>
            <a:xfrm>
              <a:off x="2216207" y="-179801"/>
              <a:ext cx="1037980" cy="324041"/>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en-GB" sz="2200" b="1" dirty="0"/>
                <a:t>a) </a:t>
              </a:r>
              <a:r>
                <a:rPr lang="en-GB" sz="2200" dirty="0" err="1"/>
                <a:t>matic</a:t>
              </a:r>
              <a:endParaRPr lang="en-GB" sz="2200" b="1" dirty="0"/>
            </a:p>
          </p:txBody>
        </p:sp>
        <p:sp>
          <p:nvSpPr>
            <p:cNvPr id="18" name="Rectangle 17">
              <a:extLst>
                <a:ext uri="{FF2B5EF4-FFF2-40B4-BE49-F238E27FC236}">
                  <a16:creationId xmlns:a16="http://schemas.microsoft.com/office/drawing/2014/main" id="{61ED1245-72B5-493B-8CB0-CAB0F4FA551A}"/>
                </a:ext>
              </a:extLst>
            </p:cNvPr>
            <p:cNvSpPr/>
            <p:nvPr/>
          </p:nvSpPr>
          <p:spPr>
            <a:xfrm>
              <a:off x="2222504" y="258015"/>
              <a:ext cx="1037980" cy="324041"/>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en-GB" sz="2200" b="1" dirty="0"/>
                <a:t>b) </a:t>
              </a:r>
              <a:r>
                <a:rPr lang="en-GB" sz="2200" dirty="0"/>
                <a:t>behave</a:t>
              </a:r>
              <a:endParaRPr lang="en-GB" sz="2200" b="1" dirty="0"/>
            </a:p>
          </p:txBody>
        </p:sp>
        <p:sp>
          <p:nvSpPr>
            <p:cNvPr id="19" name="Rectangle 18">
              <a:extLst>
                <a:ext uri="{FF2B5EF4-FFF2-40B4-BE49-F238E27FC236}">
                  <a16:creationId xmlns:a16="http://schemas.microsoft.com/office/drawing/2014/main" id="{56175563-DB10-4E47-A3E0-A18493D56B1A}"/>
                </a:ext>
              </a:extLst>
            </p:cNvPr>
            <p:cNvSpPr/>
            <p:nvPr/>
          </p:nvSpPr>
          <p:spPr>
            <a:xfrm>
              <a:off x="2221641" y="704167"/>
              <a:ext cx="1037980" cy="324041"/>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en-GB" sz="2200" b="1" dirty="0"/>
                <a:t>c) </a:t>
              </a:r>
              <a:r>
                <a:rPr lang="en-GB" sz="2200" dirty="0"/>
                <a:t>star</a:t>
              </a:r>
              <a:endParaRPr lang="en-GB" sz="2200" b="1" dirty="0"/>
            </a:p>
          </p:txBody>
        </p:sp>
      </p:grpSp>
      <p:pic>
        <p:nvPicPr>
          <p:cNvPr id="21" name="Picture 20">
            <a:extLst>
              <a:ext uri="{FF2B5EF4-FFF2-40B4-BE49-F238E27FC236}">
                <a16:creationId xmlns:a16="http://schemas.microsoft.com/office/drawing/2014/main" id="{ED7AA54F-D0BB-5A45-A9E7-8234225C9418}"/>
              </a:ext>
            </a:extLst>
          </p:cNvPr>
          <p:cNvPicPr>
            <a:picLocks noChangeAspect="1"/>
          </p:cNvPicPr>
          <p:nvPr/>
        </p:nvPicPr>
        <p:blipFill>
          <a:blip r:embed="rId3"/>
          <a:stretch>
            <a:fillRect/>
          </a:stretch>
        </p:blipFill>
        <p:spPr>
          <a:xfrm>
            <a:off x="10668000" y="470599"/>
            <a:ext cx="1234846" cy="826857"/>
          </a:xfrm>
          <a:prstGeom prst="rect">
            <a:avLst/>
          </a:prstGeom>
        </p:spPr>
      </p:pic>
    </p:spTree>
    <p:extLst>
      <p:ext uri="{BB962C8B-B14F-4D97-AF65-F5344CB8AC3E}">
        <p14:creationId xmlns:p14="http://schemas.microsoft.com/office/powerpoint/2010/main" val="4968694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618DF5B-C7E5-41A3-9007-E34DE55A35B1}"/>
              </a:ext>
            </a:extLst>
          </p:cNvPr>
          <p:cNvSpPr txBox="1"/>
          <p:nvPr/>
        </p:nvSpPr>
        <p:spPr>
          <a:xfrm>
            <a:off x="4744042" y="692697"/>
            <a:ext cx="2914388" cy="507831"/>
          </a:xfrm>
          <a:prstGeom prst="rect">
            <a:avLst/>
          </a:prstGeom>
          <a:noFill/>
        </p:spPr>
        <p:txBody>
          <a:bodyPr wrap="none" rtlCol="0">
            <a:spAutoFit/>
          </a:bodyPr>
          <a:lstStyle/>
          <a:p>
            <a:r>
              <a:rPr lang="en-GB" sz="2700" b="1" dirty="0"/>
              <a:t>Week 7 - questions</a:t>
            </a:r>
          </a:p>
        </p:txBody>
      </p:sp>
      <p:sp>
        <p:nvSpPr>
          <p:cNvPr id="8" name="Rectangle 13"/>
          <p:cNvSpPr>
            <a:spLocks noChangeArrowheads="1"/>
          </p:cNvSpPr>
          <p:nvPr/>
        </p:nvSpPr>
        <p:spPr bwMode="auto">
          <a:xfrm>
            <a:off x="2677719" y="1409040"/>
            <a:ext cx="7047034" cy="16312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sz="2200" b="1" dirty="0"/>
              <a:t>3. </a:t>
            </a:r>
            <a:r>
              <a:rPr lang="en-GB" altLang="en-US" sz="2200" dirty="0">
                <a:ea typeface="Times New Roman" panose="02020603050405020304" pitchFamily="18" charset="0"/>
                <a:cs typeface="Calibri" panose="020F0502020204030204" pitchFamily="34" charset="0"/>
              </a:rPr>
              <a:t>Tick the sentence that is punctuated correctly.</a:t>
            </a:r>
          </a:p>
          <a:p>
            <a:pPr eaLnBrk="0" fontAlgn="base" hangingPunct="0">
              <a:spcBef>
                <a:spcPct val="0"/>
              </a:spcBef>
              <a:spcAft>
                <a:spcPct val="0"/>
              </a:spcAft>
            </a:pPr>
            <a:endParaRPr lang="en-GB" altLang="en-US" sz="2200" dirty="0">
              <a:cs typeface="Calibri" panose="020F0502020204030204" pitchFamily="34" charset="0"/>
            </a:endParaRPr>
          </a:p>
          <a:p>
            <a:pPr eaLnBrk="0" fontAlgn="base" hangingPunct="0">
              <a:spcBef>
                <a:spcPct val="0"/>
              </a:spcBef>
              <a:spcAft>
                <a:spcPct val="0"/>
              </a:spcAft>
            </a:pPr>
            <a:endParaRPr lang="en-GB" altLang="en-US" sz="2200" dirty="0">
              <a:ea typeface="Times New Roman" panose="02020603050405020304" pitchFamily="18" charset="0"/>
              <a:cs typeface="Calibri" panose="020F0502020204030204" pitchFamily="34" charset="0"/>
            </a:endParaRPr>
          </a:p>
          <a:p>
            <a:pPr eaLnBrk="0" fontAlgn="base" hangingPunct="0">
              <a:spcBef>
                <a:spcPct val="0"/>
              </a:spcBef>
              <a:spcAft>
                <a:spcPct val="0"/>
              </a:spcAft>
            </a:pPr>
            <a:endParaRPr lang="en-GB" altLang="en-US" sz="1200" dirty="0">
              <a:cs typeface="Calibri" panose="020F0502020204030204" pitchFamily="34" charset="0"/>
            </a:endParaRPr>
          </a:p>
          <a:p>
            <a:endParaRPr lang="en-GB" sz="2200" dirty="0"/>
          </a:p>
        </p:txBody>
      </p:sp>
      <p:sp>
        <p:nvSpPr>
          <p:cNvPr id="37" name="Rectangle 13"/>
          <p:cNvSpPr>
            <a:spLocks noChangeArrowheads="1"/>
          </p:cNvSpPr>
          <p:nvPr/>
        </p:nvSpPr>
        <p:spPr bwMode="auto">
          <a:xfrm>
            <a:off x="1787379" y="6286863"/>
            <a:ext cx="8234658"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algn="ctr" eaLnBrk="0" fontAlgn="base" hangingPunct="0">
              <a:spcBef>
                <a:spcPct val="0"/>
              </a:spcBef>
              <a:spcAft>
                <a:spcPct val="0"/>
              </a:spcAft>
            </a:pPr>
            <a:r>
              <a:rPr lang="en-GB" altLang="en-US" sz="2200" b="1" i="1" u="sng" dirty="0">
                <a:ea typeface="Times New Roman" panose="02020603050405020304" pitchFamily="18" charset="0"/>
                <a:cs typeface="Calibri" panose="020F0502020204030204" pitchFamily="34" charset="0"/>
              </a:rPr>
              <a:t>CHALLENGE</a:t>
            </a:r>
            <a:r>
              <a:rPr lang="en-GB" altLang="en-US" sz="2200" b="1" i="1" dirty="0">
                <a:ea typeface="Times New Roman" panose="02020603050405020304" pitchFamily="18" charset="0"/>
                <a:cs typeface="Calibri" panose="020F0502020204030204" pitchFamily="34" charset="0"/>
              </a:rPr>
              <a:t>: Name the sentence type for the sentences above.</a:t>
            </a:r>
            <a:endParaRPr lang="en-GB" altLang="en-US" sz="2200" b="1" i="1" dirty="0"/>
          </a:p>
        </p:txBody>
      </p:sp>
      <p:pic>
        <p:nvPicPr>
          <p:cNvPr id="10" name="Picture 9">
            <a:extLst>
              <a:ext uri="{FF2B5EF4-FFF2-40B4-BE49-F238E27FC236}">
                <a16:creationId xmlns:a16="http://schemas.microsoft.com/office/drawing/2014/main" id="{4F4D1B5A-C3F1-4498-8234-74CD8ACF378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9832" y="167683"/>
            <a:ext cx="753237" cy="1082421"/>
          </a:xfrm>
          <a:prstGeom prst="rect">
            <a:avLst/>
          </a:prstGeom>
        </p:spPr>
      </p:pic>
      <p:grpSp>
        <p:nvGrpSpPr>
          <p:cNvPr id="13" name="Group 12">
            <a:extLst>
              <a:ext uri="{FF2B5EF4-FFF2-40B4-BE49-F238E27FC236}">
                <a16:creationId xmlns:a16="http://schemas.microsoft.com/office/drawing/2014/main" id="{54D6E48A-34C5-4DBD-B691-9A4F93D8F7DB}"/>
              </a:ext>
            </a:extLst>
          </p:cNvPr>
          <p:cNvGrpSpPr/>
          <p:nvPr/>
        </p:nvGrpSpPr>
        <p:grpSpPr>
          <a:xfrm>
            <a:off x="8184232" y="2182799"/>
            <a:ext cx="1143262" cy="3754663"/>
            <a:chOff x="7110309" y="2132856"/>
            <a:chExt cx="1143262" cy="3754663"/>
          </a:xfrm>
        </p:grpSpPr>
        <p:grpSp>
          <p:nvGrpSpPr>
            <p:cNvPr id="14" name="Group 13">
              <a:extLst>
                <a:ext uri="{FF2B5EF4-FFF2-40B4-BE49-F238E27FC236}">
                  <a16:creationId xmlns:a16="http://schemas.microsoft.com/office/drawing/2014/main" id="{F6416792-5E2B-476E-9E16-03492553BAA6}"/>
                </a:ext>
              </a:extLst>
            </p:cNvPr>
            <p:cNvGrpSpPr/>
            <p:nvPr/>
          </p:nvGrpSpPr>
          <p:grpSpPr>
            <a:xfrm>
              <a:off x="7110309" y="2132856"/>
              <a:ext cx="1143262" cy="2966718"/>
              <a:chOff x="7110309" y="2132856"/>
              <a:chExt cx="1143262" cy="2966718"/>
            </a:xfrm>
          </p:grpSpPr>
          <p:grpSp>
            <p:nvGrpSpPr>
              <p:cNvPr id="16" name="Group 15">
                <a:extLst>
                  <a:ext uri="{FF2B5EF4-FFF2-40B4-BE49-F238E27FC236}">
                    <a16:creationId xmlns:a16="http://schemas.microsoft.com/office/drawing/2014/main" id="{32252D32-2821-49BF-A3DA-01267E0EE1E6}"/>
                  </a:ext>
                </a:extLst>
              </p:cNvPr>
              <p:cNvGrpSpPr/>
              <p:nvPr/>
            </p:nvGrpSpPr>
            <p:grpSpPr>
              <a:xfrm>
                <a:off x="7455015" y="2703983"/>
                <a:ext cx="443007" cy="2395591"/>
                <a:chOff x="0" y="-69120"/>
                <a:chExt cx="219657" cy="1303797"/>
              </a:xfrm>
            </p:grpSpPr>
            <p:sp>
              <p:nvSpPr>
                <p:cNvPr id="18" name="Rectangle 17">
                  <a:extLst>
                    <a:ext uri="{FF2B5EF4-FFF2-40B4-BE49-F238E27FC236}">
                      <a16:creationId xmlns:a16="http://schemas.microsoft.com/office/drawing/2014/main" id="{9A245D43-B94F-4C54-BE39-8CC5C2C813EF}"/>
                    </a:ext>
                  </a:extLst>
                </p:cNvPr>
                <p:cNvSpPr/>
                <p:nvPr/>
              </p:nvSpPr>
              <p:spPr>
                <a:xfrm>
                  <a:off x="0" y="-69120"/>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1</a:t>
                  </a:r>
                </a:p>
              </p:txBody>
            </p:sp>
            <p:sp>
              <p:nvSpPr>
                <p:cNvPr id="19" name="Rectangle 18">
                  <a:extLst>
                    <a:ext uri="{FF2B5EF4-FFF2-40B4-BE49-F238E27FC236}">
                      <a16:creationId xmlns:a16="http://schemas.microsoft.com/office/drawing/2014/main" id="{6B2CC234-CF4A-4E5E-8C5F-CCEA1CB176C0}"/>
                    </a:ext>
                  </a:extLst>
                </p:cNvPr>
                <p:cNvSpPr/>
                <p:nvPr/>
              </p:nvSpPr>
              <p:spPr>
                <a:xfrm>
                  <a:off x="6297" y="289291"/>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2</a:t>
                  </a:r>
                </a:p>
              </p:txBody>
            </p:sp>
            <p:sp>
              <p:nvSpPr>
                <p:cNvPr id="20" name="Rectangle 19">
                  <a:extLst>
                    <a:ext uri="{FF2B5EF4-FFF2-40B4-BE49-F238E27FC236}">
                      <a16:creationId xmlns:a16="http://schemas.microsoft.com/office/drawing/2014/main" id="{60B5673C-E62D-4666-B0B0-087474271787}"/>
                    </a:ext>
                  </a:extLst>
                </p:cNvPr>
                <p:cNvSpPr/>
                <p:nvPr/>
              </p:nvSpPr>
              <p:spPr>
                <a:xfrm>
                  <a:off x="5434" y="657063"/>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3</a:t>
                  </a:r>
                </a:p>
              </p:txBody>
            </p:sp>
            <p:sp>
              <p:nvSpPr>
                <p:cNvPr id="21" name="Rectangle 20">
                  <a:extLst>
                    <a:ext uri="{FF2B5EF4-FFF2-40B4-BE49-F238E27FC236}">
                      <a16:creationId xmlns:a16="http://schemas.microsoft.com/office/drawing/2014/main" id="{DE99E911-075A-4BCB-B2A6-0E85DE93A49C}"/>
                    </a:ext>
                  </a:extLst>
                </p:cNvPr>
                <p:cNvSpPr/>
                <p:nvPr/>
              </p:nvSpPr>
              <p:spPr>
                <a:xfrm>
                  <a:off x="0" y="1021317"/>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4</a:t>
                  </a:r>
                </a:p>
              </p:txBody>
            </p:sp>
          </p:grpSp>
          <p:sp>
            <p:nvSpPr>
              <p:cNvPr id="17" name="Rectangle 16">
                <a:extLst>
                  <a:ext uri="{FF2B5EF4-FFF2-40B4-BE49-F238E27FC236}">
                    <a16:creationId xmlns:a16="http://schemas.microsoft.com/office/drawing/2014/main" id="{44557A17-5917-448B-B81D-ED89E4C2D6AA}"/>
                  </a:ext>
                </a:extLst>
              </p:cNvPr>
              <p:cNvSpPr/>
              <p:nvPr/>
            </p:nvSpPr>
            <p:spPr>
              <a:xfrm>
                <a:off x="7110309" y="2132856"/>
                <a:ext cx="1143262" cy="430887"/>
              </a:xfrm>
              <a:prstGeom prst="rect">
                <a:avLst/>
              </a:prstGeom>
            </p:spPr>
            <p:txBody>
              <a:bodyPr wrap="none">
                <a:spAutoFit/>
              </a:bodyPr>
              <a:lstStyle/>
              <a:p>
                <a:r>
                  <a:rPr lang="en-GB" altLang="en-US" sz="2200" dirty="0">
                    <a:ea typeface="Times New Roman" panose="02020603050405020304" pitchFamily="18" charset="0"/>
                    <a:cs typeface="Calibri" panose="020F0502020204030204" pitchFamily="34" charset="0"/>
                  </a:rPr>
                  <a:t>Tick </a:t>
                </a:r>
                <a:r>
                  <a:rPr lang="en-GB" altLang="en-US" sz="2200" b="1" dirty="0">
                    <a:ea typeface="Times New Roman" panose="02020603050405020304" pitchFamily="18" charset="0"/>
                    <a:cs typeface="Calibri" panose="020F0502020204030204" pitchFamily="34" charset="0"/>
                  </a:rPr>
                  <a:t>one</a:t>
                </a:r>
                <a:endParaRPr lang="en-GB" sz="2200" dirty="0"/>
              </a:p>
            </p:txBody>
          </p:sp>
        </p:grpSp>
        <p:sp>
          <p:nvSpPr>
            <p:cNvPr id="15" name="Rectangle 14">
              <a:extLst>
                <a:ext uri="{FF2B5EF4-FFF2-40B4-BE49-F238E27FC236}">
                  <a16:creationId xmlns:a16="http://schemas.microsoft.com/office/drawing/2014/main" id="{198B57D7-98F6-4A8F-AD70-2B526F12F99A}"/>
                </a:ext>
              </a:extLst>
            </p:cNvPr>
            <p:cNvSpPr/>
            <p:nvPr/>
          </p:nvSpPr>
          <p:spPr>
            <a:xfrm>
              <a:off x="7138760" y="5118078"/>
              <a:ext cx="1084733" cy="769441"/>
            </a:xfrm>
            <a:prstGeom prst="rect">
              <a:avLst/>
            </a:prstGeom>
          </p:spPr>
          <p:txBody>
            <a:bodyPr wrap="square">
              <a:spAutoFit/>
            </a:bodyPr>
            <a:lstStyle/>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______</a:t>
              </a:r>
              <a:endParaRPr lang="en-GB" altLang="en-US" sz="2200" dirty="0"/>
            </a:p>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1 mark</a:t>
              </a:r>
              <a:endParaRPr lang="en-GB" altLang="en-US" sz="2200" dirty="0"/>
            </a:p>
          </p:txBody>
        </p:sp>
      </p:grpSp>
      <p:sp>
        <p:nvSpPr>
          <p:cNvPr id="22" name="Rectangle 14">
            <a:extLst>
              <a:ext uri="{FF2B5EF4-FFF2-40B4-BE49-F238E27FC236}">
                <a16:creationId xmlns:a16="http://schemas.microsoft.com/office/drawing/2014/main" id="{7E80FD7C-CFB2-42F1-956B-F5C007BACF19}"/>
              </a:ext>
            </a:extLst>
          </p:cNvPr>
          <p:cNvSpPr>
            <a:spLocks noChangeArrowheads="1"/>
          </p:cNvSpPr>
          <p:nvPr/>
        </p:nvSpPr>
        <p:spPr bwMode="auto">
          <a:xfrm>
            <a:off x="1961322" y="2708922"/>
            <a:ext cx="6294918" cy="2462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r>
              <a:rPr lang="en-GB" sz="2200" dirty="0"/>
              <a:t>Earlier this evening, she prepared the salad. </a:t>
            </a:r>
          </a:p>
          <a:p>
            <a:endParaRPr lang="en-GB" sz="2200" dirty="0"/>
          </a:p>
          <a:p>
            <a:r>
              <a:rPr lang="en-GB" sz="2200" dirty="0"/>
              <a:t>This week we plan, to visit our grandparents.</a:t>
            </a:r>
          </a:p>
          <a:p>
            <a:endParaRPr lang="en-GB" sz="2200" dirty="0"/>
          </a:p>
          <a:p>
            <a:r>
              <a:rPr lang="en-GB" sz="2200" dirty="0"/>
              <a:t>A few months, ago my team were on top.</a:t>
            </a:r>
          </a:p>
          <a:p>
            <a:endParaRPr lang="en-GB" sz="2200" dirty="0"/>
          </a:p>
          <a:p>
            <a:r>
              <a:rPr lang="en-GB" sz="2200" dirty="0"/>
              <a:t>Later, today I am taking a ballet exam.</a:t>
            </a:r>
          </a:p>
        </p:txBody>
      </p:sp>
      <p:pic>
        <p:nvPicPr>
          <p:cNvPr id="23" name="Picture 22">
            <a:extLst>
              <a:ext uri="{FF2B5EF4-FFF2-40B4-BE49-F238E27FC236}">
                <a16:creationId xmlns:a16="http://schemas.microsoft.com/office/drawing/2014/main" id="{E5A46750-2DC2-AF48-99F9-5E67A886E3EB}"/>
              </a:ext>
            </a:extLst>
          </p:cNvPr>
          <p:cNvPicPr>
            <a:picLocks noChangeAspect="1"/>
          </p:cNvPicPr>
          <p:nvPr/>
        </p:nvPicPr>
        <p:blipFill>
          <a:blip r:embed="rId3"/>
          <a:stretch>
            <a:fillRect/>
          </a:stretch>
        </p:blipFill>
        <p:spPr>
          <a:xfrm>
            <a:off x="10668000" y="470599"/>
            <a:ext cx="1234846" cy="826857"/>
          </a:xfrm>
          <a:prstGeom prst="rect">
            <a:avLst/>
          </a:prstGeom>
        </p:spPr>
      </p:pic>
    </p:spTree>
    <p:extLst>
      <p:ext uri="{BB962C8B-B14F-4D97-AF65-F5344CB8AC3E}">
        <p14:creationId xmlns:p14="http://schemas.microsoft.com/office/powerpoint/2010/main" val="353990013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618DF5B-C7E5-41A3-9007-E34DE55A35B1}"/>
              </a:ext>
            </a:extLst>
          </p:cNvPr>
          <p:cNvSpPr txBox="1"/>
          <p:nvPr/>
        </p:nvSpPr>
        <p:spPr>
          <a:xfrm>
            <a:off x="4744042" y="692697"/>
            <a:ext cx="2914388" cy="507831"/>
          </a:xfrm>
          <a:prstGeom prst="rect">
            <a:avLst/>
          </a:prstGeom>
          <a:noFill/>
        </p:spPr>
        <p:txBody>
          <a:bodyPr wrap="none" rtlCol="0">
            <a:spAutoFit/>
          </a:bodyPr>
          <a:lstStyle/>
          <a:p>
            <a:r>
              <a:rPr lang="en-GB" sz="2700" b="1" dirty="0"/>
              <a:t>Week 8 - questions</a:t>
            </a:r>
          </a:p>
        </p:txBody>
      </p:sp>
      <p:sp>
        <p:nvSpPr>
          <p:cNvPr id="8" name="Rectangle 13"/>
          <p:cNvSpPr>
            <a:spLocks noChangeArrowheads="1"/>
          </p:cNvSpPr>
          <p:nvPr/>
        </p:nvSpPr>
        <p:spPr bwMode="auto">
          <a:xfrm>
            <a:off x="2690752" y="1387515"/>
            <a:ext cx="6933641" cy="144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200" b="1" dirty="0">
                <a:ea typeface="Times New Roman" panose="02020603050405020304" pitchFamily="18" charset="0"/>
                <a:cs typeface="Calibri" panose="020F0502020204030204" pitchFamily="34" charset="0"/>
              </a:rPr>
              <a:t>1.</a:t>
            </a:r>
            <a:r>
              <a:rPr lang="en-GB" altLang="en-US" sz="2200" dirty="0">
                <a:ea typeface="Times New Roman" panose="02020603050405020304" pitchFamily="18" charset="0"/>
                <a:cs typeface="Calibri" panose="020F0502020204030204" pitchFamily="34" charset="0"/>
              </a:rPr>
              <a:t>  Tick one box in each row to show whether the </a:t>
            </a:r>
            <a:r>
              <a:rPr lang="en-GB" altLang="en-US" sz="2200" b="1" dirty="0">
                <a:ea typeface="Times New Roman" panose="02020603050405020304" pitchFamily="18" charset="0"/>
                <a:cs typeface="Calibri" panose="020F0502020204030204" pitchFamily="34" charset="0"/>
              </a:rPr>
              <a:t>commas</a:t>
            </a:r>
            <a:r>
              <a:rPr lang="en-GB" altLang="en-US" sz="2200" dirty="0">
                <a:ea typeface="Times New Roman" panose="02020603050405020304" pitchFamily="18" charset="0"/>
                <a:cs typeface="Calibri" panose="020F0502020204030204" pitchFamily="34" charset="0"/>
              </a:rPr>
              <a:t> are used correctly in the sentence.</a:t>
            </a:r>
            <a:endParaRPr lang="en-GB" altLang="en-US" sz="2200" dirty="0"/>
          </a:p>
          <a:p>
            <a:pP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                                                                                  </a:t>
            </a:r>
            <a:endParaRPr lang="en-GB" altLang="en-US" sz="2200" dirty="0"/>
          </a:p>
          <a:p>
            <a:pPr eaLnBrk="0" fontAlgn="base" hangingPunct="0">
              <a:spcBef>
                <a:spcPct val="0"/>
              </a:spcBef>
              <a:spcAft>
                <a:spcPct val="0"/>
              </a:spcAft>
            </a:pPr>
            <a:endParaRPr lang="en-GB" altLang="en-US" sz="2200" dirty="0"/>
          </a:p>
        </p:txBody>
      </p:sp>
      <p:sp>
        <p:nvSpPr>
          <p:cNvPr id="37" name="Rectangle 13"/>
          <p:cNvSpPr>
            <a:spLocks noChangeArrowheads="1"/>
          </p:cNvSpPr>
          <p:nvPr/>
        </p:nvSpPr>
        <p:spPr bwMode="auto">
          <a:xfrm>
            <a:off x="1726376" y="6168492"/>
            <a:ext cx="8748464"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ctr" eaLnBrk="0" fontAlgn="base" hangingPunct="0">
              <a:spcBef>
                <a:spcPct val="0"/>
              </a:spcBef>
              <a:spcAft>
                <a:spcPct val="0"/>
              </a:spcAft>
            </a:pPr>
            <a:r>
              <a:rPr lang="en-GB" altLang="en-US" sz="2200" b="1" i="1" u="sng" dirty="0">
                <a:ea typeface="Times New Roman" panose="02020603050405020304" pitchFamily="18" charset="0"/>
                <a:cs typeface="Calibri" panose="020F0502020204030204" pitchFamily="34" charset="0"/>
              </a:rPr>
              <a:t>CHALLENGE</a:t>
            </a:r>
            <a:r>
              <a:rPr lang="en-GB" altLang="en-US" sz="2200" b="1" i="1" dirty="0">
                <a:ea typeface="Times New Roman" panose="02020603050405020304" pitchFamily="18" charset="0"/>
                <a:cs typeface="Calibri" panose="020F0502020204030204" pitchFamily="34" charset="0"/>
              </a:rPr>
              <a:t>: Underline any fronted adverbials in the sentences above.</a:t>
            </a:r>
            <a:endParaRPr lang="en-GB" altLang="en-US" sz="2200" i="1" dirty="0"/>
          </a:p>
          <a:p>
            <a:pPr eaLnBrk="0" fontAlgn="base" hangingPunct="0">
              <a:spcBef>
                <a:spcPct val="0"/>
              </a:spcBef>
              <a:spcAft>
                <a:spcPct val="0"/>
              </a:spcAft>
            </a:pPr>
            <a:r>
              <a:rPr lang="en-GB" altLang="en-US" sz="2200" i="1" dirty="0">
                <a:ea typeface="Times New Roman" panose="02020603050405020304" pitchFamily="18" charset="0"/>
                <a:cs typeface="Calibri" panose="020F0502020204030204" pitchFamily="34" charset="0"/>
              </a:rPr>
              <a:t>                                                                                  </a:t>
            </a:r>
            <a:endParaRPr lang="en-GB" altLang="en-US" sz="2200" i="1" dirty="0"/>
          </a:p>
          <a:p>
            <a:pPr eaLnBrk="0" fontAlgn="base" hangingPunct="0">
              <a:spcBef>
                <a:spcPct val="0"/>
              </a:spcBef>
              <a:spcAft>
                <a:spcPct val="0"/>
              </a:spcAft>
            </a:pPr>
            <a:endParaRPr lang="en-GB" altLang="en-US" sz="2200" i="1" dirty="0"/>
          </a:p>
        </p:txBody>
      </p:sp>
      <p:pic>
        <p:nvPicPr>
          <p:cNvPr id="18" name="Picture 17">
            <a:extLst>
              <a:ext uri="{FF2B5EF4-FFF2-40B4-BE49-F238E27FC236}">
                <a16:creationId xmlns:a16="http://schemas.microsoft.com/office/drawing/2014/main" id="{8770D12E-019C-4DE2-A37B-6237B2DF16B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9832" y="167683"/>
            <a:ext cx="753237" cy="1082421"/>
          </a:xfrm>
          <a:prstGeom prst="rect">
            <a:avLst/>
          </a:prstGeom>
        </p:spPr>
      </p:pic>
      <p:graphicFrame>
        <p:nvGraphicFramePr>
          <p:cNvPr id="2" name="Table 1">
            <a:extLst>
              <a:ext uri="{FF2B5EF4-FFF2-40B4-BE49-F238E27FC236}">
                <a16:creationId xmlns:a16="http://schemas.microsoft.com/office/drawing/2014/main" id="{493EFD68-CC26-4328-B3BE-763B121DDB08}"/>
              </a:ext>
            </a:extLst>
          </p:cNvPr>
          <p:cNvGraphicFramePr>
            <a:graphicFrameLocks noGrp="1"/>
          </p:cNvGraphicFramePr>
          <p:nvPr>
            <p:extLst>
              <p:ext uri="{D42A27DB-BD31-4B8C-83A1-F6EECF244321}">
                <p14:modId xmlns:p14="http://schemas.microsoft.com/office/powerpoint/2010/main" val="1657069375"/>
              </p:ext>
            </p:extLst>
          </p:nvPr>
        </p:nvGraphicFramePr>
        <p:xfrm>
          <a:off x="2032000" y="2419690"/>
          <a:ext cx="8127999" cy="3383280"/>
        </p:xfrm>
        <a:graphic>
          <a:graphicData uri="http://schemas.openxmlformats.org/drawingml/2006/table">
            <a:tbl>
              <a:tblPr firstRow="1" bandRow="1">
                <a:tableStyleId>{5940675A-B579-460E-94D1-54222C63F5DA}</a:tableStyleId>
              </a:tblPr>
              <a:tblGrid>
                <a:gridCol w="4912921">
                  <a:extLst>
                    <a:ext uri="{9D8B030D-6E8A-4147-A177-3AD203B41FA5}">
                      <a16:colId xmlns:a16="http://schemas.microsoft.com/office/drawing/2014/main" val="1568187304"/>
                    </a:ext>
                  </a:extLst>
                </a:gridCol>
                <a:gridCol w="1722782">
                  <a:extLst>
                    <a:ext uri="{9D8B030D-6E8A-4147-A177-3AD203B41FA5}">
                      <a16:colId xmlns:a16="http://schemas.microsoft.com/office/drawing/2014/main" val="1231759449"/>
                    </a:ext>
                  </a:extLst>
                </a:gridCol>
                <a:gridCol w="1492296">
                  <a:extLst>
                    <a:ext uri="{9D8B030D-6E8A-4147-A177-3AD203B41FA5}">
                      <a16:colId xmlns:a16="http://schemas.microsoft.com/office/drawing/2014/main" val="526160121"/>
                    </a:ext>
                  </a:extLst>
                </a:gridCol>
              </a:tblGrid>
              <a:tr h="370840">
                <a:tc>
                  <a:txBody>
                    <a:bodyPr/>
                    <a:lstStyle/>
                    <a:p>
                      <a:pPr algn="ctr"/>
                      <a:r>
                        <a:rPr lang="en-GB" sz="2200" b="1" dirty="0"/>
                        <a:t>Sentence</a:t>
                      </a:r>
                    </a:p>
                  </a:txBody>
                  <a:tcPr/>
                </a:tc>
                <a:tc>
                  <a:txBody>
                    <a:bodyPr/>
                    <a:lstStyle/>
                    <a:p>
                      <a:pPr algn="ctr"/>
                      <a:r>
                        <a:rPr lang="en-GB" sz="2200" b="1" dirty="0"/>
                        <a:t>Commas used correctly</a:t>
                      </a:r>
                    </a:p>
                  </a:txBody>
                  <a:tcPr/>
                </a:tc>
                <a:tc>
                  <a:txBody>
                    <a:bodyPr/>
                    <a:lstStyle/>
                    <a:p>
                      <a:pPr algn="ctr"/>
                      <a:r>
                        <a:rPr lang="en-GB" sz="2200" b="1" dirty="0"/>
                        <a:t>Commas used incorrectly</a:t>
                      </a:r>
                    </a:p>
                  </a:txBody>
                  <a:tcPr/>
                </a:tc>
                <a:extLst>
                  <a:ext uri="{0D108BD9-81ED-4DB2-BD59-A6C34878D82A}">
                    <a16:rowId xmlns:a16="http://schemas.microsoft.com/office/drawing/2014/main" val="236259336"/>
                  </a:ext>
                </a:extLst>
              </a:tr>
              <a:tr h="370840">
                <a:tc>
                  <a:txBody>
                    <a:bodyPr/>
                    <a:lstStyle/>
                    <a:p>
                      <a:r>
                        <a:rPr lang="en-GB" sz="2200" b="1" dirty="0"/>
                        <a:t>1) </a:t>
                      </a:r>
                      <a:r>
                        <a:rPr lang="en-GB" sz="2200" dirty="0"/>
                        <a:t>We are doing Maths, English, and Science today.</a:t>
                      </a:r>
                    </a:p>
                  </a:txBody>
                  <a:tcPr/>
                </a:tc>
                <a:tc>
                  <a:txBody>
                    <a:bodyPr/>
                    <a:lstStyle/>
                    <a:p>
                      <a:endParaRPr lang="en-GB" sz="2200" dirty="0"/>
                    </a:p>
                  </a:txBody>
                  <a:tcPr/>
                </a:tc>
                <a:tc>
                  <a:txBody>
                    <a:bodyPr/>
                    <a:lstStyle/>
                    <a:p>
                      <a:endParaRPr lang="en-GB" sz="2200"/>
                    </a:p>
                  </a:txBody>
                  <a:tcPr/>
                </a:tc>
                <a:extLst>
                  <a:ext uri="{0D108BD9-81ED-4DB2-BD59-A6C34878D82A}">
                    <a16:rowId xmlns:a16="http://schemas.microsoft.com/office/drawing/2014/main" val="303808688"/>
                  </a:ext>
                </a:extLst>
              </a:tr>
              <a:tr h="370840">
                <a:tc>
                  <a:txBody>
                    <a:bodyPr/>
                    <a:lstStyle/>
                    <a:p>
                      <a:r>
                        <a:rPr lang="en-GB" sz="2200" b="1" dirty="0"/>
                        <a:t>2) </a:t>
                      </a:r>
                      <a:r>
                        <a:rPr lang="en-GB" sz="2200" dirty="0"/>
                        <a:t>After a couple of seconds, the alarm went off.</a:t>
                      </a:r>
                    </a:p>
                  </a:txBody>
                  <a:tcPr/>
                </a:tc>
                <a:tc>
                  <a:txBody>
                    <a:bodyPr/>
                    <a:lstStyle/>
                    <a:p>
                      <a:endParaRPr lang="en-GB" sz="2200" dirty="0"/>
                    </a:p>
                  </a:txBody>
                  <a:tcPr/>
                </a:tc>
                <a:tc>
                  <a:txBody>
                    <a:bodyPr/>
                    <a:lstStyle/>
                    <a:p>
                      <a:endParaRPr lang="en-GB" sz="2200" dirty="0"/>
                    </a:p>
                  </a:txBody>
                  <a:tcPr/>
                </a:tc>
                <a:extLst>
                  <a:ext uri="{0D108BD9-81ED-4DB2-BD59-A6C34878D82A}">
                    <a16:rowId xmlns:a16="http://schemas.microsoft.com/office/drawing/2014/main" val="4192684680"/>
                  </a:ext>
                </a:extLst>
              </a:tr>
              <a:tr h="370840">
                <a:tc>
                  <a:txBody>
                    <a:bodyPr/>
                    <a:lstStyle/>
                    <a:p>
                      <a:r>
                        <a:rPr lang="en-GB" sz="2200" b="1" dirty="0"/>
                        <a:t>3) </a:t>
                      </a:r>
                      <a:r>
                        <a:rPr lang="en-GB" sz="2200" dirty="0"/>
                        <a:t>Unfortunately I missed, the bus.</a:t>
                      </a:r>
                    </a:p>
                    <a:p>
                      <a:endParaRPr lang="en-GB" sz="2200" dirty="0"/>
                    </a:p>
                  </a:txBody>
                  <a:tcPr/>
                </a:tc>
                <a:tc>
                  <a:txBody>
                    <a:bodyPr/>
                    <a:lstStyle/>
                    <a:p>
                      <a:endParaRPr lang="en-GB" sz="2200"/>
                    </a:p>
                  </a:txBody>
                  <a:tcPr/>
                </a:tc>
                <a:tc>
                  <a:txBody>
                    <a:bodyPr/>
                    <a:lstStyle/>
                    <a:p>
                      <a:endParaRPr lang="en-GB" sz="2200" dirty="0"/>
                    </a:p>
                  </a:txBody>
                  <a:tcPr/>
                </a:tc>
                <a:extLst>
                  <a:ext uri="{0D108BD9-81ED-4DB2-BD59-A6C34878D82A}">
                    <a16:rowId xmlns:a16="http://schemas.microsoft.com/office/drawing/2014/main" val="1797623223"/>
                  </a:ext>
                </a:extLst>
              </a:tr>
            </a:tbl>
          </a:graphicData>
        </a:graphic>
      </p:graphicFrame>
      <p:sp>
        <p:nvSpPr>
          <p:cNvPr id="9" name="Rectangle 8">
            <a:extLst>
              <a:ext uri="{FF2B5EF4-FFF2-40B4-BE49-F238E27FC236}">
                <a16:creationId xmlns:a16="http://schemas.microsoft.com/office/drawing/2014/main" id="{DB4C1924-F377-4777-87CB-FA7C63B09B67}"/>
              </a:ext>
            </a:extLst>
          </p:cNvPr>
          <p:cNvSpPr/>
          <p:nvPr/>
        </p:nvSpPr>
        <p:spPr>
          <a:xfrm>
            <a:off x="10411268" y="5516114"/>
            <a:ext cx="1084733" cy="769441"/>
          </a:xfrm>
          <a:prstGeom prst="rect">
            <a:avLst/>
          </a:prstGeom>
        </p:spPr>
        <p:txBody>
          <a:bodyPr wrap="square">
            <a:spAutoFit/>
          </a:bodyPr>
          <a:lstStyle/>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______</a:t>
            </a:r>
            <a:endParaRPr lang="en-GB" altLang="en-US" sz="2200" dirty="0"/>
          </a:p>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1 mark</a:t>
            </a:r>
            <a:endParaRPr lang="en-GB" altLang="en-US" sz="2200" dirty="0"/>
          </a:p>
        </p:txBody>
      </p:sp>
      <p:pic>
        <p:nvPicPr>
          <p:cNvPr id="10" name="Picture 9">
            <a:extLst>
              <a:ext uri="{FF2B5EF4-FFF2-40B4-BE49-F238E27FC236}">
                <a16:creationId xmlns:a16="http://schemas.microsoft.com/office/drawing/2014/main" id="{B61CBCEF-D9F0-2444-9B40-0DAC194469EF}"/>
              </a:ext>
            </a:extLst>
          </p:cNvPr>
          <p:cNvPicPr>
            <a:picLocks noChangeAspect="1"/>
          </p:cNvPicPr>
          <p:nvPr/>
        </p:nvPicPr>
        <p:blipFill>
          <a:blip r:embed="rId3"/>
          <a:stretch>
            <a:fillRect/>
          </a:stretch>
        </p:blipFill>
        <p:spPr>
          <a:xfrm>
            <a:off x="10668000" y="470599"/>
            <a:ext cx="1234846" cy="826857"/>
          </a:xfrm>
          <a:prstGeom prst="rect">
            <a:avLst/>
          </a:prstGeom>
        </p:spPr>
      </p:pic>
    </p:spTree>
    <p:extLst>
      <p:ext uri="{BB962C8B-B14F-4D97-AF65-F5344CB8AC3E}">
        <p14:creationId xmlns:p14="http://schemas.microsoft.com/office/powerpoint/2010/main" val="179835586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618DF5B-C7E5-41A3-9007-E34DE55A35B1}"/>
              </a:ext>
            </a:extLst>
          </p:cNvPr>
          <p:cNvSpPr txBox="1"/>
          <p:nvPr/>
        </p:nvSpPr>
        <p:spPr>
          <a:xfrm>
            <a:off x="4744042" y="692697"/>
            <a:ext cx="2914388" cy="507831"/>
          </a:xfrm>
          <a:prstGeom prst="rect">
            <a:avLst/>
          </a:prstGeom>
          <a:noFill/>
        </p:spPr>
        <p:txBody>
          <a:bodyPr wrap="none" rtlCol="0">
            <a:spAutoFit/>
          </a:bodyPr>
          <a:lstStyle/>
          <a:p>
            <a:r>
              <a:rPr lang="en-GB" sz="2700" b="1" dirty="0"/>
              <a:t>Week 8 - questions</a:t>
            </a:r>
          </a:p>
        </p:txBody>
      </p:sp>
      <p:sp>
        <p:nvSpPr>
          <p:cNvPr id="8" name="Rectangle 13"/>
          <p:cNvSpPr>
            <a:spLocks noChangeArrowheads="1"/>
          </p:cNvSpPr>
          <p:nvPr/>
        </p:nvSpPr>
        <p:spPr bwMode="auto">
          <a:xfrm>
            <a:off x="2900264" y="1565648"/>
            <a:ext cx="6933641"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200" b="1" dirty="0">
                <a:ea typeface="Times New Roman" panose="02020603050405020304" pitchFamily="18" charset="0"/>
                <a:cs typeface="Calibri" panose="020F0502020204030204" pitchFamily="34" charset="0"/>
              </a:rPr>
              <a:t>2.  </a:t>
            </a:r>
            <a:r>
              <a:rPr lang="en-GB" altLang="en-US" sz="2200" dirty="0">
                <a:ea typeface="Times New Roman" panose="02020603050405020304" pitchFamily="18" charset="0"/>
                <a:cs typeface="Calibri" panose="020F0502020204030204" pitchFamily="34" charset="0"/>
              </a:rPr>
              <a:t>Circle </a:t>
            </a:r>
            <a:r>
              <a:rPr lang="en-GB" altLang="en-US" sz="2200" b="1" dirty="0">
                <a:ea typeface="Times New Roman" panose="02020603050405020304" pitchFamily="18" charset="0"/>
                <a:cs typeface="Calibri" panose="020F0502020204030204" pitchFamily="34" charset="0"/>
              </a:rPr>
              <a:t>one</a:t>
            </a:r>
            <a:r>
              <a:rPr lang="en-GB" altLang="en-US" sz="2200" dirty="0">
                <a:ea typeface="Times New Roman" panose="02020603050405020304" pitchFamily="18" charset="0"/>
                <a:cs typeface="Calibri" panose="020F0502020204030204" pitchFamily="34" charset="0"/>
              </a:rPr>
              <a:t> word in the sentence below that can be replaced with the word </a:t>
            </a:r>
            <a:r>
              <a:rPr lang="en-GB" altLang="en-US" sz="2200" b="1" dirty="0">
                <a:ea typeface="Times New Roman" panose="02020603050405020304" pitchFamily="18" charset="0"/>
                <a:cs typeface="Calibri" panose="020F0502020204030204" pitchFamily="34" charset="0"/>
              </a:rPr>
              <a:t>if</a:t>
            </a:r>
            <a:r>
              <a:rPr lang="en-GB" altLang="en-US" sz="2200" dirty="0">
                <a:ea typeface="Times New Roman" panose="02020603050405020304" pitchFamily="18" charset="0"/>
                <a:cs typeface="Calibri" panose="020F0502020204030204" pitchFamily="34" charset="0"/>
              </a:rPr>
              <a:t>.</a:t>
            </a:r>
            <a:endParaRPr lang="en-GB" altLang="en-US" sz="2200" dirty="0"/>
          </a:p>
        </p:txBody>
      </p:sp>
      <p:sp>
        <p:nvSpPr>
          <p:cNvPr id="21" name="Rectangle 14"/>
          <p:cNvSpPr>
            <a:spLocks noChangeArrowheads="1"/>
          </p:cNvSpPr>
          <p:nvPr/>
        </p:nvSpPr>
        <p:spPr bwMode="auto">
          <a:xfrm>
            <a:off x="3166825" y="2866795"/>
            <a:ext cx="6068821"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800" dirty="0">
                <a:ea typeface="Times New Roman" panose="02020603050405020304" pitchFamily="18" charset="0"/>
                <a:cs typeface="Calibri" panose="020F0502020204030204" pitchFamily="34" charset="0"/>
              </a:rPr>
              <a:t>My  brother  and  I  check  on  our grandmother  when  the  weather  is  bad.</a:t>
            </a:r>
            <a:endParaRPr lang="en-GB" altLang="en-US" sz="2800" dirty="0">
              <a:cs typeface="Calibri" panose="020F0502020204030204" pitchFamily="34" charset="0"/>
            </a:endParaRPr>
          </a:p>
        </p:txBody>
      </p:sp>
      <p:sp>
        <p:nvSpPr>
          <p:cNvPr id="24" name="Rectangle 23"/>
          <p:cNvSpPr/>
          <p:nvPr/>
        </p:nvSpPr>
        <p:spPr>
          <a:xfrm>
            <a:off x="8407724" y="4430723"/>
            <a:ext cx="1084733" cy="769441"/>
          </a:xfrm>
          <a:prstGeom prst="rect">
            <a:avLst/>
          </a:prstGeom>
        </p:spPr>
        <p:txBody>
          <a:bodyPr wrap="square">
            <a:spAutoFit/>
          </a:bodyPr>
          <a:lstStyle/>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______</a:t>
            </a:r>
            <a:endParaRPr lang="en-GB" altLang="en-US" sz="2200" dirty="0"/>
          </a:p>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1 mark</a:t>
            </a:r>
            <a:endParaRPr lang="en-GB" altLang="en-US" sz="2200" dirty="0"/>
          </a:p>
        </p:txBody>
      </p:sp>
      <p:sp>
        <p:nvSpPr>
          <p:cNvPr id="23" name="Rectangle 13"/>
          <p:cNvSpPr>
            <a:spLocks noChangeArrowheads="1"/>
          </p:cNvSpPr>
          <p:nvPr/>
        </p:nvSpPr>
        <p:spPr bwMode="auto">
          <a:xfrm>
            <a:off x="1524000" y="6168492"/>
            <a:ext cx="9144000"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ctr" eaLnBrk="0" fontAlgn="base" hangingPunct="0">
              <a:spcBef>
                <a:spcPct val="0"/>
              </a:spcBef>
              <a:spcAft>
                <a:spcPct val="0"/>
              </a:spcAft>
            </a:pPr>
            <a:r>
              <a:rPr lang="en-GB" altLang="en-US" sz="2200" b="1" i="1" u="sng" dirty="0">
                <a:ea typeface="Times New Roman" panose="02020603050405020304" pitchFamily="18" charset="0"/>
                <a:cs typeface="Calibri" panose="020F0502020204030204" pitchFamily="34" charset="0"/>
              </a:rPr>
              <a:t>CHALLENGE</a:t>
            </a:r>
            <a:r>
              <a:rPr lang="en-GB" altLang="en-US" sz="2200" b="1" i="1" dirty="0">
                <a:ea typeface="Times New Roman" panose="02020603050405020304" pitchFamily="18" charset="0"/>
                <a:cs typeface="Calibri" panose="020F0502020204030204" pitchFamily="34" charset="0"/>
              </a:rPr>
              <a:t>: Write a synonym for </a:t>
            </a:r>
            <a:r>
              <a:rPr lang="en-GB" altLang="en-US" sz="2200" b="1" i="1" u="sng" dirty="0">
                <a:ea typeface="Times New Roman" panose="02020603050405020304" pitchFamily="18" charset="0"/>
                <a:cs typeface="Calibri" panose="020F0502020204030204" pitchFamily="34" charset="0"/>
              </a:rPr>
              <a:t>bad</a:t>
            </a:r>
            <a:r>
              <a:rPr lang="en-GB" altLang="en-US" sz="2200" b="1" i="1" dirty="0">
                <a:ea typeface="Times New Roman" panose="02020603050405020304" pitchFamily="18" charset="0"/>
                <a:cs typeface="Calibri" panose="020F0502020204030204" pitchFamily="34" charset="0"/>
              </a:rPr>
              <a:t>.</a:t>
            </a:r>
            <a:endParaRPr lang="en-GB" altLang="en-US" sz="2200" i="1" dirty="0"/>
          </a:p>
          <a:p>
            <a:pPr eaLnBrk="0" fontAlgn="base" hangingPunct="0">
              <a:spcBef>
                <a:spcPct val="0"/>
              </a:spcBef>
              <a:spcAft>
                <a:spcPct val="0"/>
              </a:spcAft>
            </a:pPr>
            <a:r>
              <a:rPr lang="en-GB" altLang="en-US" sz="2200" i="1" dirty="0">
                <a:ea typeface="Times New Roman" panose="02020603050405020304" pitchFamily="18" charset="0"/>
                <a:cs typeface="Calibri" panose="020F0502020204030204" pitchFamily="34" charset="0"/>
              </a:rPr>
              <a:t>                                                                                  </a:t>
            </a:r>
            <a:endParaRPr lang="en-GB" altLang="en-US" sz="2200" i="1" dirty="0"/>
          </a:p>
          <a:p>
            <a:pPr eaLnBrk="0" fontAlgn="base" hangingPunct="0">
              <a:spcBef>
                <a:spcPct val="0"/>
              </a:spcBef>
              <a:spcAft>
                <a:spcPct val="0"/>
              </a:spcAft>
            </a:pPr>
            <a:endParaRPr lang="en-GB" altLang="en-US" sz="2200" i="1" dirty="0"/>
          </a:p>
        </p:txBody>
      </p:sp>
      <p:pic>
        <p:nvPicPr>
          <p:cNvPr id="10" name="Picture 9">
            <a:extLst>
              <a:ext uri="{FF2B5EF4-FFF2-40B4-BE49-F238E27FC236}">
                <a16:creationId xmlns:a16="http://schemas.microsoft.com/office/drawing/2014/main" id="{D280BA2D-C759-4D05-A9FF-3CD34791A7F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9832" y="167683"/>
            <a:ext cx="753237" cy="1082421"/>
          </a:xfrm>
          <a:prstGeom prst="rect">
            <a:avLst/>
          </a:prstGeom>
        </p:spPr>
      </p:pic>
      <p:pic>
        <p:nvPicPr>
          <p:cNvPr id="11" name="Picture 10">
            <a:extLst>
              <a:ext uri="{FF2B5EF4-FFF2-40B4-BE49-F238E27FC236}">
                <a16:creationId xmlns:a16="http://schemas.microsoft.com/office/drawing/2014/main" id="{197FB900-498F-1044-A85E-1C257BFA4AF8}"/>
              </a:ext>
            </a:extLst>
          </p:cNvPr>
          <p:cNvPicPr>
            <a:picLocks noChangeAspect="1"/>
          </p:cNvPicPr>
          <p:nvPr/>
        </p:nvPicPr>
        <p:blipFill>
          <a:blip r:embed="rId3"/>
          <a:stretch>
            <a:fillRect/>
          </a:stretch>
        </p:blipFill>
        <p:spPr>
          <a:xfrm>
            <a:off x="10668000" y="470599"/>
            <a:ext cx="1234846" cy="826857"/>
          </a:xfrm>
          <a:prstGeom prst="rect">
            <a:avLst/>
          </a:prstGeom>
        </p:spPr>
      </p:pic>
    </p:spTree>
    <p:extLst>
      <p:ext uri="{BB962C8B-B14F-4D97-AF65-F5344CB8AC3E}">
        <p14:creationId xmlns:p14="http://schemas.microsoft.com/office/powerpoint/2010/main" val="320992516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618DF5B-C7E5-41A3-9007-E34DE55A35B1}"/>
              </a:ext>
            </a:extLst>
          </p:cNvPr>
          <p:cNvSpPr txBox="1"/>
          <p:nvPr/>
        </p:nvSpPr>
        <p:spPr>
          <a:xfrm>
            <a:off x="4744042" y="692697"/>
            <a:ext cx="2914388" cy="507831"/>
          </a:xfrm>
          <a:prstGeom prst="rect">
            <a:avLst/>
          </a:prstGeom>
          <a:noFill/>
        </p:spPr>
        <p:txBody>
          <a:bodyPr wrap="none" rtlCol="0">
            <a:spAutoFit/>
          </a:bodyPr>
          <a:lstStyle/>
          <a:p>
            <a:r>
              <a:rPr lang="en-GB" sz="2700" b="1" dirty="0"/>
              <a:t>Week 8 - questions</a:t>
            </a:r>
          </a:p>
        </p:txBody>
      </p:sp>
      <p:sp>
        <p:nvSpPr>
          <p:cNvPr id="8" name="Rectangle 13"/>
          <p:cNvSpPr>
            <a:spLocks noChangeArrowheads="1"/>
          </p:cNvSpPr>
          <p:nvPr/>
        </p:nvSpPr>
        <p:spPr bwMode="auto">
          <a:xfrm>
            <a:off x="2629179" y="1258160"/>
            <a:ext cx="6933641" cy="21236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457200" indent="-457200" eaLnBrk="0" fontAlgn="base" hangingPunct="0">
              <a:spcBef>
                <a:spcPct val="0"/>
              </a:spcBef>
              <a:spcAft>
                <a:spcPct val="0"/>
              </a:spcAft>
              <a:buAutoNum type="arabicPeriod" startAt="3"/>
            </a:pPr>
            <a:r>
              <a:rPr lang="en-GB" altLang="en-US" sz="2200" dirty="0">
                <a:ea typeface="Times New Roman" panose="02020603050405020304" pitchFamily="18" charset="0"/>
                <a:cs typeface="Calibri" panose="020F0502020204030204" pitchFamily="34" charset="0"/>
              </a:rPr>
              <a:t>Which</a:t>
            </a:r>
            <a:r>
              <a:rPr lang="en-GB" altLang="en-US" sz="2200" b="1" dirty="0">
                <a:ea typeface="Times New Roman" panose="02020603050405020304" pitchFamily="18" charset="0"/>
                <a:cs typeface="Calibri" panose="020F0502020204030204" pitchFamily="34" charset="0"/>
              </a:rPr>
              <a:t> punctuation mark </a:t>
            </a:r>
            <a:r>
              <a:rPr lang="en-GB" altLang="en-US" sz="2200" dirty="0">
                <a:ea typeface="Times New Roman" panose="02020603050405020304" pitchFamily="18" charset="0"/>
                <a:cs typeface="Calibri" panose="020F0502020204030204" pitchFamily="34" charset="0"/>
              </a:rPr>
              <a:t>should be used in the place indicated by the arrow?</a:t>
            </a:r>
          </a:p>
          <a:p>
            <a:pPr marL="457200" indent="-457200" eaLnBrk="0" fontAlgn="base" hangingPunct="0">
              <a:spcBef>
                <a:spcPct val="0"/>
              </a:spcBef>
              <a:spcAft>
                <a:spcPct val="0"/>
              </a:spcAft>
              <a:buAutoNum type="arabicPeriod" startAt="3"/>
            </a:pPr>
            <a:endParaRPr lang="en-GB" altLang="en-US" sz="2200" dirty="0">
              <a:cs typeface="Calibri" panose="020F0502020204030204" pitchFamily="34" charset="0"/>
            </a:endParaRPr>
          </a:p>
          <a:p>
            <a:pPr eaLnBrk="0" fontAlgn="base" hangingPunct="0">
              <a:spcBef>
                <a:spcPct val="0"/>
              </a:spcBef>
              <a:spcAft>
                <a:spcPct val="0"/>
              </a:spcAft>
            </a:pPr>
            <a:r>
              <a:rPr lang="en-GB" altLang="en-US" sz="2200" dirty="0">
                <a:cs typeface="Calibri" panose="020F0502020204030204" pitchFamily="34" charset="0"/>
              </a:rPr>
              <a:t>Sam could choose to go swimming bowling or cycling.</a:t>
            </a:r>
            <a:endParaRPr lang="en-GB" altLang="en-US" sz="2200" dirty="0"/>
          </a:p>
          <a:p>
            <a:pP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                                                                                  </a:t>
            </a:r>
            <a:endParaRPr lang="en-GB" altLang="en-US" sz="2200" dirty="0"/>
          </a:p>
          <a:p>
            <a:pPr eaLnBrk="0" fontAlgn="base" hangingPunct="0">
              <a:spcBef>
                <a:spcPct val="0"/>
              </a:spcBef>
              <a:spcAft>
                <a:spcPct val="0"/>
              </a:spcAft>
            </a:pPr>
            <a:endParaRPr lang="en-GB" altLang="en-US" sz="2200" dirty="0"/>
          </a:p>
        </p:txBody>
      </p:sp>
      <p:sp>
        <p:nvSpPr>
          <p:cNvPr id="37" name="Rectangle 13"/>
          <p:cNvSpPr>
            <a:spLocks noChangeArrowheads="1"/>
          </p:cNvSpPr>
          <p:nvPr/>
        </p:nvSpPr>
        <p:spPr bwMode="auto">
          <a:xfrm>
            <a:off x="1392018" y="6258097"/>
            <a:ext cx="9144000"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algn="ctr" eaLnBrk="0" fontAlgn="base" hangingPunct="0">
              <a:spcBef>
                <a:spcPct val="0"/>
              </a:spcBef>
              <a:spcAft>
                <a:spcPct val="0"/>
              </a:spcAft>
            </a:pPr>
            <a:r>
              <a:rPr lang="en-GB" altLang="en-US" sz="2200" b="1" i="1" u="sng" dirty="0">
                <a:ea typeface="Times New Roman" panose="02020603050405020304" pitchFamily="18" charset="0"/>
                <a:cs typeface="Calibri" panose="020F0502020204030204" pitchFamily="34" charset="0"/>
              </a:rPr>
              <a:t>CHALLENGE</a:t>
            </a:r>
            <a:r>
              <a:rPr lang="en-GB" altLang="en-US" sz="2200" b="1" i="1" dirty="0">
                <a:ea typeface="Times New Roman" panose="02020603050405020304" pitchFamily="18" charset="0"/>
                <a:cs typeface="Calibri" panose="020F0502020204030204" pitchFamily="34" charset="0"/>
              </a:rPr>
              <a:t>: Which prefix can be added to the verb </a:t>
            </a:r>
            <a:r>
              <a:rPr lang="en-GB" altLang="en-US" sz="2200" b="1" i="1" u="sng" dirty="0">
                <a:ea typeface="Times New Roman" panose="02020603050405020304" pitchFamily="18" charset="0"/>
                <a:cs typeface="Calibri" panose="020F0502020204030204" pitchFamily="34" charset="0"/>
              </a:rPr>
              <a:t>cycle</a:t>
            </a:r>
            <a:r>
              <a:rPr lang="en-GB" altLang="en-US" sz="2200" b="1" i="1" dirty="0">
                <a:ea typeface="Times New Roman" panose="02020603050405020304" pitchFamily="18" charset="0"/>
                <a:cs typeface="Calibri" panose="020F0502020204030204" pitchFamily="34" charset="0"/>
              </a:rPr>
              <a:t> to make it a noun?</a:t>
            </a:r>
            <a:endParaRPr lang="en-GB" altLang="en-US" sz="2200" i="1" dirty="0"/>
          </a:p>
          <a:p>
            <a:pPr lvl="0" eaLnBrk="0" fontAlgn="base" hangingPunct="0">
              <a:spcBef>
                <a:spcPct val="0"/>
              </a:spcBef>
              <a:spcAft>
                <a:spcPct val="0"/>
              </a:spcAft>
            </a:pPr>
            <a:r>
              <a:rPr lang="en-GB" altLang="en-US" sz="2200" i="1" dirty="0">
                <a:ea typeface="Times New Roman" panose="02020603050405020304" pitchFamily="18" charset="0"/>
                <a:cs typeface="Calibri" panose="020F0502020204030204" pitchFamily="34" charset="0"/>
              </a:rPr>
              <a:t>                                                                                  </a:t>
            </a:r>
            <a:endParaRPr lang="en-GB" altLang="en-US" sz="2200" i="1" dirty="0"/>
          </a:p>
          <a:p>
            <a:pPr lvl="0" eaLnBrk="0" fontAlgn="base" hangingPunct="0">
              <a:spcBef>
                <a:spcPct val="0"/>
              </a:spcBef>
              <a:spcAft>
                <a:spcPct val="0"/>
              </a:spcAft>
            </a:pPr>
            <a:endParaRPr lang="en-GB" altLang="en-US" sz="2200" i="1" dirty="0"/>
          </a:p>
        </p:txBody>
      </p:sp>
      <p:pic>
        <p:nvPicPr>
          <p:cNvPr id="10" name="Picture 9">
            <a:extLst>
              <a:ext uri="{FF2B5EF4-FFF2-40B4-BE49-F238E27FC236}">
                <a16:creationId xmlns:a16="http://schemas.microsoft.com/office/drawing/2014/main" id="{C66CD39E-F7EA-44D2-A5F2-2E60B7A8E0F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9832" y="167683"/>
            <a:ext cx="753237" cy="1082421"/>
          </a:xfrm>
          <a:prstGeom prst="rect">
            <a:avLst/>
          </a:prstGeom>
        </p:spPr>
      </p:pic>
      <p:sp>
        <p:nvSpPr>
          <p:cNvPr id="20" name="Rectangle 14">
            <a:extLst>
              <a:ext uri="{FF2B5EF4-FFF2-40B4-BE49-F238E27FC236}">
                <a16:creationId xmlns:a16="http://schemas.microsoft.com/office/drawing/2014/main" id="{9E082142-ADB8-4235-8456-5B3188CA0B52}"/>
              </a:ext>
            </a:extLst>
          </p:cNvPr>
          <p:cNvSpPr>
            <a:spLocks noChangeArrowheads="1"/>
          </p:cNvSpPr>
          <p:nvPr/>
        </p:nvSpPr>
        <p:spPr bwMode="auto">
          <a:xfrm>
            <a:off x="4490015" y="3205560"/>
            <a:ext cx="6336829" cy="2800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r>
              <a:rPr lang="en-GB" sz="2200" dirty="0"/>
              <a:t>comma</a:t>
            </a:r>
          </a:p>
          <a:p>
            <a:endParaRPr lang="en-GB" sz="2200" dirty="0"/>
          </a:p>
          <a:p>
            <a:r>
              <a:rPr lang="en-GB" sz="2200" dirty="0"/>
              <a:t>apostrophe</a:t>
            </a:r>
          </a:p>
          <a:p>
            <a:endParaRPr lang="en-GB" sz="2200" dirty="0"/>
          </a:p>
          <a:p>
            <a:r>
              <a:rPr lang="en-GB" sz="2200" dirty="0"/>
              <a:t>full stop</a:t>
            </a:r>
          </a:p>
          <a:p>
            <a:endParaRPr lang="en-GB" sz="2200" dirty="0"/>
          </a:p>
          <a:p>
            <a:r>
              <a:rPr lang="en-GB" sz="2200" dirty="0"/>
              <a:t>question mark</a:t>
            </a:r>
          </a:p>
          <a:p>
            <a:pPr lvl="0" eaLnBrk="0" fontAlgn="base" hangingPunct="0">
              <a:spcBef>
                <a:spcPct val="0"/>
              </a:spcBef>
              <a:spcAft>
                <a:spcPct val="0"/>
              </a:spcAft>
            </a:pPr>
            <a:endParaRPr lang="en-GB" altLang="en-US" sz="2200" dirty="0"/>
          </a:p>
        </p:txBody>
      </p:sp>
      <p:grpSp>
        <p:nvGrpSpPr>
          <p:cNvPr id="21" name="Group 20">
            <a:extLst>
              <a:ext uri="{FF2B5EF4-FFF2-40B4-BE49-F238E27FC236}">
                <a16:creationId xmlns:a16="http://schemas.microsoft.com/office/drawing/2014/main" id="{F3F81437-8B15-436B-A987-57B793DC67FD}"/>
              </a:ext>
            </a:extLst>
          </p:cNvPr>
          <p:cNvGrpSpPr/>
          <p:nvPr/>
        </p:nvGrpSpPr>
        <p:grpSpPr>
          <a:xfrm>
            <a:off x="8293335" y="2700531"/>
            <a:ext cx="2785050" cy="3540145"/>
            <a:chOff x="7110309" y="2132856"/>
            <a:chExt cx="2785050" cy="3540145"/>
          </a:xfrm>
        </p:grpSpPr>
        <p:grpSp>
          <p:nvGrpSpPr>
            <p:cNvPr id="22" name="Group 21">
              <a:extLst>
                <a:ext uri="{FF2B5EF4-FFF2-40B4-BE49-F238E27FC236}">
                  <a16:creationId xmlns:a16="http://schemas.microsoft.com/office/drawing/2014/main" id="{298BDD5E-37E4-4DD3-8E91-5CAA69F8BD38}"/>
                </a:ext>
              </a:extLst>
            </p:cNvPr>
            <p:cNvGrpSpPr/>
            <p:nvPr/>
          </p:nvGrpSpPr>
          <p:grpSpPr>
            <a:xfrm>
              <a:off x="7110309" y="2132856"/>
              <a:ext cx="1143262" cy="2966718"/>
              <a:chOff x="7110309" y="2132856"/>
              <a:chExt cx="1143262" cy="2966718"/>
            </a:xfrm>
          </p:grpSpPr>
          <p:grpSp>
            <p:nvGrpSpPr>
              <p:cNvPr id="24" name="Group 23">
                <a:extLst>
                  <a:ext uri="{FF2B5EF4-FFF2-40B4-BE49-F238E27FC236}">
                    <a16:creationId xmlns:a16="http://schemas.microsoft.com/office/drawing/2014/main" id="{CBB17F34-7D88-4009-89EE-C452F99579DB}"/>
                  </a:ext>
                </a:extLst>
              </p:cNvPr>
              <p:cNvGrpSpPr/>
              <p:nvPr/>
            </p:nvGrpSpPr>
            <p:grpSpPr>
              <a:xfrm>
                <a:off x="7455015" y="2703983"/>
                <a:ext cx="443007" cy="2395591"/>
                <a:chOff x="0" y="-69120"/>
                <a:chExt cx="219657" cy="1303797"/>
              </a:xfrm>
            </p:grpSpPr>
            <p:sp>
              <p:nvSpPr>
                <p:cNvPr id="26" name="Rectangle 25">
                  <a:extLst>
                    <a:ext uri="{FF2B5EF4-FFF2-40B4-BE49-F238E27FC236}">
                      <a16:creationId xmlns:a16="http://schemas.microsoft.com/office/drawing/2014/main" id="{60F721B9-8B27-4E7A-A0A7-47F6B28DBD59}"/>
                    </a:ext>
                  </a:extLst>
                </p:cNvPr>
                <p:cNvSpPr/>
                <p:nvPr/>
              </p:nvSpPr>
              <p:spPr>
                <a:xfrm>
                  <a:off x="0" y="-69120"/>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1</a:t>
                  </a:r>
                </a:p>
              </p:txBody>
            </p:sp>
            <p:sp>
              <p:nvSpPr>
                <p:cNvPr id="27" name="Rectangle 26">
                  <a:extLst>
                    <a:ext uri="{FF2B5EF4-FFF2-40B4-BE49-F238E27FC236}">
                      <a16:creationId xmlns:a16="http://schemas.microsoft.com/office/drawing/2014/main" id="{96BBC3AC-1A67-4E7D-9EB3-0DCD3C7E109D}"/>
                    </a:ext>
                  </a:extLst>
                </p:cNvPr>
                <p:cNvSpPr/>
                <p:nvPr/>
              </p:nvSpPr>
              <p:spPr>
                <a:xfrm>
                  <a:off x="6297" y="289291"/>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2</a:t>
                  </a:r>
                </a:p>
              </p:txBody>
            </p:sp>
            <p:sp>
              <p:nvSpPr>
                <p:cNvPr id="28" name="Rectangle 27">
                  <a:extLst>
                    <a:ext uri="{FF2B5EF4-FFF2-40B4-BE49-F238E27FC236}">
                      <a16:creationId xmlns:a16="http://schemas.microsoft.com/office/drawing/2014/main" id="{8E35A005-ED88-4827-BEF3-90E5F29144A2}"/>
                    </a:ext>
                  </a:extLst>
                </p:cNvPr>
                <p:cNvSpPr/>
                <p:nvPr/>
              </p:nvSpPr>
              <p:spPr>
                <a:xfrm>
                  <a:off x="5434" y="657063"/>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3</a:t>
                  </a:r>
                </a:p>
              </p:txBody>
            </p:sp>
            <p:sp>
              <p:nvSpPr>
                <p:cNvPr id="29" name="Rectangle 28">
                  <a:extLst>
                    <a:ext uri="{FF2B5EF4-FFF2-40B4-BE49-F238E27FC236}">
                      <a16:creationId xmlns:a16="http://schemas.microsoft.com/office/drawing/2014/main" id="{18ECD95C-92D6-48FC-B79E-B0BEE5F138F9}"/>
                    </a:ext>
                  </a:extLst>
                </p:cNvPr>
                <p:cNvSpPr/>
                <p:nvPr/>
              </p:nvSpPr>
              <p:spPr>
                <a:xfrm>
                  <a:off x="0" y="1021317"/>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4</a:t>
                  </a:r>
                </a:p>
              </p:txBody>
            </p:sp>
          </p:grpSp>
          <p:sp>
            <p:nvSpPr>
              <p:cNvPr id="25" name="Rectangle 24">
                <a:extLst>
                  <a:ext uri="{FF2B5EF4-FFF2-40B4-BE49-F238E27FC236}">
                    <a16:creationId xmlns:a16="http://schemas.microsoft.com/office/drawing/2014/main" id="{064F16D9-2980-4F8A-A8FE-D7F6DE732ADA}"/>
                  </a:ext>
                </a:extLst>
              </p:cNvPr>
              <p:cNvSpPr/>
              <p:nvPr/>
            </p:nvSpPr>
            <p:spPr>
              <a:xfrm>
                <a:off x="7110309" y="2132856"/>
                <a:ext cx="1143262" cy="430887"/>
              </a:xfrm>
              <a:prstGeom prst="rect">
                <a:avLst/>
              </a:prstGeom>
            </p:spPr>
            <p:txBody>
              <a:bodyPr wrap="none">
                <a:spAutoFit/>
              </a:bodyPr>
              <a:lstStyle/>
              <a:p>
                <a:r>
                  <a:rPr lang="en-GB" altLang="en-US" sz="2200" dirty="0">
                    <a:ea typeface="Times New Roman" panose="02020603050405020304" pitchFamily="18" charset="0"/>
                    <a:cs typeface="Calibri" panose="020F0502020204030204" pitchFamily="34" charset="0"/>
                  </a:rPr>
                  <a:t>Tick </a:t>
                </a:r>
                <a:r>
                  <a:rPr lang="en-GB" altLang="en-US" sz="2200" b="1" dirty="0">
                    <a:ea typeface="Times New Roman" panose="02020603050405020304" pitchFamily="18" charset="0"/>
                    <a:cs typeface="Calibri" panose="020F0502020204030204" pitchFamily="34" charset="0"/>
                  </a:rPr>
                  <a:t>one</a:t>
                </a:r>
                <a:endParaRPr lang="en-GB" sz="2200" dirty="0"/>
              </a:p>
            </p:txBody>
          </p:sp>
        </p:grpSp>
        <p:sp>
          <p:nvSpPr>
            <p:cNvPr id="23" name="Rectangle 22">
              <a:extLst>
                <a:ext uri="{FF2B5EF4-FFF2-40B4-BE49-F238E27FC236}">
                  <a16:creationId xmlns:a16="http://schemas.microsoft.com/office/drawing/2014/main" id="{94729349-CE82-4443-951B-786F5BB29142}"/>
                </a:ext>
              </a:extLst>
            </p:cNvPr>
            <p:cNvSpPr/>
            <p:nvPr/>
          </p:nvSpPr>
          <p:spPr>
            <a:xfrm>
              <a:off x="8810626" y="4903560"/>
              <a:ext cx="1084733" cy="769441"/>
            </a:xfrm>
            <a:prstGeom prst="rect">
              <a:avLst/>
            </a:prstGeom>
          </p:spPr>
          <p:txBody>
            <a:bodyPr wrap="square">
              <a:spAutoFit/>
            </a:bodyPr>
            <a:lstStyle/>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______</a:t>
              </a:r>
              <a:endParaRPr lang="en-GB" altLang="en-US" sz="2200" dirty="0"/>
            </a:p>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1 mark</a:t>
              </a:r>
              <a:endParaRPr lang="en-GB" altLang="en-US" sz="2200" dirty="0"/>
            </a:p>
          </p:txBody>
        </p:sp>
      </p:grpSp>
      <p:sp>
        <p:nvSpPr>
          <p:cNvPr id="2" name="Arrow: Up 1">
            <a:extLst>
              <a:ext uri="{FF2B5EF4-FFF2-40B4-BE49-F238E27FC236}">
                <a16:creationId xmlns:a16="http://schemas.microsoft.com/office/drawing/2014/main" id="{720B3A20-E852-47AC-8C5E-8EABC8DFCA61}"/>
              </a:ext>
            </a:extLst>
          </p:cNvPr>
          <p:cNvSpPr/>
          <p:nvPr/>
        </p:nvSpPr>
        <p:spPr>
          <a:xfrm>
            <a:off x="6573078" y="2622682"/>
            <a:ext cx="185530" cy="501796"/>
          </a:xfrm>
          <a:prstGeom prst="up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8" name="Picture 17">
            <a:extLst>
              <a:ext uri="{FF2B5EF4-FFF2-40B4-BE49-F238E27FC236}">
                <a16:creationId xmlns:a16="http://schemas.microsoft.com/office/drawing/2014/main" id="{B254DCDD-E2BF-4644-855D-6EAC9B778FD4}"/>
              </a:ext>
            </a:extLst>
          </p:cNvPr>
          <p:cNvPicPr>
            <a:picLocks noChangeAspect="1"/>
          </p:cNvPicPr>
          <p:nvPr/>
        </p:nvPicPr>
        <p:blipFill>
          <a:blip r:embed="rId3"/>
          <a:stretch>
            <a:fillRect/>
          </a:stretch>
        </p:blipFill>
        <p:spPr>
          <a:xfrm>
            <a:off x="10668000" y="470599"/>
            <a:ext cx="1234846" cy="826857"/>
          </a:xfrm>
          <a:prstGeom prst="rect">
            <a:avLst/>
          </a:prstGeom>
        </p:spPr>
      </p:pic>
    </p:spTree>
    <p:extLst>
      <p:ext uri="{BB962C8B-B14F-4D97-AF65-F5344CB8AC3E}">
        <p14:creationId xmlns:p14="http://schemas.microsoft.com/office/powerpoint/2010/main" val="86481766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618DF5B-C7E5-41A3-9007-E34DE55A35B1}"/>
              </a:ext>
            </a:extLst>
          </p:cNvPr>
          <p:cNvSpPr txBox="1"/>
          <p:nvPr/>
        </p:nvSpPr>
        <p:spPr>
          <a:xfrm>
            <a:off x="4744042" y="692697"/>
            <a:ext cx="2914388" cy="507831"/>
          </a:xfrm>
          <a:prstGeom prst="rect">
            <a:avLst/>
          </a:prstGeom>
          <a:noFill/>
        </p:spPr>
        <p:txBody>
          <a:bodyPr wrap="none" rtlCol="0">
            <a:spAutoFit/>
          </a:bodyPr>
          <a:lstStyle/>
          <a:p>
            <a:r>
              <a:rPr lang="en-GB" sz="2700" b="1" dirty="0"/>
              <a:t>Week 9 - questions</a:t>
            </a:r>
          </a:p>
        </p:txBody>
      </p:sp>
      <p:sp>
        <p:nvSpPr>
          <p:cNvPr id="8" name="Rectangle 13"/>
          <p:cNvSpPr>
            <a:spLocks noChangeArrowheads="1"/>
          </p:cNvSpPr>
          <p:nvPr/>
        </p:nvSpPr>
        <p:spPr bwMode="auto">
          <a:xfrm>
            <a:off x="2639616" y="1268760"/>
            <a:ext cx="7564558" cy="144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200" b="1" dirty="0">
                <a:ea typeface="Times New Roman" panose="02020603050405020304" pitchFamily="18" charset="0"/>
                <a:cs typeface="Calibri" panose="020F0502020204030204" pitchFamily="34" charset="0"/>
              </a:rPr>
              <a:t>1.</a:t>
            </a:r>
            <a:r>
              <a:rPr lang="en-GB" altLang="en-US" sz="2200" dirty="0">
                <a:ea typeface="Times New Roman" panose="02020603050405020304" pitchFamily="18" charset="0"/>
                <a:cs typeface="Calibri" panose="020F0502020204030204" pitchFamily="34" charset="0"/>
              </a:rPr>
              <a:t>  Which</a:t>
            </a:r>
            <a:r>
              <a:rPr lang="en-GB" altLang="en-US" sz="2200" b="1" dirty="0">
                <a:ea typeface="Times New Roman" panose="02020603050405020304" pitchFamily="18" charset="0"/>
                <a:cs typeface="Calibri" panose="020F0502020204030204" pitchFamily="34" charset="0"/>
              </a:rPr>
              <a:t> word class </a:t>
            </a:r>
            <a:r>
              <a:rPr lang="en-GB" altLang="en-US" sz="2200" dirty="0">
                <a:ea typeface="Times New Roman" panose="02020603050405020304" pitchFamily="18" charset="0"/>
                <a:cs typeface="Calibri" panose="020F0502020204030204" pitchFamily="34" charset="0"/>
              </a:rPr>
              <a:t>is underlined in the sentence below?</a:t>
            </a:r>
            <a:endParaRPr lang="en-GB" altLang="en-US" sz="2200" dirty="0"/>
          </a:p>
          <a:p>
            <a:pP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                                               </a:t>
            </a:r>
          </a:p>
          <a:p>
            <a:pPr lvl="0"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                                          I </a:t>
            </a:r>
            <a:r>
              <a:rPr lang="en-GB" altLang="en-US" sz="2200" u="sng" dirty="0">
                <a:ea typeface="Times New Roman" panose="02020603050405020304" pitchFamily="18" charset="0"/>
                <a:cs typeface="Calibri" panose="020F0502020204030204" pitchFamily="34" charset="0"/>
              </a:rPr>
              <a:t>really</a:t>
            </a:r>
            <a:r>
              <a:rPr lang="en-GB" altLang="en-US" sz="2200" dirty="0">
                <a:ea typeface="Times New Roman" panose="02020603050405020304" pitchFamily="18" charset="0"/>
                <a:cs typeface="Calibri" panose="020F0502020204030204" pitchFamily="34" charset="0"/>
              </a:rPr>
              <a:t> don’t care.</a:t>
            </a:r>
            <a:endParaRPr lang="en-GB" altLang="en-US" sz="2200" dirty="0"/>
          </a:p>
          <a:p>
            <a:pPr eaLnBrk="0" fontAlgn="base" hangingPunct="0">
              <a:spcBef>
                <a:spcPct val="0"/>
              </a:spcBef>
              <a:spcAft>
                <a:spcPct val="0"/>
              </a:spcAft>
            </a:pPr>
            <a:endParaRPr lang="en-GB" altLang="en-US" sz="2200" dirty="0"/>
          </a:p>
        </p:txBody>
      </p:sp>
      <p:sp>
        <p:nvSpPr>
          <p:cNvPr id="37" name="Rectangle 13"/>
          <p:cNvSpPr>
            <a:spLocks noChangeArrowheads="1"/>
          </p:cNvSpPr>
          <p:nvPr/>
        </p:nvSpPr>
        <p:spPr bwMode="auto">
          <a:xfrm>
            <a:off x="1740024" y="6312508"/>
            <a:ext cx="8748464"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ctr" eaLnBrk="0" fontAlgn="base" hangingPunct="0">
              <a:spcBef>
                <a:spcPct val="0"/>
              </a:spcBef>
              <a:spcAft>
                <a:spcPct val="0"/>
              </a:spcAft>
            </a:pPr>
            <a:r>
              <a:rPr lang="en-GB" altLang="en-US" sz="2200" b="1" i="1" u="sng" dirty="0">
                <a:ea typeface="Times New Roman" panose="02020603050405020304" pitchFamily="18" charset="0"/>
                <a:cs typeface="Calibri" panose="020F0502020204030204" pitchFamily="34" charset="0"/>
              </a:rPr>
              <a:t>CHALLENGE</a:t>
            </a:r>
            <a:r>
              <a:rPr lang="en-GB" altLang="en-US" sz="2200" b="1" i="1" dirty="0">
                <a:ea typeface="Times New Roman" panose="02020603050405020304" pitchFamily="18" charset="0"/>
                <a:cs typeface="Calibri" panose="020F0502020204030204" pitchFamily="34" charset="0"/>
              </a:rPr>
              <a:t>: Write the word </a:t>
            </a:r>
            <a:r>
              <a:rPr lang="en-GB" altLang="en-US" sz="2200" b="1" i="1" u="sng" dirty="0">
                <a:ea typeface="Times New Roman" panose="02020603050405020304" pitchFamily="18" charset="0"/>
                <a:cs typeface="Calibri" panose="020F0502020204030204" pitchFamily="34" charset="0"/>
              </a:rPr>
              <a:t>don’t</a:t>
            </a:r>
            <a:r>
              <a:rPr lang="en-GB" altLang="en-US" sz="2200" b="1" i="1" dirty="0">
                <a:ea typeface="Times New Roman" panose="02020603050405020304" pitchFamily="18" charset="0"/>
                <a:cs typeface="Calibri" panose="020F0502020204030204" pitchFamily="34" charset="0"/>
              </a:rPr>
              <a:t> in its expanded form.</a:t>
            </a:r>
            <a:endParaRPr lang="en-GB" altLang="en-US" sz="2200" i="1" dirty="0"/>
          </a:p>
          <a:p>
            <a:pPr eaLnBrk="0" fontAlgn="base" hangingPunct="0">
              <a:spcBef>
                <a:spcPct val="0"/>
              </a:spcBef>
              <a:spcAft>
                <a:spcPct val="0"/>
              </a:spcAft>
            </a:pPr>
            <a:r>
              <a:rPr lang="en-GB" altLang="en-US" sz="2200" i="1" dirty="0">
                <a:ea typeface="Times New Roman" panose="02020603050405020304" pitchFamily="18" charset="0"/>
                <a:cs typeface="Calibri" panose="020F0502020204030204" pitchFamily="34" charset="0"/>
              </a:rPr>
              <a:t>                                                                                  </a:t>
            </a:r>
            <a:endParaRPr lang="en-GB" altLang="en-US" sz="2200" i="1" dirty="0"/>
          </a:p>
          <a:p>
            <a:pPr eaLnBrk="0" fontAlgn="base" hangingPunct="0">
              <a:spcBef>
                <a:spcPct val="0"/>
              </a:spcBef>
              <a:spcAft>
                <a:spcPct val="0"/>
              </a:spcAft>
            </a:pPr>
            <a:endParaRPr lang="en-GB" altLang="en-US" sz="2200" i="1" dirty="0"/>
          </a:p>
        </p:txBody>
      </p:sp>
      <p:grpSp>
        <p:nvGrpSpPr>
          <p:cNvPr id="20" name="Group 19"/>
          <p:cNvGrpSpPr/>
          <p:nvPr/>
        </p:nvGrpSpPr>
        <p:grpSpPr>
          <a:xfrm>
            <a:off x="7320136" y="2564905"/>
            <a:ext cx="1143262" cy="3754663"/>
            <a:chOff x="7110309" y="2132856"/>
            <a:chExt cx="1143262" cy="3754663"/>
          </a:xfrm>
        </p:grpSpPr>
        <p:grpSp>
          <p:nvGrpSpPr>
            <p:cNvPr id="21" name="Group 20"/>
            <p:cNvGrpSpPr/>
            <p:nvPr/>
          </p:nvGrpSpPr>
          <p:grpSpPr>
            <a:xfrm>
              <a:off x="7110309" y="2132856"/>
              <a:ext cx="1143262" cy="2966718"/>
              <a:chOff x="7110309" y="2132856"/>
              <a:chExt cx="1143262" cy="2966718"/>
            </a:xfrm>
          </p:grpSpPr>
          <p:grpSp>
            <p:nvGrpSpPr>
              <p:cNvPr id="23" name="Group 22"/>
              <p:cNvGrpSpPr/>
              <p:nvPr/>
            </p:nvGrpSpPr>
            <p:grpSpPr>
              <a:xfrm>
                <a:off x="7455015" y="2703983"/>
                <a:ext cx="443007" cy="2395591"/>
                <a:chOff x="0" y="-69120"/>
                <a:chExt cx="219657" cy="1303797"/>
              </a:xfrm>
            </p:grpSpPr>
            <p:sp>
              <p:nvSpPr>
                <p:cNvPr id="26" name="Rectangle 25"/>
                <p:cNvSpPr/>
                <p:nvPr/>
              </p:nvSpPr>
              <p:spPr>
                <a:xfrm>
                  <a:off x="0" y="-69120"/>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1</a:t>
                  </a:r>
                </a:p>
              </p:txBody>
            </p:sp>
            <p:sp>
              <p:nvSpPr>
                <p:cNvPr id="28" name="Rectangle 27"/>
                <p:cNvSpPr/>
                <p:nvPr/>
              </p:nvSpPr>
              <p:spPr>
                <a:xfrm>
                  <a:off x="6297" y="289291"/>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2</a:t>
                  </a:r>
                </a:p>
              </p:txBody>
            </p:sp>
            <p:sp>
              <p:nvSpPr>
                <p:cNvPr id="32" name="Rectangle 31"/>
                <p:cNvSpPr/>
                <p:nvPr/>
              </p:nvSpPr>
              <p:spPr>
                <a:xfrm>
                  <a:off x="5434" y="657063"/>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3</a:t>
                  </a:r>
                </a:p>
              </p:txBody>
            </p:sp>
            <p:sp>
              <p:nvSpPr>
                <p:cNvPr id="33" name="Rectangle 32"/>
                <p:cNvSpPr/>
                <p:nvPr/>
              </p:nvSpPr>
              <p:spPr>
                <a:xfrm>
                  <a:off x="0" y="1021317"/>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4</a:t>
                  </a:r>
                </a:p>
              </p:txBody>
            </p:sp>
          </p:grpSp>
          <p:sp>
            <p:nvSpPr>
              <p:cNvPr id="25" name="Rectangle 24"/>
              <p:cNvSpPr/>
              <p:nvPr/>
            </p:nvSpPr>
            <p:spPr>
              <a:xfrm>
                <a:off x="7110309" y="2132856"/>
                <a:ext cx="1143262" cy="430887"/>
              </a:xfrm>
              <a:prstGeom prst="rect">
                <a:avLst/>
              </a:prstGeom>
            </p:spPr>
            <p:txBody>
              <a:bodyPr wrap="none">
                <a:spAutoFit/>
              </a:bodyPr>
              <a:lstStyle/>
              <a:p>
                <a:r>
                  <a:rPr lang="en-GB" altLang="en-US" sz="2200" dirty="0">
                    <a:ea typeface="Times New Roman" panose="02020603050405020304" pitchFamily="18" charset="0"/>
                    <a:cs typeface="Calibri" panose="020F0502020204030204" pitchFamily="34" charset="0"/>
                  </a:rPr>
                  <a:t>Tick </a:t>
                </a:r>
                <a:r>
                  <a:rPr lang="en-GB" altLang="en-US" sz="2200" b="1" dirty="0">
                    <a:ea typeface="Times New Roman" panose="02020603050405020304" pitchFamily="18" charset="0"/>
                    <a:cs typeface="Calibri" panose="020F0502020204030204" pitchFamily="34" charset="0"/>
                  </a:rPr>
                  <a:t>one</a:t>
                </a:r>
                <a:endParaRPr lang="en-GB" sz="2200" dirty="0"/>
              </a:p>
            </p:txBody>
          </p:sp>
        </p:grpSp>
        <p:sp>
          <p:nvSpPr>
            <p:cNvPr id="22" name="Rectangle 21"/>
            <p:cNvSpPr/>
            <p:nvPr/>
          </p:nvSpPr>
          <p:spPr>
            <a:xfrm>
              <a:off x="7138760" y="5118078"/>
              <a:ext cx="1084733" cy="769441"/>
            </a:xfrm>
            <a:prstGeom prst="rect">
              <a:avLst/>
            </a:prstGeom>
          </p:spPr>
          <p:txBody>
            <a:bodyPr wrap="square">
              <a:spAutoFit/>
            </a:bodyPr>
            <a:lstStyle/>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______</a:t>
              </a:r>
              <a:endParaRPr lang="en-GB" altLang="en-US" sz="2200" dirty="0"/>
            </a:p>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1 mark</a:t>
              </a:r>
              <a:endParaRPr lang="en-GB" altLang="en-US" sz="2200" dirty="0"/>
            </a:p>
          </p:txBody>
        </p:sp>
      </p:grpSp>
      <p:sp>
        <p:nvSpPr>
          <p:cNvPr id="34" name="Rectangle 14"/>
          <p:cNvSpPr>
            <a:spLocks noChangeArrowheads="1"/>
          </p:cNvSpPr>
          <p:nvPr/>
        </p:nvSpPr>
        <p:spPr bwMode="auto">
          <a:xfrm>
            <a:off x="3474498" y="3091027"/>
            <a:ext cx="5573830" cy="2462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adjective</a:t>
            </a:r>
            <a:endParaRPr lang="en-GB" altLang="en-US" sz="2200" dirty="0"/>
          </a:p>
          <a:p>
            <a:pPr eaLnBrk="0" fontAlgn="base" hangingPunct="0">
              <a:spcBef>
                <a:spcPct val="0"/>
              </a:spcBef>
              <a:spcAft>
                <a:spcPct val="0"/>
              </a:spcAft>
            </a:pPr>
            <a:endParaRPr lang="en-GB" altLang="en-US" sz="2200" dirty="0">
              <a:ea typeface="Times New Roman" panose="02020603050405020304" pitchFamily="18" charset="0"/>
              <a:cs typeface="Calibri" panose="020F0502020204030204" pitchFamily="34" charset="0"/>
            </a:endParaRPr>
          </a:p>
          <a:p>
            <a:pPr eaLnBrk="0" fontAlgn="base" hangingPunct="0">
              <a:spcBef>
                <a:spcPct val="0"/>
              </a:spcBef>
              <a:spcAft>
                <a:spcPct val="0"/>
              </a:spcAft>
            </a:pPr>
            <a:r>
              <a:rPr lang="en-GB" altLang="en-US" sz="2200" dirty="0"/>
              <a:t>noun</a:t>
            </a:r>
          </a:p>
          <a:p>
            <a:pPr eaLnBrk="0" fontAlgn="base" hangingPunct="0">
              <a:spcBef>
                <a:spcPct val="0"/>
              </a:spcBef>
              <a:spcAft>
                <a:spcPct val="0"/>
              </a:spcAft>
            </a:pPr>
            <a:endParaRPr lang="en-GB" altLang="en-US" sz="2200" dirty="0">
              <a:ea typeface="Times New Roman" panose="02020603050405020304" pitchFamily="18" charset="0"/>
              <a:cs typeface="Calibri" panose="020F0502020204030204" pitchFamily="34" charset="0"/>
            </a:endParaRPr>
          </a:p>
          <a:p>
            <a:pPr eaLnBrk="0" fontAlgn="base" hangingPunct="0">
              <a:spcBef>
                <a:spcPct val="0"/>
              </a:spcBef>
              <a:spcAft>
                <a:spcPct val="0"/>
              </a:spcAft>
            </a:pPr>
            <a:r>
              <a:rPr lang="en-GB" altLang="en-US" sz="2200" dirty="0">
                <a:cs typeface="Calibri" panose="020F0502020204030204" pitchFamily="34" charset="0"/>
              </a:rPr>
              <a:t>adverb</a:t>
            </a:r>
            <a:endParaRPr lang="en-GB" altLang="en-US" sz="2200" dirty="0"/>
          </a:p>
          <a:p>
            <a:pPr lvl="0" eaLnBrk="0" fontAlgn="base" hangingPunct="0">
              <a:spcBef>
                <a:spcPct val="0"/>
              </a:spcBef>
              <a:spcAft>
                <a:spcPct val="0"/>
              </a:spcAft>
            </a:pPr>
            <a:endParaRPr lang="en-GB" altLang="en-US" sz="2200" dirty="0"/>
          </a:p>
          <a:p>
            <a:pPr lvl="0" eaLnBrk="0" fontAlgn="base" hangingPunct="0">
              <a:spcBef>
                <a:spcPct val="0"/>
              </a:spcBef>
              <a:spcAft>
                <a:spcPct val="0"/>
              </a:spcAft>
            </a:pPr>
            <a:r>
              <a:rPr lang="en-GB" altLang="en-US" sz="2200" dirty="0">
                <a:cs typeface="Calibri" panose="020F0502020204030204" pitchFamily="34" charset="0"/>
              </a:rPr>
              <a:t>verb</a:t>
            </a:r>
            <a:endParaRPr lang="en-GB" altLang="en-US" sz="2200" dirty="0"/>
          </a:p>
        </p:txBody>
      </p:sp>
      <p:pic>
        <p:nvPicPr>
          <p:cNvPr id="18" name="Picture 17">
            <a:extLst>
              <a:ext uri="{FF2B5EF4-FFF2-40B4-BE49-F238E27FC236}">
                <a16:creationId xmlns:a16="http://schemas.microsoft.com/office/drawing/2014/main" id="{3C8031AB-E51A-432B-AEC9-FC7E8F4E690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9832" y="167683"/>
            <a:ext cx="753237" cy="1082421"/>
          </a:xfrm>
          <a:prstGeom prst="rect">
            <a:avLst/>
          </a:prstGeom>
        </p:spPr>
      </p:pic>
      <p:pic>
        <p:nvPicPr>
          <p:cNvPr id="19" name="Picture 18">
            <a:extLst>
              <a:ext uri="{FF2B5EF4-FFF2-40B4-BE49-F238E27FC236}">
                <a16:creationId xmlns:a16="http://schemas.microsoft.com/office/drawing/2014/main" id="{87D2725F-0C29-4742-A102-2A75B1824E79}"/>
              </a:ext>
            </a:extLst>
          </p:cNvPr>
          <p:cNvPicPr>
            <a:picLocks noChangeAspect="1"/>
          </p:cNvPicPr>
          <p:nvPr/>
        </p:nvPicPr>
        <p:blipFill>
          <a:blip r:embed="rId3"/>
          <a:stretch>
            <a:fillRect/>
          </a:stretch>
        </p:blipFill>
        <p:spPr>
          <a:xfrm>
            <a:off x="10668000" y="470599"/>
            <a:ext cx="1234846" cy="826857"/>
          </a:xfrm>
          <a:prstGeom prst="rect">
            <a:avLst/>
          </a:prstGeom>
        </p:spPr>
      </p:pic>
    </p:spTree>
    <p:extLst>
      <p:ext uri="{BB962C8B-B14F-4D97-AF65-F5344CB8AC3E}">
        <p14:creationId xmlns:p14="http://schemas.microsoft.com/office/powerpoint/2010/main" val="123965774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618DF5B-C7E5-41A3-9007-E34DE55A35B1}"/>
              </a:ext>
            </a:extLst>
          </p:cNvPr>
          <p:cNvSpPr txBox="1"/>
          <p:nvPr/>
        </p:nvSpPr>
        <p:spPr>
          <a:xfrm>
            <a:off x="4744042" y="692697"/>
            <a:ext cx="2914388" cy="507831"/>
          </a:xfrm>
          <a:prstGeom prst="rect">
            <a:avLst/>
          </a:prstGeom>
          <a:noFill/>
        </p:spPr>
        <p:txBody>
          <a:bodyPr wrap="none" rtlCol="0">
            <a:spAutoFit/>
          </a:bodyPr>
          <a:lstStyle/>
          <a:p>
            <a:r>
              <a:rPr lang="en-GB" sz="2700" b="1" dirty="0"/>
              <a:t>Week 9 - questions</a:t>
            </a:r>
          </a:p>
        </p:txBody>
      </p:sp>
      <p:sp>
        <p:nvSpPr>
          <p:cNvPr id="8" name="Rectangle 13"/>
          <p:cNvSpPr>
            <a:spLocks noChangeArrowheads="1"/>
          </p:cNvSpPr>
          <p:nvPr/>
        </p:nvSpPr>
        <p:spPr bwMode="auto">
          <a:xfrm>
            <a:off x="3143672" y="1700808"/>
            <a:ext cx="6768752" cy="144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200" b="1" dirty="0">
                <a:ea typeface="Times New Roman" panose="02020603050405020304" pitchFamily="18" charset="0"/>
                <a:cs typeface="Calibri" panose="020F0502020204030204" pitchFamily="34" charset="0"/>
              </a:rPr>
              <a:t>2.  </a:t>
            </a:r>
            <a:r>
              <a:rPr lang="en-GB" altLang="en-US" sz="2200" dirty="0">
                <a:ea typeface="Times New Roman" panose="02020603050405020304" pitchFamily="18" charset="0"/>
                <a:cs typeface="Calibri" panose="020F0502020204030204" pitchFamily="34" charset="0"/>
              </a:rPr>
              <a:t>Add a </a:t>
            </a:r>
            <a:r>
              <a:rPr lang="en-GB" altLang="en-US" sz="2200" b="1" dirty="0">
                <a:ea typeface="Times New Roman" panose="02020603050405020304" pitchFamily="18" charset="0"/>
                <a:cs typeface="Calibri" panose="020F0502020204030204" pitchFamily="34" charset="0"/>
              </a:rPr>
              <a:t>suffix</a:t>
            </a:r>
            <a:r>
              <a:rPr lang="en-GB" altLang="en-US" sz="2200" dirty="0">
                <a:ea typeface="Times New Roman" panose="02020603050405020304" pitchFamily="18" charset="0"/>
                <a:cs typeface="Calibri" panose="020F0502020204030204" pitchFamily="34" charset="0"/>
              </a:rPr>
              <a:t> to the word </a:t>
            </a:r>
            <a:r>
              <a:rPr lang="en-GB" altLang="en-US" sz="2200" b="1" dirty="0">
                <a:ea typeface="Times New Roman" panose="02020603050405020304" pitchFamily="18" charset="0"/>
                <a:cs typeface="Calibri" panose="020F0502020204030204" pitchFamily="34" charset="0"/>
              </a:rPr>
              <a:t>poison </a:t>
            </a:r>
            <a:r>
              <a:rPr lang="en-GB" altLang="en-US" sz="2200" dirty="0">
                <a:ea typeface="Times New Roman" panose="02020603050405020304" pitchFamily="18" charset="0"/>
                <a:cs typeface="Calibri" panose="020F0502020204030204" pitchFamily="34" charset="0"/>
              </a:rPr>
              <a:t>to complete the sentence below.</a:t>
            </a:r>
            <a:endParaRPr lang="en-GB" altLang="en-US" sz="2200" dirty="0"/>
          </a:p>
          <a:p>
            <a:pP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                                                                                  </a:t>
            </a:r>
            <a:endParaRPr lang="en-GB" altLang="en-US" sz="2200" dirty="0"/>
          </a:p>
          <a:p>
            <a:pPr eaLnBrk="0" fontAlgn="base" hangingPunct="0">
              <a:spcBef>
                <a:spcPct val="0"/>
              </a:spcBef>
              <a:spcAft>
                <a:spcPct val="0"/>
              </a:spcAft>
            </a:pPr>
            <a:endParaRPr lang="en-GB" altLang="en-US" sz="2200" dirty="0"/>
          </a:p>
        </p:txBody>
      </p:sp>
      <p:sp>
        <p:nvSpPr>
          <p:cNvPr id="21" name="Rectangle 14"/>
          <p:cNvSpPr>
            <a:spLocks noChangeArrowheads="1"/>
          </p:cNvSpPr>
          <p:nvPr/>
        </p:nvSpPr>
        <p:spPr bwMode="auto">
          <a:xfrm>
            <a:off x="3893354" y="3147358"/>
            <a:ext cx="6696744"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800" dirty="0">
                <a:ea typeface="Times New Roman" panose="02020603050405020304" pitchFamily="18" charset="0"/>
                <a:cs typeface="Calibri" panose="020F0502020204030204" pitchFamily="34" charset="0"/>
              </a:rPr>
              <a:t>It is a  _________ snake.</a:t>
            </a:r>
            <a:endParaRPr lang="en-GB" altLang="en-US" sz="2800" dirty="0"/>
          </a:p>
        </p:txBody>
      </p:sp>
      <p:sp>
        <p:nvSpPr>
          <p:cNvPr id="24" name="Rectangle 23"/>
          <p:cNvSpPr/>
          <p:nvPr/>
        </p:nvSpPr>
        <p:spPr>
          <a:xfrm>
            <a:off x="8407724" y="4502731"/>
            <a:ext cx="1084733" cy="769441"/>
          </a:xfrm>
          <a:prstGeom prst="rect">
            <a:avLst/>
          </a:prstGeom>
        </p:spPr>
        <p:txBody>
          <a:bodyPr wrap="square">
            <a:spAutoFit/>
          </a:bodyPr>
          <a:lstStyle/>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______</a:t>
            </a:r>
            <a:endParaRPr lang="en-GB" altLang="en-US" sz="2200" dirty="0"/>
          </a:p>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1 mark</a:t>
            </a:r>
            <a:endParaRPr lang="en-GB" altLang="en-US" sz="2200" dirty="0"/>
          </a:p>
        </p:txBody>
      </p:sp>
      <p:sp>
        <p:nvSpPr>
          <p:cNvPr id="9" name="Rectangle 13"/>
          <p:cNvSpPr>
            <a:spLocks noChangeArrowheads="1"/>
          </p:cNvSpPr>
          <p:nvPr/>
        </p:nvSpPr>
        <p:spPr bwMode="auto">
          <a:xfrm>
            <a:off x="1965798" y="6030288"/>
            <a:ext cx="8234658"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algn="ctr" eaLnBrk="0" fontAlgn="base" hangingPunct="0">
              <a:spcBef>
                <a:spcPct val="0"/>
              </a:spcBef>
              <a:spcAft>
                <a:spcPct val="0"/>
              </a:spcAft>
            </a:pPr>
            <a:r>
              <a:rPr lang="en-GB" altLang="en-US" sz="2200" b="1" i="1" u="sng" dirty="0">
                <a:ea typeface="Times New Roman" panose="02020603050405020304" pitchFamily="18" charset="0"/>
                <a:cs typeface="Calibri" panose="020F0502020204030204" pitchFamily="34" charset="0"/>
              </a:rPr>
              <a:t>CHALLENGE</a:t>
            </a:r>
            <a:r>
              <a:rPr lang="en-GB" altLang="en-US" sz="2200" b="1" i="1" dirty="0">
                <a:ea typeface="Times New Roman" panose="02020603050405020304" pitchFamily="18" charset="0"/>
                <a:cs typeface="Calibri" panose="020F0502020204030204" pitchFamily="34" charset="0"/>
              </a:rPr>
              <a:t>: Rewrite the sentence above as a question without adding any words.</a:t>
            </a:r>
            <a:endParaRPr lang="en-GB" altLang="en-US" sz="2200" i="1" dirty="0"/>
          </a:p>
        </p:txBody>
      </p:sp>
      <p:pic>
        <p:nvPicPr>
          <p:cNvPr id="11" name="Picture 10">
            <a:extLst>
              <a:ext uri="{FF2B5EF4-FFF2-40B4-BE49-F238E27FC236}">
                <a16:creationId xmlns:a16="http://schemas.microsoft.com/office/drawing/2014/main" id="{285C54F5-DCA0-4489-9990-0E0566D9AAF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9832" y="167683"/>
            <a:ext cx="753237" cy="1082421"/>
          </a:xfrm>
          <a:prstGeom prst="rect">
            <a:avLst/>
          </a:prstGeom>
        </p:spPr>
      </p:pic>
      <p:pic>
        <p:nvPicPr>
          <p:cNvPr id="12" name="Picture 11">
            <a:extLst>
              <a:ext uri="{FF2B5EF4-FFF2-40B4-BE49-F238E27FC236}">
                <a16:creationId xmlns:a16="http://schemas.microsoft.com/office/drawing/2014/main" id="{A8DE0851-BF33-C446-80E1-40A2DC429D37}"/>
              </a:ext>
            </a:extLst>
          </p:cNvPr>
          <p:cNvPicPr>
            <a:picLocks noChangeAspect="1"/>
          </p:cNvPicPr>
          <p:nvPr/>
        </p:nvPicPr>
        <p:blipFill>
          <a:blip r:embed="rId3"/>
          <a:stretch>
            <a:fillRect/>
          </a:stretch>
        </p:blipFill>
        <p:spPr>
          <a:xfrm>
            <a:off x="10668000" y="470599"/>
            <a:ext cx="1234846" cy="826857"/>
          </a:xfrm>
          <a:prstGeom prst="rect">
            <a:avLst/>
          </a:prstGeom>
        </p:spPr>
      </p:pic>
    </p:spTree>
    <p:extLst>
      <p:ext uri="{BB962C8B-B14F-4D97-AF65-F5344CB8AC3E}">
        <p14:creationId xmlns:p14="http://schemas.microsoft.com/office/powerpoint/2010/main" val="415036716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618DF5B-C7E5-41A3-9007-E34DE55A35B1}"/>
              </a:ext>
            </a:extLst>
          </p:cNvPr>
          <p:cNvSpPr txBox="1"/>
          <p:nvPr/>
        </p:nvSpPr>
        <p:spPr>
          <a:xfrm>
            <a:off x="4744042" y="692697"/>
            <a:ext cx="2914388" cy="507831"/>
          </a:xfrm>
          <a:prstGeom prst="rect">
            <a:avLst/>
          </a:prstGeom>
          <a:noFill/>
        </p:spPr>
        <p:txBody>
          <a:bodyPr wrap="none" rtlCol="0">
            <a:spAutoFit/>
          </a:bodyPr>
          <a:lstStyle/>
          <a:p>
            <a:r>
              <a:rPr lang="en-GB" sz="2700" b="1" dirty="0"/>
              <a:t>Week 9 - questions</a:t>
            </a:r>
          </a:p>
        </p:txBody>
      </p:sp>
      <p:sp>
        <p:nvSpPr>
          <p:cNvPr id="23" name="Rectangle 13"/>
          <p:cNvSpPr>
            <a:spLocks noChangeArrowheads="1"/>
          </p:cNvSpPr>
          <p:nvPr/>
        </p:nvSpPr>
        <p:spPr bwMode="auto">
          <a:xfrm>
            <a:off x="1703512" y="6269530"/>
            <a:ext cx="8784976"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ctr" eaLnBrk="0" fontAlgn="base" hangingPunct="0">
              <a:spcBef>
                <a:spcPct val="0"/>
              </a:spcBef>
              <a:spcAft>
                <a:spcPct val="0"/>
              </a:spcAft>
            </a:pPr>
            <a:r>
              <a:rPr lang="en-GB" altLang="en-US" sz="2200" b="1" i="1" u="sng" dirty="0">
                <a:ea typeface="Times New Roman" panose="02020603050405020304" pitchFamily="18" charset="0"/>
                <a:cs typeface="Calibri" panose="020F0502020204030204" pitchFamily="34" charset="0"/>
              </a:rPr>
              <a:t>CHALLENGE</a:t>
            </a:r>
            <a:r>
              <a:rPr lang="en-GB" altLang="en-US" sz="2200" b="1" i="1" dirty="0">
                <a:ea typeface="Times New Roman" panose="02020603050405020304" pitchFamily="18" charset="0"/>
                <a:cs typeface="Calibri" panose="020F0502020204030204" pitchFamily="34" charset="0"/>
              </a:rPr>
              <a:t>: Which tense is each sentence written in?</a:t>
            </a:r>
            <a:endParaRPr lang="en-GB" altLang="en-US" sz="2200" i="1" dirty="0"/>
          </a:p>
          <a:p>
            <a:pPr eaLnBrk="0" fontAlgn="base" hangingPunct="0">
              <a:spcBef>
                <a:spcPct val="0"/>
              </a:spcBef>
              <a:spcAft>
                <a:spcPct val="0"/>
              </a:spcAft>
            </a:pPr>
            <a:endParaRPr lang="en-GB" altLang="en-US" sz="2200" i="1" dirty="0"/>
          </a:p>
        </p:txBody>
      </p:sp>
      <p:pic>
        <p:nvPicPr>
          <p:cNvPr id="16" name="Picture 15">
            <a:extLst>
              <a:ext uri="{FF2B5EF4-FFF2-40B4-BE49-F238E27FC236}">
                <a16:creationId xmlns:a16="http://schemas.microsoft.com/office/drawing/2014/main" id="{7C11432C-D25B-4F1A-981F-5EB02E5BFBF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9832" y="167683"/>
            <a:ext cx="753237" cy="1082421"/>
          </a:xfrm>
          <a:prstGeom prst="rect">
            <a:avLst/>
          </a:prstGeom>
        </p:spPr>
      </p:pic>
      <p:sp>
        <p:nvSpPr>
          <p:cNvPr id="9" name="Rectangle 13">
            <a:extLst>
              <a:ext uri="{FF2B5EF4-FFF2-40B4-BE49-F238E27FC236}">
                <a16:creationId xmlns:a16="http://schemas.microsoft.com/office/drawing/2014/main" id="{B0310D67-5CFF-4FF2-952F-9B4F3BCF1326}"/>
              </a:ext>
            </a:extLst>
          </p:cNvPr>
          <p:cNvSpPr>
            <a:spLocks noChangeArrowheads="1"/>
          </p:cNvSpPr>
          <p:nvPr/>
        </p:nvSpPr>
        <p:spPr bwMode="auto">
          <a:xfrm>
            <a:off x="2557171" y="1469688"/>
            <a:ext cx="6933641"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200" b="1" dirty="0">
                <a:ea typeface="Times New Roman" panose="02020603050405020304" pitchFamily="18" charset="0"/>
                <a:cs typeface="Calibri" panose="020F0502020204030204" pitchFamily="34" charset="0"/>
              </a:rPr>
              <a:t>3. </a:t>
            </a:r>
            <a:r>
              <a:rPr lang="en-GB" altLang="en-US" sz="2200" dirty="0">
                <a:ea typeface="Times New Roman" panose="02020603050405020304" pitchFamily="18" charset="0"/>
                <a:cs typeface="Calibri" panose="020F0502020204030204" pitchFamily="34" charset="0"/>
              </a:rPr>
              <a:t>Circle </a:t>
            </a:r>
            <a:r>
              <a:rPr lang="en-GB" altLang="en-US" sz="2200" b="1" dirty="0">
                <a:ea typeface="Times New Roman" panose="02020603050405020304" pitchFamily="18" charset="0"/>
                <a:cs typeface="Calibri" panose="020F0502020204030204" pitchFamily="34" charset="0"/>
              </a:rPr>
              <a:t>one</a:t>
            </a:r>
            <a:r>
              <a:rPr lang="en-GB" altLang="en-US" sz="2200" dirty="0">
                <a:ea typeface="Times New Roman" panose="02020603050405020304" pitchFamily="18" charset="0"/>
                <a:cs typeface="Calibri" panose="020F0502020204030204" pitchFamily="34" charset="0"/>
              </a:rPr>
              <a:t> word in each set of brackets to complete the sentences correctly.                                                                       </a:t>
            </a:r>
            <a:endParaRPr lang="en-GB" altLang="en-US" sz="2200" dirty="0"/>
          </a:p>
          <a:p>
            <a:pPr eaLnBrk="0" fontAlgn="base" hangingPunct="0">
              <a:spcBef>
                <a:spcPct val="0"/>
              </a:spcBef>
              <a:spcAft>
                <a:spcPct val="0"/>
              </a:spcAft>
            </a:pPr>
            <a:endParaRPr lang="en-GB" altLang="en-US" sz="2200" dirty="0"/>
          </a:p>
        </p:txBody>
      </p:sp>
      <p:sp>
        <p:nvSpPr>
          <p:cNvPr id="10" name="Rectangle 14">
            <a:extLst>
              <a:ext uri="{FF2B5EF4-FFF2-40B4-BE49-F238E27FC236}">
                <a16:creationId xmlns:a16="http://schemas.microsoft.com/office/drawing/2014/main" id="{690F414F-9E17-420A-9020-E1D36FAA18DB}"/>
              </a:ext>
            </a:extLst>
          </p:cNvPr>
          <p:cNvSpPr>
            <a:spLocks noChangeArrowheads="1"/>
          </p:cNvSpPr>
          <p:nvPr/>
        </p:nvSpPr>
        <p:spPr bwMode="auto">
          <a:xfrm>
            <a:off x="3073874" y="2690332"/>
            <a:ext cx="6416938" cy="144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1) Today, I am ( cooked / cooking ) a stew. </a:t>
            </a:r>
          </a:p>
          <a:p>
            <a:pPr eaLnBrk="0" fontAlgn="base" hangingPunct="0">
              <a:spcBef>
                <a:spcPct val="0"/>
              </a:spcBef>
              <a:spcAft>
                <a:spcPct val="0"/>
              </a:spcAft>
            </a:pPr>
            <a:endParaRPr lang="en-GB" altLang="en-US" sz="2200" dirty="0">
              <a:ea typeface="Times New Roman" panose="02020603050405020304" pitchFamily="18" charset="0"/>
              <a:cs typeface="Calibri" panose="020F0502020204030204" pitchFamily="34" charset="0"/>
            </a:endParaRPr>
          </a:p>
          <a:p>
            <a:pP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2) Yesterday, I ( cooked / cooking ) a stew. </a:t>
            </a:r>
          </a:p>
          <a:p>
            <a:pPr eaLnBrk="0" fontAlgn="base" hangingPunct="0">
              <a:spcBef>
                <a:spcPct val="0"/>
              </a:spcBef>
              <a:spcAft>
                <a:spcPct val="0"/>
              </a:spcAft>
            </a:pPr>
            <a:endParaRPr lang="en-GB" altLang="en-US" sz="2200" dirty="0">
              <a:ea typeface="Times New Roman" panose="02020603050405020304" pitchFamily="18" charset="0"/>
              <a:cs typeface="Calibri" panose="020F0502020204030204" pitchFamily="34" charset="0"/>
            </a:endParaRPr>
          </a:p>
        </p:txBody>
      </p:sp>
      <p:sp>
        <p:nvSpPr>
          <p:cNvPr id="11" name="Rectangle 10">
            <a:extLst>
              <a:ext uri="{FF2B5EF4-FFF2-40B4-BE49-F238E27FC236}">
                <a16:creationId xmlns:a16="http://schemas.microsoft.com/office/drawing/2014/main" id="{29BDAFB3-35C9-4AA5-813A-574AAC301539}"/>
              </a:ext>
            </a:extLst>
          </p:cNvPr>
          <p:cNvSpPr/>
          <p:nvPr/>
        </p:nvSpPr>
        <p:spPr>
          <a:xfrm>
            <a:off x="8472265" y="4790763"/>
            <a:ext cx="1084733" cy="769441"/>
          </a:xfrm>
          <a:prstGeom prst="rect">
            <a:avLst/>
          </a:prstGeom>
        </p:spPr>
        <p:txBody>
          <a:bodyPr wrap="square">
            <a:spAutoFit/>
          </a:bodyPr>
          <a:lstStyle/>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______</a:t>
            </a:r>
            <a:endParaRPr lang="en-GB" altLang="en-US" sz="2200" dirty="0"/>
          </a:p>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1 mark</a:t>
            </a:r>
            <a:endParaRPr lang="en-GB" altLang="en-US" sz="2200" dirty="0"/>
          </a:p>
        </p:txBody>
      </p:sp>
      <p:pic>
        <p:nvPicPr>
          <p:cNvPr id="12" name="Picture 11">
            <a:extLst>
              <a:ext uri="{FF2B5EF4-FFF2-40B4-BE49-F238E27FC236}">
                <a16:creationId xmlns:a16="http://schemas.microsoft.com/office/drawing/2014/main" id="{0DC010E7-E9D6-AA4F-ABB3-1A1A5FBAB80E}"/>
              </a:ext>
            </a:extLst>
          </p:cNvPr>
          <p:cNvPicPr>
            <a:picLocks noChangeAspect="1"/>
          </p:cNvPicPr>
          <p:nvPr/>
        </p:nvPicPr>
        <p:blipFill>
          <a:blip r:embed="rId3"/>
          <a:stretch>
            <a:fillRect/>
          </a:stretch>
        </p:blipFill>
        <p:spPr>
          <a:xfrm>
            <a:off x="10668000" y="470599"/>
            <a:ext cx="1234846" cy="826857"/>
          </a:xfrm>
          <a:prstGeom prst="rect">
            <a:avLst/>
          </a:prstGeom>
        </p:spPr>
      </p:pic>
    </p:spTree>
    <p:extLst>
      <p:ext uri="{BB962C8B-B14F-4D97-AF65-F5344CB8AC3E}">
        <p14:creationId xmlns:p14="http://schemas.microsoft.com/office/powerpoint/2010/main" val="12581826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618DF5B-C7E5-41A3-9007-E34DE55A35B1}"/>
              </a:ext>
            </a:extLst>
          </p:cNvPr>
          <p:cNvSpPr txBox="1"/>
          <p:nvPr/>
        </p:nvSpPr>
        <p:spPr>
          <a:xfrm>
            <a:off x="4744042" y="692697"/>
            <a:ext cx="2914388" cy="507831"/>
          </a:xfrm>
          <a:prstGeom prst="rect">
            <a:avLst/>
          </a:prstGeom>
          <a:noFill/>
        </p:spPr>
        <p:txBody>
          <a:bodyPr wrap="none" rtlCol="0">
            <a:spAutoFit/>
          </a:bodyPr>
          <a:lstStyle/>
          <a:p>
            <a:r>
              <a:rPr lang="en-GB" sz="2700" b="1" dirty="0"/>
              <a:t>Week 1 - questions</a:t>
            </a:r>
          </a:p>
        </p:txBody>
      </p:sp>
      <p:sp>
        <p:nvSpPr>
          <p:cNvPr id="8" name="Rectangle 13"/>
          <p:cNvSpPr>
            <a:spLocks noChangeArrowheads="1"/>
          </p:cNvSpPr>
          <p:nvPr/>
        </p:nvSpPr>
        <p:spPr bwMode="auto">
          <a:xfrm>
            <a:off x="2906776" y="1604955"/>
            <a:ext cx="6933641"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200" b="1" dirty="0">
                <a:ea typeface="Times New Roman" panose="02020603050405020304" pitchFamily="18" charset="0"/>
                <a:cs typeface="Calibri" panose="020F0502020204030204" pitchFamily="34" charset="0"/>
              </a:rPr>
              <a:t>1.</a:t>
            </a:r>
            <a:r>
              <a:rPr lang="en-GB" altLang="en-US" sz="2200" dirty="0">
                <a:ea typeface="Times New Roman" panose="02020603050405020304" pitchFamily="18" charset="0"/>
                <a:cs typeface="Calibri" panose="020F0502020204030204" pitchFamily="34" charset="0"/>
              </a:rPr>
              <a:t>  Which group of words is a </a:t>
            </a:r>
            <a:r>
              <a:rPr lang="en-GB" altLang="en-US" sz="2200" b="1" dirty="0">
                <a:ea typeface="Times New Roman" panose="02020603050405020304" pitchFamily="18" charset="0"/>
                <a:cs typeface="Calibri" panose="020F0502020204030204" pitchFamily="34" charset="0"/>
              </a:rPr>
              <a:t>noun phrase</a:t>
            </a:r>
            <a:r>
              <a:rPr lang="en-GB" altLang="en-US" sz="2200" dirty="0">
                <a:ea typeface="Times New Roman" panose="02020603050405020304" pitchFamily="18" charset="0"/>
                <a:cs typeface="Calibri" panose="020F0502020204030204" pitchFamily="34" charset="0"/>
              </a:rPr>
              <a:t>?</a:t>
            </a:r>
            <a:endParaRPr lang="en-GB" altLang="en-US" sz="2200" dirty="0"/>
          </a:p>
          <a:p>
            <a:pP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                                                                                  </a:t>
            </a:r>
            <a:endParaRPr lang="en-GB" altLang="en-US" sz="2200" dirty="0"/>
          </a:p>
          <a:p>
            <a:pPr eaLnBrk="0" fontAlgn="base" hangingPunct="0">
              <a:spcBef>
                <a:spcPct val="0"/>
              </a:spcBef>
              <a:spcAft>
                <a:spcPct val="0"/>
              </a:spcAft>
            </a:pPr>
            <a:endParaRPr lang="en-GB" altLang="en-US" sz="2200" dirty="0"/>
          </a:p>
        </p:txBody>
      </p:sp>
      <p:sp>
        <p:nvSpPr>
          <p:cNvPr id="21" name="Rectangle 14"/>
          <p:cNvSpPr>
            <a:spLocks noChangeArrowheads="1"/>
          </p:cNvSpPr>
          <p:nvPr/>
        </p:nvSpPr>
        <p:spPr bwMode="auto">
          <a:xfrm>
            <a:off x="3848073" y="2625338"/>
            <a:ext cx="2194832" cy="31393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r>
              <a:rPr lang="en-GB" sz="2200" dirty="0"/>
              <a:t>in a flash</a:t>
            </a:r>
          </a:p>
          <a:p>
            <a:r>
              <a:rPr lang="en-GB" sz="2200" dirty="0"/>
              <a:t> </a:t>
            </a:r>
          </a:p>
          <a:p>
            <a:r>
              <a:rPr lang="en-GB" sz="2200" dirty="0"/>
              <a:t>as it was early</a:t>
            </a:r>
          </a:p>
          <a:p>
            <a:r>
              <a:rPr lang="en-GB" sz="2200" dirty="0"/>
              <a:t> </a:t>
            </a:r>
          </a:p>
          <a:p>
            <a:r>
              <a:rPr lang="en-GB" sz="2200" dirty="0"/>
              <a:t>a small paper bag</a:t>
            </a:r>
          </a:p>
          <a:p>
            <a:r>
              <a:rPr lang="en-GB" sz="2200" dirty="0"/>
              <a:t> </a:t>
            </a:r>
          </a:p>
          <a:p>
            <a:r>
              <a:rPr lang="en-GB" sz="2200" dirty="0"/>
              <a:t>I have a pencil</a:t>
            </a:r>
          </a:p>
          <a:p>
            <a:pPr lvl="0" eaLnBrk="0" fontAlgn="base" hangingPunct="0">
              <a:spcBef>
                <a:spcPct val="0"/>
              </a:spcBef>
              <a:spcAft>
                <a:spcPct val="0"/>
              </a:spcAft>
            </a:pPr>
            <a:endParaRPr lang="en-GB" altLang="en-US" sz="2200" dirty="0"/>
          </a:p>
          <a:p>
            <a:pPr eaLnBrk="0" fontAlgn="base" hangingPunct="0">
              <a:spcBef>
                <a:spcPct val="0"/>
              </a:spcBef>
              <a:spcAft>
                <a:spcPct val="0"/>
              </a:spcAft>
            </a:pPr>
            <a:endParaRPr lang="en-GB" altLang="en-US" sz="2200" dirty="0"/>
          </a:p>
        </p:txBody>
      </p:sp>
      <p:grpSp>
        <p:nvGrpSpPr>
          <p:cNvPr id="27" name="Group 26"/>
          <p:cNvGrpSpPr/>
          <p:nvPr/>
        </p:nvGrpSpPr>
        <p:grpSpPr>
          <a:xfrm>
            <a:off x="8315477" y="2093573"/>
            <a:ext cx="1143262" cy="3754663"/>
            <a:chOff x="7110309" y="2132856"/>
            <a:chExt cx="1143262" cy="3754663"/>
          </a:xfrm>
        </p:grpSpPr>
        <p:grpSp>
          <p:nvGrpSpPr>
            <p:cNvPr id="26" name="Group 25"/>
            <p:cNvGrpSpPr/>
            <p:nvPr/>
          </p:nvGrpSpPr>
          <p:grpSpPr>
            <a:xfrm>
              <a:off x="7110309" y="2132856"/>
              <a:ext cx="1143262" cy="2966718"/>
              <a:chOff x="7110309" y="2132856"/>
              <a:chExt cx="1143262" cy="2966718"/>
            </a:xfrm>
          </p:grpSpPr>
          <p:grpSp>
            <p:nvGrpSpPr>
              <p:cNvPr id="16" name="Group 15"/>
              <p:cNvGrpSpPr/>
              <p:nvPr/>
            </p:nvGrpSpPr>
            <p:grpSpPr>
              <a:xfrm>
                <a:off x="7455015" y="2703983"/>
                <a:ext cx="443007" cy="2395591"/>
                <a:chOff x="0" y="-69120"/>
                <a:chExt cx="219657" cy="1303797"/>
              </a:xfrm>
            </p:grpSpPr>
            <p:sp>
              <p:nvSpPr>
                <p:cNvPr id="17" name="Rectangle 16"/>
                <p:cNvSpPr/>
                <p:nvPr/>
              </p:nvSpPr>
              <p:spPr>
                <a:xfrm>
                  <a:off x="0" y="-69120"/>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1</a:t>
                  </a:r>
                </a:p>
              </p:txBody>
            </p:sp>
            <p:sp>
              <p:nvSpPr>
                <p:cNvPr id="18" name="Rectangle 17"/>
                <p:cNvSpPr/>
                <p:nvPr/>
              </p:nvSpPr>
              <p:spPr>
                <a:xfrm>
                  <a:off x="6297" y="289291"/>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2</a:t>
                  </a:r>
                </a:p>
              </p:txBody>
            </p:sp>
            <p:sp>
              <p:nvSpPr>
                <p:cNvPr id="19" name="Rectangle 18"/>
                <p:cNvSpPr/>
                <p:nvPr/>
              </p:nvSpPr>
              <p:spPr>
                <a:xfrm>
                  <a:off x="5434" y="657063"/>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3</a:t>
                  </a:r>
                </a:p>
              </p:txBody>
            </p:sp>
            <p:sp>
              <p:nvSpPr>
                <p:cNvPr id="20" name="Rectangle 19"/>
                <p:cNvSpPr/>
                <p:nvPr/>
              </p:nvSpPr>
              <p:spPr>
                <a:xfrm>
                  <a:off x="0" y="1021317"/>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4</a:t>
                  </a:r>
                </a:p>
              </p:txBody>
            </p:sp>
          </p:grpSp>
          <p:sp>
            <p:nvSpPr>
              <p:cNvPr id="22" name="Rectangle 21"/>
              <p:cNvSpPr/>
              <p:nvPr/>
            </p:nvSpPr>
            <p:spPr>
              <a:xfrm>
                <a:off x="7110309" y="2132856"/>
                <a:ext cx="1143262" cy="430887"/>
              </a:xfrm>
              <a:prstGeom prst="rect">
                <a:avLst/>
              </a:prstGeom>
            </p:spPr>
            <p:txBody>
              <a:bodyPr wrap="none">
                <a:spAutoFit/>
              </a:bodyPr>
              <a:lstStyle/>
              <a:p>
                <a:r>
                  <a:rPr lang="en-GB" altLang="en-US" sz="2200" dirty="0">
                    <a:ea typeface="Times New Roman" panose="02020603050405020304" pitchFamily="18" charset="0"/>
                    <a:cs typeface="Calibri" panose="020F0502020204030204" pitchFamily="34" charset="0"/>
                  </a:rPr>
                  <a:t>Tick </a:t>
                </a:r>
                <a:r>
                  <a:rPr lang="en-GB" altLang="en-US" sz="2200" b="1" dirty="0">
                    <a:ea typeface="Times New Roman" panose="02020603050405020304" pitchFamily="18" charset="0"/>
                    <a:cs typeface="Calibri" panose="020F0502020204030204" pitchFamily="34" charset="0"/>
                  </a:rPr>
                  <a:t>one</a:t>
                </a:r>
                <a:endParaRPr lang="en-GB" sz="2200" dirty="0"/>
              </a:p>
            </p:txBody>
          </p:sp>
        </p:grpSp>
        <p:sp>
          <p:nvSpPr>
            <p:cNvPr id="24" name="Rectangle 23"/>
            <p:cNvSpPr/>
            <p:nvPr/>
          </p:nvSpPr>
          <p:spPr>
            <a:xfrm>
              <a:off x="7138760" y="5118078"/>
              <a:ext cx="1084733" cy="769441"/>
            </a:xfrm>
            <a:prstGeom prst="rect">
              <a:avLst/>
            </a:prstGeom>
          </p:spPr>
          <p:txBody>
            <a:bodyPr wrap="square">
              <a:spAutoFit/>
            </a:bodyPr>
            <a:lstStyle/>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______</a:t>
              </a:r>
              <a:endParaRPr lang="en-GB" altLang="en-US" sz="2200" dirty="0"/>
            </a:p>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1 mark</a:t>
              </a:r>
              <a:endParaRPr lang="en-GB" altLang="en-US" sz="2200" dirty="0"/>
            </a:p>
          </p:txBody>
        </p:sp>
      </p:grpSp>
      <p:sp>
        <p:nvSpPr>
          <p:cNvPr id="23" name="Rectangle 13"/>
          <p:cNvSpPr>
            <a:spLocks noChangeArrowheads="1"/>
          </p:cNvSpPr>
          <p:nvPr/>
        </p:nvSpPr>
        <p:spPr bwMode="auto">
          <a:xfrm>
            <a:off x="1470905" y="6318139"/>
            <a:ext cx="9144000"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ctr" eaLnBrk="0" fontAlgn="base" hangingPunct="0">
              <a:spcBef>
                <a:spcPct val="0"/>
              </a:spcBef>
              <a:spcAft>
                <a:spcPct val="0"/>
              </a:spcAft>
            </a:pPr>
            <a:r>
              <a:rPr lang="en-GB" altLang="en-US" sz="2200" b="1" i="1" u="sng" dirty="0">
                <a:ea typeface="Times New Roman" panose="02020603050405020304" pitchFamily="18" charset="0"/>
                <a:cs typeface="Calibri" panose="020F0502020204030204" pitchFamily="34" charset="0"/>
              </a:rPr>
              <a:t>CHALLENGE</a:t>
            </a:r>
            <a:r>
              <a:rPr lang="en-GB" altLang="en-US" sz="2200" b="1" i="1" dirty="0">
                <a:ea typeface="Times New Roman" panose="02020603050405020304" pitchFamily="18" charset="0"/>
                <a:cs typeface="Calibri" panose="020F0502020204030204" pitchFamily="34" charset="0"/>
              </a:rPr>
              <a:t>: Can you extend the noun phrase further?</a:t>
            </a:r>
            <a:endParaRPr lang="en-GB" altLang="en-US" sz="2200" i="1" dirty="0"/>
          </a:p>
          <a:p>
            <a:pPr eaLnBrk="0" fontAlgn="base" hangingPunct="0">
              <a:spcBef>
                <a:spcPct val="0"/>
              </a:spcBef>
              <a:spcAft>
                <a:spcPct val="0"/>
              </a:spcAft>
            </a:pPr>
            <a:r>
              <a:rPr lang="en-GB" altLang="en-US" sz="2200" i="1" dirty="0">
                <a:ea typeface="Times New Roman" panose="02020603050405020304" pitchFamily="18" charset="0"/>
                <a:cs typeface="Calibri" panose="020F0502020204030204" pitchFamily="34" charset="0"/>
              </a:rPr>
              <a:t>                                                                                  </a:t>
            </a:r>
            <a:endParaRPr lang="en-GB" altLang="en-US" sz="2200" i="1" dirty="0"/>
          </a:p>
          <a:p>
            <a:pPr eaLnBrk="0" fontAlgn="base" hangingPunct="0">
              <a:spcBef>
                <a:spcPct val="0"/>
              </a:spcBef>
              <a:spcAft>
                <a:spcPct val="0"/>
              </a:spcAft>
            </a:pPr>
            <a:endParaRPr lang="en-GB" altLang="en-US" sz="2200" i="1" dirty="0"/>
          </a:p>
        </p:txBody>
      </p:sp>
      <p:pic>
        <p:nvPicPr>
          <p:cNvPr id="28" name="Picture 27">
            <a:extLst>
              <a:ext uri="{FF2B5EF4-FFF2-40B4-BE49-F238E27FC236}">
                <a16:creationId xmlns:a16="http://schemas.microsoft.com/office/drawing/2014/main" id="{EA735B2B-5C68-464B-BC90-D3D8F727113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9832" y="167683"/>
            <a:ext cx="753237" cy="1082421"/>
          </a:xfrm>
          <a:prstGeom prst="rect">
            <a:avLst/>
          </a:prstGeom>
        </p:spPr>
      </p:pic>
      <p:pic>
        <p:nvPicPr>
          <p:cNvPr id="29" name="Picture 28">
            <a:extLst>
              <a:ext uri="{FF2B5EF4-FFF2-40B4-BE49-F238E27FC236}">
                <a16:creationId xmlns:a16="http://schemas.microsoft.com/office/drawing/2014/main" id="{1E594E44-78F0-D64A-AB50-AAE942B17C15}"/>
              </a:ext>
            </a:extLst>
          </p:cNvPr>
          <p:cNvPicPr>
            <a:picLocks noChangeAspect="1"/>
          </p:cNvPicPr>
          <p:nvPr/>
        </p:nvPicPr>
        <p:blipFill>
          <a:blip r:embed="rId3"/>
          <a:stretch>
            <a:fillRect/>
          </a:stretch>
        </p:blipFill>
        <p:spPr>
          <a:xfrm>
            <a:off x="10668000" y="470599"/>
            <a:ext cx="1234846" cy="826857"/>
          </a:xfrm>
          <a:prstGeom prst="rect">
            <a:avLst/>
          </a:prstGeom>
        </p:spPr>
      </p:pic>
    </p:spTree>
    <p:extLst>
      <p:ext uri="{BB962C8B-B14F-4D97-AF65-F5344CB8AC3E}">
        <p14:creationId xmlns:p14="http://schemas.microsoft.com/office/powerpoint/2010/main" val="170648128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618DF5B-C7E5-41A3-9007-E34DE55A35B1}"/>
              </a:ext>
            </a:extLst>
          </p:cNvPr>
          <p:cNvSpPr txBox="1"/>
          <p:nvPr/>
        </p:nvSpPr>
        <p:spPr>
          <a:xfrm>
            <a:off x="4744042" y="692697"/>
            <a:ext cx="3089115" cy="507831"/>
          </a:xfrm>
          <a:prstGeom prst="rect">
            <a:avLst/>
          </a:prstGeom>
          <a:noFill/>
        </p:spPr>
        <p:txBody>
          <a:bodyPr wrap="none" rtlCol="0">
            <a:spAutoFit/>
          </a:bodyPr>
          <a:lstStyle/>
          <a:p>
            <a:r>
              <a:rPr lang="en-GB" sz="2700" b="1" dirty="0"/>
              <a:t>Week 10 - questions</a:t>
            </a:r>
          </a:p>
        </p:txBody>
      </p:sp>
      <p:sp>
        <p:nvSpPr>
          <p:cNvPr id="8" name="Rectangle 13"/>
          <p:cNvSpPr>
            <a:spLocks noChangeArrowheads="1"/>
          </p:cNvSpPr>
          <p:nvPr/>
        </p:nvSpPr>
        <p:spPr bwMode="auto">
          <a:xfrm>
            <a:off x="2228374" y="1499837"/>
            <a:ext cx="7200800"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a:r>
              <a:rPr lang="en-GB" sz="2200" b="1" dirty="0"/>
              <a:t>1.  </a:t>
            </a:r>
            <a:r>
              <a:rPr lang="en-GB" sz="2200" dirty="0"/>
              <a:t>Which sentence uses book as a </a:t>
            </a:r>
            <a:r>
              <a:rPr lang="en-GB" sz="2200" b="1" dirty="0"/>
              <a:t>verb</a:t>
            </a:r>
            <a:r>
              <a:rPr lang="en-GB" sz="2200" dirty="0"/>
              <a:t>?</a:t>
            </a:r>
          </a:p>
          <a:p>
            <a:pPr eaLnBrk="0" fontAlgn="base" hangingPunct="0">
              <a:spcBef>
                <a:spcPct val="0"/>
              </a:spcBef>
              <a:spcAft>
                <a:spcPct val="0"/>
              </a:spcAft>
            </a:pPr>
            <a:endParaRPr lang="en-GB" altLang="en-US" sz="2200" dirty="0"/>
          </a:p>
        </p:txBody>
      </p:sp>
      <p:sp>
        <p:nvSpPr>
          <p:cNvPr id="24" name="Rectangle 23"/>
          <p:cNvSpPr/>
          <p:nvPr/>
        </p:nvSpPr>
        <p:spPr>
          <a:xfrm>
            <a:off x="10599760" y="5202478"/>
            <a:ext cx="1084733" cy="769441"/>
          </a:xfrm>
          <a:prstGeom prst="rect">
            <a:avLst/>
          </a:prstGeom>
        </p:spPr>
        <p:txBody>
          <a:bodyPr wrap="square">
            <a:spAutoFit/>
          </a:bodyPr>
          <a:lstStyle/>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______</a:t>
            </a:r>
            <a:endParaRPr lang="en-GB" altLang="en-US" sz="2200" dirty="0"/>
          </a:p>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1 mark</a:t>
            </a:r>
            <a:endParaRPr lang="en-GB" altLang="en-US" sz="2200" dirty="0"/>
          </a:p>
        </p:txBody>
      </p:sp>
      <p:sp>
        <p:nvSpPr>
          <p:cNvPr id="23" name="Rectangle 13"/>
          <p:cNvSpPr>
            <a:spLocks noChangeArrowheads="1"/>
          </p:cNvSpPr>
          <p:nvPr/>
        </p:nvSpPr>
        <p:spPr bwMode="auto">
          <a:xfrm>
            <a:off x="1455760" y="6310473"/>
            <a:ext cx="9144000"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ctr" eaLnBrk="0" fontAlgn="base" hangingPunct="0">
              <a:spcBef>
                <a:spcPct val="0"/>
              </a:spcBef>
              <a:spcAft>
                <a:spcPct val="0"/>
              </a:spcAft>
            </a:pPr>
            <a:r>
              <a:rPr lang="en-GB" altLang="en-US" sz="2200" b="1" i="1" u="sng" dirty="0">
                <a:ea typeface="Times New Roman" panose="02020603050405020304" pitchFamily="18" charset="0"/>
                <a:cs typeface="Calibri" panose="020F0502020204030204" pitchFamily="34" charset="0"/>
              </a:rPr>
              <a:t>CHALLENGE</a:t>
            </a:r>
            <a:r>
              <a:rPr lang="en-GB" altLang="en-US" sz="2200" b="1" i="1" dirty="0">
                <a:ea typeface="Times New Roman" panose="02020603050405020304" pitchFamily="18" charset="0"/>
                <a:cs typeface="Calibri" panose="020F0502020204030204" pitchFamily="34" charset="0"/>
              </a:rPr>
              <a:t>: Think of another word that can be both a verb and a noun.</a:t>
            </a:r>
            <a:r>
              <a:rPr lang="en-GB" altLang="en-US" sz="2200" i="1" dirty="0">
                <a:ea typeface="Times New Roman" panose="02020603050405020304" pitchFamily="18" charset="0"/>
                <a:cs typeface="Calibri" panose="020F0502020204030204" pitchFamily="34" charset="0"/>
              </a:rPr>
              <a:t>                                                                                  </a:t>
            </a:r>
            <a:endParaRPr lang="en-GB" altLang="en-US" sz="2200" i="1" dirty="0"/>
          </a:p>
          <a:p>
            <a:pPr eaLnBrk="0" fontAlgn="base" hangingPunct="0">
              <a:spcBef>
                <a:spcPct val="0"/>
              </a:spcBef>
              <a:spcAft>
                <a:spcPct val="0"/>
              </a:spcAft>
            </a:pPr>
            <a:endParaRPr lang="en-GB" altLang="en-US" sz="2200" i="1" dirty="0"/>
          </a:p>
        </p:txBody>
      </p:sp>
      <p:pic>
        <p:nvPicPr>
          <p:cNvPr id="15" name="Picture 14">
            <a:extLst>
              <a:ext uri="{FF2B5EF4-FFF2-40B4-BE49-F238E27FC236}">
                <a16:creationId xmlns:a16="http://schemas.microsoft.com/office/drawing/2014/main" id="{6E81F099-64DB-4FCD-B5F3-1F2FBB4251F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9832" y="167683"/>
            <a:ext cx="753237" cy="1082421"/>
          </a:xfrm>
          <a:prstGeom prst="rect">
            <a:avLst/>
          </a:prstGeom>
        </p:spPr>
      </p:pic>
      <p:grpSp>
        <p:nvGrpSpPr>
          <p:cNvPr id="14" name="Group 13">
            <a:extLst>
              <a:ext uri="{FF2B5EF4-FFF2-40B4-BE49-F238E27FC236}">
                <a16:creationId xmlns:a16="http://schemas.microsoft.com/office/drawing/2014/main" id="{1DBBA5A8-2501-41BF-995B-DCC16C8854A2}"/>
              </a:ext>
            </a:extLst>
          </p:cNvPr>
          <p:cNvGrpSpPr/>
          <p:nvPr/>
        </p:nvGrpSpPr>
        <p:grpSpPr>
          <a:xfrm>
            <a:off x="7154723" y="2084111"/>
            <a:ext cx="1143262" cy="3754663"/>
            <a:chOff x="7110309" y="2132856"/>
            <a:chExt cx="1143262" cy="3754663"/>
          </a:xfrm>
        </p:grpSpPr>
        <p:grpSp>
          <p:nvGrpSpPr>
            <p:cNvPr id="21" name="Group 20">
              <a:extLst>
                <a:ext uri="{FF2B5EF4-FFF2-40B4-BE49-F238E27FC236}">
                  <a16:creationId xmlns:a16="http://schemas.microsoft.com/office/drawing/2014/main" id="{E1A23964-4E1A-4BC7-B03E-38864C1CB788}"/>
                </a:ext>
              </a:extLst>
            </p:cNvPr>
            <p:cNvGrpSpPr/>
            <p:nvPr/>
          </p:nvGrpSpPr>
          <p:grpSpPr>
            <a:xfrm>
              <a:off x="7110309" y="2132856"/>
              <a:ext cx="1143262" cy="2966718"/>
              <a:chOff x="7110309" y="2132856"/>
              <a:chExt cx="1143262" cy="2966718"/>
            </a:xfrm>
          </p:grpSpPr>
          <p:grpSp>
            <p:nvGrpSpPr>
              <p:cNvPr id="25" name="Group 24">
                <a:extLst>
                  <a:ext uri="{FF2B5EF4-FFF2-40B4-BE49-F238E27FC236}">
                    <a16:creationId xmlns:a16="http://schemas.microsoft.com/office/drawing/2014/main" id="{0BE18F17-7D33-42BA-8FFA-3F2CAF64A9F5}"/>
                  </a:ext>
                </a:extLst>
              </p:cNvPr>
              <p:cNvGrpSpPr/>
              <p:nvPr/>
            </p:nvGrpSpPr>
            <p:grpSpPr>
              <a:xfrm>
                <a:off x="7455015" y="2703983"/>
                <a:ext cx="443007" cy="2395591"/>
                <a:chOff x="0" y="-69120"/>
                <a:chExt cx="219657" cy="1303797"/>
              </a:xfrm>
            </p:grpSpPr>
            <p:sp>
              <p:nvSpPr>
                <p:cNvPr id="27" name="Rectangle 26">
                  <a:extLst>
                    <a:ext uri="{FF2B5EF4-FFF2-40B4-BE49-F238E27FC236}">
                      <a16:creationId xmlns:a16="http://schemas.microsoft.com/office/drawing/2014/main" id="{BD259B1A-7724-4899-9BBF-755CD8079966}"/>
                    </a:ext>
                  </a:extLst>
                </p:cNvPr>
                <p:cNvSpPr/>
                <p:nvPr/>
              </p:nvSpPr>
              <p:spPr>
                <a:xfrm>
                  <a:off x="0" y="-69120"/>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1</a:t>
                  </a:r>
                </a:p>
              </p:txBody>
            </p:sp>
            <p:sp>
              <p:nvSpPr>
                <p:cNvPr id="28" name="Rectangle 27">
                  <a:extLst>
                    <a:ext uri="{FF2B5EF4-FFF2-40B4-BE49-F238E27FC236}">
                      <a16:creationId xmlns:a16="http://schemas.microsoft.com/office/drawing/2014/main" id="{80E5DBD4-74D7-4881-A98B-677DCA53C689}"/>
                    </a:ext>
                  </a:extLst>
                </p:cNvPr>
                <p:cNvSpPr/>
                <p:nvPr/>
              </p:nvSpPr>
              <p:spPr>
                <a:xfrm>
                  <a:off x="6297" y="289291"/>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2</a:t>
                  </a:r>
                </a:p>
              </p:txBody>
            </p:sp>
            <p:sp>
              <p:nvSpPr>
                <p:cNvPr id="29" name="Rectangle 28">
                  <a:extLst>
                    <a:ext uri="{FF2B5EF4-FFF2-40B4-BE49-F238E27FC236}">
                      <a16:creationId xmlns:a16="http://schemas.microsoft.com/office/drawing/2014/main" id="{E2F50FA2-55D3-401C-9283-7658583419C6}"/>
                    </a:ext>
                  </a:extLst>
                </p:cNvPr>
                <p:cNvSpPr/>
                <p:nvPr/>
              </p:nvSpPr>
              <p:spPr>
                <a:xfrm>
                  <a:off x="5434" y="657063"/>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3</a:t>
                  </a:r>
                </a:p>
              </p:txBody>
            </p:sp>
            <p:sp>
              <p:nvSpPr>
                <p:cNvPr id="30" name="Rectangle 29">
                  <a:extLst>
                    <a:ext uri="{FF2B5EF4-FFF2-40B4-BE49-F238E27FC236}">
                      <a16:creationId xmlns:a16="http://schemas.microsoft.com/office/drawing/2014/main" id="{CEDBA893-53F9-4ABA-81A8-86ED786B8123}"/>
                    </a:ext>
                  </a:extLst>
                </p:cNvPr>
                <p:cNvSpPr/>
                <p:nvPr/>
              </p:nvSpPr>
              <p:spPr>
                <a:xfrm>
                  <a:off x="0" y="1021317"/>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4</a:t>
                  </a:r>
                </a:p>
              </p:txBody>
            </p:sp>
          </p:grpSp>
          <p:sp>
            <p:nvSpPr>
              <p:cNvPr id="26" name="Rectangle 25">
                <a:extLst>
                  <a:ext uri="{FF2B5EF4-FFF2-40B4-BE49-F238E27FC236}">
                    <a16:creationId xmlns:a16="http://schemas.microsoft.com/office/drawing/2014/main" id="{AC977F46-3A51-4581-ABC1-6058A3F1A16B}"/>
                  </a:ext>
                </a:extLst>
              </p:cNvPr>
              <p:cNvSpPr/>
              <p:nvPr/>
            </p:nvSpPr>
            <p:spPr>
              <a:xfrm>
                <a:off x="7110309" y="2132856"/>
                <a:ext cx="1143262" cy="430887"/>
              </a:xfrm>
              <a:prstGeom prst="rect">
                <a:avLst/>
              </a:prstGeom>
            </p:spPr>
            <p:txBody>
              <a:bodyPr wrap="none">
                <a:spAutoFit/>
              </a:bodyPr>
              <a:lstStyle/>
              <a:p>
                <a:r>
                  <a:rPr lang="en-GB" altLang="en-US" sz="2200" dirty="0">
                    <a:ea typeface="Times New Roman" panose="02020603050405020304" pitchFamily="18" charset="0"/>
                    <a:cs typeface="Calibri" panose="020F0502020204030204" pitchFamily="34" charset="0"/>
                  </a:rPr>
                  <a:t>Tick </a:t>
                </a:r>
                <a:r>
                  <a:rPr lang="en-GB" altLang="en-US" sz="2200" b="1" dirty="0">
                    <a:ea typeface="Times New Roman" panose="02020603050405020304" pitchFamily="18" charset="0"/>
                    <a:cs typeface="Calibri" panose="020F0502020204030204" pitchFamily="34" charset="0"/>
                  </a:rPr>
                  <a:t>one</a:t>
                </a:r>
                <a:endParaRPr lang="en-GB" sz="2200" dirty="0"/>
              </a:p>
            </p:txBody>
          </p:sp>
        </p:grpSp>
        <p:sp>
          <p:nvSpPr>
            <p:cNvPr id="22" name="Rectangle 21">
              <a:extLst>
                <a:ext uri="{FF2B5EF4-FFF2-40B4-BE49-F238E27FC236}">
                  <a16:creationId xmlns:a16="http://schemas.microsoft.com/office/drawing/2014/main" id="{208D693D-9217-4998-8698-DBFEA3F5C579}"/>
                </a:ext>
              </a:extLst>
            </p:cNvPr>
            <p:cNvSpPr/>
            <p:nvPr/>
          </p:nvSpPr>
          <p:spPr>
            <a:xfrm>
              <a:off x="7138760" y="5118078"/>
              <a:ext cx="1084733" cy="769441"/>
            </a:xfrm>
            <a:prstGeom prst="rect">
              <a:avLst/>
            </a:prstGeom>
          </p:spPr>
          <p:txBody>
            <a:bodyPr wrap="square">
              <a:spAutoFit/>
            </a:bodyPr>
            <a:lstStyle/>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______</a:t>
              </a:r>
              <a:endParaRPr lang="en-GB" altLang="en-US" sz="2200" dirty="0"/>
            </a:p>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1 mark</a:t>
              </a:r>
              <a:endParaRPr lang="en-GB" altLang="en-US" sz="2200" dirty="0"/>
            </a:p>
          </p:txBody>
        </p:sp>
      </p:grpSp>
      <p:sp>
        <p:nvSpPr>
          <p:cNvPr id="31" name="Rectangle 14">
            <a:extLst>
              <a:ext uri="{FF2B5EF4-FFF2-40B4-BE49-F238E27FC236}">
                <a16:creationId xmlns:a16="http://schemas.microsoft.com/office/drawing/2014/main" id="{0880A807-A371-4A6A-BE34-DCE940D081F3}"/>
              </a:ext>
            </a:extLst>
          </p:cNvPr>
          <p:cNvSpPr>
            <a:spLocks noChangeArrowheads="1"/>
          </p:cNvSpPr>
          <p:nvPr/>
        </p:nvSpPr>
        <p:spPr bwMode="auto">
          <a:xfrm>
            <a:off x="2329165" y="2607120"/>
            <a:ext cx="5573830" cy="2462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I found my exercise book.</a:t>
            </a:r>
            <a:endParaRPr lang="en-GB" altLang="en-US" sz="2200" dirty="0"/>
          </a:p>
          <a:p>
            <a:pPr eaLnBrk="0" fontAlgn="base" hangingPunct="0">
              <a:spcBef>
                <a:spcPct val="0"/>
              </a:spcBef>
              <a:spcAft>
                <a:spcPct val="0"/>
              </a:spcAft>
            </a:pPr>
            <a:endParaRPr lang="en-GB" altLang="en-US" sz="2200" dirty="0">
              <a:ea typeface="Times New Roman" panose="02020603050405020304" pitchFamily="18" charset="0"/>
              <a:cs typeface="Calibri" panose="020F0502020204030204" pitchFamily="34" charset="0"/>
            </a:endParaRPr>
          </a:p>
          <a:p>
            <a:pPr eaLnBrk="0" fontAlgn="base" hangingPunct="0">
              <a:spcBef>
                <a:spcPct val="0"/>
              </a:spcBef>
              <a:spcAft>
                <a:spcPct val="0"/>
              </a:spcAft>
            </a:pPr>
            <a:r>
              <a:rPr lang="en-GB" altLang="en-US" sz="2200" dirty="0"/>
              <a:t>This book is very interesting.</a:t>
            </a:r>
          </a:p>
          <a:p>
            <a:pPr eaLnBrk="0" fontAlgn="base" hangingPunct="0">
              <a:spcBef>
                <a:spcPct val="0"/>
              </a:spcBef>
              <a:spcAft>
                <a:spcPct val="0"/>
              </a:spcAft>
            </a:pPr>
            <a:endParaRPr lang="en-GB" altLang="en-US" sz="2200" dirty="0">
              <a:ea typeface="Times New Roman" panose="02020603050405020304" pitchFamily="18" charset="0"/>
              <a:cs typeface="Calibri" panose="020F0502020204030204" pitchFamily="34" charset="0"/>
            </a:endParaRPr>
          </a:p>
          <a:p>
            <a:pPr eaLnBrk="0" fontAlgn="base" hangingPunct="0">
              <a:spcBef>
                <a:spcPct val="0"/>
              </a:spcBef>
              <a:spcAft>
                <a:spcPct val="0"/>
              </a:spcAft>
            </a:pPr>
            <a:r>
              <a:rPr lang="en-GB" altLang="en-US" sz="2200" dirty="0">
                <a:cs typeface="Calibri" panose="020F0502020204030204" pitchFamily="34" charset="0"/>
              </a:rPr>
              <a:t>The book with the leather cover is ancient.</a:t>
            </a:r>
            <a:endParaRPr lang="en-GB" altLang="en-US" sz="2200" dirty="0"/>
          </a:p>
          <a:p>
            <a:pPr lvl="0" eaLnBrk="0" fontAlgn="base" hangingPunct="0">
              <a:spcBef>
                <a:spcPct val="0"/>
              </a:spcBef>
              <a:spcAft>
                <a:spcPct val="0"/>
              </a:spcAft>
            </a:pPr>
            <a:endParaRPr lang="en-GB" altLang="en-US" sz="2200" dirty="0"/>
          </a:p>
          <a:p>
            <a:pPr lvl="0" eaLnBrk="0" fontAlgn="base" hangingPunct="0">
              <a:spcBef>
                <a:spcPct val="0"/>
              </a:spcBef>
              <a:spcAft>
                <a:spcPct val="0"/>
              </a:spcAft>
            </a:pPr>
            <a:r>
              <a:rPr lang="en-GB" altLang="en-US" sz="2200" dirty="0">
                <a:cs typeface="Calibri" panose="020F0502020204030204" pitchFamily="34" charset="0"/>
              </a:rPr>
              <a:t>I need to book a seat for the concert.</a:t>
            </a:r>
            <a:endParaRPr lang="en-GB" altLang="en-US" sz="2200" dirty="0"/>
          </a:p>
        </p:txBody>
      </p:sp>
      <p:pic>
        <p:nvPicPr>
          <p:cNvPr id="18" name="Picture 17">
            <a:extLst>
              <a:ext uri="{FF2B5EF4-FFF2-40B4-BE49-F238E27FC236}">
                <a16:creationId xmlns:a16="http://schemas.microsoft.com/office/drawing/2014/main" id="{3C3E5166-F765-1241-BCC0-49A98A507C87}"/>
              </a:ext>
            </a:extLst>
          </p:cNvPr>
          <p:cNvPicPr>
            <a:picLocks noChangeAspect="1"/>
          </p:cNvPicPr>
          <p:nvPr/>
        </p:nvPicPr>
        <p:blipFill>
          <a:blip r:embed="rId3"/>
          <a:stretch>
            <a:fillRect/>
          </a:stretch>
        </p:blipFill>
        <p:spPr>
          <a:xfrm>
            <a:off x="10668000" y="470599"/>
            <a:ext cx="1234846" cy="826857"/>
          </a:xfrm>
          <a:prstGeom prst="rect">
            <a:avLst/>
          </a:prstGeom>
        </p:spPr>
      </p:pic>
    </p:spTree>
    <p:extLst>
      <p:ext uri="{BB962C8B-B14F-4D97-AF65-F5344CB8AC3E}">
        <p14:creationId xmlns:p14="http://schemas.microsoft.com/office/powerpoint/2010/main" val="143890310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618DF5B-C7E5-41A3-9007-E34DE55A35B1}"/>
              </a:ext>
            </a:extLst>
          </p:cNvPr>
          <p:cNvSpPr txBox="1"/>
          <p:nvPr/>
        </p:nvSpPr>
        <p:spPr>
          <a:xfrm>
            <a:off x="4744042" y="692697"/>
            <a:ext cx="3089115" cy="507831"/>
          </a:xfrm>
          <a:prstGeom prst="rect">
            <a:avLst/>
          </a:prstGeom>
          <a:noFill/>
        </p:spPr>
        <p:txBody>
          <a:bodyPr wrap="none" rtlCol="0">
            <a:spAutoFit/>
          </a:bodyPr>
          <a:lstStyle/>
          <a:p>
            <a:r>
              <a:rPr lang="en-GB" sz="2700" b="1" dirty="0"/>
              <a:t>Week 10 - questions</a:t>
            </a:r>
          </a:p>
        </p:txBody>
      </p:sp>
      <p:sp>
        <p:nvSpPr>
          <p:cNvPr id="8" name="Rectangle 13"/>
          <p:cNvSpPr>
            <a:spLocks noChangeArrowheads="1"/>
          </p:cNvSpPr>
          <p:nvPr/>
        </p:nvSpPr>
        <p:spPr bwMode="auto">
          <a:xfrm>
            <a:off x="2762760" y="1746183"/>
            <a:ext cx="6933641" cy="144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200" b="1" dirty="0">
                <a:ea typeface="Times New Roman" panose="02020603050405020304" pitchFamily="18" charset="0"/>
                <a:cs typeface="Calibri" panose="020F0502020204030204" pitchFamily="34" charset="0"/>
              </a:rPr>
              <a:t>2.  </a:t>
            </a:r>
            <a:r>
              <a:rPr lang="en-GB" altLang="en-US" sz="2200" dirty="0">
                <a:ea typeface="Times New Roman" panose="02020603050405020304" pitchFamily="18" charset="0"/>
                <a:cs typeface="Calibri" panose="020F0502020204030204" pitchFamily="34" charset="0"/>
              </a:rPr>
              <a:t>Insert a </a:t>
            </a:r>
            <a:r>
              <a:rPr lang="en-GB" altLang="en-US" sz="2200" b="1" dirty="0">
                <a:ea typeface="Times New Roman" panose="02020603050405020304" pitchFamily="18" charset="0"/>
                <a:cs typeface="Calibri" panose="020F0502020204030204" pitchFamily="34" charset="0"/>
              </a:rPr>
              <a:t>comma</a:t>
            </a:r>
            <a:r>
              <a:rPr lang="en-GB" altLang="en-US" sz="2200" dirty="0">
                <a:ea typeface="Times New Roman" panose="02020603050405020304" pitchFamily="18" charset="0"/>
                <a:cs typeface="Calibri" panose="020F0502020204030204" pitchFamily="34" charset="0"/>
              </a:rPr>
              <a:t> in the correct place in the sentence below.</a:t>
            </a:r>
            <a:endParaRPr lang="en-GB" altLang="en-US" sz="2200" dirty="0"/>
          </a:p>
          <a:p>
            <a:pP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                                                                                  </a:t>
            </a:r>
            <a:endParaRPr lang="en-GB" altLang="en-US" sz="2200" dirty="0"/>
          </a:p>
          <a:p>
            <a:pPr eaLnBrk="0" fontAlgn="base" hangingPunct="0">
              <a:spcBef>
                <a:spcPct val="0"/>
              </a:spcBef>
              <a:spcAft>
                <a:spcPct val="0"/>
              </a:spcAft>
            </a:pPr>
            <a:endParaRPr lang="en-GB" altLang="en-US" sz="2200" dirty="0"/>
          </a:p>
        </p:txBody>
      </p:sp>
      <p:sp>
        <p:nvSpPr>
          <p:cNvPr id="21" name="Rectangle 14"/>
          <p:cNvSpPr>
            <a:spLocks noChangeArrowheads="1"/>
          </p:cNvSpPr>
          <p:nvPr/>
        </p:nvSpPr>
        <p:spPr bwMode="auto">
          <a:xfrm>
            <a:off x="2512296" y="3522944"/>
            <a:ext cx="8217762"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I  went  to  the  zoo  and  saw  a  giraffe  an  elephant  and  three  lions.</a:t>
            </a:r>
          </a:p>
        </p:txBody>
      </p:sp>
      <p:sp>
        <p:nvSpPr>
          <p:cNvPr id="24" name="Rectangle 23"/>
          <p:cNvSpPr/>
          <p:nvPr/>
        </p:nvSpPr>
        <p:spPr>
          <a:xfrm>
            <a:off x="8407724" y="4725145"/>
            <a:ext cx="1084733" cy="769441"/>
          </a:xfrm>
          <a:prstGeom prst="rect">
            <a:avLst/>
          </a:prstGeom>
        </p:spPr>
        <p:txBody>
          <a:bodyPr wrap="square">
            <a:spAutoFit/>
          </a:bodyPr>
          <a:lstStyle/>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______</a:t>
            </a:r>
            <a:endParaRPr lang="en-GB" altLang="en-US" sz="2200" dirty="0"/>
          </a:p>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1 mark</a:t>
            </a:r>
            <a:endParaRPr lang="en-GB" altLang="en-US" sz="2200" dirty="0"/>
          </a:p>
        </p:txBody>
      </p:sp>
      <p:sp>
        <p:nvSpPr>
          <p:cNvPr id="23" name="Rectangle 13"/>
          <p:cNvSpPr>
            <a:spLocks noChangeArrowheads="1"/>
          </p:cNvSpPr>
          <p:nvPr/>
        </p:nvSpPr>
        <p:spPr bwMode="auto">
          <a:xfrm>
            <a:off x="2063552" y="6105756"/>
            <a:ext cx="7884368"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ctr" eaLnBrk="0" fontAlgn="base" hangingPunct="0">
              <a:spcBef>
                <a:spcPct val="0"/>
              </a:spcBef>
              <a:spcAft>
                <a:spcPct val="0"/>
              </a:spcAft>
            </a:pPr>
            <a:r>
              <a:rPr lang="en-GB" altLang="en-US" sz="2200" b="1" i="1" u="sng" dirty="0">
                <a:ea typeface="Times New Roman" panose="02020603050405020304" pitchFamily="18" charset="0"/>
                <a:cs typeface="Calibri" panose="020F0502020204030204" pitchFamily="34" charset="0"/>
              </a:rPr>
              <a:t>CHALLENGE</a:t>
            </a:r>
            <a:r>
              <a:rPr lang="en-GB" altLang="en-US" sz="2200" b="1" i="1" dirty="0">
                <a:ea typeface="Times New Roman" panose="02020603050405020304" pitchFamily="18" charset="0"/>
                <a:cs typeface="Calibri" panose="020F0502020204030204" pitchFamily="34" charset="0"/>
              </a:rPr>
              <a:t>: Add three adjectives to the sentence above.</a:t>
            </a:r>
            <a:r>
              <a:rPr lang="en-GB" altLang="en-US" sz="2200" i="1" dirty="0">
                <a:ea typeface="Times New Roman" panose="02020603050405020304" pitchFamily="18" charset="0"/>
                <a:cs typeface="Calibri" panose="020F0502020204030204" pitchFamily="34" charset="0"/>
              </a:rPr>
              <a:t>                                                                                  </a:t>
            </a:r>
            <a:endParaRPr lang="en-GB" altLang="en-US" sz="2200" i="1" dirty="0"/>
          </a:p>
          <a:p>
            <a:pPr eaLnBrk="0" fontAlgn="base" hangingPunct="0">
              <a:spcBef>
                <a:spcPct val="0"/>
              </a:spcBef>
              <a:spcAft>
                <a:spcPct val="0"/>
              </a:spcAft>
            </a:pPr>
            <a:endParaRPr lang="en-GB" altLang="en-US" sz="2200" i="1" dirty="0"/>
          </a:p>
        </p:txBody>
      </p:sp>
      <p:pic>
        <p:nvPicPr>
          <p:cNvPr id="10" name="Picture 9">
            <a:extLst>
              <a:ext uri="{FF2B5EF4-FFF2-40B4-BE49-F238E27FC236}">
                <a16:creationId xmlns:a16="http://schemas.microsoft.com/office/drawing/2014/main" id="{31C329EF-61D0-4AB3-A3EC-D5105D1F4CC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9832" y="167683"/>
            <a:ext cx="753237" cy="1082421"/>
          </a:xfrm>
          <a:prstGeom prst="rect">
            <a:avLst/>
          </a:prstGeom>
        </p:spPr>
      </p:pic>
      <p:pic>
        <p:nvPicPr>
          <p:cNvPr id="11" name="Picture 10">
            <a:extLst>
              <a:ext uri="{FF2B5EF4-FFF2-40B4-BE49-F238E27FC236}">
                <a16:creationId xmlns:a16="http://schemas.microsoft.com/office/drawing/2014/main" id="{255D1F3A-D946-C34B-AAE0-405917736817}"/>
              </a:ext>
            </a:extLst>
          </p:cNvPr>
          <p:cNvPicPr>
            <a:picLocks noChangeAspect="1"/>
          </p:cNvPicPr>
          <p:nvPr/>
        </p:nvPicPr>
        <p:blipFill>
          <a:blip r:embed="rId3"/>
          <a:stretch>
            <a:fillRect/>
          </a:stretch>
        </p:blipFill>
        <p:spPr>
          <a:xfrm>
            <a:off x="10668000" y="470599"/>
            <a:ext cx="1234846" cy="826857"/>
          </a:xfrm>
          <a:prstGeom prst="rect">
            <a:avLst/>
          </a:prstGeom>
        </p:spPr>
      </p:pic>
    </p:spTree>
    <p:extLst>
      <p:ext uri="{BB962C8B-B14F-4D97-AF65-F5344CB8AC3E}">
        <p14:creationId xmlns:p14="http://schemas.microsoft.com/office/powerpoint/2010/main" val="126550389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618DF5B-C7E5-41A3-9007-E34DE55A35B1}"/>
              </a:ext>
            </a:extLst>
          </p:cNvPr>
          <p:cNvSpPr txBox="1"/>
          <p:nvPr/>
        </p:nvSpPr>
        <p:spPr>
          <a:xfrm>
            <a:off x="4744042" y="692697"/>
            <a:ext cx="3089115" cy="507831"/>
          </a:xfrm>
          <a:prstGeom prst="rect">
            <a:avLst/>
          </a:prstGeom>
          <a:noFill/>
        </p:spPr>
        <p:txBody>
          <a:bodyPr wrap="none" rtlCol="0">
            <a:spAutoFit/>
          </a:bodyPr>
          <a:lstStyle/>
          <a:p>
            <a:r>
              <a:rPr lang="en-GB" sz="2700" b="1" dirty="0"/>
              <a:t>Week 10 - questions</a:t>
            </a:r>
          </a:p>
        </p:txBody>
      </p:sp>
      <p:sp>
        <p:nvSpPr>
          <p:cNvPr id="8" name="Rectangle 13"/>
          <p:cNvSpPr>
            <a:spLocks noChangeArrowheads="1"/>
          </p:cNvSpPr>
          <p:nvPr/>
        </p:nvSpPr>
        <p:spPr bwMode="auto">
          <a:xfrm>
            <a:off x="2821778" y="1406531"/>
            <a:ext cx="6933641"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200" b="1" dirty="0">
                <a:ea typeface="Times New Roman" panose="02020603050405020304" pitchFamily="18" charset="0"/>
                <a:cs typeface="Calibri" panose="020F0502020204030204" pitchFamily="34" charset="0"/>
              </a:rPr>
              <a:t>3.  </a:t>
            </a:r>
            <a:r>
              <a:rPr lang="en-GB" altLang="en-US" sz="2200" dirty="0">
                <a:ea typeface="Times New Roman" panose="02020603050405020304" pitchFamily="18" charset="0"/>
                <a:cs typeface="Calibri" panose="020F0502020204030204" pitchFamily="34" charset="0"/>
              </a:rPr>
              <a:t>Which sentence is punctuated correctly?</a:t>
            </a:r>
          </a:p>
          <a:p>
            <a:pPr eaLnBrk="0" fontAlgn="base" hangingPunct="0">
              <a:spcBef>
                <a:spcPct val="0"/>
              </a:spcBef>
              <a:spcAft>
                <a:spcPct val="0"/>
              </a:spcAft>
            </a:pPr>
            <a:endParaRPr lang="en-GB" altLang="en-US" sz="2200" dirty="0">
              <a:ea typeface="Times New Roman" panose="02020603050405020304" pitchFamily="18" charset="0"/>
              <a:cs typeface="Calibri" panose="020F0502020204030204" pitchFamily="34" charset="0"/>
            </a:endParaRPr>
          </a:p>
          <a:p>
            <a:pPr eaLnBrk="0" fontAlgn="base" hangingPunct="0">
              <a:spcBef>
                <a:spcPct val="0"/>
              </a:spcBef>
              <a:spcAft>
                <a:spcPct val="0"/>
              </a:spcAft>
            </a:pPr>
            <a:endParaRPr lang="en-GB" altLang="en-US" sz="2200" dirty="0"/>
          </a:p>
        </p:txBody>
      </p:sp>
      <p:sp>
        <p:nvSpPr>
          <p:cNvPr id="23" name="Rectangle 13"/>
          <p:cNvSpPr>
            <a:spLocks noChangeArrowheads="1"/>
          </p:cNvSpPr>
          <p:nvPr/>
        </p:nvSpPr>
        <p:spPr bwMode="auto">
          <a:xfrm>
            <a:off x="1093069" y="6226058"/>
            <a:ext cx="9144000"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ctr" eaLnBrk="0" fontAlgn="base" hangingPunct="0">
              <a:spcBef>
                <a:spcPct val="0"/>
              </a:spcBef>
              <a:spcAft>
                <a:spcPct val="0"/>
              </a:spcAft>
            </a:pPr>
            <a:r>
              <a:rPr lang="en-GB" altLang="en-US" sz="2200" b="1" i="1" u="sng" dirty="0">
                <a:ea typeface="Times New Roman" panose="02020603050405020304" pitchFamily="18" charset="0"/>
                <a:cs typeface="Calibri" panose="020F0502020204030204" pitchFamily="34" charset="0"/>
              </a:rPr>
              <a:t>CHALLENGE</a:t>
            </a:r>
            <a:r>
              <a:rPr lang="en-GB" altLang="en-US" sz="2200" b="1" i="1" dirty="0">
                <a:ea typeface="Times New Roman" panose="02020603050405020304" pitchFamily="18" charset="0"/>
                <a:cs typeface="Calibri" panose="020F0502020204030204" pitchFamily="34" charset="0"/>
              </a:rPr>
              <a:t>: Which prefix can you add to </a:t>
            </a:r>
            <a:r>
              <a:rPr lang="en-GB" altLang="en-US" sz="2200" b="1" i="1" u="sng" dirty="0">
                <a:ea typeface="Times New Roman" panose="02020603050405020304" pitchFamily="18" charset="0"/>
                <a:cs typeface="Calibri" panose="020F0502020204030204" pitchFamily="34" charset="0"/>
              </a:rPr>
              <a:t>well</a:t>
            </a:r>
            <a:r>
              <a:rPr lang="en-GB" altLang="en-US" sz="2200" b="1" i="1" dirty="0">
                <a:ea typeface="Times New Roman" panose="02020603050405020304" pitchFamily="18" charset="0"/>
                <a:cs typeface="Calibri" panose="020F0502020204030204" pitchFamily="34" charset="0"/>
              </a:rPr>
              <a:t> to create its synonym?</a:t>
            </a:r>
            <a:r>
              <a:rPr lang="en-GB" altLang="en-US" sz="2200" i="1" dirty="0">
                <a:ea typeface="Times New Roman" panose="02020603050405020304" pitchFamily="18" charset="0"/>
                <a:cs typeface="Calibri" panose="020F0502020204030204" pitchFamily="34" charset="0"/>
              </a:rPr>
              <a:t>                                                                          </a:t>
            </a:r>
            <a:endParaRPr lang="en-GB" altLang="en-US" sz="2200" i="1" dirty="0"/>
          </a:p>
          <a:p>
            <a:pPr eaLnBrk="0" fontAlgn="base" hangingPunct="0">
              <a:spcBef>
                <a:spcPct val="0"/>
              </a:spcBef>
              <a:spcAft>
                <a:spcPct val="0"/>
              </a:spcAft>
            </a:pPr>
            <a:endParaRPr lang="en-GB" altLang="en-US" sz="2200" i="1" dirty="0"/>
          </a:p>
        </p:txBody>
      </p:sp>
      <p:pic>
        <p:nvPicPr>
          <p:cNvPr id="10" name="Picture 9">
            <a:extLst>
              <a:ext uri="{FF2B5EF4-FFF2-40B4-BE49-F238E27FC236}">
                <a16:creationId xmlns:a16="http://schemas.microsoft.com/office/drawing/2014/main" id="{14846658-8A2E-460F-9CCD-094EA0820C6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9832" y="167683"/>
            <a:ext cx="753237" cy="1082421"/>
          </a:xfrm>
          <a:prstGeom prst="rect">
            <a:avLst/>
          </a:prstGeom>
        </p:spPr>
      </p:pic>
      <p:grpSp>
        <p:nvGrpSpPr>
          <p:cNvPr id="11" name="Group 10">
            <a:extLst>
              <a:ext uri="{FF2B5EF4-FFF2-40B4-BE49-F238E27FC236}">
                <a16:creationId xmlns:a16="http://schemas.microsoft.com/office/drawing/2014/main" id="{BB84B08B-8E51-4FEA-AADD-8DE13D9E6251}"/>
              </a:ext>
            </a:extLst>
          </p:cNvPr>
          <p:cNvGrpSpPr/>
          <p:nvPr/>
        </p:nvGrpSpPr>
        <p:grpSpPr>
          <a:xfrm>
            <a:off x="7431648" y="2194408"/>
            <a:ext cx="3114262" cy="3563222"/>
            <a:chOff x="7110309" y="2132856"/>
            <a:chExt cx="3114262" cy="3563222"/>
          </a:xfrm>
        </p:grpSpPr>
        <p:grpSp>
          <p:nvGrpSpPr>
            <p:cNvPr id="12" name="Group 11">
              <a:extLst>
                <a:ext uri="{FF2B5EF4-FFF2-40B4-BE49-F238E27FC236}">
                  <a16:creationId xmlns:a16="http://schemas.microsoft.com/office/drawing/2014/main" id="{0FC98549-3241-4256-B115-143A995CED3E}"/>
                </a:ext>
              </a:extLst>
            </p:cNvPr>
            <p:cNvGrpSpPr/>
            <p:nvPr/>
          </p:nvGrpSpPr>
          <p:grpSpPr>
            <a:xfrm>
              <a:off x="7110309" y="2132856"/>
              <a:ext cx="1143262" cy="2966718"/>
              <a:chOff x="7110309" y="2132856"/>
              <a:chExt cx="1143262" cy="2966718"/>
            </a:xfrm>
          </p:grpSpPr>
          <p:grpSp>
            <p:nvGrpSpPr>
              <p:cNvPr id="14" name="Group 13">
                <a:extLst>
                  <a:ext uri="{FF2B5EF4-FFF2-40B4-BE49-F238E27FC236}">
                    <a16:creationId xmlns:a16="http://schemas.microsoft.com/office/drawing/2014/main" id="{EE67EE18-DDF0-4B32-9C56-94FF479741DB}"/>
                  </a:ext>
                </a:extLst>
              </p:cNvPr>
              <p:cNvGrpSpPr/>
              <p:nvPr/>
            </p:nvGrpSpPr>
            <p:grpSpPr>
              <a:xfrm>
                <a:off x="7455015" y="2703983"/>
                <a:ext cx="443007" cy="2395591"/>
                <a:chOff x="0" y="-69120"/>
                <a:chExt cx="219657" cy="1303797"/>
              </a:xfrm>
            </p:grpSpPr>
            <p:sp>
              <p:nvSpPr>
                <p:cNvPr id="16" name="Rectangle 15">
                  <a:extLst>
                    <a:ext uri="{FF2B5EF4-FFF2-40B4-BE49-F238E27FC236}">
                      <a16:creationId xmlns:a16="http://schemas.microsoft.com/office/drawing/2014/main" id="{4A661142-EF3B-4E2A-815B-FBA3A4A0DDE2}"/>
                    </a:ext>
                  </a:extLst>
                </p:cNvPr>
                <p:cNvSpPr/>
                <p:nvPr/>
              </p:nvSpPr>
              <p:spPr>
                <a:xfrm>
                  <a:off x="0" y="-69120"/>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1</a:t>
                  </a:r>
                </a:p>
              </p:txBody>
            </p:sp>
            <p:sp>
              <p:nvSpPr>
                <p:cNvPr id="17" name="Rectangle 16">
                  <a:extLst>
                    <a:ext uri="{FF2B5EF4-FFF2-40B4-BE49-F238E27FC236}">
                      <a16:creationId xmlns:a16="http://schemas.microsoft.com/office/drawing/2014/main" id="{CF16071C-723A-4773-BAA0-96F0D9378374}"/>
                    </a:ext>
                  </a:extLst>
                </p:cNvPr>
                <p:cNvSpPr/>
                <p:nvPr/>
              </p:nvSpPr>
              <p:spPr>
                <a:xfrm>
                  <a:off x="6297" y="289291"/>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2</a:t>
                  </a:r>
                </a:p>
              </p:txBody>
            </p:sp>
            <p:sp>
              <p:nvSpPr>
                <p:cNvPr id="18" name="Rectangle 17">
                  <a:extLst>
                    <a:ext uri="{FF2B5EF4-FFF2-40B4-BE49-F238E27FC236}">
                      <a16:creationId xmlns:a16="http://schemas.microsoft.com/office/drawing/2014/main" id="{8752921D-0A55-407D-B3FF-D3DAED76A51D}"/>
                    </a:ext>
                  </a:extLst>
                </p:cNvPr>
                <p:cNvSpPr/>
                <p:nvPr/>
              </p:nvSpPr>
              <p:spPr>
                <a:xfrm>
                  <a:off x="5434" y="657063"/>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3</a:t>
                  </a:r>
                </a:p>
              </p:txBody>
            </p:sp>
            <p:sp>
              <p:nvSpPr>
                <p:cNvPr id="19" name="Rectangle 18">
                  <a:extLst>
                    <a:ext uri="{FF2B5EF4-FFF2-40B4-BE49-F238E27FC236}">
                      <a16:creationId xmlns:a16="http://schemas.microsoft.com/office/drawing/2014/main" id="{45201F76-B145-4D8D-B011-611DA9FD63A8}"/>
                    </a:ext>
                  </a:extLst>
                </p:cNvPr>
                <p:cNvSpPr/>
                <p:nvPr/>
              </p:nvSpPr>
              <p:spPr>
                <a:xfrm>
                  <a:off x="0" y="1021317"/>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4</a:t>
                  </a:r>
                </a:p>
              </p:txBody>
            </p:sp>
          </p:grpSp>
          <p:sp>
            <p:nvSpPr>
              <p:cNvPr id="15" name="Rectangle 14">
                <a:extLst>
                  <a:ext uri="{FF2B5EF4-FFF2-40B4-BE49-F238E27FC236}">
                    <a16:creationId xmlns:a16="http://schemas.microsoft.com/office/drawing/2014/main" id="{B4F09D3D-C098-436F-9DF9-F5F2E9B89023}"/>
                  </a:ext>
                </a:extLst>
              </p:cNvPr>
              <p:cNvSpPr/>
              <p:nvPr/>
            </p:nvSpPr>
            <p:spPr>
              <a:xfrm>
                <a:off x="7110309" y="2132856"/>
                <a:ext cx="1143262" cy="430887"/>
              </a:xfrm>
              <a:prstGeom prst="rect">
                <a:avLst/>
              </a:prstGeom>
            </p:spPr>
            <p:txBody>
              <a:bodyPr wrap="none">
                <a:spAutoFit/>
              </a:bodyPr>
              <a:lstStyle/>
              <a:p>
                <a:r>
                  <a:rPr lang="en-GB" altLang="en-US" sz="2200" dirty="0">
                    <a:ea typeface="Times New Roman" panose="02020603050405020304" pitchFamily="18" charset="0"/>
                    <a:cs typeface="Calibri" panose="020F0502020204030204" pitchFamily="34" charset="0"/>
                  </a:rPr>
                  <a:t>Tick </a:t>
                </a:r>
                <a:r>
                  <a:rPr lang="en-GB" altLang="en-US" sz="2200" b="1" dirty="0">
                    <a:ea typeface="Times New Roman" panose="02020603050405020304" pitchFamily="18" charset="0"/>
                    <a:cs typeface="Calibri" panose="020F0502020204030204" pitchFamily="34" charset="0"/>
                  </a:rPr>
                  <a:t>one</a:t>
                </a:r>
                <a:endParaRPr lang="en-GB" sz="2200" dirty="0"/>
              </a:p>
            </p:txBody>
          </p:sp>
        </p:grpSp>
        <p:sp>
          <p:nvSpPr>
            <p:cNvPr id="13" name="Rectangle 12">
              <a:extLst>
                <a:ext uri="{FF2B5EF4-FFF2-40B4-BE49-F238E27FC236}">
                  <a16:creationId xmlns:a16="http://schemas.microsoft.com/office/drawing/2014/main" id="{8B2010BE-EAF9-40B3-9581-DC8FF07BCFA4}"/>
                </a:ext>
              </a:extLst>
            </p:cNvPr>
            <p:cNvSpPr/>
            <p:nvPr/>
          </p:nvSpPr>
          <p:spPr>
            <a:xfrm>
              <a:off x="9139838" y="4926637"/>
              <a:ext cx="1084733" cy="769441"/>
            </a:xfrm>
            <a:prstGeom prst="rect">
              <a:avLst/>
            </a:prstGeom>
          </p:spPr>
          <p:txBody>
            <a:bodyPr wrap="square">
              <a:spAutoFit/>
            </a:bodyPr>
            <a:lstStyle/>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______</a:t>
              </a:r>
              <a:endParaRPr lang="en-GB" altLang="en-US" sz="2200" dirty="0"/>
            </a:p>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1 mark</a:t>
              </a:r>
              <a:endParaRPr lang="en-GB" altLang="en-US" sz="2200" dirty="0"/>
            </a:p>
          </p:txBody>
        </p:sp>
      </p:grpSp>
      <p:sp>
        <p:nvSpPr>
          <p:cNvPr id="20" name="Rectangle 14">
            <a:extLst>
              <a:ext uri="{FF2B5EF4-FFF2-40B4-BE49-F238E27FC236}">
                <a16:creationId xmlns:a16="http://schemas.microsoft.com/office/drawing/2014/main" id="{D061C283-606C-48D2-8748-86E53FAE729D}"/>
              </a:ext>
            </a:extLst>
          </p:cNvPr>
          <p:cNvSpPr>
            <a:spLocks noChangeArrowheads="1"/>
          </p:cNvSpPr>
          <p:nvPr/>
        </p:nvSpPr>
        <p:spPr bwMode="auto">
          <a:xfrm>
            <a:off x="2226199" y="2720530"/>
            <a:ext cx="6933641" cy="2462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200" dirty="0">
                <a:cs typeface="Calibri" panose="020F0502020204030204" pitchFamily="34" charset="0"/>
              </a:rPr>
              <a:t>“You’re late.” Mr Wicks shouted. </a:t>
            </a:r>
            <a:endParaRPr lang="en-GB" altLang="en-US" sz="2200" dirty="0"/>
          </a:p>
          <a:p>
            <a:pPr eaLnBrk="0" fontAlgn="base" hangingPunct="0">
              <a:spcBef>
                <a:spcPct val="0"/>
              </a:spcBef>
              <a:spcAft>
                <a:spcPct val="0"/>
              </a:spcAft>
            </a:pPr>
            <a:endParaRPr lang="en-GB" altLang="en-US" sz="2200" dirty="0">
              <a:ea typeface="Times New Roman" panose="02020603050405020304" pitchFamily="18" charset="0"/>
              <a:cs typeface="Calibri" panose="020F0502020204030204" pitchFamily="34" charset="0"/>
            </a:endParaRPr>
          </a:p>
          <a:p>
            <a:pPr eaLnBrk="0" fontAlgn="base" hangingPunct="0">
              <a:spcBef>
                <a:spcPct val="0"/>
              </a:spcBef>
              <a:spcAft>
                <a:spcPct val="0"/>
              </a:spcAft>
            </a:pPr>
            <a:r>
              <a:rPr lang="en-GB" altLang="en-US" sz="2200" dirty="0">
                <a:cs typeface="Calibri" panose="020F0502020204030204" pitchFamily="34" charset="0"/>
              </a:rPr>
              <a:t>“You’re late” Mr Wicks shouted! </a:t>
            </a:r>
            <a:endParaRPr lang="en-GB" altLang="en-US" sz="2200" dirty="0"/>
          </a:p>
          <a:p>
            <a:pPr eaLnBrk="0" fontAlgn="base" hangingPunct="0">
              <a:spcBef>
                <a:spcPct val="0"/>
              </a:spcBef>
              <a:spcAft>
                <a:spcPct val="0"/>
              </a:spcAft>
            </a:pPr>
            <a:endParaRPr lang="en-GB" altLang="en-US" sz="2200" dirty="0">
              <a:ea typeface="Times New Roman" panose="02020603050405020304" pitchFamily="18" charset="0"/>
              <a:cs typeface="Calibri" panose="020F0502020204030204" pitchFamily="34" charset="0"/>
            </a:endParaRPr>
          </a:p>
          <a:p>
            <a:pPr eaLnBrk="0" fontAlgn="base" hangingPunct="0">
              <a:spcBef>
                <a:spcPct val="0"/>
              </a:spcBef>
              <a:spcAft>
                <a:spcPct val="0"/>
              </a:spcAft>
            </a:pPr>
            <a:r>
              <a:rPr lang="en-GB" altLang="en-US" sz="2200" dirty="0">
                <a:cs typeface="Calibri" panose="020F0502020204030204" pitchFamily="34" charset="0"/>
              </a:rPr>
              <a:t>“You’re late!” Mr Wicks shouted.</a:t>
            </a:r>
          </a:p>
          <a:p>
            <a:pPr eaLnBrk="0" fontAlgn="base" hangingPunct="0">
              <a:spcBef>
                <a:spcPct val="0"/>
              </a:spcBef>
              <a:spcAft>
                <a:spcPct val="0"/>
              </a:spcAft>
            </a:pPr>
            <a:endParaRPr lang="en-GB" altLang="en-US" sz="2200" dirty="0"/>
          </a:p>
          <a:p>
            <a:pPr eaLnBrk="0" fontAlgn="base" hangingPunct="0">
              <a:spcBef>
                <a:spcPct val="0"/>
              </a:spcBef>
              <a:spcAft>
                <a:spcPct val="0"/>
              </a:spcAft>
            </a:pPr>
            <a:r>
              <a:rPr lang="en-GB" altLang="en-US" sz="2200" dirty="0">
                <a:cs typeface="Calibri" panose="020F0502020204030204" pitchFamily="34" charset="0"/>
              </a:rPr>
              <a:t>“You’re late!” Mr Wicks shouted!</a:t>
            </a:r>
          </a:p>
        </p:txBody>
      </p:sp>
      <p:pic>
        <p:nvPicPr>
          <p:cNvPr id="21" name="Picture 20">
            <a:extLst>
              <a:ext uri="{FF2B5EF4-FFF2-40B4-BE49-F238E27FC236}">
                <a16:creationId xmlns:a16="http://schemas.microsoft.com/office/drawing/2014/main" id="{54FA75EB-978D-A44E-B47C-866C7161A10E}"/>
              </a:ext>
            </a:extLst>
          </p:cNvPr>
          <p:cNvPicPr>
            <a:picLocks noChangeAspect="1"/>
          </p:cNvPicPr>
          <p:nvPr/>
        </p:nvPicPr>
        <p:blipFill>
          <a:blip r:embed="rId3"/>
          <a:stretch>
            <a:fillRect/>
          </a:stretch>
        </p:blipFill>
        <p:spPr>
          <a:xfrm>
            <a:off x="10668000" y="470599"/>
            <a:ext cx="1234846" cy="826857"/>
          </a:xfrm>
          <a:prstGeom prst="rect">
            <a:avLst/>
          </a:prstGeom>
        </p:spPr>
      </p:pic>
    </p:spTree>
    <p:extLst>
      <p:ext uri="{BB962C8B-B14F-4D97-AF65-F5344CB8AC3E}">
        <p14:creationId xmlns:p14="http://schemas.microsoft.com/office/powerpoint/2010/main" val="264275747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618DF5B-C7E5-41A3-9007-E34DE55A35B1}"/>
              </a:ext>
            </a:extLst>
          </p:cNvPr>
          <p:cNvSpPr txBox="1"/>
          <p:nvPr/>
        </p:nvSpPr>
        <p:spPr>
          <a:xfrm>
            <a:off x="4744042" y="692697"/>
            <a:ext cx="3089115" cy="507831"/>
          </a:xfrm>
          <a:prstGeom prst="rect">
            <a:avLst/>
          </a:prstGeom>
          <a:noFill/>
        </p:spPr>
        <p:txBody>
          <a:bodyPr wrap="none" rtlCol="0">
            <a:spAutoFit/>
          </a:bodyPr>
          <a:lstStyle/>
          <a:p>
            <a:r>
              <a:rPr lang="en-GB" sz="2700" b="1" dirty="0"/>
              <a:t>Week 11 - questions</a:t>
            </a:r>
          </a:p>
        </p:txBody>
      </p:sp>
      <p:sp>
        <p:nvSpPr>
          <p:cNvPr id="8" name="Rectangle 13"/>
          <p:cNvSpPr>
            <a:spLocks noChangeArrowheads="1"/>
          </p:cNvSpPr>
          <p:nvPr/>
        </p:nvSpPr>
        <p:spPr bwMode="auto">
          <a:xfrm>
            <a:off x="2927648" y="1561728"/>
            <a:ext cx="7200800"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eaLnBrk="0" fontAlgn="base" hangingPunct="0">
              <a:spcBef>
                <a:spcPct val="0"/>
              </a:spcBef>
              <a:spcAft>
                <a:spcPct val="0"/>
              </a:spcAft>
            </a:pPr>
            <a:r>
              <a:rPr lang="en-GB" altLang="en-US" sz="2200" b="1" dirty="0">
                <a:ea typeface="Times New Roman" panose="02020603050405020304" pitchFamily="18" charset="0"/>
                <a:cs typeface="Calibri" panose="020F0502020204030204" pitchFamily="34" charset="0"/>
              </a:rPr>
              <a:t>1.  </a:t>
            </a:r>
            <a:r>
              <a:rPr lang="en-GB" altLang="en-US" sz="2200" dirty="0">
                <a:latin typeface="Calibri" panose="020F0502020204030204" pitchFamily="34" charset="0"/>
                <a:ea typeface="Times New Roman" panose="02020603050405020304" pitchFamily="18" charset="0"/>
                <a:cs typeface="Calibri" panose="020F0502020204030204" pitchFamily="34" charset="0"/>
              </a:rPr>
              <a:t>Complete the table below with the </a:t>
            </a:r>
            <a:r>
              <a:rPr lang="en-GB" altLang="en-US" sz="2200" b="1" dirty="0">
                <a:latin typeface="Calibri" panose="020F0502020204030204" pitchFamily="34" charset="0"/>
                <a:ea typeface="Times New Roman" panose="02020603050405020304" pitchFamily="18" charset="0"/>
                <a:cs typeface="Calibri" panose="020F0502020204030204" pitchFamily="34" charset="0"/>
              </a:rPr>
              <a:t>expanded</a:t>
            </a:r>
            <a:r>
              <a:rPr lang="en-GB" altLang="en-US" sz="2200" dirty="0">
                <a:latin typeface="Calibri" panose="020F0502020204030204" pitchFamily="34" charset="0"/>
                <a:ea typeface="Times New Roman" panose="02020603050405020304" pitchFamily="18" charset="0"/>
                <a:cs typeface="Calibri" panose="020F0502020204030204" pitchFamily="34" charset="0"/>
              </a:rPr>
              <a:t> or </a:t>
            </a:r>
            <a:r>
              <a:rPr lang="en-GB" altLang="en-US" sz="2200" b="1" dirty="0">
                <a:latin typeface="Calibri" panose="020F0502020204030204" pitchFamily="34" charset="0"/>
                <a:ea typeface="Times New Roman" panose="02020603050405020304" pitchFamily="18" charset="0"/>
                <a:cs typeface="Calibri" panose="020F0502020204030204" pitchFamily="34" charset="0"/>
              </a:rPr>
              <a:t>contracted form</a:t>
            </a:r>
            <a:r>
              <a:rPr lang="en-GB" altLang="en-US" sz="2200" dirty="0">
                <a:latin typeface="Calibri" panose="020F0502020204030204" pitchFamily="34" charset="0"/>
                <a:ea typeface="Times New Roman" panose="02020603050405020304" pitchFamily="18" charset="0"/>
                <a:cs typeface="Calibri" panose="020F0502020204030204" pitchFamily="34" charset="0"/>
              </a:rPr>
              <a:t>. The first one has been done for you.</a:t>
            </a:r>
            <a:endParaRPr lang="en-GB" altLang="en-US" sz="2200" dirty="0"/>
          </a:p>
        </p:txBody>
      </p:sp>
      <p:sp>
        <p:nvSpPr>
          <p:cNvPr id="24" name="Rectangle 23"/>
          <p:cNvSpPr/>
          <p:nvPr/>
        </p:nvSpPr>
        <p:spPr>
          <a:xfrm>
            <a:off x="8407724" y="5078795"/>
            <a:ext cx="1084733" cy="769441"/>
          </a:xfrm>
          <a:prstGeom prst="rect">
            <a:avLst/>
          </a:prstGeom>
        </p:spPr>
        <p:txBody>
          <a:bodyPr wrap="square">
            <a:spAutoFit/>
          </a:bodyPr>
          <a:lstStyle/>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______</a:t>
            </a:r>
            <a:endParaRPr lang="en-GB" altLang="en-US" sz="2200" dirty="0"/>
          </a:p>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1 mark</a:t>
            </a:r>
            <a:endParaRPr lang="en-GB" altLang="en-US" sz="2200" dirty="0"/>
          </a:p>
        </p:txBody>
      </p:sp>
      <p:sp>
        <p:nvSpPr>
          <p:cNvPr id="23" name="Rectangle 13"/>
          <p:cNvSpPr>
            <a:spLocks noChangeArrowheads="1"/>
          </p:cNvSpPr>
          <p:nvPr/>
        </p:nvSpPr>
        <p:spPr bwMode="auto">
          <a:xfrm>
            <a:off x="1524000" y="6209436"/>
            <a:ext cx="9144000"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ctr" eaLnBrk="0" fontAlgn="base" hangingPunct="0">
              <a:spcBef>
                <a:spcPct val="0"/>
              </a:spcBef>
              <a:spcAft>
                <a:spcPct val="0"/>
              </a:spcAft>
            </a:pPr>
            <a:r>
              <a:rPr lang="en-GB" altLang="en-US" sz="2200" b="1" i="1" u="sng" dirty="0">
                <a:ea typeface="Times New Roman" panose="02020603050405020304" pitchFamily="18" charset="0"/>
                <a:cs typeface="Calibri" panose="020F0502020204030204" pitchFamily="34" charset="0"/>
              </a:rPr>
              <a:t>CHALLENGE</a:t>
            </a:r>
            <a:r>
              <a:rPr lang="en-GB" altLang="en-US" sz="2200" b="1" i="1" dirty="0">
                <a:ea typeface="Times New Roman" panose="02020603050405020304" pitchFamily="18" charset="0"/>
                <a:cs typeface="Calibri" panose="020F0502020204030204" pitchFamily="34" charset="0"/>
              </a:rPr>
              <a:t>: What is the expanded form of </a:t>
            </a:r>
            <a:r>
              <a:rPr lang="en-GB" altLang="en-US" sz="2200" b="1" i="1" u="sng" dirty="0">
                <a:ea typeface="Times New Roman" panose="02020603050405020304" pitchFamily="18" charset="0"/>
                <a:cs typeface="Calibri" panose="020F0502020204030204" pitchFamily="34" charset="0"/>
              </a:rPr>
              <a:t>she’d</a:t>
            </a:r>
            <a:r>
              <a:rPr lang="en-GB" altLang="en-US" sz="2200" b="1" i="1" dirty="0">
                <a:ea typeface="Times New Roman" panose="02020603050405020304" pitchFamily="18" charset="0"/>
                <a:cs typeface="Calibri" panose="020F0502020204030204" pitchFamily="34" charset="0"/>
              </a:rPr>
              <a:t>?</a:t>
            </a:r>
            <a:endParaRPr lang="en-GB" altLang="en-US" sz="2200" i="1" dirty="0"/>
          </a:p>
          <a:p>
            <a:pPr eaLnBrk="0" fontAlgn="base" hangingPunct="0">
              <a:spcBef>
                <a:spcPct val="0"/>
              </a:spcBef>
              <a:spcAft>
                <a:spcPct val="0"/>
              </a:spcAft>
            </a:pPr>
            <a:r>
              <a:rPr lang="en-GB" altLang="en-US" sz="2200" i="1" dirty="0">
                <a:ea typeface="Times New Roman" panose="02020603050405020304" pitchFamily="18" charset="0"/>
                <a:cs typeface="Calibri" panose="020F0502020204030204" pitchFamily="34" charset="0"/>
              </a:rPr>
              <a:t>                                                                                  </a:t>
            </a:r>
            <a:endParaRPr lang="en-GB" altLang="en-US" sz="2200" i="1" dirty="0"/>
          </a:p>
          <a:p>
            <a:pPr eaLnBrk="0" fontAlgn="base" hangingPunct="0">
              <a:spcBef>
                <a:spcPct val="0"/>
              </a:spcBef>
              <a:spcAft>
                <a:spcPct val="0"/>
              </a:spcAft>
            </a:pPr>
            <a:endParaRPr lang="en-GB" altLang="en-US" sz="2200" i="1" dirty="0"/>
          </a:p>
        </p:txBody>
      </p:sp>
      <p:pic>
        <p:nvPicPr>
          <p:cNvPr id="29" name="Picture 28">
            <a:extLst>
              <a:ext uri="{FF2B5EF4-FFF2-40B4-BE49-F238E27FC236}">
                <a16:creationId xmlns:a16="http://schemas.microsoft.com/office/drawing/2014/main" id="{A86CEECF-CEDA-4F22-A649-F3EDDECB4F5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9832" y="167683"/>
            <a:ext cx="753237" cy="1082421"/>
          </a:xfrm>
          <a:prstGeom prst="rect">
            <a:avLst/>
          </a:prstGeom>
        </p:spPr>
      </p:pic>
      <p:graphicFrame>
        <p:nvGraphicFramePr>
          <p:cNvPr id="2" name="Table 1">
            <a:extLst>
              <a:ext uri="{FF2B5EF4-FFF2-40B4-BE49-F238E27FC236}">
                <a16:creationId xmlns:a16="http://schemas.microsoft.com/office/drawing/2014/main" id="{36886931-2F46-4132-AF82-8BC68B4C173B}"/>
              </a:ext>
            </a:extLst>
          </p:cNvPr>
          <p:cNvGraphicFramePr>
            <a:graphicFrameLocks noGrp="1"/>
          </p:cNvGraphicFramePr>
          <p:nvPr>
            <p:extLst>
              <p:ext uri="{D42A27DB-BD31-4B8C-83A1-F6EECF244321}">
                <p14:modId xmlns:p14="http://schemas.microsoft.com/office/powerpoint/2010/main" val="2663429316"/>
              </p:ext>
            </p:extLst>
          </p:nvPr>
        </p:nvGraphicFramePr>
        <p:xfrm>
          <a:off x="3334215" y="2782807"/>
          <a:ext cx="5242724" cy="2133600"/>
        </p:xfrm>
        <a:graphic>
          <a:graphicData uri="http://schemas.openxmlformats.org/drawingml/2006/table">
            <a:tbl>
              <a:tblPr firstRow="1" bandRow="1">
                <a:tableStyleId>{5940675A-B579-460E-94D1-54222C63F5DA}</a:tableStyleId>
              </a:tblPr>
              <a:tblGrid>
                <a:gridCol w="2533391">
                  <a:extLst>
                    <a:ext uri="{9D8B030D-6E8A-4147-A177-3AD203B41FA5}">
                      <a16:colId xmlns:a16="http://schemas.microsoft.com/office/drawing/2014/main" val="1404969907"/>
                    </a:ext>
                  </a:extLst>
                </a:gridCol>
                <a:gridCol w="2709333">
                  <a:extLst>
                    <a:ext uri="{9D8B030D-6E8A-4147-A177-3AD203B41FA5}">
                      <a16:colId xmlns:a16="http://schemas.microsoft.com/office/drawing/2014/main" val="1759411360"/>
                    </a:ext>
                  </a:extLst>
                </a:gridCol>
              </a:tblGrid>
              <a:tr h="370840">
                <a:tc>
                  <a:txBody>
                    <a:bodyPr/>
                    <a:lstStyle/>
                    <a:p>
                      <a:pPr algn="ctr"/>
                      <a:r>
                        <a:rPr lang="en-GB" sz="2200" b="1" dirty="0"/>
                        <a:t>Expanded form</a:t>
                      </a:r>
                    </a:p>
                  </a:txBody>
                  <a:tcPr/>
                </a:tc>
                <a:tc>
                  <a:txBody>
                    <a:bodyPr/>
                    <a:lstStyle/>
                    <a:p>
                      <a:pPr algn="ctr"/>
                      <a:r>
                        <a:rPr lang="en-GB" sz="2200" b="1" dirty="0"/>
                        <a:t>Contracted form</a:t>
                      </a:r>
                    </a:p>
                  </a:txBody>
                  <a:tcPr/>
                </a:tc>
                <a:extLst>
                  <a:ext uri="{0D108BD9-81ED-4DB2-BD59-A6C34878D82A}">
                    <a16:rowId xmlns:a16="http://schemas.microsoft.com/office/drawing/2014/main" val="3870550723"/>
                  </a:ext>
                </a:extLst>
              </a:tr>
              <a:tr h="370840">
                <a:tc>
                  <a:txBody>
                    <a:bodyPr/>
                    <a:lstStyle/>
                    <a:p>
                      <a:pPr algn="ctr"/>
                      <a:r>
                        <a:rPr lang="en-GB" sz="2200" dirty="0"/>
                        <a:t>did not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2200" dirty="0"/>
                        <a:t>didn’t</a:t>
                      </a:r>
                    </a:p>
                  </a:txBody>
                  <a:tcPr/>
                </a:tc>
                <a:extLst>
                  <a:ext uri="{0D108BD9-81ED-4DB2-BD59-A6C34878D82A}">
                    <a16:rowId xmlns:a16="http://schemas.microsoft.com/office/drawing/2014/main" val="1249463846"/>
                  </a:ext>
                </a:extLst>
              </a:tr>
              <a:tr h="370840">
                <a:tc>
                  <a:txBody>
                    <a:bodyPr/>
                    <a:lstStyle/>
                    <a:p>
                      <a:pPr algn="ctr"/>
                      <a:r>
                        <a:rPr lang="en-GB" sz="2200" dirty="0"/>
                        <a:t>would not</a:t>
                      </a:r>
                    </a:p>
                  </a:txBody>
                  <a:tcPr/>
                </a:tc>
                <a:tc>
                  <a:txBody>
                    <a:bodyPr/>
                    <a:lstStyle/>
                    <a:p>
                      <a:pPr algn="ctr"/>
                      <a:endParaRPr lang="en-GB" sz="2200" dirty="0"/>
                    </a:p>
                  </a:txBody>
                  <a:tcPr/>
                </a:tc>
                <a:extLst>
                  <a:ext uri="{0D108BD9-81ED-4DB2-BD59-A6C34878D82A}">
                    <a16:rowId xmlns:a16="http://schemas.microsoft.com/office/drawing/2014/main" val="3075010655"/>
                  </a:ext>
                </a:extLst>
              </a:tr>
              <a:tr h="370840">
                <a:tc>
                  <a:txBody>
                    <a:bodyPr/>
                    <a:lstStyle/>
                    <a:p>
                      <a:pPr algn="ctr"/>
                      <a:endParaRPr lang="en-GB" sz="2200" dirty="0"/>
                    </a:p>
                  </a:txBody>
                  <a:tcPr/>
                </a:tc>
                <a:tc>
                  <a:txBody>
                    <a:bodyPr/>
                    <a:lstStyle/>
                    <a:p>
                      <a:pPr algn="ctr"/>
                      <a:r>
                        <a:rPr lang="en-GB" sz="2200" dirty="0"/>
                        <a:t>I’ll</a:t>
                      </a:r>
                    </a:p>
                  </a:txBody>
                  <a:tcPr/>
                </a:tc>
                <a:extLst>
                  <a:ext uri="{0D108BD9-81ED-4DB2-BD59-A6C34878D82A}">
                    <a16:rowId xmlns:a16="http://schemas.microsoft.com/office/drawing/2014/main" val="2013116162"/>
                  </a:ext>
                </a:extLst>
              </a:tr>
              <a:tr h="370840">
                <a:tc>
                  <a:txBody>
                    <a:bodyPr/>
                    <a:lstStyle/>
                    <a:p>
                      <a:pPr algn="ctr"/>
                      <a:r>
                        <a:rPr lang="en-GB" sz="2200" dirty="0"/>
                        <a:t>we are</a:t>
                      </a:r>
                    </a:p>
                  </a:txBody>
                  <a:tcPr/>
                </a:tc>
                <a:tc>
                  <a:txBody>
                    <a:bodyPr/>
                    <a:lstStyle/>
                    <a:p>
                      <a:endParaRPr lang="en-GB" sz="2200" dirty="0"/>
                    </a:p>
                  </a:txBody>
                  <a:tcPr/>
                </a:tc>
                <a:extLst>
                  <a:ext uri="{0D108BD9-81ED-4DB2-BD59-A6C34878D82A}">
                    <a16:rowId xmlns:a16="http://schemas.microsoft.com/office/drawing/2014/main" val="2630221957"/>
                  </a:ext>
                </a:extLst>
              </a:tr>
            </a:tbl>
          </a:graphicData>
        </a:graphic>
      </p:graphicFrame>
      <p:pic>
        <p:nvPicPr>
          <p:cNvPr id="9" name="Picture 8">
            <a:extLst>
              <a:ext uri="{FF2B5EF4-FFF2-40B4-BE49-F238E27FC236}">
                <a16:creationId xmlns:a16="http://schemas.microsoft.com/office/drawing/2014/main" id="{D8CEB80A-6071-2943-BA94-2A7456CB3965}"/>
              </a:ext>
            </a:extLst>
          </p:cNvPr>
          <p:cNvPicPr>
            <a:picLocks noChangeAspect="1"/>
          </p:cNvPicPr>
          <p:nvPr/>
        </p:nvPicPr>
        <p:blipFill>
          <a:blip r:embed="rId3"/>
          <a:stretch>
            <a:fillRect/>
          </a:stretch>
        </p:blipFill>
        <p:spPr>
          <a:xfrm>
            <a:off x="10668000" y="470599"/>
            <a:ext cx="1234846" cy="826857"/>
          </a:xfrm>
          <a:prstGeom prst="rect">
            <a:avLst/>
          </a:prstGeom>
        </p:spPr>
      </p:pic>
    </p:spTree>
    <p:extLst>
      <p:ext uri="{BB962C8B-B14F-4D97-AF65-F5344CB8AC3E}">
        <p14:creationId xmlns:p14="http://schemas.microsoft.com/office/powerpoint/2010/main" val="84670821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618DF5B-C7E5-41A3-9007-E34DE55A35B1}"/>
              </a:ext>
            </a:extLst>
          </p:cNvPr>
          <p:cNvSpPr txBox="1"/>
          <p:nvPr/>
        </p:nvSpPr>
        <p:spPr>
          <a:xfrm>
            <a:off x="4744042" y="692697"/>
            <a:ext cx="3089115" cy="507831"/>
          </a:xfrm>
          <a:prstGeom prst="rect">
            <a:avLst/>
          </a:prstGeom>
          <a:noFill/>
        </p:spPr>
        <p:txBody>
          <a:bodyPr wrap="none" rtlCol="0">
            <a:spAutoFit/>
          </a:bodyPr>
          <a:lstStyle/>
          <a:p>
            <a:r>
              <a:rPr lang="en-GB" sz="2700" b="1" dirty="0"/>
              <a:t>Week 11 - questions</a:t>
            </a:r>
          </a:p>
        </p:txBody>
      </p:sp>
      <p:sp>
        <p:nvSpPr>
          <p:cNvPr id="8" name="Rectangle 13"/>
          <p:cNvSpPr>
            <a:spLocks noChangeArrowheads="1"/>
          </p:cNvSpPr>
          <p:nvPr/>
        </p:nvSpPr>
        <p:spPr bwMode="auto">
          <a:xfrm>
            <a:off x="2937398" y="1654062"/>
            <a:ext cx="7047034"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r>
              <a:rPr lang="en-GB" sz="2200" b="1" dirty="0"/>
              <a:t>2.  </a:t>
            </a:r>
            <a:r>
              <a:rPr lang="en-GB" sz="2200" dirty="0"/>
              <a:t>Which sentence is in the</a:t>
            </a:r>
            <a:r>
              <a:rPr lang="en-GB" sz="2200" b="1" dirty="0"/>
              <a:t> present tense</a:t>
            </a:r>
            <a:r>
              <a:rPr lang="en-GB" sz="2200" dirty="0"/>
              <a:t>?</a:t>
            </a:r>
            <a:r>
              <a:rPr lang="en-GB" sz="2200" b="1" dirty="0"/>
              <a:t> </a:t>
            </a:r>
            <a:endParaRPr lang="en-GB" sz="2200" dirty="0"/>
          </a:p>
        </p:txBody>
      </p:sp>
      <p:sp>
        <p:nvSpPr>
          <p:cNvPr id="37" name="Rectangle 13"/>
          <p:cNvSpPr>
            <a:spLocks noChangeArrowheads="1"/>
          </p:cNvSpPr>
          <p:nvPr/>
        </p:nvSpPr>
        <p:spPr bwMode="auto">
          <a:xfrm>
            <a:off x="1978671" y="6117095"/>
            <a:ext cx="8234658"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algn="ctr" eaLnBrk="0" fontAlgn="base" hangingPunct="0">
              <a:spcBef>
                <a:spcPct val="0"/>
              </a:spcBef>
              <a:spcAft>
                <a:spcPct val="0"/>
              </a:spcAft>
            </a:pPr>
            <a:r>
              <a:rPr lang="en-GB" altLang="en-US" sz="2200" b="1" i="1" u="sng" dirty="0">
                <a:ea typeface="Times New Roman" panose="02020603050405020304" pitchFamily="18" charset="0"/>
                <a:cs typeface="Calibri" panose="020F0502020204030204" pitchFamily="34" charset="0"/>
              </a:rPr>
              <a:t>CHALLENGE</a:t>
            </a:r>
            <a:r>
              <a:rPr lang="en-GB" altLang="en-US" sz="2200" b="1" i="1" dirty="0">
                <a:ea typeface="Times New Roman" panose="02020603050405020304" pitchFamily="18" charset="0"/>
                <a:cs typeface="Calibri" panose="020F0502020204030204" pitchFamily="34" charset="0"/>
              </a:rPr>
              <a:t>: What is the tense of the fourth sentence? </a:t>
            </a:r>
          </a:p>
          <a:p>
            <a:pPr lvl="0" algn="ctr" eaLnBrk="0" fontAlgn="base" hangingPunct="0">
              <a:spcBef>
                <a:spcPct val="0"/>
              </a:spcBef>
              <a:spcAft>
                <a:spcPct val="0"/>
              </a:spcAft>
            </a:pPr>
            <a:r>
              <a:rPr lang="en-GB" altLang="en-US" sz="2200" b="1" i="1" dirty="0">
                <a:ea typeface="Times New Roman" panose="02020603050405020304" pitchFamily="18" charset="0"/>
                <a:cs typeface="Calibri" panose="020F0502020204030204" pitchFamily="34" charset="0"/>
              </a:rPr>
              <a:t>How do you know?</a:t>
            </a:r>
            <a:endParaRPr lang="en-GB" altLang="en-US" sz="2200" i="1" dirty="0"/>
          </a:p>
        </p:txBody>
      </p:sp>
      <p:pic>
        <p:nvPicPr>
          <p:cNvPr id="10" name="Picture 9">
            <a:extLst>
              <a:ext uri="{FF2B5EF4-FFF2-40B4-BE49-F238E27FC236}">
                <a16:creationId xmlns:a16="http://schemas.microsoft.com/office/drawing/2014/main" id="{382F84E2-367F-4084-BFFC-EB2F9E1F0FD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9832" y="167683"/>
            <a:ext cx="753237" cy="1082421"/>
          </a:xfrm>
          <a:prstGeom prst="rect">
            <a:avLst/>
          </a:prstGeom>
        </p:spPr>
      </p:pic>
      <p:grpSp>
        <p:nvGrpSpPr>
          <p:cNvPr id="11" name="Group 10">
            <a:extLst>
              <a:ext uri="{FF2B5EF4-FFF2-40B4-BE49-F238E27FC236}">
                <a16:creationId xmlns:a16="http://schemas.microsoft.com/office/drawing/2014/main" id="{EDCC3F60-08A0-4914-81FC-9774A6584562}"/>
              </a:ext>
            </a:extLst>
          </p:cNvPr>
          <p:cNvGrpSpPr/>
          <p:nvPr/>
        </p:nvGrpSpPr>
        <p:grpSpPr>
          <a:xfrm>
            <a:off x="8184232" y="2182799"/>
            <a:ext cx="1143262" cy="3754663"/>
            <a:chOff x="7110309" y="2132856"/>
            <a:chExt cx="1143262" cy="3754663"/>
          </a:xfrm>
        </p:grpSpPr>
        <p:grpSp>
          <p:nvGrpSpPr>
            <p:cNvPr id="12" name="Group 11">
              <a:extLst>
                <a:ext uri="{FF2B5EF4-FFF2-40B4-BE49-F238E27FC236}">
                  <a16:creationId xmlns:a16="http://schemas.microsoft.com/office/drawing/2014/main" id="{4885B6FF-0A7D-4808-9703-13D9CA461A63}"/>
                </a:ext>
              </a:extLst>
            </p:cNvPr>
            <p:cNvGrpSpPr/>
            <p:nvPr/>
          </p:nvGrpSpPr>
          <p:grpSpPr>
            <a:xfrm>
              <a:off x="7110309" y="2132856"/>
              <a:ext cx="1143262" cy="2966718"/>
              <a:chOff x="7110309" y="2132856"/>
              <a:chExt cx="1143262" cy="2966718"/>
            </a:xfrm>
          </p:grpSpPr>
          <p:grpSp>
            <p:nvGrpSpPr>
              <p:cNvPr id="14" name="Group 13">
                <a:extLst>
                  <a:ext uri="{FF2B5EF4-FFF2-40B4-BE49-F238E27FC236}">
                    <a16:creationId xmlns:a16="http://schemas.microsoft.com/office/drawing/2014/main" id="{461BAC99-827F-4BF6-97BD-3DDBF228B905}"/>
                  </a:ext>
                </a:extLst>
              </p:cNvPr>
              <p:cNvGrpSpPr/>
              <p:nvPr/>
            </p:nvGrpSpPr>
            <p:grpSpPr>
              <a:xfrm>
                <a:off x="7455015" y="2703983"/>
                <a:ext cx="443007" cy="2395591"/>
                <a:chOff x="0" y="-69120"/>
                <a:chExt cx="219657" cy="1303797"/>
              </a:xfrm>
            </p:grpSpPr>
            <p:sp>
              <p:nvSpPr>
                <p:cNvPr id="16" name="Rectangle 15">
                  <a:extLst>
                    <a:ext uri="{FF2B5EF4-FFF2-40B4-BE49-F238E27FC236}">
                      <a16:creationId xmlns:a16="http://schemas.microsoft.com/office/drawing/2014/main" id="{98A748BC-AA38-4E5F-8A64-D7D1AB32E3F0}"/>
                    </a:ext>
                  </a:extLst>
                </p:cNvPr>
                <p:cNvSpPr/>
                <p:nvPr/>
              </p:nvSpPr>
              <p:spPr>
                <a:xfrm>
                  <a:off x="0" y="-69120"/>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1</a:t>
                  </a:r>
                </a:p>
              </p:txBody>
            </p:sp>
            <p:sp>
              <p:nvSpPr>
                <p:cNvPr id="17" name="Rectangle 16">
                  <a:extLst>
                    <a:ext uri="{FF2B5EF4-FFF2-40B4-BE49-F238E27FC236}">
                      <a16:creationId xmlns:a16="http://schemas.microsoft.com/office/drawing/2014/main" id="{279B45DA-90E3-45B0-8858-F10F552CD6B2}"/>
                    </a:ext>
                  </a:extLst>
                </p:cNvPr>
                <p:cNvSpPr/>
                <p:nvPr/>
              </p:nvSpPr>
              <p:spPr>
                <a:xfrm>
                  <a:off x="6297" y="289291"/>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2</a:t>
                  </a:r>
                </a:p>
              </p:txBody>
            </p:sp>
            <p:sp>
              <p:nvSpPr>
                <p:cNvPr id="18" name="Rectangle 17">
                  <a:extLst>
                    <a:ext uri="{FF2B5EF4-FFF2-40B4-BE49-F238E27FC236}">
                      <a16:creationId xmlns:a16="http://schemas.microsoft.com/office/drawing/2014/main" id="{F14D7C7D-68F1-44CC-AAA5-384CA8C9EA43}"/>
                    </a:ext>
                  </a:extLst>
                </p:cNvPr>
                <p:cNvSpPr/>
                <p:nvPr/>
              </p:nvSpPr>
              <p:spPr>
                <a:xfrm>
                  <a:off x="5434" y="657063"/>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3</a:t>
                  </a:r>
                </a:p>
              </p:txBody>
            </p:sp>
            <p:sp>
              <p:nvSpPr>
                <p:cNvPr id="19" name="Rectangle 18">
                  <a:extLst>
                    <a:ext uri="{FF2B5EF4-FFF2-40B4-BE49-F238E27FC236}">
                      <a16:creationId xmlns:a16="http://schemas.microsoft.com/office/drawing/2014/main" id="{0C3D8FA7-AC47-4F13-84C1-0AF2903172F7}"/>
                    </a:ext>
                  </a:extLst>
                </p:cNvPr>
                <p:cNvSpPr/>
                <p:nvPr/>
              </p:nvSpPr>
              <p:spPr>
                <a:xfrm>
                  <a:off x="0" y="1021317"/>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4</a:t>
                  </a:r>
                </a:p>
              </p:txBody>
            </p:sp>
          </p:grpSp>
          <p:sp>
            <p:nvSpPr>
              <p:cNvPr id="15" name="Rectangle 14">
                <a:extLst>
                  <a:ext uri="{FF2B5EF4-FFF2-40B4-BE49-F238E27FC236}">
                    <a16:creationId xmlns:a16="http://schemas.microsoft.com/office/drawing/2014/main" id="{F677EAA7-16F2-4BCE-A29C-3FE55E07F6F9}"/>
                  </a:ext>
                </a:extLst>
              </p:cNvPr>
              <p:cNvSpPr/>
              <p:nvPr/>
            </p:nvSpPr>
            <p:spPr>
              <a:xfrm>
                <a:off x="7110309" y="2132856"/>
                <a:ext cx="1143262" cy="430887"/>
              </a:xfrm>
              <a:prstGeom prst="rect">
                <a:avLst/>
              </a:prstGeom>
            </p:spPr>
            <p:txBody>
              <a:bodyPr wrap="none">
                <a:spAutoFit/>
              </a:bodyPr>
              <a:lstStyle/>
              <a:p>
                <a:r>
                  <a:rPr lang="en-GB" altLang="en-US" sz="2200" dirty="0">
                    <a:ea typeface="Times New Roman" panose="02020603050405020304" pitchFamily="18" charset="0"/>
                    <a:cs typeface="Calibri" panose="020F0502020204030204" pitchFamily="34" charset="0"/>
                  </a:rPr>
                  <a:t>Tick </a:t>
                </a:r>
                <a:r>
                  <a:rPr lang="en-GB" altLang="en-US" sz="2200" b="1" dirty="0">
                    <a:ea typeface="Times New Roman" panose="02020603050405020304" pitchFamily="18" charset="0"/>
                    <a:cs typeface="Calibri" panose="020F0502020204030204" pitchFamily="34" charset="0"/>
                  </a:rPr>
                  <a:t>one</a:t>
                </a:r>
                <a:endParaRPr lang="en-GB" sz="2200" dirty="0"/>
              </a:p>
            </p:txBody>
          </p:sp>
        </p:grpSp>
        <p:sp>
          <p:nvSpPr>
            <p:cNvPr id="13" name="Rectangle 12">
              <a:extLst>
                <a:ext uri="{FF2B5EF4-FFF2-40B4-BE49-F238E27FC236}">
                  <a16:creationId xmlns:a16="http://schemas.microsoft.com/office/drawing/2014/main" id="{2BE67051-6F69-4EA4-AA56-91E41FE500EF}"/>
                </a:ext>
              </a:extLst>
            </p:cNvPr>
            <p:cNvSpPr/>
            <p:nvPr/>
          </p:nvSpPr>
          <p:spPr>
            <a:xfrm>
              <a:off x="7138760" y="5118078"/>
              <a:ext cx="1084733" cy="769441"/>
            </a:xfrm>
            <a:prstGeom prst="rect">
              <a:avLst/>
            </a:prstGeom>
          </p:spPr>
          <p:txBody>
            <a:bodyPr wrap="square">
              <a:spAutoFit/>
            </a:bodyPr>
            <a:lstStyle/>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______</a:t>
              </a:r>
              <a:endParaRPr lang="en-GB" altLang="en-US" sz="2200" dirty="0"/>
            </a:p>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1 mark</a:t>
              </a:r>
              <a:endParaRPr lang="en-GB" altLang="en-US" sz="2200" dirty="0"/>
            </a:p>
          </p:txBody>
        </p:sp>
      </p:grpSp>
      <p:sp>
        <p:nvSpPr>
          <p:cNvPr id="21" name="Rectangle 14">
            <a:extLst>
              <a:ext uri="{FF2B5EF4-FFF2-40B4-BE49-F238E27FC236}">
                <a16:creationId xmlns:a16="http://schemas.microsoft.com/office/drawing/2014/main" id="{6AC5FA7E-613E-46BA-8439-995252F0B4B3}"/>
              </a:ext>
            </a:extLst>
          </p:cNvPr>
          <p:cNvSpPr>
            <a:spLocks noChangeArrowheads="1"/>
          </p:cNvSpPr>
          <p:nvPr/>
        </p:nvSpPr>
        <p:spPr bwMode="auto">
          <a:xfrm>
            <a:off x="2682410" y="2708921"/>
            <a:ext cx="5573830" cy="2462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Pedro jumped across the bridge.</a:t>
            </a:r>
            <a:endParaRPr lang="en-GB" altLang="en-US" sz="2200" dirty="0"/>
          </a:p>
          <a:p>
            <a:pPr eaLnBrk="0" fontAlgn="base" hangingPunct="0">
              <a:spcBef>
                <a:spcPct val="0"/>
              </a:spcBef>
              <a:spcAft>
                <a:spcPct val="0"/>
              </a:spcAft>
            </a:pPr>
            <a:endParaRPr lang="en-GB" altLang="en-US" sz="2200" dirty="0">
              <a:ea typeface="Times New Roman" panose="02020603050405020304" pitchFamily="18" charset="0"/>
              <a:cs typeface="Calibri" panose="020F0502020204030204" pitchFamily="34" charset="0"/>
            </a:endParaRPr>
          </a:p>
          <a:p>
            <a:pPr eaLnBrk="0" fontAlgn="base" hangingPunct="0">
              <a:spcBef>
                <a:spcPct val="0"/>
              </a:spcBef>
              <a:spcAft>
                <a:spcPct val="0"/>
              </a:spcAft>
            </a:pPr>
            <a:r>
              <a:rPr lang="en-GB" altLang="en-US" sz="2200" dirty="0"/>
              <a:t>Pedro is baking bread.</a:t>
            </a:r>
          </a:p>
          <a:p>
            <a:pPr eaLnBrk="0" fontAlgn="base" hangingPunct="0">
              <a:spcBef>
                <a:spcPct val="0"/>
              </a:spcBef>
              <a:spcAft>
                <a:spcPct val="0"/>
              </a:spcAft>
            </a:pPr>
            <a:endParaRPr lang="en-GB" altLang="en-US" sz="2200" dirty="0">
              <a:cs typeface="Calibri" panose="020F0502020204030204" pitchFamily="34" charset="0"/>
            </a:endParaRPr>
          </a:p>
          <a:p>
            <a:pPr eaLnBrk="0" fontAlgn="base" hangingPunct="0">
              <a:spcBef>
                <a:spcPct val="0"/>
              </a:spcBef>
              <a:spcAft>
                <a:spcPct val="0"/>
              </a:spcAft>
            </a:pPr>
            <a:r>
              <a:rPr lang="en-GB" altLang="en-US" sz="2200" dirty="0">
                <a:cs typeface="Calibri" panose="020F0502020204030204" pitchFamily="34" charset="0"/>
              </a:rPr>
              <a:t>Pedro went to London to see his friend.</a:t>
            </a:r>
            <a:endParaRPr lang="en-GB" altLang="en-US" sz="2200" dirty="0"/>
          </a:p>
          <a:p>
            <a:pPr lvl="0" eaLnBrk="0" fontAlgn="base" hangingPunct="0">
              <a:spcBef>
                <a:spcPct val="0"/>
              </a:spcBef>
              <a:spcAft>
                <a:spcPct val="0"/>
              </a:spcAft>
            </a:pPr>
            <a:endParaRPr lang="en-GB" altLang="en-US" sz="2200" dirty="0"/>
          </a:p>
          <a:p>
            <a:pPr lvl="0" eaLnBrk="0" fontAlgn="base" hangingPunct="0">
              <a:spcBef>
                <a:spcPct val="0"/>
              </a:spcBef>
              <a:spcAft>
                <a:spcPct val="0"/>
              </a:spcAft>
            </a:pPr>
            <a:r>
              <a:rPr lang="en-GB" altLang="en-US" sz="2200" dirty="0">
                <a:cs typeface="Calibri" panose="020F0502020204030204" pitchFamily="34" charset="0"/>
              </a:rPr>
              <a:t>Pedro will go horse riding tomorrow.</a:t>
            </a:r>
            <a:endParaRPr lang="en-GB" altLang="en-US" sz="2200" dirty="0"/>
          </a:p>
        </p:txBody>
      </p:sp>
      <p:pic>
        <p:nvPicPr>
          <p:cNvPr id="20" name="Picture 19">
            <a:extLst>
              <a:ext uri="{FF2B5EF4-FFF2-40B4-BE49-F238E27FC236}">
                <a16:creationId xmlns:a16="http://schemas.microsoft.com/office/drawing/2014/main" id="{52AB65CF-17BC-AC43-B33E-FE0520E5C20C}"/>
              </a:ext>
            </a:extLst>
          </p:cNvPr>
          <p:cNvPicPr>
            <a:picLocks noChangeAspect="1"/>
          </p:cNvPicPr>
          <p:nvPr/>
        </p:nvPicPr>
        <p:blipFill>
          <a:blip r:embed="rId3"/>
          <a:stretch>
            <a:fillRect/>
          </a:stretch>
        </p:blipFill>
        <p:spPr>
          <a:xfrm>
            <a:off x="10668000" y="470599"/>
            <a:ext cx="1234846" cy="826857"/>
          </a:xfrm>
          <a:prstGeom prst="rect">
            <a:avLst/>
          </a:prstGeom>
        </p:spPr>
      </p:pic>
    </p:spTree>
    <p:extLst>
      <p:ext uri="{BB962C8B-B14F-4D97-AF65-F5344CB8AC3E}">
        <p14:creationId xmlns:p14="http://schemas.microsoft.com/office/powerpoint/2010/main" val="41924056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618DF5B-C7E5-41A3-9007-E34DE55A35B1}"/>
              </a:ext>
            </a:extLst>
          </p:cNvPr>
          <p:cNvSpPr txBox="1"/>
          <p:nvPr/>
        </p:nvSpPr>
        <p:spPr>
          <a:xfrm>
            <a:off x="4744042" y="692697"/>
            <a:ext cx="3089115" cy="507831"/>
          </a:xfrm>
          <a:prstGeom prst="rect">
            <a:avLst/>
          </a:prstGeom>
          <a:noFill/>
        </p:spPr>
        <p:txBody>
          <a:bodyPr wrap="none" rtlCol="0">
            <a:spAutoFit/>
          </a:bodyPr>
          <a:lstStyle/>
          <a:p>
            <a:r>
              <a:rPr lang="en-GB" sz="2700" b="1" dirty="0"/>
              <a:t>Week 11 - questions</a:t>
            </a:r>
          </a:p>
        </p:txBody>
      </p:sp>
      <p:sp>
        <p:nvSpPr>
          <p:cNvPr id="8" name="Rectangle 13"/>
          <p:cNvSpPr>
            <a:spLocks noChangeArrowheads="1"/>
          </p:cNvSpPr>
          <p:nvPr/>
        </p:nvSpPr>
        <p:spPr bwMode="auto">
          <a:xfrm>
            <a:off x="2629179" y="1550857"/>
            <a:ext cx="6933641" cy="144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457200" indent="-457200" eaLnBrk="0" fontAlgn="base" hangingPunct="0">
              <a:spcBef>
                <a:spcPct val="0"/>
              </a:spcBef>
              <a:spcAft>
                <a:spcPct val="0"/>
              </a:spcAft>
              <a:buAutoNum type="arabicPeriod" startAt="3"/>
            </a:pPr>
            <a:r>
              <a:rPr lang="en-GB" altLang="en-US" sz="2200" dirty="0">
                <a:ea typeface="Times New Roman" panose="02020603050405020304" pitchFamily="18" charset="0"/>
                <a:cs typeface="Calibri" panose="020F0502020204030204" pitchFamily="34" charset="0"/>
              </a:rPr>
              <a:t>Add a </a:t>
            </a:r>
            <a:r>
              <a:rPr lang="en-GB" altLang="en-US" sz="2200" b="1" dirty="0">
                <a:ea typeface="Times New Roman" panose="02020603050405020304" pitchFamily="18" charset="0"/>
                <a:cs typeface="Calibri" panose="020F0502020204030204" pitchFamily="34" charset="0"/>
              </a:rPr>
              <a:t>suffix</a:t>
            </a:r>
            <a:r>
              <a:rPr lang="en-GB" altLang="en-US" sz="2200" dirty="0">
                <a:ea typeface="Times New Roman" panose="02020603050405020304" pitchFamily="18" charset="0"/>
                <a:cs typeface="Calibri" panose="020F0502020204030204" pitchFamily="34" charset="0"/>
              </a:rPr>
              <a:t> to the noun to create an </a:t>
            </a:r>
            <a:r>
              <a:rPr lang="en-GB" altLang="en-US" sz="2200" b="1" dirty="0">
                <a:ea typeface="Times New Roman" panose="02020603050405020304" pitchFamily="18" charset="0"/>
                <a:cs typeface="Calibri" panose="020F0502020204030204" pitchFamily="34" charset="0"/>
              </a:rPr>
              <a:t>adjective</a:t>
            </a:r>
            <a:r>
              <a:rPr lang="en-GB" altLang="en-US" sz="2200" dirty="0">
                <a:ea typeface="Times New Roman" panose="02020603050405020304" pitchFamily="18" charset="0"/>
                <a:cs typeface="Calibri" panose="020F0502020204030204" pitchFamily="34" charset="0"/>
              </a:rPr>
              <a:t> in the sentence below.</a:t>
            </a:r>
            <a:endParaRPr lang="en-GB" altLang="en-US" sz="1200" dirty="0">
              <a:cs typeface="Calibri" panose="020F0502020204030204" pitchFamily="34" charset="0"/>
            </a:endParaRPr>
          </a:p>
          <a:p>
            <a:pP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                                                                                  </a:t>
            </a:r>
            <a:endParaRPr lang="en-GB" altLang="en-US" sz="2200" dirty="0"/>
          </a:p>
          <a:p>
            <a:pPr eaLnBrk="0" fontAlgn="base" hangingPunct="0">
              <a:spcBef>
                <a:spcPct val="0"/>
              </a:spcBef>
              <a:spcAft>
                <a:spcPct val="0"/>
              </a:spcAft>
            </a:pPr>
            <a:endParaRPr lang="en-GB" altLang="en-US" sz="2200" dirty="0"/>
          </a:p>
        </p:txBody>
      </p:sp>
      <p:sp>
        <p:nvSpPr>
          <p:cNvPr id="37" name="Rectangle 13"/>
          <p:cNvSpPr>
            <a:spLocks noChangeArrowheads="1"/>
          </p:cNvSpPr>
          <p:nvPr/>
        </p:nvSpPr>
        <p:spPr bwMode="auto">
          <a:xfrm>
            <a:off x="1524000" y="6154844"/>
            <a:ext cx="9144000"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algn="ctr" eaLnBrk="0" fontAlgn="base" hangingPunct="0">
              <a:spcBef>
                <a:spcPct val="0"/>
              </a:spcBef>
              <a:spcAft>
                <a:spcPct val="0"/>
              </a:spcAft>
            </a:pPr>
            <a:r>
              <a:rPr lang="en-GB" altLang="en-US" sz="2200" b="1" i="1" u="sng" dirty="0">
                <a:ea typeface="Times New Roman" panose="02020603050405020304" pitchFamily="18" charset="0"/>
                <a:cs typeface="Calibri" panose="020F0502020204030204" pitchFamily="34" charset="0"/>
              </a:rPr>
              <a:t>CHALLENGE</a:t>
            </a:r>
            <a:r>
              <a:rPr lang="en-GB" altLang="en-US" sz="2200" b="1" i="1" dirty="0">
                <a:ea typeface="Times New Roman" panose="02020603050405020304" pitchFamily="18" charset="0"/>
                <a:cs typeface="Calibri" panose="020F0502020204030204" pitchFamily="34" charset="0"/>
              </a:rPr>
              <a:t>: Write a sentence in which </a:t>
            </a:r>
            <a:r>
              <a:rPr lang="en-GB" altLang="en-US" sz="2200" b="1" i="1" u="sng" dirty="0">
                <a:ea typeface="Times New Roman" panose="02020603050405020304" pitchFamily="18" charset="0"/>
                <a:cs typeface="Calibri" panose="020F0502020204030204" pitchFamily="34" charset="0"/>
              </a:rPr>
              <a:t>taste</a:t>
            </a:r>
            <a:r>
              <a:rPr lang="en-GB" altLang="en-US" sz="2200" b="1" i="1" dirty="0">
                <a:ea typeface="Times New Roman" panose="02020603050405020304" pitchFamily="18" charset="0"/>
                <a:cs typeface="Calibri" panose="020F0502020204030204" pitchFamily="34" charset="0"/>
              </a:rPr>
              <a:t> is used a verb.</a:t>
            </a:r>
            <a:endParaRPr lang="en-GB" altLang="en-US" sz="2200" i="1" dirty="0"/>
          </a:p>
          <a:p>
            <a:pPr lvl="0" eaLnBrk="0" fontAlgn="base" hangingPunct="0">
              <a:spcBef>
                <a:spcPct val="0"/>
              </a:spcBef>
              <a:spcAft>
                <a:spcPct val="0"/>
              </a:spcAft>
            </a:pPr>
            <a:r>
              <a:rPr lang="en-GB" altLang="en-US" sz="2200" i="1" dirty="0">
                <a:ea typeface="Times New Roman" panose="02020603050405020304" pitchFamily="18" charset="0"/>
                <a:cs typeface="Calibri" panose="020F0502020204030204" pitchFamily="34" charset="0"/>
              </a:rPr>
              <a:t>                                                                                  </a:t>
            </a:r>
            <a:endParaRPr lang="en-GB" altLang="en-US" sz="2200" i="1" dirty="0"/>
          </a:p>
          <a:p>
            <a:pPr lvl="0" eaLnBrk="0" fontAlgn="base" hangingPunct="0">
              <a:spcBef>
                <a:spcPct val="0"/>
              </a:spcBef>
              <a:spcAft>
                <a:spcPct val="0"/>
              </a:spcAft>
            </a:pPr>
            <a:endParaRPr lang="en-GB" altLang="en-US" sz="2200" i="1" dirty="0"/>
          </a:p>
        </p:txBody>
      </p:sp>
      <p:sp>
        <p:nvSpPr>
          <p:cNvPr id="39" name="Rectangle 38"/>
          <p:cNvSpPr/>
          <p:nvPr/>
        </p:nvSpPr>
        <p:spPr>
          <a:xfrm>
            <a:off x="8670686" y="4865797"/>
            <a:ext cx="1084733" cy="769441"/>
          </a:xfrm>
          <a:prstGeom prst="rect">
            <a:avLst/>
          </a:prstGeom>
        </p:spPr>
        <p:txBody>
          <a:bodyPr wrap="square">
            <a:spAutoFit/>
          </a:bodyPr>
          <a:lstStyle/>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______</a:t>
            </a:r>
            <a:endParaRPr lang="en-GB" altLang="en-US" sz="2200" dirty="0"/>
          </a:p>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1 mark</a:t>
            </a:r>
            <a:endParaRPr lang="en-GB" altLang="en-US" sz="2200" dirty="0"/>
          </a:p>
        </p:txBody>
      </p:sp>
      <p:pic>
        <p:nvPicPr>
          <p:cNvPr id="10" name="Picture 9">
            <a:extLst>
              <a:ext uri="{FF2B5EF4-FFF2-40B4-BE49-F238E27FC236}">
                <a16:creationId xmlns:a16="http://schemas.microsoft.com/office/drawing/2014/main" id="{A4689273-37A3-40D7-87E7-819BF024FB0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9832" y="167683"/>
            <a:ext cx="753237" cy="1082421"/>
          </a:xfrm>
          <a:prstGeom prst="rect">
            <a:avLst/>
          </a:prstGeom>
        </p:spPr>
      </p:pic>
      <p:sp>
        <p:nvSpPr>
          <p:cNvPr id="11" name="Rectangle 13">
            <a:extLst>
              <a:ext uri="{FF2B5EF4-FFF2-40B4-BE49-F238E27FC236}">
                <a16:creationId xmlns:a16="http://schemas.microsoft.com/office/drawing/2014/main" id="{20923D38-C8A9-42E9-8057-89CAF6796073}"/>
              </a:ext>
            </a:extLst>
          </p:cNvPr>
          <p:cNvSpPr>
            <a:spLocks noChangeArrowheads="1"/>
          </p:cNvSpPr>
          <p:nvPr/>
        </p:nvSpPr>
        <p:spPr bwMode="auto">
          <a:xfrm>
            <a:off x="2292626" y="3212850"/>
            <a:ext cx="8375374" cy="20621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800" dirty="0">
                <a:ea typeface="Times New Roman" panose="02020603050405020304" pitchFamily="18" charset="0"/>
                <a:cs typeface="Calibri" panose="020F0502020204030204" pitchFamily="34" charset="0"/>
              </a:rPr>
              <a:t>The decoration in the shop window was very taste___ .</a:t>
            </a:r>
          </a:p>
          <a:p>
            <a:pPr eaLnBrk="0" fontAlgn="base" hangingPunct="0">
              <a:spcBef>
                <a:spcPct val="0"/>
              </a:spcBef>
              <a:spcAft>
                <a:spcPct val="0"/>
              </a:spcAft>
            </a:pPr>
            <a:endParaRPr lang="en-GB" altLang="en-US" sz="2800" dirty="0">
              <a:cs typeface="Calibri" panose="020F0502020204030204" pitchFamily="34" charset="0"/>
            </a:endParaRPr>
          </a:p>
          <a:p>
            <a:pPr eaLnBrk="0" fontAlgn="base" hangingPunct="0">
              <a:spcBef>
                <a:spcPct val="0"/>
              </a:spcBef>
              <a:spcAft>
                <a:spcPct val="0"/>
              </a:spcAft>
            </a:pPr>
            <a:endParaRPr lang="en-GB" altLang="en-US" sz="2800" dirty="0">
              <a:cs typeface="Calibri" panose="020F0502020204030204" pitchFamily="34" charset="0"/>
            </a:endParaRPr>
          </a:p>
          <a:p>
            <a:pP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                                                                                  </a:t>
            </a:r>
            <a:endParaRPr lang="en-GB" altLang="en-US" sz="2200" dirty="0"/>
          </a:p>
          <a:p>
            <a:pPr eaLnBrk="0" fontAlgn="base" hangingPunct="0">
              <a:spcBef>
                <a:spcPct val="0"/>
              </a:spcBef>
              <a:spcAft>
                <a:spcPct val="0"/>
              </a:spcAft>
            </a:pPr>
            <a:endParaRPr lang="en-GB" altLang="en-US" sz="2200" dirty="0"/>
          </a:p>
        </p:txBody>
      </p:sp>
      <p:pic>
        <p:nvPicPr>
          <p:cNvPr id="12" name="Picture 11">
            <a:extLst>
              <a:ext uri="{FF2B5EF4-FFF2-40B4-BE49-F238E27FC236}">
                <a16:creationId xmlns:a16="http://schemas.microsoft.com/office/drawing/2014/main" id="{9E77EFB7-DECB-D443-BA47-4282268B625F}"/>
              </a:ext>
            </a:extLst>
          </p:cNvPr>
          <p:cNvPicPr>
            <a:picLocks noChangeAspect="1"/>
          </p:cNvPicPr>
          <p:nvPr/>
        </p:nvPicPr>
        <p:blipFill>
          <a:blip r:embed="rId3"/>
          <a:stretch>
            <a:fillRect/>
          </a:stretch>
        </p:blipFill>
        <p:spPr>
          <a:xfrm>
            <a:off x="10668000" y="470599"/>
            <a:ext cx="1234846" cy="826857"/>
          </a:xfrm>
          <a:prstGeom prst="rect">
            <a:avLst/>
          </a:prstGeom>
        </p:spPr>
      </p:pic>
    </p:spTree>
    <p:extLst>
      <p:ext uri="{BB962C8B-B14F-4D97-AF65-F5344CB8AC3E}">
        <p14:creationId xmlns:p14="http://schemas.microsoft.com/office/powerpoint/2010/main" val="228007693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618DF5B-C7E5-41A3-9007-E34DE55A35B1}"/>
              </a:ext>
            </a:extLst>
          </p:cNvPr>
          <p:cNvSpPr txBox="1"/>
          <p:nvPr/>
        </p:nvSpPr>
        <p:spPr>
          <a:xfrm>
            <a:off x="4744042" y="692697"/>
            <a:ext cx="3089115" cy="507831"/>
          </a:xfrm>
          <a:prstGeom prst="rect">
            <a:avLst/>
          </a:prstGeom>
          <a:noFill/>
        </p:spPr>
        <p:txBody>
          <a:bodyPr wrap="none" rtlCol="0">
            <a:spAutoFit/>
          </a:bodyPr>
          <a:lstStyle/>
          <a:p>
            <a:r>
              <a:rPr lang="en-GB" sz="2700" b="1" dirty="0"/>
              <a:t>Week 12 - questions</a:t>
            </a:r>
          </a:p>
        </p:txBody>
      </p:sp>
      <p:sp>
        <p:nvSpPr>
          <p:cNvPr id="37" name="Rectangle 13"/>
          <p:cNvSpPr>
            <a:spLocks noChangeArrowheads="1"/>
          </p:cNvSpPr>
          <p:nvPr/>
        </p:nvSpPr>
        <p:spPr bwMode="auto">
          <a:xfrm>
            <a:off x="1721768" y="5996026"/>
            <a:ext cx="8748464" cy="144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ctr" eaLnBrk="0" fontAlgn="base" hangingPunct="0">
              <a:spcBef>
                <a:spcPct val="0"/>
              </a:spcBef>
              <a:spcAft>
                <a:spcPct val="0"/>
              </a:spcAft>
            </a:pPr>
            <a:r>
              <a:rPr lang="en-GB" altLang="en-US" sz="2200" b="1" i="1" u="sng" dirty="0">
                <a:ea typeface="Times New Roman" panose="02020603050405020304" pitchFamily="18" charset="0"/>
                <a:cs typeface="Calibri" panose="020F0502020204030204" pitchFamily="34" charset="0"/>
              </a:rPr>
              <a:t>CHALLENGE</a:t>
            </a:r>
            <a:r>
              <a:rPr lang="en-GB" altLang="en-US" sz="2200" b="1" i="1" dirty="0">
                <a:ea typeface="Times New Roman" panose="02020603050405020304" pitchFamily="18" charset="0"/>
                <a:cs typeface="Calibri" panose="020F0502020204030204" pitchFamily="34" charset="0"/>
              </a:rPr>
              <a:t>: Write </a:t>
            </a:r>
            <a:r>
              <a:rPr lang="en-GB" altLang="en-US" sz="2200" b="1" i="1" u="sng" dirty="0">
                <a:ea typeface="Times New Roman" panose="02020603050405020304" pitchFamily="18" charset="0"/>
                <a:cs typeface="Calibri" panose="020F0502020204030204" pitchFamily="34" charset="0"/>
              </a:rPr>
              <a:t>it is</a:t>
            </a:r>
            <a:r>
              <a:rPr lang="en-GB" altLang="en-US" sz="2200" b="1" i="1" dirty="0">
                <a:ea typeface="Times New Roman" panose="02020603050405020304" pitchFamily="18" charset="0"/>
                <a:cs typeface="Calibri" panose="020F0502020204030204" pitchFamily="34" charset="0"/>
              </a:rPr>
              <a:t> in the contracted form and then put it into a sentence.</a:t>
            </a:r>
            <a:endParaRPr lang="en-GB" altLang="en-US" sz="2200" i="1" dirty="0"/>
          </a:p>
          <a:p>
            <a:pPr eaLnBrk="0" fontAlgn="base" hangingPunct="0">
              <a:spcBef>
                <a:spcPct val="0"/>
              </a:spcBef>
              <a:spcAft>
                <a:spcPct val="0"/>
              </a:spcAft>
            </a:pPr>
            <a:r>
              <a:rPr lang="en-GB" altLang="en-US" sz="2200" i="1" dirty="0">
                <a:ea typeface="Times New Roman" panose="02020603050405020304" pitchFamily="18" charset="0"/>
                <a:cs typeface="Calibri" panose="020F0502020204030204" pitchFamily="34" charset="0"/>
              </a:rPr>
              <a:t>                                                                                  </a:t>
            </a:r>
            <a:endParaRPr lang="en-GB" altLang="en-US" sz="2200" i="1" dirty="0"/>
          </a:p>
          <a:p>
            <a:pPr eaLnBrk="0" fontAlgn="base" hangingPunct="0">
              <a:spcBef>
                <a:spcPct val="0"/>
              </a:spcBef>
              <a:spcAft>
                <a:spcPct val="0"/>
              </a:spcAft>
            </a:pPr>
            <a:endParaRPr lang="en-GB" altLang="en-US" sz="2200" i="1" dirty="0"/>
          </a:p>
        </p:txBody>
      </p:sp>
      <p:pic>
        <p:nvPicPr>
          <p:cNvPr id="18" name="Picture 17">
            <a:extLst>
              <a:ext uri="{FF2B5EF4-FFF2-40B4-BE49-F238E27FC236}">
                <a16:creationId xmlns:a16="http://schemas.microsoft.com/office/drawing/2014/main" id="{5053CAB7-165A-472A-A112-859A58F9491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9832" y="167683"/>
            <a:ext cx="753237" cy="1082421"/>
          </a:xfrm>
          <a:prstGeom prst="rect">
            <a:avLst/>
          </a:prstGeom>
        </p:spPr>
      </p:pic>
      <p:sp>
        <p:nvSpPr>
          <p:cNvPr id="9" name="Rectangle 13">
            <a:extLst>
              <a:ext uri="{FF2B5EF4-FFF2-40B4-BE49-F238E27FC236}">
                <a16:creationId xmlns:a16="http://schemas.microsoft.com/office/drawing/2014/main" id="{44593752-DD34-4200-9DCB-3F2696F1C776}"/>
              </a:ext>
            </a:extLst>
          </p:cNvPr>
          <p:cNvSpPr>
            <a:spLocks noChangeArrowheads="1"/>
          </p:cNvSpPr>
          <p:nvPr/>
        </p:nvSpPr>
        <p:spPr bwMode="auto">
          <a:xfrm>
            <a:off x="2629179" y="1703901"/>
            <a:ext cx="6933641"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200" b="1" dirty="0">
                <a:ea typeface="Times New Roman" panose="02020603050405020304" pitchFamily="18" charset="0"/>
                <a:cs typeface="Calibri" panose="020F0502020204030204" pitchFamily="34" charset="0"/>
              </a:rPr>
              <a:t>1.  </a:t>
            </a:r>
            <a:r>
              <a:rPr lang="en-GB" altLang="en-US" sz="2200" dirty="0">
                <a:ea typeface="Times New Roman" panose="02020603050405020304" pitchFamily="18" charset="0"/>
                <a:cs typeface="Calibri" panose="020F0502020204030204" pitchFamily="34" charset="0"/>
              </a:rPr>
              <a:t>Write the </a:t>
            </a:r>
            <a:r>
              <a:rPr lang="en-GB" altLang="en-US" sz="2200" b="1" dirty="0">
                <a:ea typeface="Times New Roman" panose="02020603050405020304" pitchFamily="18" charset="0"/>
                <a:cs typeface="Calibri" panose="020F0502020204030204" pitchFamily="34" charset="0"/>
              </a:rPr>
              <a:t>expanded form </a:t>
            </a:r>
            <a:r>
              <a:rPr lang="en-GB" altLang="en-US" sz="2200" dirty="0">
                <a:ea typeface="Times New Roman" panose="02020603050405020304" pitchFamily="18" charset="0"/>
                <a:cs typeface="Calibri" panose="020F0502020204030204" pitchFamily="34" charset="0"/>
              </a:rPr>
              <a:t>of the underlined words in the box below.</a:t>
            </a:r>
            <a:endParaRPr lang="en-GB" altLang="en-US" sz="2200" dirty="0"/>
          </a:p>
          <a:p>
            <a:pPr eaLnBrk="0" fontAlgn="base" hangingPunct="0">
              <a:spcBef>
                <a:spcPct val="0"/>
              </a:spcBef>
              <a:spcAft>
                <a:spcPct val="0"/>
              </a:spcAft>
            </a:pPr>
            <a:endParaRPr lang="en-GB" altLang="en-US" sz="2200" dirty="0"/>
          </a:p>
        </p:txBody>
      </p:sp>
      <p:sp>
        <p:nvSpPr>
          <p:cNvPr id="10" name="Rectangle 14">
            <a:extLst>
              <a:ext uri="{FF2B5EF4-FFF2-40B4-BE49-F238E27FC236}">
                <a16:creationId xmlns:a16="http://schemas.microsoft.com/office/drawing/2014/main" id="{434290ED-0A7A-42A7-9653-F84611F78FEC}"/>
              </a:ext>
            </a:extLst>
          </p:cNvPr>
          <p:cNvSpPr>
            <a:spLocks noChangeArrowheads="1"/>
          </p:cNvSpPr>
          <p:nvPr/>
        </p:nvSpPr>
        <p:spPr bwMode="auto">
          <a:xfrm>
            <a:off x="2364308" y="2792050"/>
            <a:ext cx="9674419"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800" u="sng" dirty="0">
                <a:ea typeface="Times New Roman" panose="02020603050405020304" pitchFamily="18" charset="0"/>
                <a:cs typeface="Calibri" panose="020F0502020204030204" pitchFamily="34" charset="0"/>
              </a:rPr>
              <a:t>Who’ll</a:t>
            </a:r>
            <a:r>
              <a:rPr lang="en-GB" altLang="en-US" sz="2800" dirty="0">
                <a:ea typeface="Times New Roman" panose="02020603050405020304" pitchFamily="18" charset="0"/>
                <a:cs typeface="Calibri" panose="020F0502020204030204" pitchFamily="34" charset="0"/>
              </a:rPr>
              <a:t> volunteer to fetch the water bottles?</a:t>
            </a:r>
            <a:endParaRPr lang="en-GB" altLang="en-US" sz="2800" dirty="0">
              <a:cs typeface="Calibri" panose="020F0502020204030204" pitchFamily="34" charset="0"/>
            </a:endParaRPr>
          </a:p>
        </p:txBody>
      </p:sp>
      <p:sp>
        <p:nvSpPr>
          <p:cNvPr id="11" name="Rectangle 10">
            <a:extLst>
              <a:ext uri="{FF2B5EF4-FFF2-40B4-BE49-F238E27FC236}">
                <a16:creationId xmlns:a16="http://schemas.microsoft.com/office/drawing/2014/main" id="{0EECBD2B-5204-41CA-B443-6764227B05B2}"/>
              </a:ext>
            </a:extLst>
          </p:cNvPr>
          <p:cNvSpPr/>
          <p:nvPr/>
        </p:nvSpPr>
        <p:spPr>
          <a:xfrm>
            <a:off x="8202135" y="4465466"/>
            <a:ext cx="1084733" cy="769441"/>
          </a:xfrm>
          <a:prstGeom prst="rect">
            <a:avLst/>
          </a:prstGeom>
        </p:spPr>
        <p:txBody>
          <a:bodyPr wrap="square">
            <a:spAutoFit/>
          </a:bodyPr>
          <a:lstStyle/>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______</a:t>
            </a:r>
            <a:endParaRPr lang="en-GB" altLang="en-US" sz="2200" dirty="0"/>
          </a:p>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1 mark</a:t>
            </a:r>
            <a:endParaRPr lang="en-GB" altLang="en-US" sz="2200" dirty="0"/>
          </a:p>
        </p:txBody>
      </p:sp>
      <p:sp>
        <p:nvSpPr>
          <p:cNvPr id="12" name="Rectangle 11">
            <a:extLst>
              <a:ext uri="{FF2B5EF4-FFF2-40B4-BE49-F238E27FC236}">
                <a16:creationId xmlns:a16="http://schemas.microsoft.com/office/drawing/2014/main" id="{80F5D545-D866-4FB9-8B23-3EFE734C9990}"/>
              </a:ext>
            </a:extLst>
          </p:cNvPr>
          <p:cNvSpPr/>
          <p:nvPr/>
        </p:nvSpPr>
        <p:spPr>
          <a:xfrm>
            <a:off x="1657633" y="3697944"/>
            <a:ext cx="2575932" cy="68022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Arrow: Up 12">
            <a:extLst>
              <a:ext uri="{FF2B5EF4-FFF2-40B4-BE49-F238E27FC236}">
                <a16:creationId xmlns:a16="http://schemas.microsoft.com/office/drawing/2014/main" id="{17936820-99F1-4BE1-AA4D-611A9C0587D4}"/>
              </a:ext>
            </a:extLst>
          </p:cNvPr>
          <p:cNvSpPr/>
          <p:nvPr/>
        </p:nvSpPr>
        <p:spPr>
          <a:xfrm>
            <a:off x="2861965" y="3314619"/>
            <a:ext cx="167268" cy="368837"/>
          </a:xfrm>
          <a:prstGeom prst="up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4" name="Picture 13">
            <a:extLst>
              <a:ext uri="{FF2B5EF4-FFF2-40B4-BE49-F238E27FC236}">
                <a16:creationId xmlns:a16="http://schemas.microsoft.com/office/drawing/2014/main" id="{3777AB32-4700-6143-80CD-5CA05CCD78F1}"/>
              </a:ext>
            </a:extLst>
          </p:cNvPr>
          <p:cNvPicPr>
            <a:picLocks noChangeAspect="1"/>
          </p:cNvPicPr>
          <p:nvPr/>
        </p:nvPicPr>
        <p:blipFill>
          <a:blip r:embed="rId3"/>
          <a:stretch>
            <a:fillRect/>
          </a:stretch>
        </p:blipFill>
        <p:spPr>
          <a:xfrm>
            <a:off x="10668000" y="470599"/>
            <a:ext cx="1234846" cy="826857"/>
          </a:xfrm>
          <a:prstGeom prst="rect">
            <a:avLst/>
          </a:prstGeom>
        </p:spPr>
      </p:pic>
    </p:spTree>
    <p:extLst>
      <p:ext uri="{BB962C8B-B14F-4D97-AF65-F5344CB8AC3E}">
        <p14:creationId xmlns:p14="http://schemas.microsoft.com/office/powerpoint/2010/main" val="311755549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618DF5B-C7E5-41A3-9007-E34DE55A35B1}"/>
              </a:ext>
            </a:extLst>
          </p:cNvPr>
          <p:cNvSpPr txBox="1"/>
          <p:nvPr/>
        </p:nvSpPr>
        <p:spPr>
          <a:xfrm>
            <a:off x="4744042" y="692697"/>
            <a:ext cx="3089115" cy="507831"/>
          </a:xfrm>
          <a:prstGeom prst="rect">
            <a:avLst/>
          </a:prstGeom>
          <a:noFill/>
        </p:spPr>
        <p:txBody>
          <a:bodyPr wrap="none" rtlCol="0">
            <a:spAutoFit/>
          </a:bodyPr>
          <a:lstStyle/>
          <a:p>
            <a:r>
              <a:rPr lang="en-GB" sz="2700" b="1" dirty="0"/>
              <a:t>Week 12 - questions</a:t>
            </a:r>
          </a:p>
        </p:txBody>
      </p:sp>
      <p:sp>
        <p:nvSpPr>
          <p:cNvPr id="8" name="Rectangle 13"/>
          <p:cNvSpPr>
            <a:spLocks noChangeArrowheads="1"/>
          </p:cNvSpPr>
          <p:nvPr/>
        </p:nvSpPr>
        <p:spPr bwMode="auto">
          <a:xfrm>
            <a:off x="2457006" y="1291408"/>
            <a:ext cx="7277987"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200" b="1" dirty="0">
                <a:ea typeface="Times New Roman" panose="02020603050405020304" pitchFamily="18" charset="0"/>
                <a:cs typeface="Calibri" panose="020F0502020204030204" pitchFamily="34" charset="0"/>
              </a:rPr>
              <a:t>2.</a:t>
            </a:r>
            <a:r>
              <a:rPr lang="en-GB" altLang="en-US" sz="2200" dirty="0">
                <a:ea typeface="Times New Roman" panose="02020603050405020304" pitchFamily="18" charset="0"/>
                <a:cs typeface="Calibri" panose="020F0502020204030204" pitchFamily="34" charset="0"/>
              </a:rPr>
              <a:t>  Match the sentences</a:t>
            </a:r>
            <a:r>
              <a:rPr lang="en-GB" altLang="en-US" sz="2200" b="1" dirty="0">
                <a:ea typeface="Times New Roman" panose="02020603050405020304" pitchFamily="18" charset="0"/>
                <a:cs typeface="Calibri" panose="020F0502020204030204" pitchFamily="34" charset="0"/>
              </a:rPr>
              <a:t> </a:t>
            </a:r>
            <a:r>
              <a:rPr lang="en-GB" altLang="en-US" sz="2200" dirty="0">
                <a:ea typeface="Times New Roman" panose="02020603050405020304" pitchFamily="18" charset="0"/>
                <a:cs typeface="Calibri" panose="020F0502020204030204" pitchFamily="34" charset="0"/>
              </a:rPr>
              <a:t>to the correct end</a:t>
            </a:r>
            <a:r>
              <a:rPr lang="en-GB" altLang="en-US" sz="2200" b="1" dirty="0">
                <a:ea typeface="Times New Roman" panose="02020603050405020304" pitchFamily="18" charset="0"/>
                <a:cs typeface="Calibri" panose="020F0502020204030204" pitchFamily="34" charset="0"/>
              </a:rPr>
              <a:t> punctuation mark</a:t>
            </a:r>
            <a:r>
              <a:rPr lang="en-GB" altLang="en-US" sz="2200" dirty="0">
                <a:ea typeface="Times New Roman" panose="02020603050405020304" pitchFamily="18" charset="0"/>
                <a:cs typeface="Calibri" panose="020F0502020204030204" pitchFamily="34" charset="0"/>
              </a:rPr>
              <a:t>.</a:t>
            </a:r>
            <a:endParaRPr lang="en-GB" altLang="en-US" sz="2200" dirty="0"/>
          </a:p>
          <a:p>
            <a:pP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                                                                                  </a:t>
            </a:r>
            <a:endParaRPr lang="en-GB" altLang="en-US" sz="2200" dirty="0"/>
          </a:p>
          <a:p>
            <a:pPr eaLnBrk="0" fontAlgn="base" hangingPunct="0">
              <a:spcBef>
                <a:spcPct val="0"/>
              </a:spcBef>
              <a:spcAft>
                <a:spcPct val="0"/>
              </a:spcAft>
            </a:pPr>
            <a:endParaRPr lang="en-GB" altLang="en-US" sz="2200" dirty="0"/>
          </a:p>
        </p:txBody>
      </p:sp>
      <p:grpSp>
        <p:nvGrpSpPr>
          <p:cNvPr id="27" name="Group 26"/>
          <p:cNvGrpSpPr/>
          <p:nvPr/>
        </p:nvGrpSpPr>
        <p:grpSpPr>
          <a:xfrm>
            <a:off x="1855858" y="2564905"/>
            <a:ext cx="8239961" cy="3195177"/>
            <a:chOff x="5964740" y="2500618"/>
            <a:chExt cx="8239961" cy="3195177"/>
          </a:xfrm>
        </p:grpSpPr>
        <p:grpSp>
          <p:nvGrpSpPr>
            <p:cNvPr id="16" name="Group 15"/>
            <p:cNvGrpSpPr/>
            <p:nvPr/>
          </p:nvGrpSpPr>
          <p:grpSpPr>
            <a:xfrm>
              <a:off x="5964740" y="2500618"/>
              <a:ext cx="8086530" cy="2145659"/>
              <a:chOff x="-738926" y="-179801"/>
              <a:chExt cx="4009560" cy="1167772"/>
            </a:xfrm>
          </p:grpSpPr>
          <p:sp>
            <p:nvSpPr>
              <p:cNvPr id="17" name="Rectangle 16"/>
              <p:cNvSpPr/>
              <p:nvPr/>
            </p:nvSpPr>
            <p:spPr>
              <a:xfrm>
                <a:off x="-738925" y="-179801"/>
                <a:ext cx="2772742" cy="324041"/>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en-GB" sz="2200" dirty="0"/>
                  <a:t>1) Which planet is closest to earth</a:t>
                </a:r>
              </a:p>
            </p:txBody>
          </p:sp>
          <p:sp>
            <p:nvSpPr>
              <p:cNvPr id="18" name="Rectangle 17"/>
              <p:cNvSpPr/>
              <p:nvPr/>
            </p:nvSpPr>
            <p:spPr>
              <a:xfrm>
                <a:off x="-732630" y="232838"/>
                <a:ext cx="2772743" cy="324041"/>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en-GB" sz="2200" dirty="0"/>
                  <a:t>2) Earth only has one moon</a:t>
                </a:r>
              </a:p>
            </p:txBody>
          </p:sp>
          <p:sp>
            <p:nvSpPr>
              <p:cNvPr id="19" name="Rectangle 18"/>
              <p:cNvSpPr/>
              <p:nvPr/>
            </p:nvSpPr>
            <p:spPr>
              <a:xfrm>
                <a:off x="-738926" y="663930"/>
                <a:ext cx="2772742" cy="324041"/>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en-GB" sz="2200" dirty="0"/>
                  <a:t>3) What an amazing astronomer you are</a:t>
                </a:r>
              </a:p>
            </p:txBody>
          </p:sp>
          <p:sp>
            <p:nvSpPr>
              <p:cNvPr id="20" name="Rectangle 19"/>
              <p:cNvSpPr/>
              <p:nvPr/>
            </p:nvSpPr>
            <p:spPr>
              <a:xfrm>
                <a:off x="2342529" y="-179801"/>
                <a:ext cx="921808" cy="324041"/>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dirty="0"/>
                  <a:t>. </a:t>
                </a:r>
              </a:p>
            </p:txBody>
          </p:sp>
          <p:sp>
            <p:nvSpPr>
              <p:cNvPr id="21" name="Rectangle 20"/>
              <p:cNvSpPr/>
              <p:nvPr/>
            </p:nvSpPr>
            <p:spPr>
              <a:xfrm>
                <a:off x="2348825" y="232838"/>
                <a:ext cx="921809" cy="324041"/>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dirty="0"/>
                  <a:t>! </a:t>
                </a:r>
              </a:p>
            </p:txBody>
          </p:sp>
          <p:sp>
            <p:nvSpPr>
              <p:cNvPr id="22" name="Rectangle 21"/>
              <p:cNvSpPr/>
              <p:nvPr/>
            </p:nvSpPr>
            <p:spPr>
              <a:xfrm>
                <a:off x="2347960" y="663930"/>
                <a:ext cx="921809" cy="324041"/>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dirty="0"/>
                  <a:t>? </a:t>
                </a:r>
              </a:p>
            </p:txBody>
          </p:sp>
        </p:grpSp>
        <p:sp>
          <p:nvSpPr>
            <p:cNvPr id="24" name="Rectangle 23"/>
            <p:cNvSpPr/>
            <p:nvPr/>
          </p:nvSpPr>
          <p:spPr>
            <a:xfrm>
              <a:off x="13119968" y="4926354"/>
              <a:ext cx="1084733" cy="769441"/>
            </a:xfrm>
            <a:prstGeom prst="rect">
              <a:avLst/>
            </a:prstGeom>
          </p:spPr>
          <p:txBody>
            <a:bodyPr wrap="square">
              <a:spAutoFit/>
            </a:bodyPr>
            <a:lstStyle/>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______</a:t>
              </a:r>
              <a:endParaRPr lang="en-GB" altLang="en-US" sz="2200" dirty="0"/>
            </a:p>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1 mark</a:t>
              </a:r>
              <a:endParaRPr lang="en-GB" altLang="en-US" sz="2200" dirty="0"/>
            </a:p>
          </p:txBody>
        </p:sp>
      </p:grpSp>
      <p:sp>
        <p:nvSpPr>
          <p:cNvPr id="37" name="Rectangle 13"/>
          <p:cNvSpPr>
            <a:spLocks noChangeArrowheads="1"/>
          </p:cNvSpPr>
          <p:nvPr/>
        </p:nvSpPr>
        <p:spPr bwMode="auto">
          <a:xfrm>
            <a:off x="1524000" y="6209436"/>
            <a:ext cx="9144000"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ctr" eaLnBrk="0" fontAlgn="base" hangingPunct="0">
              <a:spcBef>
                <a:spcPct val="0"/>
              </a:spcBef>
              <a:spcAft>
                <a:spcPct val="0"/>
              </a:spcAft>
            </a:pPr>
            <a:r>
              <a:rPr lang="en-GB" altLang="en-US" sz="2200" b="1" i="1" u="sng" dirty="0">
                <a:ea typeface="Times New Roman" panose="02020603050405020304" pitchFamily="18" charset="0"/>
                <a:cs typeface="Calibri" panose="020F0502020204030204" pitchFamily="34" charset="0"/>
              </a:rPr>
              <a:t>CHALLENGE</a:t>
            </a:r>
            <a:r>
              <a:rPr lang="en-GB" altLang="en-US" sz="2200" b="1" i="1" dirty="0">
                <a:ea typeface="Times New Roman" panose="02020603050405020304" pitchFamily="18" charset="0"/>
                <a:cs typeface="Calibri" panose="020F0502020204030204" pitchFamily="34" charset="0"/>
              </a:rPr>
              <a:t>: Which sentence type is missing from the sentences above? </a:t>
            </a:r>
            <a:endParaRPr lang="en-GB" altLang="en-US" sz="2200" i="1" dirty="0"/>
          </a:p>
          <a:p>
            <a:pPr eaLnBrk="0" fontAlgn="base" hangingPunct="0">
              <a:spcBef>
                <a:spcPct val="0"/>
              </a:spcBef>
              <a:spcAft>
                <a:spcPct val="0"/>
              </a:spcAft>
            </a:pPr>
            <a:r>
              <a:rPr lang="en-GB" altLang="en-US" sz="2200" i="1" dirty="0">
                <a:ea typeface="Times New Roman" panose="02020603050405020304" pitchFamily="18" charset="0"/>
                <a:cs typeface="Calibri" panose="020F0502020204030204" pitchFamily="34" charset="0"/>
              </a:rPr>
              <a:t>                                                                                  </a:t>
            </a:r>
            <a:endParaRPr lang="en-GB" altLang="en-US" sz="2200" i="1" dirty="0"/>
          </a:p>
          <a:p>
            <a:pPr eaLnBrk="0" fontAlgn="base" hangingPunct="0">
              <a:spcBef>
                <a:spcPct val="0"/>
              </a:spcBef>
              <a:spcAft>
                <a:spcPct val="0"/>
              </a:spcAft>
            </a:pPr>
            <a:endParaRPr lang="en-GB" altLang="en-US" sz="2200" i="1" dirty="0"/>
          </a:p>
        </p:txBody>
      </p:sp>
      <p:sp>
        <p:nvSpPr>
          <p:cNvPr id="25" name="Rectangle 13"/>
          <p:cNvSpPr>
            <a:spLocks noChangeArrowheads="1"/>
          </p:cNvSpPr>
          <p:nvPr/>
        </p:nvSpPr>
        <p:spPr bwMode="auto">
          <a:xfrm>
            <a:off x="4013945" y="1887621"/>
            <a:ext cx="1301323"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200" b="1" dirty="0">
                <a:ea typeface="Times New Roman" panose="02020603050405020304" pitchFamily="18" charset="0"/>
                <a:cs typeface="Calibri" panose="020F0502020204030204" pitchFamily="34" charset="0"/>
              </a:rPr>
              <a:t>Sentence</a:t>
            </a:r>
            <a:endParaRPr lang="en-GB" altLang="en-US" sz="2200" dirty="0"/>
          </a:p>
        </p:txBody>
      </p:sp>
      <p:sp>
        <p:nvSpPr>
          <p:cNvPr id="26" name="Rectangle 13"/>
          <p:cNvSpPr>
            <a:spLocks noChangeArrowheads="1"/>
          </p:cNvSpPr>
          <p:nvPr/>
        </p:nvSpPr>
        <p:spPr bwMode="auto">
          <a:xfrm>
            <a:off x="8289520" y="1900107"/>
            <a:ext cx="1651124"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200" b="1" dirty="0">
                <a:ea typeface="Times New Roman" panose="02020603050405020304" pitchFamily="18" charset="0"/>
                <a:cs typeface="Calibri" panose="020F0502020204030204" pitchFamily="34" charset="0"/>
              </a:rPr>
              <a:t>End mark</a:t>
            </a:r>
            <a:endParaRPr lang="en-GB" altLang="en-US" sz="2200" dirty="0"/>
          </a:p>
        </p:txBody>
      </p:sp>
      <p:pic>
        <p:nvPicPr>
          <p:cNvPr id="29" name="Picture 28">
            <a:extLst>
              <a:ext uri="{FF2B5EF4-FFF2-40B4-BE49-F238E27FC236}">
                <a16:creationId xmlns:a16="http://schemas.microsoft.com/office/drawing/2014/main" id="{540562C5-7158-46AE-9C47-62DA2D4209F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9832" y="167683"/>
            <a:ext cx="753237" cy="1082421"/>
          </a:xfrm>
          <a:prstGeom prst="rect">
            <a:avLst/>
          </a:prstGeom>
        </p:spPr>
      </p:pic>
      <p:pic>
        <p:nvPicPr>
          <p:cNvPr id="23" name="Picture 22">
            <a:extLst>
              <a:ext uri="{FF2B5EF4-FFF2-40B4-BE49-F238E27FC236}">
                <a16:creationId xmlns:a16="http://schemas.microsoft.com/office/drawing/2014/main" id="{02D6C818-0944-6E4A-AEED-5E1026996B92}"/>
              </a:ext>
            </a:extLst>
          </p:cNvPr>
          <p:cNvPicPr>
            <a:picLocks noChangeAspect="1"/>
          </p:cNvPicPr>
          <p:nvPr/>
        </p:nvPicPr>
        <p:blipFill>
          <a:blip r:embed="rId3"/>
          <a:stretch>
            <a:fillRect/>
          </a:stretch>
        </p:blipFill>
        <p:spPr>
          <a:xfrm>
            <a:off x="10668000" y="470599"/>
            <a:ext cx="1234846" cy="826857"/>
          </a:xfrm>
          <a:prstGeom prst="rect">
            <a:avLst/>
          </a:prstGeom>
        </p:spPr>
      </p:pic>
    </p:spTree>
    <p:extLst>
      <p:ext uri="{BB962C8B-B14F-4D97-AF65-F5344CB8AC3E}">
        <p14:creationId xmlns:p14="http://schemas.microsoft.com/office/powerpoint/2010/main" val="397919496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618DF5B-C7E5-41A3-9007-E34DE55A35B1}"/>
              </a:ext>
            </a:extLst>
          </p:cNvPr>
          <p:cNvSpPr txBox="1"/>
          <p:nvPr/>
        </p:nvSpPr>
        <p:spPr>
          <a:xfrm>
            <a:off x="4744042" y="692697"/>
            <a:ext cx="3089115" cy="507831"/>
          </a:xfrm>
          <a:prstGeom prst="rect">
            <a:avLst/>
          </a:prstGeom>
          <a:noFill/>
        </p:spPr>
        <p:txBody>
          <a:bodyPr wrap="none" rtlCol="0">
            <a:spAutoFit/>
          </a:bodyPr>
          <a:lstStyle/>
          <a:p>
            <a:r>
              <a:rPr lang="en-GB" sz="2700" b="1" dirty="0"/>
              <a:t>Week 12 - questions</a:t>
            </a:r>
          </a:p>
        </p:txBody>
      </p:sp>
      <p:sp>
        <p:nvSpPr>
          <p:cNvPr id="8" name="Rectangle 13"/>
          <p:cNvSpPr>
            <a:spLocks noChangeArrowheads="1"/>
          </p:cNvSpPr>
          <p:nvPr/>
        </p:nvSpPr>
        <p:spPr bwMode="auto">
          <a:xfrm>
            <a:off x="2557171" y="1638965"/>
            <a:ext cx="6933641"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200" b="1" dirty="0">
                <a:ea typeface="Times New Roman" panose="02020603050405020304" pitchFamily="18" charset="0"/>
                <a:cs typeface="Calibri" panose="020F0502020204030204" pitchFamily="34" charset="0"/>
              </a:rPr>
              <a:t>3. </a:t>
            </a:r>
            <a:r>
              <a:rPr lang="en-GB" altLang="en-US" sz="2200" dirty="0">
                <a:ea typeface="Times New Roman" panose="02020603050405020304" pitchFamily="18" charset="0"/>
                <a:cs typeface="Calibri" panose="020F0502020204030204" pitchFamily="34" charset="0"/>
              </a:rPr>
              <a:t>Circle all the </a:t>
            </a:r>
            <a:r>
              <a:rPr lang="en-GB" altLang="en-US" sz="2200" b="1" dirty="0">
                <a:ea typeface="Times New Roman" panose="02020603050405020304" pitchFamily="18" charset="0"/>
                <a:cs typeface="Calibri" panose="020F0502020204030204" pitchFamily="34" charset="0"/>
              </a:rPr>
              <a:t>adjectives</a:t>
            </a:r>
            <a:r>
              <a:rPr lang="en-GB" altLang="en-US" sz="2200" dirty="0">
                <a:ea typeface="Times New Roman" panose="02020603050405020304" pitchFamily="18" charset="0"/>
                <a:cs typeface="Calibri" panose="020F0502020204030204" pitchFamily="34" charset="0"/>
              </a:rPr>
              <a:t> in the passage below.                                                                       </a:t>
            </a:r>
            <a:endParaRPr lang="en-GB" altLang="en-US" sz="2200" dirty="0"/>
          </a:p>
          <a:p>
            <a:pPr eaLnBrk="0" fontAlgn="base" hangingPunct="0">
              <a:spcBef>
                <a:spcPct val="0"/>
              </a:spcBef>
              <a:spcAft>
                <a:spcPct val="0"/>
              </a:spcAft>
            </a:pPr>
            <a:endParaRPr lang="en-GB" altLang="en-US" sz="2200" dirty="0"/>
          </a:p>
        </p:txBody>
      </p:sp>
      <p:sp>
        <p:nvSpPr>
          <p:cNvPr id="21" name="Rectangle 14"/>
          <p:cNvSpPr>
            <a:spLocks noChangeArrowheads="1"/>
          </p:cNvSpPr>
          <p:nvPr/>
        </p:nvSpPr>
        <p:spPr bwMode="auto">
          <a:xfrm>
            <a:off x="1656522" y="2551832"/>
            <a:ext cx="9051235" cy="17235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800" dirty="0">
                <a:ea typeface="Times New Roman" panose="02020603050405020304" pitchFamily="18" charset="0"/>
                <a:cs typeface="Calibri" panose="020F0502020204030204" pitchFamily="34" charset="0"/>
              </a:rPr>
              <a:t>The  grey ,  gloomy  woods  were  eerie . Cautiously, the  children  crept  along  the  winding  path. Rumbling  thunder  echoed  in  the  distance . </a:t>
            </a:r>
          </a:p>
          <a:p>
            <a:pPr eaLnBrk="0" fontAlgn="base" hangingPunct="0">
              <a:spcBef>
                <a:spcPct val="0"/>
              </a:spcBef>
              <a:spcAft>
                <a:spcPct val="0"/>
              </a:spcAft>
            </a:pPr>
            <a:endParaRPr lang="en-GB" altLang="en-US" sz="2200" dirty="0">
              <a:ea typeface="Times New Roman" panose="02020603050405020304" pitchFamily="18" charset="0"/>
              <a:cs typeface="Calibri" panose="020F0502020204030204" pitchFamily="34" charset="0"/>
            </a:endParaRPr>
          </a:p>
        </p:txBody>
      </p:sp>
      <p:sp>
        <p:nvSpPr>
          <p:cNvPr id="24" name="Rectangle 23"/>
          <p:cNvSpPr/>
          <p:nvPr/>
        </p:nvSpPr>
        <p:spPr>
          <a:xfrm>
            <a:off x="8472265" y="4790763"/>
            <a:ext cx="1084733" cy="769441"/>
          </a:xfrm>
          <a:prstGeom prst="rect">
            <a:avLst/>
          </a:prstGeom>
        </p:spPr>
        <p:txBody>
          <a:bodyPr wrap="square">
            <a:spAutoFit/>
          </a:bodyPr>
          <a:lstStyle/>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______</a:t>
            </a:r>
            <a:endParaRPr lang="en-GB" altLang="en-US" sz="2200" dirty="0"/>
          </a:p>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1 mark</a:t>
            </a:r>
            <a:endParaRPr lang="en-GB" altLang="en-US" sz="2200" dirty="0"/>
          </a:p>
        </p:txBody>
      </p:sp>
      <p:sp>
        <p:nvSpPr>
          <p:cNvPr id="23" name="Rectangle 13"/>
          <p:cNvSpPr>
            <a:spLocks noChangeArrowheads="1"/>
          </p:cNvSpPr>
          <p:nvPr/>
        </p:nvSpPr>
        <p:spPr bwMode="auto">
          <a:xfrm>
            <a:off x="1991544" y="6032012"/>
            <a:ext cx="8064896"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ctr" eaLnBrk="0" fontAlgn="base" hangingPunct="0">
              <a:spcBef>
                <a:spcPct val="0"/>
              </a:spcBef>
              <a:spcAft>
                <a:spcPct val="0"/>
              </a:spcAft>
            </a:pPr>
            <a:r>
              <a:rPr lang="en-GB" altLang="en-US" sz="2200" b="1" i="1" u="sng" dirty="0">
                <a:ea typeface="Times New Roman" panose="02020603050405020304" pitchFamily="18" charset="0"/>
                <a:cs typeface="Calibri" panose="020F0502020204030204" pitchFamily="34" charset="0"/>
              </a:rPr>
              <a:t>CHALLENGE</a:t>
            </a:r>
            <a:r>
              <a:rPr lang="en-GB" altLang="en-US" sz="2200" b="1" i="1" dirty="0">
                <a:ea typeface="Times New Roman" panose="02020603050405020304" pitchFamily="18" charset="0"/>
                <a:cs typeface="Calibri" panose="020F0502020204030204" pitchFamily="34" charset="0"/>
              </a:rPr>
              <a:t>: Underline the expanded noun phrases.</a:t>
            </a:r>
            <a:endParaRPr lang="en-GB" altLang="en-US" sz="2200" i="1" dirty="0"/>
          </a:p>
          <a:p>
            <a:pPr eaLnBrk="0" fontAlgn="base" hangingPunct="0">
              <a:spcBef>
                <a:spcPct val="0"/>
              </a:spcBef>
              <a:spcAft>
                <a:spcPct val="0"/>
              </a:spcAft>
            </a:pPr>
            <a:r>
              <a:rPr lang="en-GB" altLang="en-US" sz="2200" i="1" dirty="0">
                <a:ea typeface="Times New Roman" panose="02020603050405020304" pitchFamily="18" charset="0"/>
                <a:cs typeface="Calibri" panose="020F0502020204030204" pitchFamily="34" charset="0"/>
              </a:rPr>
              <a:t>                                                                                  </a:t>
            </a:r>
            <a:endParaRPr lang="en-GB" altLang="en-US" sz="2200" i="1" dirty="0"/>
          </a:p>
          <a:p>
            <a:pPr eaLnBrk="0" fontAlgn="base" hangingPunct="0">
              <a:spcBef>
                <a:spcPct val="0"/>
              </a:spcBef>
              <a:spcAft>
                <a:spcPct val="0"/>
              </a:spcAft>
            </a:pPr>
            <a:endParaRPr lang="en-GB" altLang="en-US" sz="2200" i="1" dirty="0"/>
          </a:p>
        </p:txBody>
      </p:sp>
      <p:pic>
        <p:nvPicPr>
          <p:cNvPr id="10" name="Picture 9">
            <a:extLst>
              <a:ext uri="{FF2B5EF4-FFF2-40B4-BE49-F238E27FC236}">
                <a16:creationId xmlns:a16="http://schemas.microsoft.com/office/drawing/2014/main" id="{9DCAFD1E-BE05-4886-9138-77328293221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9832" y="167683"/>
            <a:ext cx="753237" cy="1082421"/>
          </a:xfrm>
          <a:prstGeom prst="rect">
            <a:avLst/>
          </a:prstGeom>
        </p:spPr>
      </p:pic>
      <p:pic>
        <p:nvPicPr>
          <p:cNvPr id="11" name="Picture 10">
            <a:extLst>
              <a:ext uri="{FF2B5EF4-FFF2-40B4-BE49-F238E27FC236}">
                <a16:creationId xmlns:a16="http://schemas.microsoft.com/office/drawing/2014/main" id="{FF9A2BC5-C45D-C141-9C92-D76C139C3D43}"/>
              </a:ext>
            </a:extLst>
          </p:cNvPr>
          <p:cNvPicPr>
            <a:picLocks noChangeAspect="1"/>
          </p:cNvPicPr>
          <p:nvPr/>
        </p:nvPicPr>
        <p:blipFill>
          <a:blip r:embed="rId3"/>
          <a:stretch>
            <a:fillRect/>
          </a:stretch>
        </p:blipFill>
        <p:spPr>
          <a:xfrm>
            <a:off x="10668000" y="470599"/>
            <a:ext cx="1234846" cy="826857"/>
          </a:xfrm>
          <a:prstGeom prst="rect">
            <a:avLst/>
          </a:prstGeom>
        </p:spPr>
      </p:pic>
    </p:spTree>
    <p:extLst>
      <p:ext uri="{BB962C8B-B14F-4D97-AF65-F5344CB8AC3E}">
        <p14:creationId xmlns:p14="http://schemas.microsoft.com/office/powerpoint/2010/main" val="85395538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618DF5B-C7E5-41A3-9007-E34DE55A35B1}"/>
              </a:ext>
            </a:extLst>
          </p:cNvPr>
          <p:cNvSpPr txBox="1"/>
          <p:nvPr/>
        </p:nvSpPr>
        <p:spPr>
          <a:xfrm>
            <a:off x="4551442" y="356328"/>
            <a:ext cx="3089115" cy="507831"/>
          </a:xfrm>
          <a:prstGeom prst="rect">
            <a:avLst/>
          </a:prstGeom>
          <a:noFill/>
        </p:spPr>
        <p:txBody>
          <a:bodyPr wrap="none" rtlCol="0">
            <a:spAutoFit/>
          </a:bodyPr>
          <a:lstStyle/>
          <a:p>
            <a:r>
              <a:rPr lang="en-GB" sz="2700" b="1" dirty="0"/>
              <a:t>Week 13 - questions</a:t>
            </a:r>
          </a:p>
        </p:txBody>
      </p:sp>
      <p:sp>
        <p:nvSpPr>
          <p:cNvPr id="8" name="Rectangle 13"/>
          <p:cNvSpPr>
            <a:spLocks noChangeArrowheads="1"/>
          </p:cNvSpPr>
          <p:nvPr/>
        </p:nvSpPr>
        <p:spPr bwMode="auto">
          <a:xfrm>
            <a:off x="2629178" y="895191"/>
            <a:ext cx="7561744" cy="17851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200" b="1" dirty="0">
                <a:ea typeface="Times New Roman" panose="02020603050405020304" pitchFamily="18" charset="0"/>
                <a:cs typeface="Calibri" panose="020F0502020204030204" pitchFamily="34" charset="0"/>
              </a:rPr>
              <a:t>1.  </a:t>
            </a:r>
            <a:r>
              <a:rPr lang="en-GB" altLang="en-US" sz="2200" dirty="0">
                <a:ea typeface="Times New Roman" panose="02020603050405020304" pitchFamily="18" charset="0"/>
                <a:cs typeface="Calibri" panose="020F0502020204030204" pitchFamily="34" charset="0"/>
              </a:rPr>
              <a:t>Tick the option which shows how the underlined words in the sentence below are used.</a:t>
            </a:r>
          </a:p>
          <a:p>
            <a:pP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                                               </a:t>
            </a:r>
          </a:p>
          <a:p>
            <a:pPr lvl="0" eaLnBrk="0" fontAlgn="base" hangingPunct="0">
              <a:spcBef>
                <a:spcPct val="0"/>
              </a:spcBef>
              <a:spcAft>
                <a:spcPct val="0"/>
              </a:spcAft>
            </a:pPr>
            <a:r>
              <a:rPr lang="en-GB" altLang="en-US" sz="2200" u="sng" dirty="0">
                <a:ea typeface="Times New Roman" panose="02020603050405020304" pitchFamily="18" charset="0"/>
                <a:cs typeface="Calibri" panose="020F0502020204030204" pitchFamily="34" charset="0"/>
              </a:rPr>
              <a:t>Slowly and carefully</a:t>
            </a:r>
            <a:r>
              <a:rPr lang="en-GB" altLang="en-US" sz="2200" dirty="0">
                <a:ea typeface="Times New Roman" panose="02020603050405020304" pitchFamily="18" charset="0"/>
                <a:cs typeface="Calibri" panose="020F0502020204030204" pitchFamily="34" charset="0"/>
              </a:rPr>
              <a:t>, the baby cubs emerged from their den. </a:t>
            </a:r>
            <a:endParaRPr lang="en-GB" altLang="en-US" sz="2200" dirty="0"/>
          </a:p>
          <a:p>
            <a:pPr eaLnBrk="0" fontAlgn="base" hangingPunct="0">
              <a:spcBef>
                <a:spcPct val="0"/>
              </a:spcBef>
              <a:spcAft>
                <a:spcPct val="0"/>
              </a:spcAft>
            </a:pPr>
            <a:endParaRPr lang="en-GB" altLang="en-US" sz="2200" dirty="0"/>
          </a:p>
        </p:txBody>
      </p:sp>
      <p:sp>
        <p:nvSpPr>
          <p:cNvPr id="37" name="Rectangle 13"/>
          <p:cNvSpPr>
            <a:spLocks noChangeArrowheads="1"/>
          </p:cNvSpPr>
          <p:nvPr/>
        </p:nvSpPr>
        <p:spPr bwMode="auto">
          <a:xfrm>
            <a:off x="1740024" y="5985567"/>
            <a:ext cx="8748464" cy="144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ctr" eaLnBrk="0" fontAlgn="base" hangingPunct="0">
              <a:spcBef>
                <a:spcPct val="0"/>
              </a:spcBef>
              <a:spcAft>
                <a:spcPct val="0"/>
              </a:spcAft>
            </a:pPr>
            <a:r>
              <a:rPr lang="en-GB" altLang="en-US" sz="2200" b="1" i="1" u="sng" dirty="0">
                <a:ea typeface="Times New Roman" panose="02020603050405020304" pitchFamily="18" charset="0"/>
                <a:cs typeface="Calibri" panose="020F0502020204030204" pitchFamily="34" charset="0"/>
              </a:rPr>
              <a:t>CHALLENGE</a:t>
            </a:r>
            <a:r>
              <a:rPr lang="en-GB" altLang="en-US" sz="2200" b="1" i="1" dirty="0">
                <a:ea typeface="Times New Roman" panose="02020603050405020304" pitchFamily="18" charset="0"/>
                <a:cs typeface="Calibri" panose="020F0502020204030204" pitchFamily="34" charset="0"/>
              </a:rPr>
              <a:t>: Can you name the word classes of three words in the sentence above?</a:t>
            </a:r>
            <a:endParaRPr lang="en-GB" altLang="en-US" sz="2200" i="1" dirty="0"/>
          </a:p>
          <a:p>
            <a:pPr eaLnBrk="0" fontAlgn="base" hangingPunct="0">
              <a:spcBef>
                <a:spcPct val="0"/>
              </a:spcBef>
              <a:spcAft>
                <a:spcPct val="0"/>
              </a:spcAft>
            </a:pPr>
            <a:r>
              <a:rPr lang="en-GB" altLang="en-US" sz="2200" i="1" dirty="0">
                <a:ea typeface="Times New Roman" panose="02020603050405020304" pitchFamily="18" charset="0"/>
                <a:cs typeface="Calibri" panose="020F0502020204030204" pitchFamily="34" charset="0"/>
              </a:rPr>
              <a:t>                                                                                  </a:t>
            </a:r>
            <a:endParaRPr lang="en-GB" altLang="en-US" sz="2200" i="1" dirty="0"/>
          </a:p>
          <a:p>
            <a:pPr eaLnBrk="0" fontAlgn="base" hangingPunct="0">
              <a:spcBef>
                <a:spcPct val="0"/>
              </a:spcBef>
              <a:spcAft>
                <a:spcPct val="0"/>
              </a:spcAft>
            </a:pPr>
            <a:endParaRPr lang="en-GB" altLang="en-US" sz="2200" i="1" dirty="0"/>
          </a:p>
        </p:txBody>
      </p:sp>
      <p:grpSp>
        <p:nvGrpSpPr>
          <p:cNvPr id="20" name="Group 19"/>
          <p:cNvGrpSpPr/>
          <p:nvPr/>
        </p:nvGrpSpPr>
        <p:grpSpPr>
          <a:xfrm>
            <a:off x="7680650" y="2230904"/>
            <a:ext cx="1143262" cy="3754663"/>
            <a:chOff x="7110309" y="2132856"/>
            <a:chExt cx="1143262" cy="3754663"/>
          </a:xfrm>
        </p:grpSpPr>
        <p:grpSp>
          <p:nvGrpSpPr>
            <p:cNvPr id="21" name="Group 20"/>
            <p:cNvGrpSpPr/>
            <p:nvPr/>
          </p:nvGrpSpPr>
          <p:grpSpPr>
            <a:xfrm>
              <a:off x="7110309" y="2132856"/>
              <a:ext cx="1143262" cy="2966718"/>
              <a:chOff x="7110309" y="2132856"/>
              <a:chExt cx="1143262" cy="2966718"/>
            </a:xfrm>
          </p:grpSpPr>
          <p:grpSp>
            <p:nvGrpSpPr>
              <p:cNvPr id="23" name="Group 22"/>
              <p:cNvGrpSpPr/>
              <p:nvPr/>
            </p:nvGrpSpPr>
            <p:grpSpPr>
              <a:xfrm>
                <a:off x="7455015" y="2703983"/>
                <a:ext cx="443007" cy="2395591"/>
                <a:chOff x="0" y="-69120"/>
                <a:chExt cx="219657" cy="1303797"/>
              </a:xfrm>
            </p:grpSpPr>
            <p:sp>
              <p:nvSpPr>
                <p:cNvPr id="26" name="Rectangle 25"/>
                <p:cNvSpPr/>
                <p:nvPr/>
              </p:nvSpPr>
              <p:spPr>
                <a:xfrm>
                  <a:off x="0" y="-69120"/>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1</a:t>
                  </a:r>
                </a:p>
              </p:txBody>
            </p:sp>
            <p:sp>
              <p:nvSpPr>
                <p:cNvPr id="28" name="Rectangle 27"/>
                <p:cNvSpPr/>
                <p:nvPr/>
              </p:nvSpPr>
              <p:spPr>
                <a:xfrm>
                  <a:off x="6297" y="289291"/>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2</a:t>
                  </a:r>
                </a:p>
              </p:txBody>
            </p:sp>
            <p:sp>
              <p:nvSpPr>
                <p:cNvPr id="32" name="Rectangle 31"/>
                <p:cNvSpPr/>
                <p:nvPr/>
              </p:nvSpPr>
              <p:spPr>
                <a:xfrm>
                  <a:off x="5434" y="657063"/>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3</a:t>
                  </a:r>
                </a:p>
              </p:txBody>
            </p:sp>
            <p:sp>
              <p:nvSpPr>
                <p:cNvPr id="33" name="Rectangle 32"/>
                <p:cNvSpPr/>
                <p:nvPr/>
              </p:nvSpPr>
              <p:spPr>
                <a:xfrm>
                  <a:off x="0" y="1021317"/>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4</a:t>
                  </a:r>
                </a:p>
              </p:txBody>
            </p:sp>
          </p:grpSp>
          <p:sp>
            <p:nvSpPr>
              <p:cNvPr id="25" name="Rectangle 24"/>
              <p:cNvSpPr/>
              <p:nvPr/>
            </p:nvSpPr>
            <p:spPr>
              <a:xfrm>
                <a:off x="7110309" y="2132856"/>
                <a:ext cx="1143262" cy="430887"/>
              </a:xfrm>
              <a:prstGeom prst="rect">
                <a:avLst/>
              </a:prstGeom>
            </p:spPr>
            <p:txBody>
              <a:bodyPr wrap="none">
                <a:spAutoFit/>
              </a:bodyPr>
              <a:lstStyle/>
              <a:p>
                <a:r>
                  <a:rPr lang="en-GB" altLang="en-US" sz="2200" dirty="0">
                    <a:ea typeface="Times New Roman" panose="02020603050405020304" pitchFamily="18" charset="0"/>
                    <a:cs typeface="Calibri" panose="020F0502020204030204" pitchFamily="34" charset="0"/>
                  </a:rPr>
                  <a:t>Tick </a:t>
                </a:r>
                <a:r>
                  <a:rPr lang="en-GB" altLang="en-US" sz="2200" b="1" dirty="0">
                    <a:ea typeface="Times New Roman" panose="02020603050405020304" pitchFamily="18" charset="0"/>
                    <a:cs typeface="Calibri" panose="020F0502020204030204" pitchFamily="34" charset="0"/>
                  </a:rPr>
                  <a:t>one</a:t>
                </a:r>
                <a:endParaRPr lang="en-GB" sz="2200" dirty="0"/>
              </a:p>
            </p:txBody>
          </p:sp>
        </p:grpSp>
        <p:sp>
          <p:nvSpPr>
            <p:cNvPr id="22" name="Rectangle 21"/>
            <p:cNvSpPr/>
            <p:nvPr/>
          </p:nvSpPr>
          <p:spPr>
            <a:xfrm>
              <a:off x="7138760" y="5118078"/>
              <a:ext cx="1084733" cy="769441"/>
            </a:xfrm>
            <a:prstGeom prst="rect">
              <a:avLst/>
            </a:prstGeom>
          </p:spPr>
          <p:txBody>
            <a:bodyPr wrap="square">
              <a:spAutoFit/>
            </a:bodyPr>
            <a:lstStyle/>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______</a:t>
              </a:r>
              <a:endParaRPr lang="en-GB" altLang="en-US" sz="2200" dirty="0"/>
            </a:p>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1 mark</a:t>
              </a:r>
              <a:endParaRPr lang="en-GB" altLang="en-US" sz="2200" dirty="0"/>
            </a:p>
          </p:txBody>
        </p:sp>
      </p:grpSp>
      <p:pic>
        <p:nvPicPr>
          <p:cNvPr id="18" name="Picture 17">
            <a:extLst>
              <a:ext uri="{FF2B5EF4-FFF2-40B4-BE49-F238E27FC236}">
                <a16:creationId xmlns:a16="http://schemas.microsoft.com/office/drawing/2014/main" id="{2AF209A5-1374-4C8C-BBA0-963085786F4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9832" y="167683"/>
            <a:ext cx="753237" cy="1082421"/>
          </a:xfrm>
          <a:prstGeom prst="rect">
            <a:avLst/>
          </a:prstGeom>
        </p:spPr>
      </p:pic>
      <p:sp>
        <p:nvSpPr>
          <p:cNvPr id="24" name="Rectangle 14">
            <a:extLst>
              <a:ext uri="{FF2B5EF4-FFF2-40B4-BE49-F238E27FC236}">
                <a16:creationId xmlns:a16="http://schemas.microsoft.com/office/drawing/2014/main" id="{19D16300-36EC-4AA1-97B2-6FCEDAB5BF79}"/>
              </a:ext>
            </a:extLst>
          </p:cNvPr>
          <p:cNvSpPr>
            <a:spLocks noChangeArrowheads="1"/>
          </p:cNvSpPr>
          <p:nvPr/>
        </p:nvSpPr>
        <p:spPr bwMode="auto">
          <a:xfrm>
            <a:off x="4190116" y="2720622"/>
            <a:ext cx="5573830" cy="2462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r>
              <a:rPr lang="en-GB" sz="2200" dirty="0"/>
              <a:t>as a fronted adverbial</a:t>
            </a:r>
          </a:p>
          <a:p>
            <a:r>
              <a:rPr lang="en-GB" sz="2200" dirty="0"/>
              <a:t> </a:t>
            </a:r>
          </a:p>
          <a:p>
            <a:r>
              <a:rPr lang="en-GB" sz="2200" dirty="0"/>
              <a:t>as a subordinate clause</a:t>
            </a:r>
          </a:p>
          <a:p>
            <a:r>
              <a:rPr lang="en-GB" sz="2200" dirty="0"/>
              <a:t> </a:t>
            </a:r>
          </a:p>
          <a:p>
            <a:r>
              <a:rPr lang="en-GB" sz="2200" dirty="0"/>
              <a:t>as a noun phrase</a:t>
            </a:r>
          </a:p>
          <a:p>
            <a:r>
              <a:rPr lang="en-GB" sz="2200" dirty="0"/>
              <a:t> </a:t>
            </a:r>
          </a:p>
          <a:p>
            <a:r>
              <a:rPr lang="en-GB" sz="2200" dirty="0"/>
              <a:t>as a conjunction</a:t>
            </a:r>
          </a:p>
        </p:txBody>
      </p:sp>
      <p:pic>
        <p:nvPicPr>
          <p:cNvPr id="19" name="Picture 18">
            <a:extLst>
              <a:ext uri="{FF2B5EF4-FFF2-40B4-BE49-F238E27FC236}">
                <a16:creationId xmlns:a16="http://schemas.microsoft.com/office/drawing/2014/main" id="{948E2D31-9A52-A44A-ADDE-5461A5B1E1C4}"/>
              </a:ext>
            </a:extLst>
          </p:cNvPr>
          <p:cNvPicPr>
            <a:picLocks noChangeAspect="1"/>
          </p:cNvPicPr>
          <p:nvPr/>
        </p:nvPicPr>
        <p:blipFill>
          <a:blip r:embed="rId3"/>
          <a:stretch>
            <a:fillRect/>
          </a:stretch>
        </p:blipFill>
        <p:spPr>
          <a:xfrm>
            <a:off x="10668000" y="470599"/>
            <a:ext cx="1234846" cy="826857"/>
          </a:xfrm>
          <a:prstGeom prst="rect">
            <a:avLst/>
          </a:prstGeom>
        </p:spPr>
      </p:pic>
    </p:spTree>
    <p:extLst>
      <p:ext uri="{BB962C8B-B14F-4D97-AF65-F5344CB8AC3E}">
        <p14:creationId xmlns:p14="http://schemas.microsoft.com/office/powerpoint/2010/main" val="35189369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618DF5B-C7E5-41A3-9007-E34DE55A35B1}"/>
              </a:ext>
            </a:extLst>
          </p:cNvPr>
          <p:cNvSpPr txBox="1"/>
          <p:nvPr/>
        </p:nvSpPr>
        <p:spPr>
          <a:xfrm>
            <a:off x="4744042" y="692697"/>
            <a:ext cx="2914388" cy="507831"/>
          </a:xfrm>
          <a:prstGeom prst="rect">
            <a:avLst/>
          </a:prstGeom>
          <a:noFill/>
        </p:spPr>
        <p:txBody>
          <a:bodyPr wrap="none" rtlCol="0">
            <a:spAutoFit/>
          </a:bodyPr>
          <a:lstStyle/>
          <a:p>
            <a:r>
              <a:rPr lang="en-GB" sz="2700" b="1" dirty="0"/>
              <a:t>Week 1 - questions</a:t>
            </a:r>
          </a:p>
        </p:txBody>
      </p:sp>
      <p:sp>
        <p:nvSpPr>
          <p:cNvPr id="8" name="Rectangle 13"/>
          <p:cNvSpPr>
            <a:spLocks noChangeArrowheads="1"/>
          </p:cNvSpPr>
          <p:nvPr/>
        </p:nvSpPr>
        <p:spPr bwMode="auto">
          <a:xfrm>
            <a:off x="3076720" y="1463054"/>
            <a:ext cx="6933641" cy="144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200" b="1" dirty="0">
                <a:ea typeface="Times New Roman" panose="02020603050405020304" pitchFamily="18" charset="0"/>
                <a:cs typeface="Calibri" panose="020F0502020204030204" pitchFamily="34" charset="0"/>
              </a:rPr>
              <a:t>2.</a:t>
            </a:r>
            <a:r>
              <a:rPr lang="en-GB" altLang="en-US" sz="2200" dirty="0">
                <a:ea typeface="Times New Roman" panose="02020603050405020304" pitchFamily="18" charset="0"/>
                <a:cs typeface="Calibri" panose="020F0502020204030204" pitchFamily="34" charset="0"/>
              </a:rPr>
              <a:t>  Use the </a:t>
            </a:r>
            <a:r>
              <a:rPr lang="en-GB" altLang="en-US" sz="2200" b="1" dirty="0">
                <a:ea typeface="Times New Roman" panose="02020603050405020304" pitchFamily="18" charset="0"/>
                <a:cs typeface="Calibri" panose="020F0502020204030204" pitchFamily="34" charset="0"/>
              </a:rPr>
              <a:t>conjunctions</a:t>
            </a:r>
            <a:r>
              <a:rPr lang="en-GB" altLang="en-US" sz="2200" dirty="0">
                <a:ea typeface="Times New Roman" panose="02020603050405020304" pitchFamily="18" charset="0"/>
                <a:cs typeface="Calibri" panose="020F0502020204030204" pitchFamily="34" charset="0"/>
              </a:rPr>
              <a:t> in the box to complete the sentence below. Use each conjunction </a:t>
            </a:r>
            <a:r>
              <a:rPr lang="en-GB" altLang="en-US" sz="2200" b="1" dirty="0">
                <a:ea typeface="Times New Roman" panose="02020603050405020304" pitchFamily="18" charset="0"/>
                <a:cs typeface="Calibri" panose="020F0502020204030204" pitchFamily="34" charset="0"/>
              </a:rPr>
              <a:t>once</a:t>
            </a:r>
            <a:r>
              <a:rPr lang="en-GB" altLang="en-US" sz="2200" dirty="0">
                <a:ea typeface="Times New Roman" panose="02020603050405020304" pitchFamily="18" charset="0"/>
                <a:cs typeface="Calibri" panose="020F0502020204030204" pitchFamily="34" charset="0"/>
              </a:rPr>
              <a:t>.</a:t>
            </a:r>
            <a:endParaRPr lang="en-GB" altLang="en-US" sz="2200" dirty="0"/>
          </a:p>
          <a:p>
            <a:pP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                                                                                  </a:t>
            </a:r>
            <a:endParaRPr lang="en-GB" altLang="en-US" sz="2200" dirty="0"/>
          </a:p>
          <a:p>
            <a:pPr eaLnBrk="0" fontAlgn="base" hangingPunct="0">
              <a:spcBef>
                <a:spcPct val="0"/>
              </a:spcBef>
              <a:spcAft>
                <a:spcPct val="0"/>
              </a:spcAft>
            </a:pPr>
            <a:endParaRPr lang="en-GB" altLang="en-US" sz="2200" dirty="0"/>
          </a:p>
        </p:txBody>
      </p:sp>
      <p:sp>
        <p:nvSpPr>
          <p:cNvPr id="37" name="Rectangle 13"/>
          <p:cNvSpPr>
            <a:spLocks noChangeArrowheads="1"/>
          </p:cNvSpPr>
          <p:nvPr/>
        </p:nvSpPr>
        <p:spPr bwMode="auto">
          <a:xfrm>
            <a:off x="1524000" y="6141196"/>
            <a:ext cx="9144000"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ctr" eaLnBrk="0" fontAlgn="base" hangingPunct="0">
              <a:spcBef>
                <a:spcPct val="0"/>
              </a:spcBef>
              <a:spcAft>
                <a:spcPct val="0"/>
              </a:spcAft>
            </a:pPr>
            <a:r>
              <a:rPr lang="en-GB" altLang="en-US" sz="2200" b="1" i="1" u="sng" dirty="0">
                <a:ea typeface="Times New Roman" panose="02020603050405020304" pitchFamily="18" charset="0"/>
                <a:cs typeface="Calibri" panose="020F0502020204030204" pitchFamily="34" charset="0"/>
              </a:rPr>
              <a:t>CHALLENGE</a:t>
            </a:r>
            <a:r>
              <a:rPr lang="en-GB" altLang="en-US" sz="2200" b="1" i="1" dirty="0">
                <a:ea typeface="Times New Roman" panose="02020603050405020304" pitchFamily="18" charset="0"/>
                <a:cs typeface="Calibri" panose="020F0502020204030204" pitchFamily="34" charset="0"/>
              </a:rPr>
              <a:t>: Which two of these conjunctions are coordinating conjunctions?</a:t>
            </a:r>
            <a:endParaRPr lang="en-GB" altLang="en-US" sz="2200" i="1" dirty="0"/>
          </a:p>
          <a:p>
            <a:pPr eaLnBrk="0" fontAlgn="base" hangingPunct="0">
              <a:spcBef>
                <a:spcPct val="0"/>
              </a:spcBef>
              <a:spcAft>
                <a:spcPct val="0"/>
              </a:spcAft>
            </a:pPr>
            <a:r>
              <a:rPr lang="en-GB" altLang="en-US" sz="2200" i="1" dirty="0">
                <a:ea typeface="Times New Roman" panose="02020603050405020304" pitchFamily="18" charset="0"/>
                <a:cs typeface="Calibri" panose="020F0502020204030204" pitchFamily="34" charset="0"/>
              </a:rPr>
              <a:t>                                                                                  </a:t>
            </a:r>
            <a:endParaRPr lang="en-GB" altLang="en-US" sz="2200" i="1" dirty="0"/>
          </a:p>
          <a:p>
            <a:pPr eaLnBrk="0" fontAlgn="base" hangingPunct="0">
              <a:spcBef>
                <a:spcPct val="0"/>
              </a:spcBef>
              <a:spcAft>
                <a:spcPct val="0"/>
              </a:spcAft>
            </a:pPr>
            <a:endParaRPr lang="en-GB" altLang="en-US" sz="2200" i="1" dirty="0"/>
          </a:p>
        </p:txBody>
      </p:sp>
      <p:pic>
        <p:nvPicPr>
          <p:cNvPr id="21" name="Picture 20">
            <a:extLst>
              <a:ext uri="{FF2B5EF4-FFF2-40B4-BE49-F238E27FC236}">
                <a16:creationId xmlns:a16="http://schemas.microsoft.com/office/drawing/2014/main" id="{5C6C1099-B34E-41F6-AE1F-2ED1E9E5BEB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9832" y="167683"/>
            <a:ext cx="753237" cy="1082421"/>
          </a:xfrm>
          <a:prstGeom prst="rect">
            <a:avLst/>
          </a:prstGeom>
        </p:spPr>
      </p:pic>
      <p:sp>
        <p:nvSpPr>
          <p:cNvPr id="38" name="Rectangle 37">
            <a:extLst>
              <a:ext uri="{FF2B5EF4-FFF2-40B4-BE49-F238E27FC236}">
                <a16:creationId xmlns:a16="http://schemas.microsoft.com/office/drawing/2014/main" id="{4B58F339-4726-400F-84A8-C4AD3C1F2F68}"/>
              </a:ext>
            </a:extLst>
          </p:cNvPr>
          <p:cNvSpPr/>
          <p:nvPr/>
        </p:nvSpPr>
        <p:spPr>
          <a:xfrm>
            <a:off x="3784509" y="2555183"/>
            <a:ext cx="4149659" cy="557763"/>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en-GB" sz="2200" b="1" dirty="0"/>
              <a:t>     whilst           and             but</a:t>
            </a:r>
            <a:endParaRPr lang="en-GB" sz="2200" dirty="0"/>
          </a:p>
        </p:txBody>
      </p:sp>
      <p:sp>
        <p:nvSpPr>
          <p:cNvPr id="39" name="Rectangle 14">
            <a:extLst>
              <a:ext uri="{FF2B5EF4-FFF2-40B4-BE49-F238E27FC236}">
                <a16:creationId xmlns:a16="http://schemas.microsoft.com/office/drawing/2014/main" id="{0482C43A-067E-4091-8CB4-E2A4444743F1}"/>
              </a:ext>
            </a:extLst>
          </p:cNvPr>
          <p:cNvSpPr>
            <a:spLocks noChangeArrowheads="1"/>
          </p:cNvSpPr>
          <p:nvPr/>
        </p:nvSpPr>
        <p:spPr bwMode="auto">
          <a:xfrm>
            <a:off x="2181639" y="3824058"/>
            <a:ext cx="7828722"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The chef chopped the herbs ________ he was waiting for carrots _____ peas to cook ______ he was worried that he had not left enough time.</a:t>
            </a:r>
          </a:p>
        </p:txBody>
      </p:sp>
      <p:sp>
        <p:nvSpPr>
          <p:cNvPr id="9" name="Rectangle 8">
            <a:extLst>
              <a:ext uri="{FF2B5EF4-FFF2-40B4-BE49-F238E27FC236}">
                <a16:creationId xmlns:a16="http://schemas.microsoft.com/office/drawing/2014/main" id="{70692E47-2203-42DC-AD24-3F9D3311F69B}"/>
              </a:ext>
            </a:extLst>
          </p:cNvPr>
          <p:cNvSpPr/>
          <p:nvPr/>
        </p:nvSpPr>
        <p:spPr>
          <a:xfrm>
            <a:off x="8343928" y="5078795"/>
            <a:ext cx="1084733" cy="769441"/>
          </a:xfrm>
          <a:prstGeom prst="rect">
            <a:avLst/>
          </a:prstGeom>
        </p:spPr>
        <p:txBody>
          <a:bodyPr wrap="square">
            <a:spAutoFit/>
          </a:bodyPr>
          <a:lstStyle/>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______</a:t>
            </a:r>
            <a:endParaRPr lang="en-GB" altLang="en-US" sz="2200" dirty="0"/>
          </a:p>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1 mark</a:t>
            </a:r>
            <a:endParaRPr lang="en-GB" altLang="en-US" sz="2200" dirty="0"/>
          </a:p>
        </p:txBody>
      </p:sp>
      <p:pic>
        <p:nvPicPr>
          <p:cNvPr id="10" name="Picture 9">
            <a:extLst>
              <a:ext uri="{FF2B5EF4-FFF2-40B4-BE49-F238E27FC236}">
                <a16:creationId xmlns:a16="http://schemas.microsoft.com/office/drawing/2014/main" id="{D1145F10-C451-5049-ACCB-0921B65F98C3}"/>
              </a:ext>
            </a:extLst>
          </p:cNvPr>
          <p:cNvPicPr>
            <a:picLocks noChangeAspect="1"/>
          </p:cNvPicPr>
          <p:nvPr/>
        </p:nvPicPr>
        <p:blipFill>
          <a:blip r:embed="rId3"/>
          <a:stretch>
            <a:fillRect/>
          </a:stretch>
        </p:blipFill>
        <p:spPr>
          <a:xfrm>
            <a:off x="10668000" y="470599"/>
            <a:ext cx="1234846" cy="826857"/>
          </a:xfrm>
          <a:prstGeom prst="rect">
            <a:avLst/>
          </a:prstGeom>
        </p:spPr>
      </p:pic>
    </p:spTree>
    <p:extLst>
      <p:ext uri="{BB962C8B-B14F-4D97-AF65-F5344CB8AC3E}">
        <p14:creationId xmlns:p14="http://schemas.microsoft.com/office/powerpoint/2010/main" val="130396313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618DF5B-C7E5-41A3-9007-E34DE55A35B1}"/>
              </a:ext>
            </a:extLst>
          </p:cNvPr>
          <p:cNvSpPr txBox="1"/>
          <p:nvPr/>
        </p:nvSpPr>
        <p:spPr>
          <a:xfrm>
            <a:off x="4744042" y="692697"/>
            <a:ext cx="3089115" cy="507831"/>
          </a:xfrm>
          <a:prstGeom prst="rect">
            <a:avLst/>
          </a:prstGeom>
          <a:noFill/>
        </p:spPr>
        <p:txBody>
          <a:bodyPr wrap="none" rtlCol="0">
            <a:spAutoFit/>
          </a:bodyPr>
          <a:lstStyle/>
          <a:p>
            <a:r>
              <a:rPr lang="en-GB" sz="2700" b="1" dirty="0"/>
              <a:t>Week 13 - questions</a:t>
            </a:r>
          </a:p>
        </p:txBody>
      </p:sp>
      <p:sp>
        <p:nvSpPr>
          <p:cNvPr id="37" name="Rectangle 13"/>
          <p:cNvSpPr>
            <a:spLocks noChangeArrowheads="1"/>
          </p:cNvSpPr>
          <p:nvPr/>
        </p:nvSpPr>
        <p:spPr bwMode="auto">
          <a:xfrm>
            <a:off x="1832709" y="6088559"/>
            <a:ext cx="8234658"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algn="ctr" eaLnBrk="0" fontAlgn="base" hangingPunct="0">
              <a:spcBef>
                <a:spcPct val="0"/>
              </a:spcBef>
              <a:spcAft>
                <a:spcPct val="0"/>
              </a:spcAft>
            </a:pPr>
            <a:r>
              <a:rPr lang="en-GB" altLang="en-US" sz="2200" b="1" i="1" u="sng" dirty="0">
                <a:ea typeface="Times New Roman" panose="02020603050405020304" pitchFamily="18" charset="0"/>
                <a:cs typeface="Calibri" panose="020F0502020204030204" pitchFamily="34" charset="0"/>
              </a:rPr>
              <a:t>CHALLENGE</a:t>
            </a:r>
            <a:r>
              <a:rPr lang="en-GB" altLang="en-US" sz="2200" b="1" i="1" dirty="0">
                <a:ea typeface="Times New Roman" panose="02020603050405020304" pitchFamily="18" charset="0"/>
                <a:cs typeface="Calibri" panose="020F0502020204030204" pitchFamily="34" charset="0"/>
              </a:rPr>
              <a:t>: Which other punctuation mark could have been used at the end of the commands?</a:t>
            </a:r>
            <a:endParaRPr lang="en-GB" altLang="en-US" sz="2200" i="1" dirty="0"/>
          </a:p>
        </p:txBody>
      </p:sp>
      <p:pic>
        <p:nvPicPr>
          <p:cNvPr id="10" name="Picture 9">
            <a:extLst>
              <a:ext uri="{FF2B5EF4-FFF2-40B4-BE49-F238E27FC236}">
                <a16:creationId xmlns:a16="http://schemas.microsoft.com/office/drawing/2014/main" id="{3FBDE91F-A704-4485-8E07-87884DD60D0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9832" y="167683"/>
            <a:ext cx="753237" cy="1082421"/>
          </a:xfrm>
          <a:prstGeom prst="rect">
            <a:avLst/>
          </a:prstGeom>
        </p:spPr>
      </p:pic>
      <p:sp>
        <p:nvSpPr>
          <p:cNvPr id="12" name="Rectangle 13">
            <a:extLst>
              <a:ext uri="{FF2B5EF4-FFF2-40B4-BE49-F238E27FC236}">
                <a16:creationId xmlns:a16="http://schemas.microsoft.com/office/drawing/2014/main" id="{2DA8FB75-6E44-44EB-B192-E2E07B5FE3C5}"/>
              </a:ext>
            </a:extLst>
          </p:cNvPr>
          <p:cNvSpPr>
            <a:spLocks noChangeArrowheads="1"/>
          </p:cNvSpPr>
          <p:nvPr/>
        </p:nvSpPr>
        <p:spPr bwMode="auto">
          <a:xfrm>
            <a:off x="2495600" y="1549888"/>
            <a:ext cx="7200800"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eaLnBrk="0" fontAlgn="base" hangingPunct="0">
              <a:spcBef>
                <a:spcPct val="0"/>
              </a:spcBef>
              <a:spcAft>
                <a:spcPct val="0"/>
              </a:spcAft>
            </a:pPr>
            <a:r>
              <a:rPr lang="en-GB" altLang="en-US" sz="2200" b="1" dirty="0">
                <a:ea typeface="Times New Roman" panose="02020603050405020304" pitchFamily="18" charset="0"/>
                <a:cs typeface="Calibri" panose="020F0502020204030204" pitchFamily="34" charset="0"/>
              </a:rPr>
              <a:t>2.  </a:t>
            </a:r>
            <a:r>
              <a:rPr lang="en-GB" altLang="en-US" sz="2200" dirty="0">
                <a:latin typeface="Calibri" panose="020F0502020204030204" pitchFamily="34" charset="0"/>
                <a:ea typeface="Times New Roman" panose="02020603050405020304" pitchFamily="18" charset="0"/>
                <a:cs typeface="Calibri" panose="020F0502020204030204" pitchFamily="34" charset="0"/>
              </a:rPr>
              <a:t>Tick the sentences which are </a:t>
            </a:r>
            <a:r>
              <a:rPr lang="en-GB" altLang="en-US" sz="2200" b="1" dirty="0">
                <a:latin typeface="Calibri" panose="020F0502020204030204" pitchFamily="34" charset="0"/>
                <a:ea typeface="Times New Roman" panose="02020603050405020304" pitchFamily="18" charset="0"/>
                <a:cs typeface="Calibri" panose="020F0502020204030204" pitchFamily="34" charset="0"/>
              </a:rPr>
              <a:t>commands</a:t>
            </a:r>
            <a:r>
              <a:rPr lang="en-GB" altLang="en-US" sz="2200" dirty="0">
                <a:latin typeface="Calibri" panose="020F0502020204030204" pitchFamily="34" charset="0"/>
                <a:ea typeface="Times New Roman" panose="02020603050405020304" pitchFamily="18" charset="0"/>
                <a:cs typeface="Calibri" panose="020F0502020204030204" pitchFamily="34" charset="0"/>
              </a:rPr>
              <a:t>. </a:t>
            </a:r>
            <a:endParaRPr lang="en-GB" altLang="en-US" sz="2200" dirty="0">
              <a:latin typeface="Arial" panose="020B0604020202020204" pitchFamily="34" charset="0"/>
            </a:endParaRPr>
          </a:p>
          <a:p>
            <a:pPr eaLnBrk="0" fontAlgn="base" hangingPunct="0">
              <a:spcBef>
                <a:spcPct val="0"/>
              </a:spcBef>
              <a:spcAft>
                <a:spcPct val="0"/>
              </a:spcAft>
            </a:pPr>
            <a:endParaRPr lang="en-GB" altLang="en-US" sz="2200" dirty="0"/>
          </a:p>
        </p:txBody>
      </p:sp>
      <p:grpSp>
        <p:nvGrpSpPr>
          <p:cNvPr id="13" name="Group 12">
            <a:extLst>
              <a:ext uri="{FF2B5EF4-FFF2-40B4-BE49-F238E27FC236}">
                <a16:creationId xmlns:a16="http://schemas.microsoft.com/office/drawing/2014/main" id="{80ECB44C-7FAC-4CC8-9F23-8EF998846AFC}"/>
              </a:ext>
            </a:extLst>
          </p:cNvPr>
          <p:cNvGrpSpPr/>
          <p:nvPr/>
        </p:nvGrpSpPr>
        <p:grpSpPr>
          <a:xfrm>
            <a:off x="8313148" y="2127043"/>
            <a:ext cx="1155316" cy="3754663"/>
            <a:chOff x="7110309" y="2132856"/>
            <a:chExt cx="1155316" cy="3754663"/>
          </a:xfrm>
        </p:grpSpPr>
        <p:grpSp>
          <p:nvGrpSpPr>
            <p:cNvPr id="14" name="Group 13">
              <a:extLst>
                <a:ext uri="{FF2B5EF4-FFF2-40B4-BE49-F238E27FC236}">
                  <a16:creationId xmlns:a16="http://schemas.microsoft.com/office/drawing/2014/main" id="{45DFAD2A-A498-4944-958F-84D735F830E0}"/>
                </a:ext>
              </a:extLst>
            </p:cNvPr>
            <p:cNvGrpSpPr/>
            <p:nvPr/>
          </p:nvGrpSpPr>
          <p:grpSpPr>
            <a:xfrm>
              <a:off x="7110309" y="2132856"/>
              <a:ext cx="1155316" cy="2966718"/>
              <a:chOff x="7110309" y="2132856"/>
              <a:chExt cx="1155316" cy="2966718"/>
            </a:xfrm>
          </p:grpSpPr>
          <p:grpSp>
            <p:nvGrpSpPr>
              <p:cNvPr id="16" name="Group 15">
                <a:extLst>
                  <a:ext uri="{FF2B5EF4-FFF2-40B4-BE49-F238E27FC236}">
                    <a16:creationId xmlns:a16="http://schemas.microsoft.com/office/drawing/2014/main" id="{DFD05E91-9887-4CC9-BE11-B4978CB666FD}"/>
                  </a:ext>
                </a:extLst>
              </p:cNvPr>
              <p:cNvGrpSpPr/>
              <p:nvPr/>
            </p:nvGrpSpPr>
            <p:grpSpPr>
              <a:xfrm>
                <a:off x="7455015" y="2703983"/>
                <a:ext cx="443007" cy="2395591"/>
                <a:chOff x="0" y="-69120"/>
                <a:chExt cx="219657" cy="1303797"/>
              </a:xfrm>
            </p:grpSpPr>
            <p:sp>
              <p:nvSpPr>
                <p:cNvPr id="18" name="Rectangle 17">
                  <a:extLst>
                    <a:ext uri="{FF2B5EF4-FFF2-40B4-BE49-F238E27FC236}">
                      <a16:creationId xmlns:a16="http://schemas.microsoft.com/office/drawing/2014/main" id="{52E73BAF-CF4C-43CD-AF6A-88E7F9B997E7}"/>
                    </a:ext>
                  </a:extLst>
                </p:cNvPr>
                <p:cNvSpPr/>
                <p:nvPr/>
              </p:nvSpPr>
              <p:spPr>
                <a:xfrm>
                  <a:off x="0" y="-69120"/>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1</a:t>
                  </a:r>
                </a:p>
              </p:txBody>
            </p:sp>
            <p:sp>
              <p:nvSpPr>
                <p:cNvPr id="19" name="Rectangle 18">
                  <a:extLst>
                    <a:ext uri="{FF2B5EF4-FFF2-40B4-BE49-F238E27FC236}">
                      <a16:creationId xmlns:a16="http://schemas.microsoft.com/office/drawing/2014/main" id="{D0A93C5D-7840-4758-8D8B-58845CBAB9B4}"/>
                    </a:ext>
                  </a:extLst>
                </p:cNvPr>
                <p:cNvSpPr/>
                <p:nvPr/>
              </p:nvSpPr>
              <p:spPr>
                <a:xfrm>
                  <a:off x="6297" y="289291"/>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2</a:t>
                  </a:r>
                </a:p>
              </p:txBody>
            </p:sp>
            <p:sp>
              <p:nvSpPr>
                <p:cNvPr id="21" name="Rectangle 20">
                  <a:extLst>
                    <a:ext uri="{FF2B5EF4-FFF2-40B4-BE49-F238E27FC236}">
                      <a16:creationId xmlns:a16="http://schemas.microsoft.com/office/drawing/2014/main" id="{10485F59-6152-46B6-A8F3-C4BFA9AC8FC4}"/>
                    </a:ext>
                  </a:extLst>
                </p:cNvPr>
                <p:cNvSpPr/>
                <p:nvPr/>
              </p:nvSpPr>
              <p:spPr>
                <a:xfrm>
                  <a:off x="5434" y="657063"/>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3</a:t>
                  </a:r>
                </a:p>
              </p:txBody>
            </p:sp>
            <p:sp>
              <p:nvSpPr>
                <p:cNvPr id="22" name="Rectangle 21">
                  <a:extLst>
                    <a:ext uri="{FF2B5EF4-FFF2-40B4-BE49-F238E27FC236}">
                      <a16:creationId xmlns:a16="http://schemas.microsoft.com/office/drawing/2014/main" id="{E92DD5C0-236F-4667-8EF8-E3B7CEB1DBBE}"/>
                    </a:ext>
                  </a:extLst>
                </p:cNvPr>
                <p:cNvSpPr/>
                <p:nvPr/>
              </p:nvSpPr>
              <p:spPr>
                <a:xfrm>
                  <a:off x="0" y="1021317"/>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4</a:t>
                  </a:r>
                </a:p>
              </p:txBody>
            </p:sp>
          </p:grpSp>
          <p:sp>
            <p:nvSpPr>
              <p:cNvPr id="17" name="Rectangle 16">
                <a:extLst>
                  <a:ext uri="{FF2B5EF4-FFF2-40B4-BE49-F238E27FC236}">
                    <a16:creationId xmlns:a16="http://schemas.microsoft.com/office/drawing/2014/main" id="{F6ADE179-8A39-4914-98EC-DCE98D1A825E}"/>
                  </a:ext>
                </a:extLst>
              </p:cNvPr>
              <p:cNvSpPr/>
              <p:nvPr/>
            </p:nvSpPr>
            <p:spPr>
              <a:xfrm>
                <a:off x="7110309" y="2132856"/>
                <a:ext cx="1155316" cy="430887"/>
              </a:xfrm>
              <a:prstGeom prst="rect">
                <a:avLst/>
              </a:prstGeom>
            </p:spPr>
            <p:txBody>
              <a:bodyPr wrap="none">
                <a:spAutoFit/>
              </a:bodyPr>
              <a:lstStyle/>
              <a:p>
                <a:r>
                  <a:rPr lang="en-GB" altLang="en-US" sz="2200" dirty="0">
                    <a:ea typeface="Times New Roman" panose="02020603050405020304" pitchFamily="18" charset="0"/>
                    <a:cs typeface="Calibri" panose="020F0502020204030204" pitchFamily="34" charset="0"/>
                  </a:rPr>
                  <a:t>Tick </a:t>
                </a:r>
                <a:r>
                  <a:rPr lang="en-GB" altLang="en-US" sz="2200" b="1" dirty="0">
                    <a:ea typeface="Times New Roman" panose="02020603050405020304" pitchFamily="18" charset="0"/>
                    <a:cs typeface="Calibri" panose="020F0502020204030204" pitchFamily="34" charset="0"/>
                  </a:rPr>
                  <a:t>two</a:t>
                </a:r>
                <a:endParaRPr lang="en-GB" sz="2200" dirty="0"/>
              </a:p>
            </p:txBody>
          </p:sp>
        </p:grpSp>
        <p:sp>
          <p:nvSpPr>
            <p:cNvPr id="15" name="Rectangle 14">
              <a:extLst>
                <a:ext uri="{FF2B5EF4-FFF2-40B4-BE49-F238E27FC236}">
                  <a16:creationId xmlns:a16="http://schemas.microsoft.com/office/drawing/2014/main" id="{89D1B5FA-7D7C-463C-A1FB-C4103F78A08A}"/>
                </a:ext>
              </a:extLst>
            </p:cNvPr>
            <p:cNvSpPr/>
            <p:nvPr/>
          </p:nvSpPr>
          <p:spPr>
            <a:xfrm>
              <a:off x="7138760" y="5118078"/>
              <a:ext cx="1084733" cy="769441"/>
            </a:xfrm>
            <a:prstGeom prst="rect">
              <a:avLst/>
            </a:prstGeom>
          </p:spPr>
          <p:txBody>
            <a:bodyPr wrap="square">
              <a:spAutoFit/>
            </a:bodyPr>
            <a:lstStyle/>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______</a:t>
              </a:r>
              <a:endParaRPr lang="en-GB" altLang="en-US" sz="2200" dirty="0"/>
            </a:p>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1 mark</a:t>
              </a:r>
              <a:endParaRPr lang="en-GB" altLang="en-US" sz="2200" dirty="0"/>
            </a:p>
          </p:txBody>
        </p:sp>
      </p:grpSp>
      <p:sp>
        <p:nvSpPr>
          <p:cNvPr id="23" name="Rectangle 14">
            <a:extLst>
              <a:ext uri="{FF2B5EF4-FFF2-40B4-BE49-F238E27FC236}">
                <a16:creationId xmlns:a16="http://schemas.microsoft.com/office/drawing/2014/main" id="{1D2BBDB7-2AB2-41D8-A2C0-011CC05ACA91}"/>
              </a:ext>
            </a:extLst>
          </p:cNvPr>
          <p:cNvSpPr>
            <a:spLocks noChangeArrowheads="1"/>
          </p:cNvSpPr>
          <p:nvPr/>
        </p:nvSpPr>
        <p:spPr bwMode="auto">
          <a:xfrm>
            <a:off x="2982726" y="2588702"/>
            <a:ext cx="3812326" cy="2800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200" dirty="0">
                <a:cs typeface="Calibri" panose="020F0502020204030204" pitchFamily="34" charset="0"/>
              </a:rPr>
              <a:t>You look very smart today.</a:t>
            </a:r>
            <a:endParaRPr lang="en-GB" altLang="en-US" sz="2200" dirty="0"/>
          </a:p>
          <a:p>
            <a:pPr eaLnBrk="0" fontAlgn="base" hangingPunct="0">
              <a:spcBef>
                <a:spcPct val="0"/>
              </a:spcBef>
              <a:spcAft>
                <a:spcPct val="0"/>
              </a:spcAft>
            </a:pPr>
            <a:endParaRPr lang="en-GB" altLang="en-US" sz="2200" dirty="0">
              <a:ea typeface="Times New Roman" panose="02020603050405020304" pitchFamily="18" charset="0"/>
              <a:cs typeface="Calibri" panose="020F0502020204030204" pitchFamily="34" charset="0"/>
            </a:endParaRPr>
          </a:p>
          <a:p>
            <a:pP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Show me your work.</a:t>
            </a:r>
          </a:p>
          <a:p>
            <a:pPr eaLnBrk="0" fontAlgn="base" hangingPunct="0">
              <a:spcBef>
                <a:spcPct val="0"/>
              </a:spcBef>
              <a:spcAft>
                <a:spcPct val="0"/>
              </a:spcAft>
            </a:pPr>
            <a:endParaRPr lang="en-GB" altLang="en-US" sz="2200" dirty="0">
              <a:ea typeface="Times New Roman" panose="02020603050405020304" pitchFamily="18" charset="0"/>
              <a:cs typeface="Calibri" panose="020F0502020204030204" pitchFamily="34" charset="0"/>
            </a:endParaRPr>
          </a:p>
          <a:p>
            <a:pP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Stand at the back of the line.</a:t>
            </a:r>
            <a:endParaRPr lang="en-GB" altLang="en-US" sz="2200" dirty="0"/>
          </a:p>
          <a:p>
            <a:pPr eaLnBrk="0" fontAlgn="base" hangingPunct="0">
              <a:spcBef>
                <a:spcPct val="0"/>
              </a:spcBef>
              <a:spcAft>
                <a:spcPct val="0"/>
              </a:spcAft>
            </a:pPr>
            <a:endParaRPr lang="en-GB" altLang="en-US" sz="2200" dirty="0">
              <a:ea typeface="Times New Roman" panose="02020603050405020304" pitchFamily="18" charset="0"/>
              <a:cs typeface="Calibri" panose="020F0502020204030204" pitchFamily="34" charset="0"/>
            </a:endParaRPr>
          </a:p>
          <a:p>
            <a:pPr eaLnBrk="0" fontAlgn="base" hangingPunct="0">
              <a:spcBef>
                <a:spcPct val="0"/>
              </a:spcBef>
              <a:spcAft>
                <a:spcPct val="0"/>
              </a:spcAft>
            </a:pPr>
            <a:r>
              <a:rPr lang="en-GB" altLang="en-US" sz="2200" dirty="0">
                <a:cs typeface="Calibri" panose="020F0502020204030204" pitchFamily="34" charset="0"/>
              </a:rPr>
              <a:t>Puppies are usually boisterous.</a:t>
            </a:r>
            <a:endParaRPr lang="en-GB" altLang="en-US" sz="2200" dirty="0"/>
          </a:p>
          <a:p>
            <a:pPr eaLnBrk="0" fontAlgn="base" hangingPunct="0">
              <a:spcBef>
                <a:spcPct val="0"/>
              </a:spcBef>
              <a:spcAft>
                <a:spcPct val="0"/>
              </a:spcAft>
            </a:pPr>
            <a:endParaRPr lang="en-GB" altLang="en-US" sz="2200" dirty="0"/>
          </a:p>
        </p:txBody>
      </p:sp>
      <p:pic>
        <p:nvPicPr>
          <p:cNvPr id="20" name="Picture 19">
            <a:extLst>
              <a:ext uri="{FF2B5EF4-FFF2-40B4-BE49-F238E27FC236}">
                <a16:creationId xmlns:a16="http://schemas.microsoft.com/office/drawing/2014/main" id="{DE079999-F983-F54A-BE91-D54A4B02EBF0}"/>
              </a:ext>
            </a:extLst>
          </p:cNvPr>
          <p:cNvPicPr>
            <a:picLocks noChangeAspect="1"/>
          </p:cNvPicPr>
          <p:nvPr/>
        </p:nvPicPr>
        <p:blipFill>
          <a:blip r:embed="rId3"/>
          <a:stretch>
            <a:fillRect/>
          </a:stretch>
        </p:blipFill>
        <p:spPr>
          <a:xfrm>
            <a:off x="10668000" y="470599"/>
            <a:ext cx="1234846" cy="826857"/>
          </a:xfrm>
          <a:prstGeom prst="rect">
            <a:avLst/>
          </a:prstGeom>
        </p:spPr>
      </p:pic>
    </p:spTree>
    <p:extLst>
      <p:ext uri="{BB962C8B-B14F-4D97-AF65-F5344CB8AC3E}">
        <p14:creationId xmlns:p14="http://schemas.microsoft.com/office/powerpoint/2010/main" val="123900431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618DF5B-C7E5-41A3-9007-E34DE55A35B1}"/>
              </a:ext>
            </a:extLst>
          </p:cNvPr>
          <p:cNvSpPr txBox="1"/>
          <p:nvPr/>
        </p:nvSpPr>
        <p:spPr>
          <a:xfrm>
            <a:off x="4744042" y="692697"/>
            <a:ext cx="3089115" cy="507831"/>
          </a:xfrm>
          <a:prstGeom prst="rect">
            <a:avLst/>
          </a:prstGeom>
          <a:noFill/>
        </p:spPr>
        <p:txBody>
          <a:bodyPr wrap="none" rtlCol="0">
            <a:spAutoFit/>
          </a:bodyPr>
          <a:lstStyle/>
          <a:p>
            <a:r>
              <a:rPr lang="en-GB" sz="2700" b="1" dirty="0"/>
              <a:t>Week 13 - questions</a:t>
            </a:r>
          </a:p>
        </p:txBody>
      </p:sp>
      <p:sp>
        <p:nvSpPr>
          <p:cNvPr id="23" name="Rectangle 13"/>
          <p:cNvSpPr>
            <a:spLocks noChangeArrowheads="1"/>
          </p:cNvSpPr>
          <p:nvPr/>
        </p:nvSpPr>
        <p:spPr bwMode="auto">
          <a:xfrm>
            <a:off x="2111048" y="6304002"/>
            <a:ext cx="7945393"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ctr" eaLnBrk="0" fontAlgn="base" hangingPunct="0">
              <a:spcBef>
                <a:spcPct val="0"/>
              </a:spcBef>
              <a:spcAft>
                <a:spcPct val="0"/>
              </a:spcAft>
            </a:pPr>
            <a:r>
              <a:rPr lang="en-GB" altLang="en-US" sz="2200" b="1" i="1" u="sng" dirty="0">
                <a:ea typeface="Times New Roman" panose="02020603050405020304" pitchFamily="18" charset="0"/>
                <a:cs typeface="Calibri" panose="020F0502020204030204" pitchFamily="34" charset="0"/>
              </a:rPr>
              <a:t>CHALLENGE</a:t>
            </a:r>
            <a:r>
              <a:rPr lang="en-GB" altLang="en-US" sz="2200" b="1" i="1" dirty="0">
                <a:ea typeface="Times New Roman" panose="02020603050405020304" pitchFamily="18" charset="0"/>
                <a:cs typeface="Calibri" panose="020F0502020204030204" pitchFamily="34" charset="0"/>
              </a:rPr>
              <a:t>: What is the past tense form of the verb </a:t>
            </a:r>
            <a:r>
              <a:rPr lang="en-GB" altLang="en-US" sz="2200" b="1" i="1" u="sng" dirty="0">
                <a:ea typeface="Times New Roman" panose="02020603050405020304" pitchFamily="18" charset="0"/>
                <a:cs typeface="Calibri" panose="020F0502020204030204" pitchFamily="34" charset="0"/>
              </a:rPr>
              <a:t>to have</a:t>
            </a:r>
            <a:r>
              <a:rPr lang="en-GB" altLang="en-US" sz="2200" b="1" i="1" dirty="0">
                <a:ea typeface="Times New Roman" panose="02020603050405020304" pitchFamily="18" charset="0"/>
                <a:cs typeface="Calibri" panose="020F0502020204030204" pitchFamily="34" charset="0"/>
              </a:rPr>
              <a:t>?</a:t>
            </a:r>
            <a:endParaRPr lang="en-GB" altLang="en-US" sz="2200" i="1" dirty="0"/>
          </a:p>
          <a:p>
            <a:pPr eaLnBrk="0" fontAlgn="base" hangingPunct="0">
              <a:spcBef>
                <a:spcPct val="0"/>
              </a:spcBef>
              <a:spcAft>
                <a:spcPct val="0"/>
              </a:spcAft>
            </a:pPr>
            <a:r>
              <a:rPr lang="en-GB" altLang="en-US" sz="2200" i="1" dirty="0">
                <a:ea typeface="Times New Roman" panose="02020603050405020304" pitchFamily="18" charset="0"/>
                <a:cs typeface="Calibri" panose="020F0502020204030204" pitchFamily="34" charset="0"/>
              </a:rPr>
              <a:t>                                                                                  </a:t>
            </a:r>
            <a:endParaRPr lang="en-GB" altLang="en-US" sz="2200" i="1" dirty="0"/>
          </a:p>
          <a:p>
            <a:pPr eaLnBrk="0" fontAlgn="base" hangingPunct="0">
              <a:spcBef>
                <a:spcPct val="0"/>
              </a:spcBef>
              <a:spcAft>
                <a:spcPct val="0"/>
              </a:spcAft>
            </a:pPr>
            <a:endParaRPr lang="en-GB" altLang="en-US" sz="2200" i="1" dirty="0"/>
          </a:p>
        </p:txBody>
      </p:sp>
      <p:pic>
        <p:nvPicPr>
          <p:cNvPr id="10" name="Picture 9">
            <a:extLst>
              <a:ext uri="{FF2B5EF4-FFF2-40B4-BE49-F238E27FC236}">
                <a16:creationId xmlns:a16="http://schemas.microsoft.com/office/drawing/2014/main" id="{BA873E28-D216-40AD-A5C5-18DAF4309DF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9832" y="167683"/>
            <a:ext cx="753237" cy="1082421"/>
          </a:xfrm>
          <a:prstGeom prst="rect">
            <a:avLst/>
          </a:prstGeom>
        </p:spPr>
      </p:pic>
      <p:sp>
        <p:nvSpPr>
          <p:cNvPr id="11" name="Rectangle 13">
            <a:extLst>
              <a:ext uri="{FF2B5EF4-FFF2-40B4-BE49-F238E27FC236}">
                <a16:creationId xmlns:a16="http://schemas.microsoft.com/office/drawing/2014/main" id="{E16FD8B1-D67C-40EC-97CC-A3DF81496853}"/>
              </a:ext>
            </a:extLst>
          </p:cNvPr>
          <p:cNvSpPr>
            <a:spLocks noChangeArrowheads="1"/>
          </p:cNvSpPr>
          <p:nvPr/>
        </p:nvSpPr>
        <p:spPr bwMode="auto">
          <a:xfrm>
            <a:off x="2865390" y="1435424"/>
            <a:ext cx="7047034"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r>
              <a:rPr lang="en-GB" sz="2200" b="1" dirty="0"/>
              <a:t>3.  </a:t>
            </a:r>
            <a:r>
              <a:rPr lang="en-GB" sz="2200" dirty="0"/>
              <a:t>Tick to show whether each sentence is in the </a:t>
            </a:r>
            <a:r>
              <a:rPr lang="en-GB" sz="2200" b="1" dirty="0"/>
              <a:t>past tense </a:t>
            </a:r>
            <a:r>
              <a:rPr lang="en-GB" sz="2200" dirty="0"/>
              <a:t>or the </a:t>
            </a:r>
            <a:r>
              <a:rPr lang="en-GB" sz="2200" b="1" dirty="0"/>
              <a:t>present tense</a:t>
            </a:r>
            <a:r>
              <a:rPr lang="en-GB" sz="2200" dirty="0"/>
              <a:t>.</a:t>
            </a:r>
          </a:p>
        </p:txBody>
      </p:sp>
      <p:graphicFrame>
        <p:nvGraphicFramePr>
          <p:cNvPr id="12" name="Table 11">
            <a:extLst>
              <a:ext uri="{FF2B5EF4-FFF2-40B4-BE49-F238E27FC236}">
                <a16:creationId xmlns:a16="http://schemas.microsoft.com/office/drawing/2014/main" id="{1A79AFF9-C501-4707-BC43-291D2B5F1AA6}"/>
              </a:ext>
            </a:extLst>
          </p:cNvPr>
          <p:cNvGraphicFramePr>
            <a:graphicFrameLocks noGrp="1"/>
          </p:cNvGraphicFramePr>
          <p:nvPr>
            <p:extLst>
              <p:ext uri="{D42A27DB-BD31-4B8C-83A1-F6EECF244321}">
                <p14:modId xmlns:p14="http://schemas.microsoft.com/office/powerpoint/2010/main" val="1504899057"/>
              </p:ext>
            </p:extLst>
          </p:nvPr>
        </p:nvGraphicFramePr>
        <p:xfrm>
          <a:off x="2111048" y="2383580"/>
          <a:ext cx="8468139" cy="2790281"/>
        </p:xfrm>
        <a:graphic>
          <a:graphicData uri="http://schemas.openxmlformats.org/drawingml/2006/table">
            <a:tbl>
              <a:tblPr firstRow="1" firstCol="1" bandRow="1">
                <a:tableStyleId>{5C22544A-7EE6-4342-B048-85BDC9FD1C3A}</a:tableStyleId>
              </a:tblPr>
              <a:tblGrid>
                <a:gridCol w="4638261">
                  <a:extLst>
                    <a:ext uri="{9D8B030D-6E8A-4147-A177-3AD203B41FA5}">
                      <a16:colId xmlns:a16="http://schemas.microsoft.com/office/drawing/2014/main" val="20000"/>
                    </a:ext>
                  </a:extLst>
                </a:gridCol>
                <a:gridCol w="1914939">
                  <a:extLst>
                    <a:ext uri="{9D8B030D-6E8A-4147-A177-3AD203B41FA5}">
                      <a16:colId xmlns:a16="http://schemas.microsoft.com/office/drawing/2014/main" val="20001"/>
                    </a:ext>
                  </a:extLst>
                </a:gridCol>
                <a:gridCol w="1914939">
                  <a:extLst>
                    <a:ext uri="{9D8B030D-6E8A-4147-A177-3AD203B41FA5}">
                      <a16:colId xmlns:a16="http://schemas.microsoft.com/office/drawing/2014/main" val="20002"/>
                    </a:ext>
                  </a:extLst>
                </a:gridCol>
              </a:tblGrid>
              <a:tr h="864096">
                <a:tc>
                  <a:txBody>
                    <a:bodyPr/>
                    <a:lstStyle/>
                    <a:p>
                      <a:pPr algn="ctr">
                        <a:spcAft>
                          <a:spcPts val="0"/>
                        </a:spcAft>
                      </a:pPr>
                      <a:r>
                        <a:rPr lang="en-GB" sz="2200" dirty="0">
                          <a:solidFill>
                            <a:sysClr val="windowText" lastClr="000000"/>
                          </a:solidFill>
                          <a:effectLst/>
                        </a:rPr>
                        <a:t>Sentence</a:t>
                      </a:r>
                      <a:endParaRPr lang="en-GB" sz="2200" dirty="0">
                        <a:solidFill>
                          <a:sysClr val="windowText" lastClr="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GB" sz="2200" dirty="0">
                          <a:solidFill>
                            <a:sysClr val="windowText" lastClr="000000"/>
                          </a:solidFill>
                          <a:effectLst/>
                          <a:latin typeface="Calibri" panose="020F0502020204030204" pitchFamily="34" charset="0"/>
                          <a:ea typeface="Times New Roman" panose="02020603050405020304" pitchFamily="18" charset="0"/>
                          <a:cs typeface="Times New Roman" panose="02020603050405020304" pitchFamily="18" charset="0"/>
                        </a:rPr>
                        <a:t>Past tense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GB" sz="2200" dirty="0">
                          <a:solidFill>
                            <a:sysClr val="windowText" lastClr="000000"/>
                          </a:solidFill>
                          <a:effectLst/>
                          <a:latin typeface="Calibri" panose="020F0502020204030204" pitchFamily="34" charset="0"/>
                          <a:ea typeface="Times New Roman" panose="02020603050405020304" pitchFamily="18" charset="0"/>
                          <a:cs typeface="Times New Roman" panose="02020603050405020304" pitchFamily="18" charset="0"/>
                        </a:rPr>
                        <a:t>Present tense</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623615">
                <a:tc>
                  <a:txBody>
                    <a:bodyPr/>
                    <a:lstStyle/>
                    <a:p>
                      <a:pPr algn="l">
                        <a:spcAft>
                          <a:spcPts val="0"/>
                        </a:spcAft>
                      </a:pPr>
                      <a:r>
                        <a:rPr lang="en-GB" sz="2200" b="1" dirty="0">
                          <a:solidFill>
                            <a:sysClr val="windowText" lastClr="000000"/>
                          </a:solidFill>
                          <a:effectLst/>
                          <a:latin typeface="Calibri" panose="020F0502020204030204" pitchFamily="34" charset="0"/>
                          <a:ea typeface="Times New Roman" panose="02020603050405020304" pitchFamily="18" charset="0"/>
                          <a:cs typeface="Times New Roman" panose="02020603050405020304" pitchFamily="18" charset="0"/>
                        </a:rPr>
                        <a:t>1)</a:t>
                      </a:r>
                      <a:r>
                        <a:rPr lang="en-GB" sz="2200" b="0" dirty="0">
                          <a:solidFill>
                            <a:sysClr val="windowText" lastClr="000000"/>
                          </a:solidFill>
                          <a:effectLst/>
                          <a:latin typeface="Calibri" panose="020F0502020204030204" pitchFamily="34" charset="0"/>
                          <a:ea typeface="Times New Roman" panose="02020603050405020304" pitchFamily="18" charset="0"/>
                          <a:cs typeface="Times New Roman" panose="02020603050405020304" pitchFamily="18" charset="0"/>
                        </a:rPr>
                        <a:t> He is inside the classroom.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r>
                        <a:rPr lang="en-GB" sz="2200" dirty="0">
                          <a:solidFill>
                            <a:sysClr val="windowText" lastClr="000000"/>
                          </a:solidFill>
                          <a:effectLst/>
                        </a:rPr>
                        <a:t> </a:t>
                      </a:r>
                      <a:endParaRPr lang="en-GB" sz="2200" dirty="0">
                        <a:solidFill>
                          <a:sysClr val="windowText" lastClr="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endParaRPr lang="en-GB" sz="2200" dirty="0">
                        <a:solidFill>
                          <a:sysClr val="windowText" lastClr="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623615">
                <a:tc>
                  <a:txBody>
                    <a:bodyPr/>
                    <a:lstStyle/>
                    <a:p>
                      <a:pPr algn="l">
                        <a:spcAft>
                          <a:spcPts val="0"/>
                        </a:spcAft>
                      </a:pPr>
                      <a:r>
                        <a:rPr lang="en-GB" sz="2200" b="1" u="none" dirty="0">
                          <a:solidFill>
                            <a:sysClr val="windowText" lastClr="000000"/>
                          </a:solidFill>
                          <a:effectLst/>
                          <a:latin typeface="Calibri" panose="020F0502020204030204" pitchFamily="34" charset="0"/>
                          <a:ea typeface="Times New Roman" panose="02020603050405020304" pitchFamily="18" charset="0"/>
                          <a:cs typeface="Times New Roman" panose="02020603050405020304" pitchFamily="18" charset="0"/>
                        </a:rPr>
                        <a:t>2) </a:t>
                      </a:r>
                      <a:r>
                        <a:rPr lang="en-GB" sz="2200" b="0" u="none" dirty="0">
                          <a:solidFill>
                            <a:sysClr val="windowText" lastClr="000000"/>
                          </a:solidFill>
                          <a:effectLst/>
                          <a:latin typeface="Calibri" panose="020F0502020204030204" pitchFamily="34" charset="0"/>
                          <a:ea typeface="Times New Roman" panose="02020603050405020304" pitchFamily="18" charset="0"/>
                          <a:cs typeface="Times New Roman" panose="02020603050405020304" pitchFamily="18" charset="0"/>
                        </a:rPr>
                        <a:t>Nicole stretched her legs.</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GB" sz="2200" dirty="0">
                          <a:solidFill>
                            <a:sysClr val="windowText" lastClr="000000"/>
                          </a:solidFill>
                          <a:effectLst/>
                        </a:rPr>
                        <a:t> </a:t>
                      </a:r>
                      <a:endParaRPr lang="en-GB" sz="2200" dirty="0">
                        <a:solidFill>
                          <a:sysClr val="windowText" lastClr="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endParaRPr lang="en-GB" sz="2200" dirty="0">
                        <a:solidFill>
                          <a:sysClr val="windowText" lastClr="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678955">
                <a:tc>
                  <a:txBody>
                    <a:bodyPr/>
                    <a:lstStyle/>
                    <a:p>
                      <a:pPr algn="l">
                        <a:spcAft>
                          <a:spcPts val="0"/>
                        </a:spcAft>
                      </a:pPr>
                      <a:r>
                        <a:rPr lang="en-GB" sz="2200" b="1" dirty="0">
                          <a:solidFill>
                            <a:sysClr val="windowText" lastClr="000000"/>
                          </a:solidFill>
                          <a:effectLst/>
                          <a:latin typeface="Calibri" panose="020F0502020204030204" pitchFamily="34" charset="0"/>
                          <a:ea typeface="Times New Roman" panose="02020603050405020304" pitchFamily="18" charset="0"/>
                          <a:cs typeface="Times New Roman" panose="02020603050405020304" pitchFamily="18" charset="0"/>
                        </a:rPr>
                        <a:t>3)</a:t>
                      </a:r>
                      <a:r>
                        <a:rPr lang="en-GB" sz="2200" b="0" dirty="0">
                          <a:solidFill>
                            <a:sysClr val="windowText" lastClr="000000"/>
                          </a:solidFill>
                          <a:effectLst/>
                          <a:latin typeface="Calibri" panose="020F0502020204030204" pitchFamily="34" charset="0"/>
                          <a:ea typeface="Times New Roman" panose="02020603050405020304" pitchFamily="18" charset="0"/>
                          <a:cs typeface="Times New Roman" panose="02020603050405020304" pitchFamily="18" charset="0"/>
                        </a:rPr>
                        <a:t> Mr Collins is falling asleep at his desk.</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r>
                        <a:rPr lang="en-GB" sz="2200" dirty="0">
                          <a:solidFill>
                            <a:sysClr val="windowText" lastClr="000000"/>
                          </a:solidFill>
                          <a:effectLst/>
                        </a:rPr>
                        <a:t> </a:t>
                      </a:r>
                      <a:endParaRPr lang="en-GB" sz="2200" dirty="0">
                        <a:solidFill>
                          <a:sysClr val="windowText" lastClr="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endParaRPr lang="en-GB" sz="2200" dirty="0">
                        <a:solidFill>
                          <a:sysClr val="windowText" lastClr="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bl>
          </a:graphicData>
        </a:graphic>
      </p:graphicFrame>
      <p:sp>
        <p:nvSpPr>
          <p:cNvPr id="13" name="Rectangle 12">
            <a:extLst>
              <a:ext uri="{FF2B5EF4-FFF2-40B4-BE49-F238E27FC236}">
                <a16:creationId xmlns:a16="http://schemas.microsoft.com/office/drawing/2014/main" id="{AC49FA7E-FCE6-4615-A93B-4B8479800E29}"/>
              </a:ext>
            </a:extLst>
          </p:cNvPr>
          <p:cNvSpPr/>
          <p:nvPr/>
        </p:nvSpPr>
        <p:spPr>
          <a:xfrm>
            <a:off x="8982634" y="5229201"/>
            <a:ext cx="1084733" cy="769441"/>
          </a:xfrm>
          <a:prstGeom prst="rect">
            <a:avLst/>
          </a:prstGeom>
        </p:spPr>
        <p:txBody>
          <a:bodyPr wrap="square">
            <a:spAutoFit/>
          </a:bodyPr>
          <a:lstStyle/>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______</a:t>
            </a:r>
            <a:endParaRPr lang="en-GB" altLang="en-US" sz="2200" dirty="0"/>
          </a:p>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1 mark</a:t>
            </a:r>
            <a:endParaRPr lang="en-GB" altLang="en-US" sz="2200" dirty="0"/>
          </a:p>
        </p:txBody>
      </p:sp>
      <p:pic>
        <p:nvPicPr>
          <p:cNvPr id="14" name="Picture 13">
            <a:extLst>
              <a:ext uri="{FF2B5EF4-FFF2-40B4-BE49-F238E27FC236}">
                <a16:creationId xmlns:a16="http://schemas.microsoft.com/office/drawing/2014/main" id="{A85C64E4-C6CA-CD4D-9DDF-649C695AF5D0}"/>
              </a:ext>
            </a:extLst>
          </p:cNvPr>
          <p:cNvPicPr>
            <a:picLocks noChangeAspect="1"/>
          </p:cNvPicPr>
          <p:nvPr/>
        </p:nvPicPr>
        <p:blipFill>
          <a:blip r:embed="rId3"/>
          <a:stretch>
            <a:fillRect/>
          </a:stretch>
        </p:blipFill>
        <p:spPr>
          <a:xfrm>
            <a:off x="10668000" y="470599"/>
            <a:ext cx="1234846" cy="826857"/>
          </a:xfrm>
          <a:prstGeom prst="rect">
            <a:avLst/>
          </a:prstGeom>
        </p:spPr>
      </p:pic>
    </p:spTree>
    <p:extLst>
      <p:ext uri="{BB962C8B-B14F-4D97-AF65-F5344CB8AC3E}">
        <p14:creationId xmlns:p14="http://schemas.microsoft.com/office/powerpoint/2010/main" val="247489876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618DF5B-C7E5-41A3-9007-E34DE55A35B1}"/>
              </a:ext>
            </a:extLst>
          </p:cNvPr>
          <p:cNvSpPr txBox="1"/>
          <p:nvPr/>
        </p:nvSpPr>
        <p:spPr>
          <a:xfrm>
            <a:off x="4744042" y="692697"/>
            <a:ext cx="3089115" cy="507831"/>
          </a:xfrm>
          <a:prstGeom prst="rect">
            <a:avLst/>
          </a:prstGeom>
          <a:noFill/>
        </p:spPr>
        <p:txBody>
          <a:bodyPr wrap="none" rtlCol="0">
            <a:spAutoFit/>
          </a:bodyPr>
          <a:lstStyle/>
          <a:p>
            <a:r>
              <a:rPr lang="en-GB" sz="2700" b="1" dirty="0"/>
              <a:t>Week 14 - questions</a:t>
            </a:r>
          </a:p>
        </p:txBody>
      </p:sp>
      <p:sp>
        <p:nvSpPr>
          <p:cNvPr id="8" name="Rectangle 13"/>
          <p:cNvSpPr>
            <a:spLocks noChangeArrowheads="1"/>
          </p:cNvSpPr>
          <p:nvPr/>
        </p:nvSpPr>
        <p:spPr bwMode="auto">
          <a:xfrm>
            <a:off x="2999656" y="1701970"/>
            <a:ext cx="7128792"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200" b="1" dirty="0">
                <a:ea typeface="Times New Roman" panose="02020603050405020304" pitchFamily="18" charset="0"/>
                <a:cs typeface="Calibri" panose="020F0502020204030204" pitchFamily="34" charset="0"/>
              </a:rPr>
              <a:t>1.</a:t>
            </a:r>
            <a:r>
              <a:rPr lang="en-GB" altLang="en-US" sz="2200" dirty="0">
                <a:ea typeface="Times New Roman" panose="02020603050405020304" pitchFamily="18" charset="0"/>
                <a:cs typeface="Calibri" panose="020F0502020204030204" pitchFamily="34" charset="0"/>
              </a:rPr>
              <a:t>  Tick the sentence written in </a:t>
            </a:r>
            <a:r>
              <a:rPr lang="en-GB" altLang="en-US" sz="2200" b="1" dirty="0">
                <a:ea typeface="Times New Roman" panose="02020603050405020304" pitchFamily="18" charset="0"/>
                <a:cs typeface="Calibri" panose="020F0502020204030204" pitchFamily="34" charset="0"/>
              </a:rPr>
              <a:t>Standard English</a:t>
            </a:r>
            <a:r>
              <a:rPr lang="en-GB" altLang="en-US" sz="2200" dirty="0">
                <a:ea typeface="Times New Roman" panose="02020603050405020304" pitchFamily="18" charset="0"/>
                <a:cs typeface="Calibri" panose="020F0502020204030204" pitchFamily="34" charset="0"/>
              </a:rPr>
              <a:t>.</a:t>
            </a:r>
            <a:endParaRPr lang="en-GB" altLang="en-US" sz="2200" dirty="0"/>
          </a:p>
        </p:txBody>
      </p:sp>
      <p:sp>
        <p:nvSpPr>
          <p:cNvPr id="37" name="Rectangle 13"/>
          <p:cNvSpPr>
            <a:spLocks noChangeArrowheads="1"/>
          </p:cNvSpPr>
          <p:nvPr/>
        </p:nvSpPr>
        <p:spPr bwMode="auto">
          <a:xfrm>
            <a:off x="1740024" y="6230620"/>
            <a:ext cx="8748464"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ctr" eaLnBrk="0" fontAlgn="base" hangingPunct="0">
              <a:spcBef>
                <a:spcPct val="0"/>
              </a:spcBef>
              <a:spcAft>
                <a:spcPct val="0"/>
              </a:spcAft>
            </a:pPr>
            <a:r>
              <a:rPr lang="en-GB" altLang="en-US" sz="2200" b="1" i="1" u="sng" dirty="0">
                <a:ea typeface="Times New Roman" panose="02020603050405020304" pitchFamily="18" charset="0"/>
                <a:cs typeface="Calibri" panose="020F0502020204030204" pitchFamily="34" charset="0"/>
              </a:rPr>
              <a:t>CHALLENGE</a:t>
            </a:r>
            <a:r>
              <a:rPr lang="en-GB" altLang="en-US" sz="2200" b="1" i="1" dirty="0">
                <a:ea typeface="Times New Roman" panose="02020603050405020304" pitchFamily="18" charset="0"/>
                <a:cs typeface="Calibri" panose="020F0502020204030204" pitchFamily="34" charset="0"/>
              </a:rPr>
              <a:t>: Can you write the remaining sentences in Standard English?</a:t>
            </a:r>
            <a:endParaRPr lang="en-GB" altLang="en-US" sz="2200" i="1" dirty="0"/>
          </a:p>
          <a:p>
            <a:pPr eaLnBrk="0" fontAlgn="base" hangingPunct="0">
              <a:spcBef>
                <a:spcPct val="0"/>
              </a:spcBef>
              <a:spcAft>
                <a:spcPct val="0"/>
              </a:spcAft>
            </a:pPr>
            <a:r>
              <a:rPr lang="en-GB" altLang="en-US" sz="2200" i="1" dirty="0">
                <a:ea typeface="Times New Roman" panose="02020603050405020304" pitchFamily="18" charset="0"/>
                <a:cs typeface="Calibri" panose="020F0502020204030204" pitchFamily="34" charset="0"/>
              </a:rPr>
              <a:t>                                                                                  </a:t>
            </a:r>
            <a:endParaRPr lang="en-GB" altLang="en-US" sz="2200" i="1" dirty="0"/>
          </a:p>
          <a:p>
            <a:pPr eaLnBrk="0" fontAlgn="base" hangingPunct="0">
              <a:spcBef>
                <a:spcPct val="0"/>
              </a:spcBef>
              <a:spcAft>
                <a:spcPct val="0"/>
              </a:spcAft>
            </a:pPr>
            <a:endParaRPr lang="en-GB" altLang="en-US" sz="2200" i="1" dirty="0"/>
          </a:p>
        </p:txBody>
      </p:sp>
      <p:grpSp>
        <p:nvGrpSpPr>
          <p:cNvPr id="20" name="Group 19"/>
          <p:cNvGrpSpPr/>
          <p:nvPr/>
        </p:nvGrpSpPr>
        <p:grpSpPr>
          <a:xfrm>
            <a:off x="8193098" y="2204865"/>
            <a:ext cx="1143262" cy="3754663"/>
            <a:chOff x="7110309" y="2132856"/>
            <a:chExt cx="1143262" cy="3754663"/>
          </a:xfrm>
        </p:grpSpPr>
        <p:grpSp>
          <p:nvGrpSpPr>
            <p:cNvPr id="21" name="Group 20"/>
            <p:cNvGrpSpPr/>
            <p:nvPr/>
          </p:nvGrpSpPr>
          <p:grpSpPr>
            <a:xfrm>
              <a:off x="7110309" y="2132856"/>
              <a:ext cx="1143262" cy="2966718"/>
              <a:chOff x="7110309" y="2132856"/>
              <a:chExt cx="1143262" cy="2966718"/>
            </a:xfrm>
          </p:grpSpPr>
          <p:grpSp>
            <p:nvGrpSpPr>
              <p:cNvPr id="23" name="Group 22"/>
              <p:cNvGrpSpPr/>
              <p:nvPr/>
            </p:nvGrpSpPr>
            <p:grpSpPr>
              <a:xfrm>
                <a:off x="7455015" y="2703983"/>
                <a:ext cx="443007" cy="2395591"/>
                <a:chOff x="0" y="-69120"/>
                <a:chExt cx="219657" cy="1303797"/>
              </a:xfrm>
            </p:grpSpPr>
            <p:sp>
              <p:nvSpPr>
                <p:cNvPr id="26" name="Rectangle 25"/>
                <p:cNvSpPr/>
                <p:nvPr/>
              </p:nvSpPr>
              <p:spPr>
                <a:xfrm>
                  <a:off x="0" y="-69120"/>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1</a:t>
                  </a:r>
                </a:p>
              </p:txBody>
            </p:sp>
            <p:sp>
              <p:nvSpPr>
                <p:cNvPr id="28" name="Rectangle 27"/>
                <p:cNvSpPr/>
                <p:nvPr/>
              </p:nvSpPr>
              <p:spPr>
                <a:xfrm>
                  <a:off x="6297" y="289291"/>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2</a:t>
                  </a:r>
                </a:p>
              </p:txBody>
            </p:sp>
            <p:sp>
              <p:nvSpPr>
                <p:cNvPr id="32" name="Rectangle 31"/>
                <p:cNvSpPr/>
                <p:nvPr/>
              </p:nvSpPr>
              <p:spPr>
                <a:xfrm>
                  <a:off x="5434" y="657063"/>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3</a:t>
                  </a:r>
                </a:p>
              </p:txBody>
            </p:sp>
            <p:sp>
              <p:nvSpPr>
                <p:cNvPr id="33" name="Rectangle 32"/>
                <p:cNvSpPr/>
                <p:nvPr/>
              </p:nvSpPr>
              <p:spPr>
                <a:xfrm>
                  <a:off x="0" y="1021317"/>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4</a:t>
                  </a:r>
                </a:p>
              </p:txBody>
            </p:sp>
          </p:grpSp>
          <p:sp>
            <p:nvSpPr>
              <p:cNvPr id="25" name="Rectangle 24"/>
              <p:cNvSpPr/>
              <p:nvPr/>
            </p:nvSpPr>
            <p:spPr>
              <a:xfrm>
                <a:off x="7110309" y="2132856"/>
                <a:ext cx="1143262" cy="430887"/>
              </a:xfrm>
              <a:prstGeom prst="rect">
                <a:avLst/>
              </a:prstGeom>
            </p:spPr>
            <p:txBody>
              <a:bodyPr wrap="none">
                <a:spAutoFit/>
              </a:bodyPr>
              <a:lstStyle/>
              <a:p>
                <a:r>
                  <a:rPr lang="en-GB" altLang="en-US" sz="2200" dirty="0">
                    <a:ea typeface="Times New Roman" panose="02020603050405020304" pitchFamily="18" charset="0"/>
                    <a:cs typeface="Calibri" panose="020F0502020204030204" pitchFamily="34" charset="0"/>
                  </a:rPr>
                  <a:t>Tick </a:t>
                </a:r>
                <a:r>
                  <a:rPr lang="en-GB" altLang="en-US" sz="2200" b="1" dirty="0">
                    <a:ea typeface="Times New Roman" panose="02020603050405020304" pitchFamily="18" charset="0"/>
                    <a:cs typeface="Calibri" panose="020F0502020204030204" pitchFamily="34" charset="0"/>
                  </a:rPr>
                  <a:t>one</a:t>
                </a:r>
                <a:endParaRPr lang="en-GB" sz="2200" dirty="0"/>
              </a:p>
            </p:txBody>
          </p:sp>
        </p:grpSp>
        <p:sp>
          <p:nvSpPr>
            <p:cNvPr id="22" name="Rectangle 21"/>
            <p:cNvSpPr/>
            <p:nvPr/>
          </p:nvSpPr>
          <p:spPr>
            <a:xfrm>
              <a:off x="7138760" y="5118078"/>
              <a:ext cx="1084733" cy="769441"/>
            </a:xfrm>
            <a:prstGeom prst="rect">
              <a:avLst/>
            </a:prstGeom>
          </p:spPr>
          <p:txBody>
            <a:bodyPr wrap="square">
              <a:spAutoFit/>
            </a:bodyPr>
            <a:lstStyle/>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______</a:t>
              </a:r>
              <a:endParaRPr lang="en-GB" altLang="en-US" sz="2200" dirty="0"/>
            </a:p>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1 mark</a:t>
              </a:r>
              <a:endParaRPr lang="en-GB" altLang="en-US" sz="2200" dirty="0"/>
            </a:p>
          </p:txBody>
        </p:sp>
      </p:grpSp>
      <p:sp>
        <p:nvSpPr>
          <p:cNvPr id="34" name="Rectangle 14"/>
          <p:cNvSpPr>
            <a:spLocks noChangeArrowheads="1"/>
          </p:cNvSpPr>
          <p:nvPr/>
        </p:nvSpPr>
        <p:spPr bwMode="auto">
          <a:xfrm>
            <a:off x="2954722" y="2737952"/>
            <a:ext cx="5573830" cy="31393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200" dirty="0">
                <a:cs typeface="Calibri" panose="020F0502020204030204" pitchFamily="34" charset="0"/>
              </a:rPr>
              <a:t>Sally and Nia were tired.</a:t>
            </a:r>
          </a:p>
          <a:p>
            <a:pPr eaLnBrk="0" fontAlgn="base" hangingPunct="0">
              <a:spcBef>
                <a:spcPct val="0"/>
              </a:spcBef>
              <a:spcAft>
                <a:spcPct val="0"/>
              </a:spcAft>
            </a:pPr>
            <a:endParaRPr lang="en-GB" altLang="en-US" sz="2200" dirty="0">
              <a:cs typeface="Calibri" panose="020F0502020204030204" pitchFamily="34" charset="0"/>
            </a:endParaRPr>
          </a:p>
          <a:p>
            <a:pPr eaLnBrk="0" fontAlgn="base" hangingPunct="0">
              <a:spcBef>
                <a:spcPct val="0"/>
              </a:spcBef>
              <a:spcAft>
                <a:spcPct val="0"/>
              </a:spcAft>
            </a:pPr>
            <a:r>
              <a:rPr lang="en-GB" altLang="en-US" sz="2200" dirty="0">
                <a:cs typeface="Calibri" panose="020F0502020204030204" pitchFamily="34" charset="0"/>
              </a:rPr>
              <a:t>He did it his self.</a:t>
            </a:r>
          </a:p>
          <a:p>
            <a:pPr eaLnBrk="0" fontAlgn="base" hangingPunct="0">
              <a:spcBef>
                <a:spcPct val="0"/>
              </a:spcBef>
              <a:spcAft>
                <a:spcPct val="0"/>
              </a:spcAft>
            </a:pPr>
            <a:endParaRPr lang="en-GB" altLang="en-US" sz="2200" dirty="0">
              <a:cs typeface="Calibri" panose="020F0502020204030204" pitchFamily="34" charset="0"/>
            </a:endParaRPr>
          </a:p>
          <a:p>
            <a:pPr eaLnBrk="0" fontAlgn="base" hangingPunct="0">
              <a:spcBef>
                <a:spcPct val="0"/>
              </a:spcBef>
              <a:spcAft>
                <a:spcPct val="0"/>
              </a:spcAft>
            </a:pPr>
            <a:r>
              <a:rPr lang="en-GB" altLang="en-US" sz="2200" dirty="0">
                <a:cs typeface="Calibri" panose="020F0502020204030204" pitchFamily="34" charset="0"/>
              </a:rPr>
              <a:t>That were really fun.</a:t>
            </a:r>
          </a:p>
          <a:p>
            <a:pPr eaLnBrk="0" fontAlgn="base" hangingPunct="0">
              <a:spcBef>
                <a:spcPct val="0"/>
              </a:spcBef>
              <a:spcAft>
                <a:spcPct val="0"/>
              </a:spcAft>
            </a:pPr>
            <a:endParaRPr lang="en-GB" altLang="en-US" sz="2200" dirty="0">
              <a:cs typeface="Calibri" panose="020F0502020204030204" pitchFamily="34" charset="0"/>
            </a:endParaRPr>
          </a:p>
          <a:p>
            <a:pPr eaLnBrk="0" fontAlgn="base" hangingPunct="0">
              <a:spcBef>
                <a:spcPct val="0"/>
              </a:spcBef>
              <a:spcAft>
                <a:spcPct val="0"/>
              </a:spcAft>
            </a:pPr>
            <a:r>
              <a:rPr lang="en-GB" altLang="en-US" sz="2200" dirty="0">
                <a:cs typeface="Calibri" panose="020F0502020204030204" pitchFamily="34" charset="0"/>
              </a:rPr>
              <a:t>I played good.</a:t>
            </a:r>
          </a:p>
          <a:p>
            <a:pPr eaLnBrk="0" fontAlgn="base" hangingPunct="0">
              <a:spcBef>
                <a:spcPct val="0"/>
              </a:spcBef>
              <a:spcAft>
                <a:spcPct val="0"/>
              </a:spcAft>
            </a:pPr>
            <a:endParaRPr lang="en-GB" altLang="en-US" sz="2200" dirty="0">
              <a:cs typeface="Calibri" panose="020F0502020204030204" pitchFamily="34" charset="0"/>
            </a:endParaRPr>
          </a:p>
          <a:p>
            <a:pPr eaLnBrk="0" fontAlgn="base" hangingPunct="0">
              <a:spcBef>
                <a:spcPct val="0"/>
              </a:spcBef>
              <a:spcAft>
                <a:spcPct val="0"/>
              </a:spcAft>
            </a:pPr>
            <a:endParaRPr lang="en-GB" altLang="en-US" sz="2200" dirty="0"/>
          </a:p>
        </p:txBody>
      </p:sp>
      <p:pic>
        <p:nvPicPr>
          <p:cNvPr id="18" name="Picture 17">
            <a:extLst>
              <a:ext uri="{FF2B5EF4-FFF2-40B4-BE49-F238E27FC236}">
                <a16:creationId xmlns:a16="http://schemas.microsoft.com/office/drawing/2014/main" id="{23CF0A40-0BCF-47CE-9A3A-D924F3945A1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9832" y="167683"/>
            <a:ext cx="753237" cy="1082421"/>
          </a:xfrm>
          <a:prstGeom prst="rect">
            <a:avLst/>
          </a:prstGeom>
        </p:spPr>
      </p:pic>
      <p:pic>
        <p:nvPicPr>
          <p:cNvPr id="19" name="Picture 18">
            <a:extLst>
              <a:ext uri="{FF2B5EF4-FFF2-40B4-BE49-F238E27FC236}">
                <a16:creationId xmlns:a16="http://schemas.microsoft.com/office/drawing/2014/main" id="{3F4FD4CB-F6F5-F045-9197-C3039E90B68E}"/>
              </a:ext>
            </a:extLst>
          </p:cNvPr>
          <p:cNvPicPr>
            <a:picLocks noChangeAspect="1"/>
          </p:cNvPicPr>
          <p:nvPr/>
        </p:nvPicPr>
        <p:blipFill>
          <a:blip r:embed="rId3"/>
          <a:stretch>
            <a:fillRect/>
          </a:stretch>
        </p:blipFill>
        <p:spPr>
          <a:xfrm>
            <a:off x="10668000" y="470599"/>
            <a:ext cx="1234846" cy="826857"/>
          </a:xfrm>
          <a:prstGeom prst="rect">
            <a:avLst/>
          </a:prstGeom>
        </p:spPr>
      </p:pic>
    </p:spTree>
    <p:extLst>
      <p:ext uri="{BB962C8B-B14F-4D97-AF65-F5344CB8AC3E}">
        <p14:creationId xmlns:p14="http://schemas.microsoft.com/office/powerpoint/2010/main" val="152990049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618DF5B-C7E5-41A3-9007-E34DE55A35B1}"/>
              </a:ext>
            </a:extLst>
          </p:cNvPr>
          <p:cNvSpPr txBox="1"/>
          <p:nvPr/>
        </p:nvSpPr>
        <p:spPr>
          <a:xfrm>
            <a:off x="4744042" y="692697"/>
            <a:ext cx="3089115" cy="507831"/>
          </a:xfrm>
          <a:prstGeom prst="rect">
            <a:avLst/>
          </a:prstGeom>
          <a:noFill/>
        </p:spPr>
        <p:txBody>
          <a:bodyPr wrap="none" rtlCol="0">
            <a:spAutoFit/>
          </a:bodyPr>
          <a:lstStyle/>
          <a:p>
            <a:r>
              <a:rPr lang="en-GB" sz="2700" b="1" dirty="0"/>
              <a:t>Week 14 - questions</a:t>
            </a:r>
          </a:p>
        </p:txBody>
      </p:sp>
      <p:sp>
        <p:nvSpPr>
          <p:cNvPr id="8" name="Rectangle 13"/>
          <p:cNvSpPr>
            <a:spLocks noChangeArrowheads="1"/>
          </p:cNvSpPr>
          <p:nvPr/>
        </p:nvSpPr>
        <p:spPr bwMode="auto">
          <a:xfrm>
            <a:off x="2805830" y="1763235"/>
            <a:ext cx="6799252"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200" b="1" dirty="0">
                <a:ea typeface="Times New Roman" panose="02020603050405020304" pitchFamily="18" charset="0"/>
                <a:cs typeface="Calibri" panose="020F0502020204030204" pitchFamily="34" charset="0"/>
              </a:rPr>
              <a:t>2. </a:t>
            </a:r>
            <a:r>
              <a:rPr lang="en-GB" altLang="en-US" sz="2200" dirty="0">
                <a:ea typeface="Times New Roman" panose="02020603050405020304" pitchFamily="18" charset="0"/>
                <a:cs typeface="Calibri" panose="020F0502020204030204" pitchFamily="34" charset="0"/>
              </a:rPr>
              <a:t> Insert an </a:t>
            </a:r>
            <a:r>
              <a:rPr lang="en-GB" altLang="en-US" sz="2200" b="1" dirty="0">
                <a:ea typeface="Times New Roman" panose="02020603050405020304" pitchFamily="18" charset="0"/>
                <a:cs typeface="Calibri" panose="020F0502020204030204" pitchFamily="34" charset="0"/>
              </a:rPr>
              <a:t>apostrophe</a:t>
            </a:r>
            <a:r>
              <a:rPr lang="en-GB" altLang="en-US" sz="2200" dirty="0">
                <a:ea typeface="Times New Roman" panose="02020603050405020304" pitchFamily="18" charset="0"/>
                <a:cs typeface="Calibri" panose="020F0502020204030204" pitchFamily="34" charset="0"/>
              </a:rPr>
              <a:t> in the correct place in the sentence below.</a:t>
            </a:r>
            <a:endParaRPr lang="en-GB" altLang="en-US" sz="2200" dirty="0"/>
          </a:p>
        </p:txBody>
      </p:sp>
      <p:sp>
        <p:nvSpPr>
          <p:cNvPr id="21" name="Rectangle 14"/>
          <p:cNvSpPr>
            <a:spLocks noChangeArrowheads="1"/>
          </p:cNvSpPr>
          <p:nvPr/>
        </p:nvSpPr>
        <p:spPr bwMode="auto">
          <a:xfrm>
            <a:off x="1696278" y="3215816"/>
            <a:ext cx="7908804"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200" dirty="0">
                <a:cs typeface="Calibri" panose="020F0502020204030204" pitchFamily="34" charset="0"/>
              </a:rPr>
              <a:t>M r s   W h </a:t>
            </a:r>
            <a:r>
              <a:rPr lang="en-GB" altLang="en-US" sz="2200" dirty="0" err="1">
                <a:cs typeface="Calibri" panose="020F0502020204030204" pitchFamily="34" charset="0"/>
              </a:rPr>
              <a:t>i</a:t>
            </a:r>
            <a:r>
              <a:rPr lang="en-GB" altLang="en-US" sz="2200" dirty="0">
                <a:cs typeface="Calibri" panose="020F0502020204030204" pitchFamily="34" charset="0"/>
              </a:rPr>
              <a:t> t e s   n e w   c l a s </a:t>
            </a:r>
            <a:r>
              <a:rPr lang="en-GB" altLang="en-US" sz="2200" dirty="0" err="1">
                <a:cs typeface="Calibri" panose="020F0502020204030204" pitchFamily="34" charset="0"/>
              </a:rPr>
              <a:t>s</a:t>
            </a:r>
            <a:r>
              <a:rPr lang="en-GB" altLang="en-US" sz="2200" dirty="0">
                <a:cs typeface="Calibri" panose="020F0502020204030204" pitchFamily="34" charset="0"/>
              </a:rPr>
              <a:t>   w e r e   </a:t>
            </a:r>
            <a:r>
              <a:rPr lang="en-GB" altLang="en-US" sz="2200" dirty="0" err="1">
                <a:cs typeface="Calibri" panose="020F0502020204030204" pitchFamily="34" charset="0"/>
              </a:rPr>
              <a:t>e</a:t>
            </a:r>
            <a:r>
              <a:rPr lang="en-GB" altLang="en-US" sz="2200" dirty="0">
                <a:cs typeface="Calibri" panose="020F0502020204030204" pitchFamily="34" charset="0"/>
              </a:rPr>
              <a:t> x c </a:t>
            </a:r>
            <a:r>
              <a:rPr lang="en-GB" altLang="en-US" sz="2200" dirty="0" err="1">
                <a:cs typeface="Calibri" panose="020F0502020204030204" pitchFamily="34" charset="0"/>
              </a:rPr>
              <a:t>i</a:t>
            </a:r>
            <a:r>
              <a:rPr lang="en-GB" altLang="en-US" sz="2200" dirty="0">
                <a:cs typeface="Calibri" panose="020F0502020204030204" pitchFamily="34" charset="0"/>
              </a:rPr>
              <a:t> t e d   t o   m e </a:t>
            </a:r>
            <a:r>
              <a:rPr lang="en-GB" altLang="en-US" sz="2200" dirty="0" err="1">
                <a:cs typeface="Calibri" panose="020F0502020204030204" pitchFamily="34" charset="0"/>
              </a:rPr>
              <a:t>e</a:t>
            </a:r>
            <a:r>
              <a:rPr lang="en-GB" altLang="en-US" sz="2200" dirty="0">
                <a:cs typeface="Calibri" panose="020F0502020204030204" pitchFamily="34" charset="0"/>
              </a:rPr>
              <a:t> t  h e r . </a:t>
            </a:r>
            <a:endParaRPr lang="en-GB" altLang="en-US" sz="2200" dirty="0"/>
          </a:p>
        </p:txBody>
      </p:sp>
      <p:sp>
        <p:nvSpPr>
          <p:cNvPr id="24" name="Rectangle 23"/>
          <p:cNvSpPr/>
          <p:nvPr/>
        </p:nvSpPr>
        <p:spPr>
          <a:xfrm>
            <a:off x="8407724" y="4502731"/>
            <a:ext cx="1084733" cy="769441"/>
          </a:xfrm>
          <a:prstGeom prst="rect">
            <a:avLst/>
          </a:prstGeom>
        </p:spPr>
        <p:txBody>
          <a:bodyPr wrap="square">
            <a:spAutoFit/>
          </a:bodyPr>
          <a:lstStyle/>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______</a:t>
            </a:r>
            <a:endParaRPr lang="en-GB" altLang="en-US" sz="2200" dirty="0"/>
          </a:p>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1 mark</a:t>
            </a:r>
            <a:endParaRPr lang="en-GB" altLang="en-US" sz="2200" dirty="0"/>
          </a:p>
        </p:txBody>
      </p:sp>
      <p:sp>
        <p:nvSpPr>
          <p:cNvPr id="9" name="Rectangle 13"/>
          <p:cNvSpPr>
            <a:spLocks noChangeArrowheads="1"/>
          </p:cNvSpPr>
          <p:nvPr/>
        </p:nvSpPr>
        <p:spPr bwMode="auto">
          <a:xfrm>
            <a:off x="1965798" y="6090381"/>
            <a:ext cx="8234658"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algn="ctr" eaLnBrk="0" fontAlgn="base" hangingPunct="0">
              <a:spcBef>
                <a:spcPct val="0"/>
              </a:spcBef>
              <a:spcAft>
                <a:spcPct val="0"/>
              </a:spcAft>
            </a:pPr>
            <a:r>
              <a:rPr lang="en-GB" altLang="en-US" sz="2200" b="1" i="1" u="sng" dirty="0">
                <a:ea typeface="Times New Roman" panose="02020603050405020304" pitchFamily="18" charset="0"/>
                <a:cs typeface="Calibri" panose="020F0502020204030204" pitchFamily="34" charset="0"/>
              </a:rPr>
              <a:t>CHALLENGE</a:t>
            </a:r>
            <a:r>
              <a:rPr lang="en-GB" altLang="en-US" sz="2200" b="1" i="1" dirty="0">
                <a:ea typeface="Times New Roman" panose="02020603050405020304" pitchFamily="18" charset="0"/>
                <a:cs typeface="Calibri" panose="020F0502020204030204" pitchFamily="34" charset="0"/>
              </a:rPr>
              <a:t>: Name the two different functions of an apostrophe.</a:t>
            </a:r>
            <a:endParaRPr lang="en-GB" altLang="en-US" sz="2200" i="1" dirty="0"/>
          </a:p>
        </p:txBody>
      </p:sp>
      <p:pic>
        <p:nvPicPr>
          <p:cNvPr id="11" name="Picture 10">
            <a:extLst>
              <a:ext uri="{FF2B5EF4-FFF2-40B4-BE49-F238E27FC236}">
                <a16:creationId xmlns:a16="http://schemas.microsoft.com/office/drawing/2014/main" id="{46B33B85-695C-4253-BCB1-5839CBAAD7A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9832" y="167683"/>
            <a:ext cx="753237" cy="1082421"/>
          </a:xfrm>
          <a:prstGeom prst="rect">
            <a:avLst/>
          </a:prstGeom>
        </p:spPr>
      </p:pic>
      <p:pic>
        <p:nvPicPr>
          <p:cNvPr id="12" name="Picture 11">
            <a:extLst>
              <a:ext uri="{FF2B5EF4-FFF2-40B4-BE49-F238E27FC236}">
                <a16:creationId xmlns:a16="http://schemas.microsoft.com/office/drawing/2014/main" id="{A962CFB6-39B0-AB49-805C-7D40275A328F}"/>
              </a:ext>
            </a:extLst>
          </p:cNvPr>
          <p:cNvPicPr>
            <a:picLocks noChangeAspect="1"/>
          </p:cNvPicPr>
          <p:nvPr/>
        </p:nvPicPr>
        <p:blipFill>
          <a:blip r:embed="rId3"/>
          <a:stretch>
            <a:fillRect/>
          </a:stretch>
        </p:blipFill>
        <p:spPr>
          <a:xfrm>
            <a:off x="10668000" y="470599"/>
            <a:ext cx="1234846" cy="826857"/>
          </a:xfrm>
          <a:prstGeom prst="rect">
            <a:avLst/>
          </a:prstGeom>
        </p:spPr>
      </p:pic>
    </p:spTree>
    <p:extLst>
      <p:ext uri="{BB962C8B-B14F-4D97-AF65-F5344CB8AC3E}">
        <p14:creationId xmlns:p14="http://schemas.microsoft.com/office/powerpoint/2010/main" val="52725846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618DF5B-C7E5-41A3-9007-E34DE55A35B1}"/>
              </a:ext>
            </a:extLst>
          </p:cNvPr>
          <p:cNvSpPr txBox="1"/>
          <p:nvPr/>
        </p:nvSpPr>
        <p:spPr>
          <a:xfrm>
            <a:off x="4654832" y="404678"/>
            <a:ext cx="3089115" cy="507831"/>
          </a:xfrm>
          <a:prstGeom prst="rect">
            <a:avLst/>
          </a:prstGeom>
          <a:noFill/>
        </p:spPr>
        <p:txBody>
          <a:bodyPr wrap="none" rtlCol="0">
            <a:spAutoFit/>
          </a:bodyPr>
          <a:lstStyle/>
          <a:p>
            <a:r>
              <a:rPr lang="en-GB" sz="2700" b="1" dirty="0"/>
              <a:t>Week 14 - questions</a:t>
            </a:r>
          </a:p>
        </p:txBody>
      </p:sp>
      <p:sp>
        <p:nvSpPr>
          <p:cNvPr id="23" name="Rectangle 13"/>
          <p:cNvSpPr>
            <a:spLocks noChangeArrowheads="1"/>
          </p:cNvSpPr>
          <p:nvPr/>
        </p:nvSpPr>
        <p:spPr bwMode="auto">
          <a:xfrm>
            <a:off x="1738060" y="6031678"/>
            <a:ext cx="8064896"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ctr" eaLnBrk="0" fontAlgn="base" hangingPunct="0">
              <a:spcBef>
                <a:spcPct val="0"/>
              </a:spcBef>
              <a:spcAft>
                <a:spcPct val="0"/>
              </a:spcAft>
            </a:pPr>
            <a:r>
              <a:rPr lang="en-GB" altLang="en-US" sz="2200" b="1" i="1" u="sng" dirty="0">
                <a:ea typeface="Times New Roman" panose="02020603050405020304" pitchFamily="18" charset="0"/>
                <a:cs typeface="Calibri" panose="020F0502020204030204" pitchFamily="34" charset="0"/>
              </a:rPr>
              <a:t>CHALLENGE</a:t>
            </a:r>
            <a:r>
              <a:rPr lang="en-GB" altLang="en-US" sz="2200" b="1" i="1" dirty="0">
                <a:ea typeface="Times New Roman" panose="02020603050405020304" pitchFamily="18" charset="0"/>
                <a:cs typeface="Calibri" panose="020F0502020204030204" pitchFamily="34" charset="0"/>
              </a:rPr>
              <a:t>: Add a prepositional phrase to complete this sentence:</a:t>
            </a:r>
          </a:p>
          <a:p>
            <a:pPr algn="ctr" eaLnBrk="0" fontAlgn="base" hangingPunct="0">
              <a:spcBef>
                <a:spcPct val="0"/>
              </a:spcBef>
              <a:spcAft>
                <a:spcPct val="0"/>
              </a:spcAft>
            </a:pPr>
            <a:r>
              <a:rPr lang="en-GB" altLang="en-US" sz="2200" b="1" i="1" dirty="0">
                <a:ea typeface="Times New Roman" panose="02020603050405020304" pitchFamily="18" charset="0"/>
                <a:cs typeface="Calibri" panose="020F0502020204030204" pitchFamily="34" charset="0"/>
              </a:rPr>
              <a:t>The girl _____________ is my friend. </a:t>
            </a:r>
            <a:endParaRPr lang="en-GB" altLang="en-US" sz="2200" i="1" dirty="0"/>
          </a:p>
        </p:txBody>
      </p:sp>
      <p:pic>
        <p:nvPicPr>
          <p:cNvPr id="10" name="Picture 9">
            <a:extLst>
              <a:ext uri="{FF2B5EF4-FFF2-40B4-BE49-F238E27FC236}">
                <a16:creationId xmlns:a16="http://schemas.microsoft.com/office/drawing/2014/main" id="{188BB46E-D70F-4613-9214-9B176685563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9832" y="167683"/>
            <a:ext cx="753237" cy="1082421"/>
          </a:xfrm>
          <a:prstGeom prst="rect">
            <a:avLst/>
          </a:prstGeom>
        </p:spPr>
      </p:pic>
      <p:sp>
        <p:nvSpPr>
          <p:cNvPr id="11" name="Rectangle 13">
            <a:extLst>
              <a:ext uri="{FF2B5EF4-FFF2-40B4-BE49-F238E27FC236}">
                <a16:creationId xmlns:a16="http://schemas.microsoft.com/office/drawing/2014/main" id="{D72FA35E-08E4-4D14-8BCB-E2DAB24AFFD8}"/>
              </a:ext>
            </a:extLst>
          </p:cNvPr>
          <p:cNvSpPr>
            <a:spLocks noChangeArrowheads="1"/>
          </p:cNvSpPr>
          <p:nvPr/>
        </p:nvSpPr>
        <p:spPr bwMode="auto">
          <a:xfrm>
            <a:off x="2452417" y="983000"/>
            <a:ext cx="7200800" cy="2462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a:r>
              <a:rPr lang="en-GB" sz="2200" b="1" dirty="0"/>
              <a:t>3.  </a:t>
            </a:r>
            <a:r>
              <a:rPr lang="en-GB" sz="2200" dirty="0"/>
              <a:t>Tick one box to show the pair of </a:t>
            </a:r>
            <a:r>
              <a:rPr lang="en-GB" sz="2200" b="1" dirty="0"/>
              <a:t>prepositions</a:t>
            </a:r>
            <a:r>
              <a:rPr lang="en-GB" sz="2200" dirty="0"/>
              <a:t> that best completes the sentence below.</a:t>
            </a:r>
          </a:p>
          <a:p>
            <a:pPr marL="457200" lvl="0" indent="-457200">
              <a:buAutoNum type="arabicPeriod" startAt="3"/>
            </a:pPr>
            <a:endParaRPr lang="en-GB" sz="2200" dirty="0"/>
          </a:p>
          <a:p>
            <a:pPr lvl="0"/>
            <a:r>
              <a:rPr lang="en-GB" sz="2200" dirty="0"/>
              <a:t>We swam ______ the width of the pool and sat _____ the steps.</a:t>
            </a:r>
          </a:p>
          <a:p>
            <a:pPr marL="457200" lvl="0" indent="-457200">
              <a:buAutoNum type="arabicPeriod" startAt="3"/>
            </a:pPr>
            <a:endParaRPr lang="en-GB" sz="2200" dirty="0"/>
          </a:p>
          <a:p>
            <a:pPr lvl="0" algn="ctr"/>
            <a:r>
              <a:rPr lang="en-GB" sz="2200" b="1" dirty="0"/>
              <a:t>                        </a:t>
            </a:r>
            <a:endParaRPr lang="en-GB" altLang="en-US" sz="2200" dirty="0"/>
          </a:p>
        </p:txBody>
      </p:sp>
      <p:grpSp>
        <p:nvGrpSpPr>
          <p:cNvPr id="19" name="Group 18">
            <a:extLst>
              <a:ext uri="{FF2B5EF4-FFF2-40B4-BE49-F238E27FC236}">
                <a16:creationId xmlns:a16="http://schemas.microsoft.com/office/drawing/2014/main" id="{C8D36F3F-53CE-45E1-A92D-8BDBCBDFC626}"/>
              </a:ext>
            </a:extLst>
          </p:cNvPr>
          <p:cNvGrpSpPr/>
          <p:nvPr/>
        </p:nvGrpSpPr>
        <p:grpSpPr>
          <a:xfrm>
            <a:off x="8315762" y="2460275"/>
            <a:ext cx="2350051" cy="3564938"/>
            <a:chOff x="7110309" y="2132856"/>
            <a:chExt cx="2350051" cy="3564938"/>
          </a:xfrm>
        </p:grpSpPr>
        <p:grpSp>
          <p:nvGrpSpPr>
            <p:cNvPr id="20" name="Group 19">
              <a:extLst>
                <a:ext uri="{FF2B5EF4-FFF2-40B4-BE49-F238E27FC236}">
                  <a16:creationId xmlns:a16="http://schemas.microsoft.com/office/drawing/2014/main" id="{CC5DAFBF-63D4-40DC-A2DA-AF72014FD4DD}"/>
                </a:ext>
              </a:extLst>
            </p:cNvPr>
            <p:cNvGrpSpPr/>
            <p:nvPr/>
          </p:nvGrpSpPr>
          <p:grpSpPr>
            <a:xfrm>
              <a:off x="7110309" y="2132856"/>
              <a:ext cx="1143262" cy="2966718"/>
              <a:chOff x="7110309" y="2132856"/>
              <a:chExt cx="1143262" cy="2966718"/>
            </a:xfrm>
          </p:grpSpPr>
          <p:grpSp>
            <p:nvGrpSpPr>
              <p:cNvPr id="22" name="Group 21">
                <a:extLst>
                  <a:ext uri="{FF2B5EF4-FFF2-40B4-BE49-F238E27FC236}">
                    <a16:creationId xmlns:a16="http://schemas.microsoft.com/office/drawing/2014/main" id="{44AD738F-2605-4977-8BDE-4021DB688935}"/>
                  </a:ext>
                </a:extLst>
              </p:cNvPr>
              <p:cNvGrpSpPr/>
              <p:nvPr/>
            </p:nvGrpSpPr>
            <p:grpSpPr>
              <a:xfrm>
                <a:off x="7455015" y="2703983"/>
                <a:ext cx="443007" cy="2395591"/>
                <a:chOff x="0" y="-69120"/>
                <a:chExt cx="219657" cy="1303797"/>
              </a:xfrm>
            </p:grpSpPr>
            <p:sp>
              <p:nvSpPr>
                <p:cNvPr id="25" name="Rectangle 24">
                  <a:extLst>
                    <a:ext uri="{FF2B5EF4-FFF2-40B4-BE49-F238E27FC236}">
                      <a16:creationId xmlns:a16="http://schemas.microsoft.com/office/drawing/2014/main" id="{07394E3C-88CC-4724-91BE-8F8A38C540D4}"/>
                    </a:ext>
                  </a:extLst>
                </p:cNvPr>
                <p:cNvSpPr/>
                <p:nvPr/>
              </p:nvSpPr>
              <p:spPr>
                <a:xfrm>
                  <a:off x="0" y="-69120"/>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1</a:t>
                  </a:r>
                </a:p>
              </p:txBody>
            </p:sp>
            <p:sp>
              <p:nvSpPr>
                <p:cNvPr id="26" name="Rectangle 25">
                  <a:extLst>
                    <a:ext uri="{FF2B5EF4-FFF2-40B4-BE49-F238E27FC236}">
                      <a16:creationId xmlns:a16="http://schemas.microsoft.com/office/drawing/2014/main" id="{B387BD9C-B629-4699-83FE-7B3D3898E1D0}"/>
                    </a:ext>
                  </a:extLst>
                </p:cNvPr>
                <p:cNvSpPr/>
                <p:nvPr/>
              </p:nvSpPr>
              <p:spPr>
                <a:xfrm>
                  <a:off x="6297" y="289291"/>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2</a:t>
                  </a:r>
                </a:p>
              </p:txBody>
            </p:sp>
            <p:sp>
              <p:nvSpPr>
                <p:cNvPr id="27" name="Rectangle 26">
                  <a:extLst>
                    <a:ext uri="{FF2B5EF4-FFF2-40B4-BE49-F238E27FC236}">
                      <a16:creationId xmlns:a16="http://schemas.microsoft.com/office/drawing/2014/main" id="{413EEDFD-6666-49F0-9FF0-D74761EE9D8C}"/>
                    </a:ext>
                  </a:extLst>
                </p:cNvPr>
                <p:cNvSpPr/>
                <p:nvPr/>
              </p:nvSpPr>
              <p:spPr>
                <a:xfrm>
                  <a:off x="5434" y="657063"/>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3</a:t>
                  </a:r>
                </a:p>
              </p:txBody>
            </p:sp>
            <p:sp>
              <p:nvSpPr>
                <p:cNvPr id="28" name="Rectangle 27">
                  <a:extLst>
                    <a:ext uri="{FF2B5EF4-FFF2-40B4-BE49-F238E27FC236}">
                      <a16:creationId xmlns:a16="http://schemas.microsoft.com/office/drawing/2014/main" id="{42075020-664F-4FFB-9EA3-D0699095A12A}"/>
                    </a:ext>
                  </a:extLst>
                </p:cNvPr>
                <p:cNvSpPr/>
                <p:nvPr/>
              </p:nvSpPr>
              <p:spPr>
                <a:xfrm>
                  <a:off x="0" y="1021317"/>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4</a:t>
                  </a:r>
                </a:p>
              </p:txBody>
            </p:sp>
          </p:grpSp>
          <p:sp>
            <p:nvSpPr>
              <p:cNvPr id="24" name="Rectangle 23">
                <a:extLst>
                  <a:ext uri="{FF2B5EF4-FFF2-40B4-BE49-F238E27FC236}">
                    <a16:creationId xmlns:a16="http://schemas.microsoft.com/office/drawing/2014/main" id="{AE3977B7-9D55-447F-9291-91C7B8BB1E7E}"/>
                  </a:ext>
                </a:extLst>
              </p:cNvPr>
              <p:cNvSpPr/>
              <p:nvPr/>
            </p:nvSpPr>
            <p:spPr>
              <a:xfrm>
                <a:off x="7110309" y="2132856"/>
                <a:ext cx="1143262" cy="430887"/>
              </a:xfrm>
              <a:prstGeom prst="rect">
                <a:avLst/>
              </a:prstGeom>
            </p:spPr>
            <p:txBody>
              <a:bodyPr wrap="none">
                <a:spAutoFit/>
              </a:bodyPr>
              <a:lstStyle/>
              <a:p>
                <a:r>
                  <a:rPr lang="en-GB" altLang="en-US" sz="2200" dirty="0">
                    <a:ea typeface="Times New Roman" panose="02020603050405020304" pitchFamily="18" charset="0"/>
                    <a:cs typeface="Calibri" panose="020F0502020204030204" pitchFamily="34" charset="0"/>
                  </a:rPr>
                  <a:t>Tick </a:t>
                </a:r>
                <a:r>
                  <a:rPr lang="en-GB" altLang="en-US" sz="2200" b="1" dirty="0">
                    <a:ea typeface="Times New Roman" panose="02020603050405020304" pitchFamily="18" charset="0"/>
                    <a:cs typeface="Calibri" panose="020F0502020204030204" pitchFamily="34" charset="0"/>
                  </a:rPr>
                  <a:t>one</a:t>
                </a:r>
                <a:endParaRPr lang="en-GB" sz="2200" dirty="0"/>
              </a:p>
            </p:txBody>
          </p:sp>
        </p:grpSp>
        <p:sp>
          <p:nvSpPr>
            <p:cNvPr id="21" name="Rectangle 20">
              <a:extLst>
                <a:ext uri="{FF2B5EF4-FFF2-40B4-BE49-F238E27FC236}">
                  <a16:creationId xmlns:a16="http://schemas.microsoft.com/office/drawing/2014/main" id="{32003067-BE11-40C1-8474-E2FCC39C3BDC}"/>
                </a:ext>
              </a:extLst>
            </p:cNvPr>
            <p:cNvSpPr/>
            <p:nvPr/>
          </p:nvSpPr>
          <p:spPr>
            <a:xfrm>
              <a:off x="8375627" y="4928353"/>
              <a:ext cx="1084733" cy="769441"/>
            </a:xfrm>
            <a:prstGeom prst="rect">
              <a:avLst/>
            </a:prstGeom>
          </p:spPr>
          <p:txBody>
            <a:bodyPr wrap="square">
              <a:spAutoFit/>
            </a:bodyPr>
            <a:lstStyle/>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______</a:t>
              </a:r>
              <a:endParaRPr lang="en-GB" altLang="en-US" sz="2200" dirty="0"/>
            </a:p>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1 mark</a:t>
              </a:r>
              <a:endParaRPr lang="en-GB" altLang="en-US" sz="2200" dirty="0"/>
            </a:p>
          </p:txBody>
        </p:sp>
      </p:grpSp>
      <p:sp>
        <p:nvSpPr>
          <p:cNvPr id="29" name="Rectangle 14">
            <a:extLst>
              <a:ext uri="{FF2B5EF4-FFF2-40B4-BE49-F238E27FC236}">
                <a16:creationId xmlns:a16="http://schemas.microsoft.com/office/drawing/2014/main" id="{20CD7A15-E93E-4BB7-BD36-4FB64498158D}"/>
              </a:ext>
            </a:extLst>
          </p:cNvPr>
          <p:cNvSpPr>
            <a:spLocks noChangeArrowheads="1"/>
          </p:cNvSpPr>
          <p:nvPr/>
        </p:nvSpPr>
        <p:spPr bwMode="auto">
          <a:xfrm>
            <a:off x="3077386" y="2993362"/>
            <a:ext cx="5573830" cy="31393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200" dirty="0">
                <a:cs typeface="Calibri" panose="020F0502020204030204" pitchFamily="34" charset="0"/>
              </a:rPr>
              <a:t>between, in</a:t>
            </a:r>
          </a:p>
          <a:p>
            <a:pPr eaLnBrk="0" fontAlgn="base" hangingPunct="0">
              <a:spcBef>
                <a:spcPct val="0"/>
              </a:spcBef>
              <a:spcAft>
                <a:spcPct val="0"/>
              </a:spcAft>
            </a:pPr>
            <a:endParaRPr lang="en-GB" altLang="en-US" sz="2200" dirty="0">
              <a:cs typeface="Calibri" panose="020F0502020204030204" pitchFamily="34" charset="0"/>
            </a:endParaRPr>
          </a:p>
          <a:p>
            <a:pPr eaLnBrk="0" fontAlgn="base" hangingPunct="0">
              <a:spcBef>
                <a:spcPct val="0"/>
              </a:spcBef>
              <a:spcAft>
                <a:spcPct val="0"/>
              </a:spcAft>
            </a:pPr>
            <a:r>
              <a:rPr lang="en-GB" altLang="en-US" sz="2200" dirty="0">
                <a:cs typeface="Calibri" panose="020F0502020204030204" pitchFamily="34" charset="0"/>
              </a:rPr>
              <a:t>under, next</a:t>
            </a:r>
          </a:p>
          <a:p>
            <a:pPr eaLnBrk="0" fontAlgn="base" hangingPunct="0">
              <a:spcBef>
                <a:spcPct val="0"/>
              </a:spcBef>
              <a:spcAft>
                <a:spcPct val="0"/>
              </a:spcAft>
            </a:pPr>
            <a:endParaRPr lang="en-GB" altLang="en-US" sz="2200" dirty="0">
              <a:cs typeface="Calibri" panose="020F0502020204030204" pitchFamily="34" charset="0"/>
            </a:endParaRPr>
          </a:p>
          <a:p>
            <a:pPr eaLnBrk="0" fontAlgn="base" hangingPunct="0">
              <a:spcBef>
                <a:spcPct val="0"/>
              </a:spcBef>
              <a:spcAft>
                <a:spcPct val="0"/>
              </a:spcAft>
            </a:pPr>
            <a:r>
              <a:rPr lang="en-GB" altLang="en-US" sz="2200" dirty="0">
                <a:cs typeface="Calibri" panose="020F0502020204030204" pitchFamily="34" charset="0"/>
              </a:rPr>
              <a:t>across, on</a:t>
            </a:r>
          </a:p>
          <a:p>
            <a:pPr eaLnBrk="0" fontAlgn="base" hangingPunct="0">
              <a:spcBef>
                <a:spcPct val="0"/>
              </a:spcBef>
              <a:spcAft>
                <a:spcPct val="0"/>
              </a:spcAft>
            </a:pPr>
            <a:endParaRPr lang="en-GB" altLang="en-US" sz="2200" dirty="0">
              <a:cs typeface="Calibri" panose="020F0502020204030204" pitchFamily="34" charset="0"/>
            </a:endParaRPr>
          </a:p>
          <a:p>
            <a:pPr eaLnBrk="0" fontAlgn="base" hangingPunct="0">
              <a:spcBef>
                <a:spcPct val="0"/>
              </a:spcBef>
              <a:spcAft>
                <a:spcPct val="0"/>
              </a:spcAft>
            </a:pPr>
            <a:r>
              <a:rPr lang="en-GB" altLang="en-US" sz="2200" dirty="0">
                <a:cs typeface="Calibri" panose="020F0502020204030204" pitchFamily="34" charset="0"/>
              </a:rPr>
              <a:t>between, on</a:t>
            </a:r>
          </a:p>
          <a:p>
            <a:pPr eaLnBrk="0" fontAlgn="base" hangingPunct="0">
              <a:spcBef>
                <a:spcPct val="0"/>
              </a:spcBef>
              <a:spcAft>
                <a:spcPct val="0"/>
              </a:spcAft>
            </a:pPr>
            <a:endParaRPr lang="en-GB" altLang="en-US" sz="2200" dirty="0">
              <a:cs typeface="Calibri" panose="020F0502020204030204" pitchFamily="34" charset="0"/>
            </a:endParaRPr>
          </a:p>
          <a:p>
            <a:pPr eaLnBrk="0" fontAlgn="base" hangingPunct="0">
              <a:spcBef>
                <a:spcPct val="0"/>
              </a:spcBef>
              <a:spcAft>
                <a:spcPct val="0"/>
              </a:spcAft>
            </a:pPr>
            <a:endParaRPr lang="en-GB" altLang="en-US" sz="2200" dirty="0"/>
          </a:p>
        </p:txBody>
      </p:sp>
      <p:pic>
        <p:nvPicPr>
          <p:cNvPr id="17" name="Picture 16">
            <a:extLst>
              <a:ext uri="{FF2B5EF4-FFF2-40B4-BE49-F238E27FC236}">
                <a16:creationId xmlns:a16="http://schemas.microsoft.com/office/drawing/2014/main" id="{90FCB43B-E9F6-1749-A8A5-A052E05DE44E}"/>
              </a:ext>
            </a:extLst>
          </p:cNvPr>
          <p:cNvPicPr>
            <a:picLocks noChangeAspect="1"/>
          </p:cNvPicPr>
          <p:nvPr/>
        </p:nvPicPr>
        <p:blipFill>
          <a:blip r:embed="rId3"/>
          <a:stretch>
            <a:fillRect/>
          </a:stretch>
        </p:blipFill>
        <p:spPr>
          <a:xfrm>
            <a:off x="10668000" y="470599"/>
            <a:ext cx="1234846" cy="826857"/>
          </a:xfrm>
          <a:prstGeom prst="rect">
            <a:avLst/>
          </a:prstGeom>
        </p:spPr>
      </p:pic>
    </p:spTree>
    <p:extLst>
      <p:ext uri="{BB962C8B-B14F-4D97-AF65-F5344CB8AC3E}">
        <p14:creationId xmlns:p14="http://schemas.microsoft.com/office/powerpoint/2010/main" val="87841243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618DF5B-C7E5-41A3-9007-E34DE55A35B1}"/>
              </a:ext>
            </a:extLst>
          </p:cNvPr>
          <p:cNvSpPr txBox="1"/>
          <p:nvPr/>
        </p:nvSpPr>
        <p:spPr>
          <a:xfrm>
            <a:off x="4744042" y="692697"/>
            <a:ext cx="3089115" cy="507831"/>
          </a:xfrm>
          <a:prstGeom prst="rect">
            <a:avLst/>
          </a:prstGeom>
          <a:noFill/>
        </p:spPr>
        <p:txBody>
          <a:bodyPr wrap="none" rtlCol="0">
            <a:spAutoFit/>
          </a:bodyPr>
          <a:lstStyle/>
          <a:p>
            <a:r>
              <a:rPr lang="en-GB" sz="2700" b="1" dirty="0"/>
              <a:t>Week 15 - questions</a:t>
            </a:r>
          </a:p>
        </p:txBody>
      </p:sp>
      <p:sp>
        <p:nvSpPr>
          <p:cNvPr id="8" name="Rectangle 13"/>
          <p:cNvSpPr>
            <a:spLocks noChangeArrowheads="1"/>
          </p:cNvSpPr>
          <p:nvPr/>
        </p:nvSpPr>
        <p:spPr bwMode="auto">
          <a:xfrm>
            <a:off x="2495601" y="1459523"/>
            <a:ext cx="6933641" cy="144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200" b="1" dirty="0">
                <a:ea typeface="Times New Roman" panose="02020603050405020304" pitchFamily="18" charset="0"/>
                <a:cs typeface="Calibri" panose="020F0502020204030204" pitchFamily="34" charset="0"/>
              </a:rPr>
              <a:t>1.</a:t>
            </a:r>
            <a:r>
              <a:rPr lang="en-GB" altLang="en-US" sz="2200" dirty="0">
                <a:ea typeface="Times New Roman" panose="02020603050405020304" pitchFamily="18" charset="0"/>
                <a:cs typeface="Calibri" panose="020F0502020204030204" pitchFamily="34" charset="0"/>
              </a:rPr>
              <a:t>  Draw a line to match each sentence to its correct </a:t>
            </a:r>
            <a:r>
              <a:rPr lang="en-GB" altLang="en-US" sz="2200" b="1" dirty="0">
                <a:ea typeface="Times New Roman" panose="02020603050405020304" pitchFamily="18" charset="0"/>
                <a:cs typeface="Calibri" panose="020F0502020204030204" pitchFamily="34" charset="0"/>
              </a:rPr>
              <a:t>function</a:t>
            </a:r>
            <a:r>
              <a:rPr lang="en-GB" altLang="en-US" sz="2200" dirty="0">
                <a:ea typeface="Times New Roman" panose="02020603050405020304" pitchFamily="18" charset="0"/>
                <a:cs typeface="Calibri" panose="020F0502020204030204" pitchFamily="34" charset="0"/>
              </a:rPr>
              <a:t>.</a:t>
            </a:r>
            <a:endParaRPr lang="en-GB" altLang="en-US" sz="2200" dirty="0"/>
          </a:p>
          <a:p>
            <a:pP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                                                                                  </a:t>
            </a:r>
            <a:endParaRPr lang="en-GB" altLang="en-US" sz="2200" dirty="0"/>
          </a:p>
          <a:p>
            <a:pPr eaLnBrk="0" fontAlgn="base" hangingPunct="0">
              <a:spcBef>
                <a:spcPct val="0"/>
              </a:spcBef>
              <a:spcAft>
                <a:spcPct val="0"/>
              </a:spcAft>
            </a:pPr>
            <a:endParaRPr lang="en-GB" altLang="en-US" sz="2200" dirty="0"/>
          </a:p>
        </p:txBody>
      </p:sp>
      <p:grpSp>
        <p:nvGrpSpPr>
          <p:cNvPr id="27" name="Group 26"/>
          <p:cNvGrpSpPr/>
          <p:nvPr/>
        </p:nvGrpSpPr>
        <p:grpSpPr>
          <a:xfrm>
            <a:off x="1428214" y="2485318"/>
            <a:ext cx="10231051" cy="3654791"/>
            <a:chOff x="6388347" y="2500618"/>
            <a:chExt cx="8580421" cy="3654791"/>
          </a:xfrm>
        </p:grpSpPr>
        <p:grpSp>
          <p:nvGrpSpPr>
            <p:cNvPr id="16" name="Group 15"/>
            <p:cNvGrpSpPr/>
            <p:nvPr/>
          </p:nvGrpSpPr>
          <p:grpSpPr>
            <a:xfrm>
              <a:off x="6388347" y="2500618"/>
              <a:ext cx="8294623" cy="2219590"/>
              <a:chOff x="-528888" y="-179801"/>
              <a:chExt cx="4112739" cy="1208009"/>
            </a:xfrm>
          </p:grpSpPr>
          <p:sp>
            <p:nvSpPr>
              <p:cNvPr id="17" name="Rectangle 16"/>
              <p:cNvSpPr/>
              <p:nvPr/>
            </p:nvSpPr>
            <p:spPr>
              <a:xfrm>
                <a:off x="-528023" y="-179801"/>
                <a:ext cx="2671742" cy="324041"/>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en-GB" sz="2200" b="1" dirty="0"/>
                  <a:t>1) </a:t>
                </a:r>
                <a:r>
                  <a:rPr lang="en-GB" sz="2200" dirty="0"/>
                  <a:t>What a strange thing to do</a:t>
                </a:r>
              </a:p>
            </p:txBody>
          </p:sp>
          <p:sp>
            <p:nvSpPr>
              <p:cNvPr id="18" name="Rectangle 17"/>
              <p:cNvSpPr/>
              <p:nvPr/>
            </p:nvSpPr>
            <p:spPr>
              <a:xfrm>
                <a:off x="-528023" y="258015"/>
                <a:ext cx="2671742" cy="324041"/>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en-GB" sz="2200" b="1" dirty="0"/>
                  <a:t>2)</a:t>
                </a:r>
                <a:r>
                  <a:rPr lang="en-GB" sz="2200" dirty="0"/>
                  <a:t> Mum went shopping alone</a:t>
                </a:r>
              </a:p>
            </p:txBody>
          </p:sp>
          <p:sp>
            <p:nvSpPr>
              <p:cNvPr id="19" name="Rectangle 18"/>
              <p:cNvSpPr/>
              <p:nvPr/>
            </p:nvSpPr>
            <p:spPr>
              <a:xfrm>
                <a:off x="-528888" y="704167"/>
                <a:ext cx="2671742" cy="324041"/>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en-GB" sz="2200" b="1" dirty="0"/>
                  <a:t>3)</a:t>
                </a:r>
                <a:r>
                  <a:rPr lang="en-GB" sz="2200" dirty="0"/>
                  <a:t> Please can you fetch my coat</a:t>
                </a:r>
              </a:p>
            </p:txBody>
          </p:sp>
          <p:sp>
            <p:nvSpPr>
              <p:cNvPr id="29" name="Rectangle 28"/>
              <p:cNvSpPr/>
              <p:nvPr/>
            </p:nvSpPr>
            <p:spPr>
              <a:xfrm>
                <a:off x="2589623" y="-179801"/>
                <a:ext cx="994228" cy="324041"/>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dirty="0"/>
                  <a:t>command</a:t>
                </a:r>
                <a:endParaRPr lang="en-GB" sz="2200" b="1" dirty="0"/>
              </a:p>
            </p:txBody>
          </p:sp>
          <p:sp>
            <p:nvSpPr>
              <p:cNvPr id="30" name="Rectangle 29"/>
              <p:cNvSpPr/>
              <p:nvPr/>
            </p:nvSpPr>
            <p:spPr>
              <a:xfrm>
                <a:off x="2589622" y="258015"/>
                <a:ext cx="994228" cy="324041"/>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dirty="0"/>
                  <a:t>statement</a:t>
                </a:r>
                <a:endParaRPr lang="en-GB" sz="2200" b="1" dirty="0"/>
              </a:p>
            </p:txBody>
          </p:sp>
          <p:sp>
            <p:nvSpPr>
              <p:cNvPr id="31" name="Rectangle 30"/>
              <p:cNvSpPr/>
              <p:nvPr/>
            </p:nvSpPr>
            <p:spPr>
              <a:xfrm>
                <a:off x="2588759" y="704167"/>
                <a:ext cx="994228" cy="324041"/>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dirty="0"/>
                  <a:t>exclamation</a:t>
                </a:r>
                <a:endParaRPr lang="en-GB" sz="2200" b="1" dirty="0"/>
              </a:p>
            </p:txBody>
          </p:sp>
        </p:grpSp>
        <p:sp>
          <p:nvSpPr>
            <p:cNvPr id="24" name="Rectangle 23"/>
            <p:cNvSpPr/>
            <p:nvPr/>
          </p:nvSpPr>
          <p:spPr>
            <a:xfrm>
              <a:off x="13884035" y="5385968"/>
              <a:ext cx="1084733" cy="769441"/>
            </a:xfrm>
            <a:prstGeom prst="rect">
              <a:avLst/>
            </a:prstGeom>
          </p:spPr>
          <p:txBody>
            <a:bodyPr wrap="square">
              <a:spAutoFit/>
            </a:bodyPr>
            <a:lstStyle/>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______</a:t>
              </a:r>
              <a:endParaRPr lang="en-GB" altLang="en-US" sz="2200" dirty="0"/>
            </a:p>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1 mark</a:t>
              </a:r>
              <a:endParaRPr lang="en-GB" altLang="en-US" sz="2200" dirty="0"/>
            </a:p>
          </p:txBody>
        </p:sp>
      </p:grpSp>
      <p:sp>
        <p:nvSpPr>
          <p:cNvPr id="37" name="Rectangle 13"/>
          <p:cNvSpPr>
            <a:spLocks noChangeArrowheads="1"/>
          </p:cNvSpPr>
          <p:nvPr/>
        </p:nvSpPr>
        <p:spPr bwMode="auto">
          <a:xfrm>
            <a:off x="1524000" y="6154844"/>
            <a:ext cx="9144000"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ctr" eaLnBrk="0" fontAlgn="base" hangingPunct="0">
              <a:spcBef>
                <a:spcPct val="0"/>
              </a:spcBef>
              <a:spcAft>
                <a:spcPct val="0"/>
              </a:spcAft>
            </a:pPr>
            <a:r>
              <a:rPr lang="en-GB" altLang="en-US" sz="2200" b="1" i="1" u="sng" dirty="0">
                <a:ea typeface="Times New Roman" panose="02020603050405020304" pitchFamily="18" charset="0"/>
                <a:cs typeface="Calibri" panose="020F0502020204030204" pitchFamily="34" charset="0"/>
              </a:rPr>
              <a:t>CHALLENGE</a:t>
            </a:r>
            <a:r>
              <a:rPr lang="en-GB" altLang="en-US" sz="2200" b="1" i="1" dirty="0">
                <a:ea typeface="Times New Roman" panose="02020603050405020304" pitchFamily="18" charset="0"/>
                <a:cs typeface="Calibri" panose="020F0502020204030204" pitchFamily="34" charset="0"/>
              </a:rPr>
              <a:t>: Write the end punctuation mark for each sentence.</a:t>
            </a:r>
            <a:endParaRPr lang="en-GB" altLang="en-US" sz="2200" i="1" dirty="0"/>
          </a:p>
          <a:p>
            <a:pPr eaLnBrk="0" fontAlgn="base" hangingPunct="0">
              <a:spcBef>
                <a:spcPct val="0"/>
              </a:spcBef>
              <a:spcAft>
                <a:spcPct val="0"/>
              </a:spcAft>
            </a:pPr>
            <a:r>
              <a:rPr lang="en-GB" altLang="en-US" sz="2200" i="1" dirty="0">
                <a:ea typeface="Times New Roman" panose="02020603050405020304" pitchFamily="18" charset="0"/>
                <a:cs typeface="Calibri" panose="020F0502020204030204" pitchFamily="34" charset="0"/>
              </a:rPr>
              <a:t>                                                                                  </a:t>
            </a:r>
            <a:endParaRPr lang="en-GB" altLang="en-US" sz="2200" i="1" dirty="0"/>
          </a:p>
          <a:p>
            <a:pPr eaLnBrk="0" fontAlgn="base" hangingPunct="0">
              <a:spcBef>
                <a:spcPct val="0"/>
              </a:spcBef>
              <a:spcAft>
                <a:spcPct val="0"/>
              </a:spcAft>
            </a:pPr>
            <a:endParaRPr lang="en-GB" altLang="en-US" sz="2200" i="1" dirty="0"/>
          </a:p>
        </p:txBody>
      </p:sp>
      <p:pic>
        <p:nvPicPr>
          <p:cNvPr id="21" name="Picture 20">
            <a:extLst>
              <a:ext uri="{FF2B5EF4-FFF2-40B4-BE49-F238E27FC236}">
                <a16:creationId xmlns:a16="http://schemas.microsoft.com/office/drawing/2014/main" id="{27B7EAB0-4CE4-4BE5-8264-1D9CBF8A0AA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9832" y="167683"/>
            <a:ext cx="753237" cy="1082421"/>
          </a:xfrm>
          <a:prstGeom prst="rect">
            <a:avLst/>
          </a:prstGeom>
        </p:spPr>
      </p:pic>
      <p:sp>
        <p:nvSpPr>
          <p:cNvPr id="22" name="Rectangle 21">
            <a:extLst>
              <a:ext uri="{FF2B5EF4-FFF2-40B4-BE49-F238E27FC236}">
                <a16:creationId xmlns:a16="http://schemas.microsoft.com/office/drawing/2014/main" id="{4C13707A-1849-4F05-9357-5F0B3B1664DD}"/>
              </a:ext>
            </a:extLst>
          </p:cNvPr>
          <p:cNvSpPr/>
          <p:nvPr/>
        </p:nvSpPr>
        <p:spPr>
          <a:xfrm>
            <a:off x="1428214" y="4880690"/>
            <a:ext cx="6424979" cy="595391"/>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en-GB" sz="2200" b="1" dirty="0"/>
              <a:t>4)</a:t>
            </a:r>
            <a:r>
              <a:rPr lang="en-GB" sz="2200" dirty="0"/>
              <a:t> Fold the paper in half</a:t>
            </a:r>
          </a:p>
        </p:txBody>
      </p:sp>
      <p:sp>
        <p:nvSpPr>
          <p:cNvPr id="23" name="Rectangle 22">
            <a:extLst>
              <a:ext uri="{FF2B5EF4-FFF2-40B4-BE49-F238E27FC236}">
                <a16:creationId xmlns:a16="http://schemas.microsoft.com/office/drawing/2014/main" id="{B9F5EFBB-1B9A-4194-8530-9053C9980868}"/>
              </a:ext>
            </a:extLst>
          </p:cNvPr>
          <p:cNvSpPr/>
          <p:nvPr/>
        </p:nvSpPr>
        <p:spPr>
          <a:xfrm>
            <a:off x="8925501" y="4880690"/>
            <a:ext cx="2390910" cy="595391"/>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dirty="0"/>
              <a:t>question</a:t>
            </a:r>
            <a:endParaRPr lang="en-GB" sz="2200" b="1" dirty="0"/>
          </a:p>
        </p:txBody>
      </p:sp>
      <p:pic>
        <p:nvPicPr>
          <p:cNvPr id="25" name="Picture 24">
            <a:extLst>
              <a:ext uri="{FF2B5EF4-FFF2-40B4-BE49-F238E27FC236}">
                <a16:creationId xmlns:a16="http://schemas.microsoft.com/office/drawing/2014/main" id="{C8344FF8-7F2D-934A-A9AB-DCD82A777B88}"/>
              </a:ext>
            </a:extLst>
          </p:cNvPr>
          <p:cNvPicPr>
            <a:picLocks noChangeAspect="1"/>
          </p:cNvPicPr>
          <p:nvPr/>
        </p:nvPicPr>
        <p:blipFill>
          <a:blip r:embed="rId3"/>
          <a:stretch>
            <a:fillRect/>
          </a:stretch>
        </p:blipFill>
        <p:spPr>
          <a:xfrm>
            <a:off x="10668000" y="470599"/>
            <a:ext cx="1234846" cy="826857"/>
          </a:xfrm>
          <a:prstGeom prst="rect">
            <a:avLst/>
          </a:prstGeom>
        </p:spPr>
      </p:pic>
    </p:spTree>
    <p:extLst>
      <p:ext uri="{BB962C8B-B14F-4D97-AF65-F5344CB8AC3E}">
        <p14:creationId xmlns:p14="http://schemas.microsoft.com/office/powerpoint/2010/main" val="261421805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618DF5B-C7E5-41A3-9007-E34DE55A35B1}"/>
              </a:ext>
            </a:extLst>
          </p:cNvPr>
          <p:cNvSpPr txBox="1"/>
          <p:nvPr/>
        </p:nvSpPr>
        <p:spPr>
          <a:xfrm>
            <a:off x="4744042" y="692697"/>
            <a:ext cx="3089115" cy="507831"/>
          </a:xfrm>
          <a:prstGeom prst="rect">
            <a:avLst/>
          </a:prstGeom>
          <a:noFill/>
        </p:spPr>
        <p:txBody>
          <a:bodyPr wrap="none" rtlCol="0">
            <a:spAutoFit/>
          </a:bodyPr>
          <a:lstStyle/>
          <a:p>
            <a:r>
              <a:rPr lang="en-GB" sz="2700" b="1" dirty="0"/>
              <a:t>Week 15 - questions</a:t>
            </a:r>
          </a:p>
        </p:txBody>
      </p:sp>
      <p:sp>
        <p:nvSpPr>
          <p:cNvPr id="8" name="Rectangle 13"/>
          <p:cNvSpPr>
            <a:spLocks noChangeArrowheads="1"/>
          </p:cNvSpPr>
          <p:nvPr/>
        </p:nvSpPr>
        <p:spPr bwMode="auto">
          <a:xfrm>
            <a:off x="2867721" y="1561721"/>
            <a:ext cx="6933641"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200" b="1" dirty="0">
                <a:ea typeface="Times New Roman" panose="02020603050405020304" pitchFamily="18" charset="0"/>
                <a:cs typeface="Calibri" panose="020F0502020204030204" pitchFamily="34" charset="0"/>
              </a:rPr>
              <a:t>2.  </a:t>
            </a:r>
            <a:r>
              <a:rPr lang="en-GB" altLang="en-US" sz="2200" dirty="0">
                <a:ea typeface="Times New Roman" panose="02020603050405020304" pitchFamily="18" charset="0"/>
                <a:cs typeface="Calibri" panose="020F0502020204030204" pitchFamily="34" charset="0"/>
              </a:rPr>
              <a:t>Circle the most appropriate </a:t>
            </a:r>
            <a:r>
              <a:rPr lang="en-GB" altLang="en-US" sz="2200" b="1" dirty="0">
                <a:ea typeface="Times New Roman" panose="02020603050405020304" pitchFamily="18" charset="0"/>
                <a:cs typeface="Calibri" panose="020F0502020204030204" pitchFamily="34" charset="0"/>
              </a:rPr>
              <a:t>pronoun</a:t>
            </a:r>
            <a:r>
              <a:rPr lang="en-GB" altLang="en-US" sz="2200" dirty="0">
                <a:ea typeface="Times New Roman" panose="02020603050405020304" pitchFamily="18" charset="0"/>
                <a:cs typeface="Calibri" panose="020F0502020204030204" pitchFamily="34" charset="0"/>
              </a:rPr>
              <a:t> to complete the sentence.</a:t>
            </a:r>
            <a:endParaRPr lang="en-GB" altLang="en-US" sz="2200" dirty="0"/>
          </a:p>
        </p:txBody>
      </p:sp>
      <p:sp>
        <p:nvSpPr>
          <p:cNvPr id="21" name="Rectangle 14"/>
          <p:cNvSpPr>
            <a:spLocks noChangeArrowheads="1"/>
          </p:cNvSpPr>
          <p:nvPr/>
        </p:nvSpPr>
        <p:spPr bwMode="auto">
          <a:xfrm>
            <a:off x="2783632" y="2741735"/>
            <a:ext cx="6624736" cy="17851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200" dirty="0">
                <a:cs typeface="Calibri" panose="020F0502020204030204" pitchFamily="34" charset="0"/>
              </a:rPr>
              <a:t>Ruben went to the football tournament and ____ was happy to receive a trophy.</a:t>
            </a:r>
          </a:p>
          <a:p>
            <a:pPr eaLnBrk="0" fontAlgn="base" hangingPunct="0">
              <a:spcBef>
                <a:spcPct val="0"/>
              </a:spcBef>
              <a:spcAft>
                <a:spcPct val="0"/>
              </a:spcAft>
            </a:pPr>
            <a:endParaRPr lang="en-GB" altLang="en-US" sz="2200" dirty="0">
              <a:cs typeface="Calibri" panose="020F0502020204030204" pitchFamily="34" charset="0"/>
            </a:endParaRPr>
          </a:p>
          <a:p>
            <a:pPr eaLnBrk="0" fontAlgn="base" hangingPunct="0">
              <a:spcBef>
                <a:spcPct val="0"/>
              </a:spcBef>
              <a:spcAft>
                <a:spcPct val="0"/>
              </a:spcAft>
            </a:pPr>
            <a:r>
              <a:rPr lang="en-GB" altLang="en-US" sz="2200" dirty="0">
                <a:cs typeface="Calibri" panose="020F0502020204030204" pitchFamily="34" charset="0"/>
              </a:rPr>
              <a:t>                   </a:t>
            </a:r>
            <a:r>
              <a:rPr lang="en-GB" altLang="en-US" sz="2200" b="1" dirty="0">
                <a:cs typeface="Calibri" panose="020F0502020204030204" pitchFamily="34" charset="0"/>
              </a:rPr>
              <a:t>they             he            him            them</a:t>
            </a:r>
          </a:p>
          <a:p>
            <a:pPr eaLnBrk="0" fontAlgn="base" hangingPunct="0">
              <a:spcBef>
                <a:spcPct val="0"/>
              </a:spcBef>
              <a:spcAft>
                <a:spcPct val="0"/>
              </a:spcAft>
            </a:pPr>
            <a:endParaRPr lang="en-GB" altLang="en-US" sz="2200" dirty="0">
              <a:cs typeface="Calibri" panose="020F0502020204030204" pitchFamily="34" charset="0"/>
            </a:endParaRPr>
          </a:p>
        </p:txBody>
      </p:sp>
      <p:sp>
        <p:nvSpPr>
          <p:cNvPr id="24" name="Rectangle 23"/>
          <p:cNvSpPr/>
          <p:nvPr/>
        </p:nvSpPr>
        <p:spPr>
          <a:xfrm>
            <a:off x="8407724" y="4653137"/>
            <a:ext cx="1084733" cy="769441"/>
          </a:xfrm>
          <a:prstGeom prst="rect">
            <a:avLst/>
          </a:prstGeom>
        </p:spPr>
        <p:txBody>
          <a:bodyPr wrap="square">
            <a:spAutoFit/>
          </a:bodyPr>
          <a:lstStyle/>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______</a:t>
            </a:r>
            <a:endParaRPr lang="en-GB" altLang="en-US" sz="2200" dirty="0"/>
          </a:p>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1 mark</a:t>
            </a:r>
            <a:endParaRPr lang="en-GB" altLang="en-US" sz="2200" dirty="0"/>
          </a:p>
        </p:txBody>
      </p:sp>
      <p:sp>
        <p:nvSpPr>
          <p:cNvPr id="23" name="Rectangle 13"/>
          <p:cNvSpPr>
            <a:spLocks noChangeArrowheads="1"/>
          </p:cNvSpPr>
          <p:nvPr/>
        </p:nvSpPr>
        <p:spPr bwMode="auto">
          <a:xfrm>
            <a:off x="1524000" y="6168492"/>
            <a:ext cx="9144000"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ctr" eaLnBrk="0" fontAlgn="base" hangingPunct="0">
              <a:spcBef>
                <a:spcPct val="0"/>
              </a:spcBef>
              <a:spcAft>
                <a:spcPct val="0"/>
              </a:spcAft>
            </a:pPr>
            <a:r>
              <a:rPr lang="en-GB" altLang="en-US" sz="2200" b="1" i="1" u="sng" dirty="0">
                <a:ea typeface="Times New Roman" panose="02020603050405020304" pitchFamily="18" charset="0"/>
                <a:cs typeface="Calibri" panose="020F0502020204030204" pitchFamily="34" charset="0"/>
              </a:rPr>
              <a:t>CHALLENGE</a:t>
            </a:r>
            <a:r>
              <a:rPr lang="en-GB" altLang="en-US" sz="2200" b="1" i="1" dirty="0">
                <a:ea typeface="Times New Roman" panose="02020603050405020304" pitchFamily="18" charset="0"/>
                <a:cs typeface="Calibri" panose="020F0502020204030204" pitchFamily="34" charset="0"/>
              </a:rPr>
              <a:t>: Is </a:t>
            </a:r>
            <a:r>
              <a:rPr lang="en-GB" altLang="en-US" sz="2200" b="1" i="1" u="sng" dirty="0">
                <a:ea typeface="Times New Roman" panose="02020603050405020304" pitchFamily="18" charset="0"/>
                <a:cs typeface="Calibri" panose="020F0502020204030204" pitchFamily="34" charset="0"/>
              </a:rPr>
              <a:t>football</a:t>
            </a:r>
            <a:r>
              <a:rPr lang="en-GB" altLang="en-US" sz="2200" b="1" i="1" dirty="0">
                <a:ea typeface="Times New Roman" panose="02020603050405020304" pitchFamily="18" charset="0"/>
                <a:cs typeface="Calibri" panose="020F0502020204030204" pitchFamily="34" charset="0"/>
              </a:rPr>
              <a:t> a noun or an adjective in this sentence?</a:t>
            </a:r>
            <a:endParaRPr lang="en-GB" altLang="en-US" sz="2200" i="1" dirty="0"/>
          </a:p>
          <a:p>
            <a:pPr eaLnBrk="0" fontAlgn="base" hangingPunct="0">
              <a:spcBef>
                <a:spcPct val="0"/>
              </a:spcBef>
              <a:spcAft>
                <a:spcPct val="0"/>
              </a:spcAft>
            </a:pPr>
            <a:r>
              <a:rPr lang="en-GB" altLang="en-US" sz="2200" i="1" dirty="0">
                <a:ea typeface="Times New Roman" panose="02020603050405020304" pitchFamily="18" charset="0"/>
                <a:cs typeface="Calibri" panose="020F0502020204030204" pitchFamily="34" charset="0"/>
              </a:rPr>
              <a:t>                                                                                  </a:t>
            </a:r>
            <a:endParaRPr lang="en-GB" altLang="en-US" sz="2200" i="1" dirty="0"/>
          </a:p>
          <a:p>
            <a:pPr eaLnBrk="0" fontAlgn="base" hangingPunct="0">
              <a:spcBef>
                <a:spcPct val="0"/>
              </a:spcBef>
              <a:spcAft>
                <a:spcPct val="0"/>
              </a:spcAft>
            </a:pPr>
            <a:endParaRPr lang="en-GB" altLang="en-US" sz="2200" i="1" dirty="0"/>
          </a:p>
        </p:txBody>
      </p:sp>
      <p:pic>
        <p:nvPicPr>
          <p:cNvPr id="10" name="Picture 9">
            <a:extLst>
              <a:ext uri="{FF2B5EF4-FFF2-40B4-BE49-F238E27FC236}">
                <a16:creationId xmlns:a16="http://schemas.microsoft.com/office/drawing/2014/main" id="{95AFB446-E0DA-43F1-91DB-2187C22690E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9832" y="167683"/>
            <a:ext cx="753237" cy="1082421"/>
          </a:xfrm>
          <a:prstGeom prst="rect">
            <a:avLst/>
          </a:prstGeom>
        </p:spPr>
      </p:pic>
      <p:pic>
        <p:nvPicPr>
          <p:cNvPr id="11" name="Picture 10">
            <a:extLst>
              <a:ext uri="{FF2B5EF4-FFF2-40B4-BE49-F238E27FC236}">
                <a16:creationId xmlns:a16="http://schemas.microsoft.com/office/drawing/2014/main" id="{E25E9615-AC1E-8543-8641-78190FAFB8FC}"/>
              </a:ext>
            </a:extLst>
          </p:cNvPr>
          <p:cNvPicPr>
            <a:picLocks noChangeAspect="1"/>
          </p:cNvPicPr>
          <p:nvPr/>
        </p:nvPicPr>
        <p:blipFill>
          <a:blip r:embed="rId3"/>
          <a:stretch>
            <a:fillRect/>
          </a:stretch>
        </p:blipFill>
        <p:spPr>
          <a:xfrm>
            <a:off x="10668000" y="470599"/>
            <a:ext cx="1234846" cy="826857"/>
          </a:xfrm>
          <a:prstGeom prst="rect">
            <a:avLst/>
          </a:prstGeom>
        </p:spPr>
      </p:pic>
    </p:spTree>
    <p:extLst>
      <p:ext uri="{BB962C8B-B14F-4D97-AF65-F5344CB8AC3E}">
        <p14:creationId xmlns:p14="http://schemas.microsoft.com/office/powerpoint/2010/main" val="414364891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618DF5B-C7E5-41A3-9007-E34DE55A35B1}"/>
              </a:ext>
            </a:extLst>
          </p:cNvPr>
          <p:cNvSpPr txBox="1"/>
          <p:nvPr/>
        </p:nvSpPr>
        <p:spPr>
          <a:xfrm>
            <a:off x="4744042" y="692697"/>
            <a:ext cx="3089115" cy="507831"/>
          </a:xfrm>
          <a:prstGeom prst="rect">
            <a:avLst/>
          </a:prstGeom>
          <a:noFill/>
        </p:spPr>
        <p:txBody>
          <a:bodyPr wrap="none" rtlCol="0">
            <a:spAutoFit/>
          </a:bodyPr>
          <a:lstStyle/>
          <a:p>
            <a:r>
              <a:rPr lang="en-GB" sz="2700" b="1" dirty="0"/>
              <a:t>Week 15 - questions</a:t>
            </a:r>
          </a:p>
        </p:txBody>
      </p:sp>
      <p:sp>
        <p:nvSpPr>
          <p:cNvPr id="23" name="Rectangle 13"/>
          <p:cNvSpPr>
            <a:spLocks noChangeArrowheads="1"/>
          </p:cNvSpPr>
          <p:nvPr/>
        </p:nvSpPr>
        <p:spPr bwMode="auto">
          <a:xfrm>
            <a:off x="1703512" y="6269530"/>
            <a:ext cx="8784976"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ctr" eaLnBrk="0" fontAlgn="base" hangingPunct="0">
              <a:spcBef>
                <a:spcPct val="0"/>
              </a:spcBef>
              <a:spcAft>
                <a:spcPct val="0"/>
              </a:spcAft>
            </a:pPr>
            <a:r>
              <a:rPr lang="en-GB" altLang="en-US" sz="2200" b="1" i="1" u="sng" dirty="0">
                <a:ea typeface="Times New Roman" panose="02020603050405020304" pitchFamily="18" charset="0"/>
                <a:cs typeface="Calibri" panose="020F0502020204030204" pitchFamily="34" charset="0"/>
              </a:rPr>
              <a:t>CHALLENGE</a:t>
            </a:r>
            <a:r>
              <a:rPr lang="en-GB" altLang="en-US" sz="2200" b="1" i="1" dirty="0">
                <a:ea typeface="Times New Roman" panose="02020603050405020304" pitchFamily="18" charset="0"/>
                <a:cs typeface="Calibri" panose="020F0502020204030204" pitchFamily="34" charset="0"/>
              </a:rPr>
              <a:t>: Is this apostrophe used for possession or omission?</a:t>
            </a:r>
            <a:endParaRPr lang="en-GB" altLang="en-US" sz="2200" i="1" dirty="0"/>
          </a:p>
          <a:p>
            <a:pPr eaLnBrk="0" fontAlgn="base" hangingPunct="0">
              <a:spcBef>
                <a:spcPct val="0"/>
              </a:spcBef>
              <a:spcAft>
                <a:spcPct val="0"/>
              </a:spcAft>
            </a:pPr>
            <a:endParaRPr lang="en-GB" altLang="en-US" sz="2200" i="1" dirty="0"/>
          </a:p>
        </p:txBody>
      </p:sp>
      <p:pic>
        <p:nvPicPr>
          <p:cNvPr id="16" name="Picture 15">
            <a:extLst>
              <a:ext uri="{FF2B5EF4-FFF2-40B4-BE49-F238E27FC236}">
                <a16:creationId xmlns:a16="http://schemas.microsoft.com/office/drawing/2014/main" id="{A3A8ED81-9E1E-42F0-A699-4D3CE22529E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9832" y="167683"/>
            <a:ext cx="753237" cy="1082421"/>
          </a:xfrm>
          <a:prstGeom prst="rect">
            <a:avLst/>
          </a:prstGeom>
        </p:spPr>
      </p:pic>
      <p:sp>
        <p:nvSpPr>
          <p:cNvPr id="17" name="Rectangle 13">
            <a:extLst>
              <a:ext uri="{FF2B5EF4-FFF2-40B4-BE49-F238E27FC236}">
                <a16:creationId xmlns:a16="http://schemas.microsoft.com/office/drawing/2014/main" id="{02212AA4-7143-4683-8757-294C980AB40E}"/>
              </a:ext>
            </a:extLst>
          </p:cNvPr>
          <p:cNvSpPr>
            <a:spLocks noChangeArrowheads="1"/>
          </p:cNvSpPr>
          <p:nvPr/>
        </p:nvSpPr>
        <p:spPr bwMode="auto">
          <a:xfrm>
            <a:off x="2834768" y="1628800"/>
            <a:ext cx="6933641"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200" b="1" dirty="0">
                <a:ea typeface="Times New Roman" panose="02020603050405020304" pitchFamily="18" charset="0"/>
                <a:cs typeface="Calibri" panose="020F0502020204030204" pitchFamily="34" charset="0"/>
              </a:rPr>
              <a:t>3.</a:t>
            </a:r>
            <a:r>
              <a:rPr lang="en-GB" altLang="en-US" sz="2200" dirty="0">
                <a:ea typeface="Times New Roman" panose="02020603050405020304" pitchFamily="18" charset="0"/>
                <a:cs typeface="Calibri" panose="020F0502020204030204" pitchFamily="34" charset="0"/>
              </a:rPr>
              <a:t>  Which sentence uses an </a:t>
            </a:r>
            <a:r>
              <a:rPr lang="en-GB" altLang="en-US" sz="2200" b="1" dirty="0">
                <a:ea typeface="Times New Roman" panose="02020603050405020304" pitchFamily="18" charset="0"/>
                <a:cs typeface="Calibri" panose="020F0502020204030204" pitchFamily="34" charset="0"/>
              </a:rPr>
              <a:t>apostrophe </a:t>
            </a:r>
            <a:r>
              <a:rPr lang="en-GB" altLang="en-US" sz="2200" dirty="0">
                <a:ea typeface="Times New Roman" panose="02020603050405020304" pitchFamily="18" charset="0"/>
                <a:cs typeface="Calibri" panose="020F0502020204030204" pitchFamily="34" charset="0"/>
              </a:rPr>
              <a:t>correctly?</a:t>
            </a:r>
            <a:endParaRPr lang="en-GB" altLang="en-US" sz="2200" dirty="0"/>
          </a:p>
          <a:p>
            <a:pP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                                                                                  </a:t>
            </a:r>
            <a:endParaRPr lang="en-GB" altLang="en-US" sz="2200" dirty="0"/>
          </a:p>
          <a:p>
            <a:pPr eaLnBrk="0" fontAlgn="base" hangingPunct="0">
              <a:spcBef>
                <a:spcPct val="0"/>
              </a:spcBef>
              <a:spcAft>
                <a:spcPct val="0"/>
              </a:spcAft>
            </a:pPr>
            <a:endParaRPr lang="en-GB" altLang="en-US" sz="2200" dirty="0"/>
          </a:p>
        </p:txBody>
      </p:sp>
      <p:grpSp>
        <p:nvGrpSpPr>
          <p:cNvPr id="18" name="Group 17">
            <a:extLst>
              <a:ext uri="{FF2B5EF4-FFF2-40B4-BE49-F238E27FC236}">
                <a16:creationId xmlns:a16="http://schemas.microsoft.com/office/drawing/2014/main" id="{10FB5FCA-733A-4A96-937A-C77EF6E669A0}"/>
              </a:ext>
            </a:extLst>
          </p:cNvPr>
          <p:cNvGrpSpPr/>
          <p:nvPr/>
        </p:nvGrpSpPr>
        <p:grpSpPr>
          <a:xfrm>
            <a:off x="8186062" y="2182799"/>
            <a:ext cx="1143262" cy="3754663"/>
            <a:chOff x="7110309" y="2132856"/>
            <a:chExt cx="1143262" cy="3754663"/>
          </a:xfrm>
        </p:grpSpPr>
        <p:grpSp>
          <p:nvGrpSpPr>
            <p:cNvPr id="19" name="Group 18">
              <a:extLst>
                <a:ext uri="{FF2B5EF4-FFF2-40B4-BE49-F238E27FC236}">
                  <a16:creationId xmlns:a16="http://schemas.microsoft.com/office/drawing/2014/main" id="{98F85047-88ED-4E11-B3EB-E043161BC4D5}"/>
                </a:ext>
              </a:extLst>
            </p:cNvPr>
            <p:cNvGrpSpPr/>
            <p:nvPr/>
          </p:nvGrpSpPr>
          <p:grpSpPr>
            <a:xfrm>
              <a:off x="7110309" y="2132856"/>
              <a:ext cx="1143262" cy="2966718"/>
              <a:chOff x="7110309" y="2132856"/>
              <a:chExt cx="1143262" cy="2966718"/>
            </a:xfrm>
          </p:grpSpPr>
          <p:grpSp>
            <p:nvGrpSpPr>
              <p:cNvPr id="22" name="Group 21">
                <a:extLst>
                  <a:ext uri="{FF2B5EF4-FFF2-40B4-BE49-F238E27FC236}">
                    <a16:creationId xmlns:a16="http://schemas.microsoft.com/office/drawing/2014/main" id="{039F896B-DEE9-411F-B884-E175EF334BA3}"/>
                  </a:ext>
                </a:extLst>
              </p:cNvPr>
              <p:cNvGrpSpPr/>
              <p:nvPr/>
            </p:nvGrpSpPr>
            <p:grpSpPr>
              <a:xfrm>
                <a:off x="7455015" y="2703983"/>
                <a:ext cx="443007" cy="2395591"/>
                <a:chOff x="0" y="-69120"/>
                <a:chExt cx="219657" cy="1303797"/>
              </a:xfrm>
            </p:grpSpPr>
            <p:sp>
              <p:nvSpPr>
                <p:cNvPr id="26" name="Rectangle 25">
                  <a:extLst>
                    <a:ext uri="{FF2B5EF4-FFF2-40B4-BE49-F238E27FC236}">
                      <a16:creationId xmlns:a16="http://schemas.microsoft.com/office/drawing/2014/main" id="{47E485E0-31F1-45BC-BA3D-3BEF6A3BB7C8}"/>
                    </a:ext>
                  </a:extLst>
                </p:cNvPr>
                <p:cNvSpPr/>
                <p:nvPr/>
              </p:nvSpPr>
              <p:spPr>
                <a:xfrm>
                  <a:off x="0" y="-69120"/>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1</a:t>
                  </a:r>
                </a:p>
              </p:txBody>
            </p:sp>
            <p:sp>
              <p:nvSpPr>
                <p:cNvPr id="27" name="Rectangle 26">
                  <a:extLst>
                    <a:ext uri="{FF2B5EF4-FFF2-40B4-BE49-F238E27FC236}">
                      <a16:creationId xmlns:a16="http://schemas.microsoft.com/office/drawing/2014/main" id="{73A1A7B6-7DD8-47ED-BF59-9A37E5B4C73C}"/>
                    </a:ext>
                  </a:extLst>
                </p:cNvPr>
                <p:cNvSpPr/>
                <p:nvPr/>
              </p:nvSpPr>
              <p:spPr>
                <a:xfrm>
                  <a:off x="6297" y="289291"/>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2</a:t>
                  </a:r>
                </a:p>
              </p:txBody>
            </p:sp>
            <p:sp>
              <p:nvSpPr>
                <p:cNvPr id="28" name="Rectangle 27">
                  <a:extLst>
                    <a:ext uri="{FF2B5EF4-FFF2-40B4-BE49-F238E27FC236}">
                      <a16:creationId xmlns:a16="http://schemas.microsoft.com/office/drawing/2014/main" id="{9AEDCB36-8C08-4AB4-9D7B-C483EE09ABE9}"/>
                    </a:ext>
                  </a:extLst>
                </p:cNvPr>
                <p:cNvSpPr/>
                <p:nvPr/>
              </p:nvSpPr>
              <p:spPr>
                <a:xfrm>
                  <a:off x="5434" y="657063"/>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3</a:t>
                  </a:r>
                </a:p>
              </p:txBody>
            </p:sp>
            <p:sp>
              <p:nvSpPr>
                <p:cNvPr id="29" name="Rectangle 28">
                  <a:extLst>
                    <a:ext uri="{FF2B5EF4-FFF2-40B4-BE49-F238E27FC236}">
                      <a16:creationId xmlns:a16="http://schemas.microsoft.com/office/drawing/2014/main" id="{A6293D48-FE26-44B5-8EC3-330559FBFBD5}"/>
                    </a:ext>
                  </a:extLst>
                </p:cNvPr>
                <p:cNvSpPr/>
                <p:nvPr/>
              </p:nvSpPr>
              <p:spPr>
                <a:xfrm>
                  <a:off x="0" y="1021317"/>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4</a:t>
                  </a:r>
                </a:p>
              </p:txBody>
            </p:sp>
          </p:grpSp>
          <p:sp>
            <p:nvSpPr>
              <p:cNvPr id="25" name="Rectangle 24">
                <a:extLst>
                  <a:ext uri="{FF2B5EF4-FFF2-40B4-BE49-F238E27FC236}">
                    <a16:creationId xmlns:a16="http://schemas.microsoft.com/office/drawing/2014/main" id="{005047CC-3913-41FF-AFE4-AAFDDB9C7128}"/>
                  </a:ext>
                </a:extLst>
              </p:cNvPr>
              <p:cNvSpPr/>
              <p:nvPr/>
            </p:nvSpPr>
            <p:spPr>
              <a:xfrm>
                <a:off x="7110309" y="2132856"/>
                <a:ext cx="1143262" cy="430887"/>
              </a:xfrm>
              <a:prstGeom prst="rect">
                <a:avLst/>
              </a:prstGeom>
            </p:spPr>
            <p:txBody>
              <a:bodyPr wrap="none">
                <a:spAutoFit/>
              </a:bodyPr>
              <a:lstStyle/>
              <a:p>
                <a:r>
                  <a:rPr lang="en-GB" altLang="en-US" sz="2200" dirty="0">
                    <a:ea typeface="Times New Roman" panose="02020603050405020304" pitchFamily="18" charset="0"/>
                    <a:cs typeface="Calibri" panose="020F0502020204030204" pitchFamily="34" charset="0"/>
                  </a:rPr>
                  <a:t>Tick </a:t>
                </a:r>
                <a:r>
                  <a:rPr lang="en-GB" altLang="en-US" sz="2200" b="1" dirty="0">
                    <a:ea typeface="Times New Roman" panose="02020603050405020304" pitchFamily="18" charset="0"/>
                    <a:cs typeface="Calibri" panose="020F0502020204030204" pitchFamily="34" charset="0"/>
                  </a:rPr>
                  <a:t>one</a:t>
                </a:r>
                <a:endParaRPr lang="en-GB" sz="2200" dirty="0"/>
              </a:p>
            </p:txBody>
          </p:sp>
        </p:grpSp>
        <p:sp>
          <p:nvSpPr>
            <p:cNvPr id="20" name="Rectangle 19">
              <a:extLst>
                <a:ext uri="{FF2B5EF4-FFF2-40B4-BE49-F238E27FC236}">
                  <a16:creationId xmlns:a16="http://schemas.microsoft.com/office/drawing/2014/main" id="{645850C6-0778-4C58-B702-2CB4AF30D7CE}"/>
                </a:ext>
              </a:extLst>
            </p:cNvPr>
            <p:cNvSpPr/>
            <p:nvPr/>
          </p:nvSpPr>
          <p:spPr>
            <a:xfrm>
              <a:off x="7138760" y="5118078"/>
              <a:ext cx="1084733" cy="769441"/>
            </a:xfrm>
            <a:prstGeom prst="rect">
              <a:avLst/>
            </a:prstGeom>
          </p:spPr>
          <p:txBody>
            <a:bodyPr wrap="square">
              <a:spAutoFit/>
            </a:bodyPr>
            <a:lstStyle/>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______</a:t>
              </a:r>
              <a:endParaRPr lang="en-GB" altLang="en-US" sz="2200" dirty="0"/>
            </a:p>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1 mark</a:t>
              </a:r>
              <a:endParaRPr lang="en-GB" altLang="en-US" sz="2200" dirty="0"/>
            </a:p>
          </p:txBody>
        </p:sp>
      </p:grpSp>
      <p:sp>
        <p:nvSpPr>
          <p:cNvPr id="30" name="Rectangle 14">
            <a:extLst>
              <a:ext uri="{FF2B5EF4-FFF2-40B4-BE49-F238E27FC236}">
                <a16:creationId xmlns:a16="http://schemas.microsoft.com/office/drawing/2014/main" id="{C983FADD-FB69-4E41-B584-AF7CFB25C33D}"/>
              </a:ext>
            </a:extLst>
          </p:cNvPr>
          <p:cNvSpPr>
            <a:spLocks noChangeArrowheads="1"/>
          </p:cNvSpPr>
          <p:nvPr/>
        </p:nvSpPr>
        <p:spPr bwMode="auto">
          <a:xfrm>
            <a:off x="2353440" y="2890098"/>
            <a:ext cx="5993820" cy="2462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r>
              <a:rPr lang="en-GB" sz="2200" dirty="0"/>
              <a:t>Dickens’s novels have lots of detailed descriptions.</a:t>
            </a:r>
          </a:p>
          <a:p>
            <a:r>
              <a:rPr lang="en-GB" sz="2200" b="1" dirty="0"/>
              <a:t> </a:t>
            </a:r>
          </a:p>
          <a:p>
            <a:r>
              <a:rPr lang="en-GB" sz="2200" dirty="0"/>
              <a:t>Dickens’ novels have lots of detailed descriptions.</a:t>
            </a:r>
          </a:p>
          <a:p>
            <a:endParaRPr lang="en-GB" sz="2200" dirty="0"/>
          </a:p>
          <a:p>
            <a:r>
              <a:rPr lang="en-GB" sz="2200" dirty="0"/>
              <a:t>Dickens novels have lot’s of detailed descriptions.</a:t>
            </a:r>
          </a:p>
          <a:p>
            <a:endParaRPr lang="en-GB" sz="2200" dirty="0"/>
          </a:p>
          <a:p>
            <a:r>
              <a:rPr lang="en-GB" sz="2200" dirty="0"/>
              <a:t>Dickens novel’s have lots of detailed descriptions.</a:t>
            </a:r>
            <a:endParaRPr lang="en-GB" altLang="en-US" sz="2200" dirty="0"/>
          </a:p>
        </p:txBody>
      </p:sp>
      <p:pic>
        <p:nvPicPr>
          <p:cNvPr id="21" name="Picture 20">
            <a:extLst>
              <a:ext uri="{FF2B5EF4-FFF2-40B4-BE49-F238E27FC236}">
                <a16:creationId xmlns:a16="http://schemas.microsoft.com/office/drawing/2014/main" id="{F5F1FA97-D852-7E47-8E6C-B49D1FBFE5C3}"/>
              </a:ext>
            </a:extLst>
          </p:cNvPr>
          <p:cNvPicPr>
            <a:picLocks noChangeAspect="1"/>
          </p:cNvPicPr>
          <p:nvPr/>
        </p:nvPicPr>
        <p:blipFill>
          <a:blip r:embed="rId3"/>
          <a:stretch>
            <a:fillRect/>
          </a:stretch>
        </p:blipFill>
        <p:spPr>
          <a:xfrm>
            <a:off x="10668000" y="470599"/>
            <a:ext cx="1234846" cy="826857"/>
          </a:xfrm>
          <a:prstGeom prst="rect">
            <a:avLst/>
          </a:prstGeom>
        </p:spPr>
      </p:pic>
    </p:spTree>
    <p:extLst>
      <p:ext uri="{BB962C8B-B14F-4D97-AF65-F5344CB8AC3E}">
        <p14:creationId xmlns:p14="http://schemas.microsoft.com/office/powerpoint/2010/main" val="281646970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618DF5B-C7E5-41A3-9007-E34DE55A35B1}"/>
              </a:ext>
            </a:extLst>
          </p:cNvPr>
          <p:cNvSpPr txBox="1"/>
          <p:nvPr/>
        </p:nvSpPr>
        <p:spPr>
          <a:xfrm>
            <a:off x="4744042" y="692697"/>
            <a:ext cx="3089115" cy="507831"/>
          </a:xfrm>
          <a:prstGeom prst="rect">
            <a:avLst/>
          </a:prstGeom>
          <a:noFill/>
        </p:spPr>
        <p:txBody>
          <a:bodyPr wrap="none" rtlCol="0">
            <a:spAutoFit/>
          </a:bodyPr>
          <a:lstStyle/>
          <a:p>
            <a:r>
              <a:rPr lang="en-GB" sz="2700" b="1" dirty="0"/>
              <a:t>Week 16 - questions</a:t>
            </a:r>
          </a:p>
        </p:txBody>
      </p:sp>
      <p:sp>
        <p:nvSpPr>
          <p:cNvPr id="8" name="Rectangle 13"/>
          <p:cNvSpPr>
            <a:spLocks noChangeArrowheads="1"/>
          </p:cNvSpPr>
          <p:nvPr/>
        </p:nvSpPr>
        <p:spPr bwMode="auto">
          <a:xfrm>
            <a:off x="2821778" y="1351619"/>
            <a:ext cx="6933641"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200" b="1" dirty="0">
                <a:ea typeface="Times New Roman" panose="02020603050405020304" pitchFamily="18" charset="0"/>
                <a:cs typeface="Calibri" panose="020F0502020204030204" pitchFamily="34" charset="0"/>
              </a:rPr>
              <a:t>1.  </a:t>
            </a:r>
            <a:r>
              <a:rPr lang="en-GB" altLang="en-US" sz="2200" dirty="0">
                <a:ea typeface="Times New Roman" panose="02020603050405020304" pitchFamily="18" charset="0"/>
                <a:cs typeface="Calibri" panose="020F0502020204030204" pitchFamily="34" charset="0"/>
              </a:rPr>
              <a:t>Draw a line to match each sentence with the correct </a:t>
            </a:r>
            <a:r>
              <a:rPr lang="en-GB" altLang="en-US" sz="2200" b="1" dirty="0">
                <a:ea typeface="Times New Roman" panose="02020603050405020304" pitchFamily="18" charset="0"/>
                <a:cs typeface="Calibri" panose="020F0502020204030204" pitchFamily="34" charset="0"/>
              </a:rPr>
              <a:t>determiner</a:t>
            </a:r>
            <a:r>
              <a:rPr lang="en-GB" altLang="en-US" sz="2200" dirty="0">
                <a:ea typeface="Times New Roman" panose="02020603050405020304" pitchFamily="18" charset="0"/>
                <a:cs typeface="Calibri" panose="020F0502020204030204" pitchFamily="34" charset="0"/>
              </a:rPr>
              <a:t>.</a:t>
            </a:r>
          </a:p>
          <a:p>
            <a:pPr eaLnBrk="0" fontAlgn="base" hangingPunct="0">
              <a:spcBef>
                <a:spcPct val="0"/>
              </a:spcBef>
              <a:spcAft>
                <a:spcPct val="0"/>
              </a:spcAft>
            </a:pPr>
            <a:endParaRPr lang="en-GB" altLang="en-US" sz="2200" dirty="0"/>
          </a:p>
        </p:txBody>
      </p:sp>
      <p:sp>
        <p:nvSpPr>
          <p:cNvPr id="37" name="Rectangle 13"/>
          <p:cNvSpPr>
            <a:spLocks noChangeArrowheads="1"/>
          </p:cNvSpPr>
          <p:nvPr/>
        </p:nvSpPr>
        <p:spPr bwMode="auto">
          <a:xfrm>
            <a:off x="1524000" y="6040159"/>
            <a:ext cx="9144000" cy="144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ctr" eaLnBrk="0" fontAlgn="base" hangingPunct="0">
              <a:spcBef>
                <a:spcPct val="0"/>
              </a:spcBef>
              <a:spcAft>
                <a:spcPct val="0"/>
              </a:spcAft>
            </a:pPr>
            <a:r>
              <a:rPr lang="en-GB" altLang="en-US" sz="2200" b="1" i="1" u="sng" dirty="0">
                <a:ea typeface="Times New Roman" panose="02020603050405020304" pitchFamily="18" charset="0"/>
                <a:cs typeface="Calibri" panose="020F0502020204030204" pitchFamily="34" charset="0"/>
              </a:rPr>
              <a:t>CHALLENGE</a:t>
            </a:r>
            <a:r>
              <a:rPr lang="en-GB" altLang="en-US" sz="2200" b="1" i="1" dirty="0">
                <a:ea typeface="Times New Roman" panose="02020603050405020304" pitchFamily="18" charset="0"/>
                <a:cs typeface="Calibri" panose="020F0502020204030204" pitchFamily="34" charset="0"/>
              </a:rPr>
              <a:t>: How do you know whether to use </a:t>
            </a:r>
            <a:r>
              <a:rPr lang="en-GB" altLang="en-US" sz="2200" b="1" i="1" u="sng" dirty="0">
                <a:ea typeface="Times New Roman" panose="02020603050405020304" pitchFamily="18" charset="0"/>
                <a:cs typeface="Calibri" panose="020F0502020204030204" pitchFamily="34" charset="0"/>
              </a:rPr>
              <a:t>a</a:t>
            </a:r>
            <a:r>
              <a:rPr lang="en-GB" altLang="en-US" sz="2200" b="1" i="1" dirty="0">
                <a:ea typeface="Times New Roman" panose="02020603050405020304" pitchFamily="18" charset="0"/>
                <a:cs typeface="Calibri" panose="020F0502020204030204" pitchFamily="34" charset="0"/>
              </a:rPr>
              <a:t> or </a:t>
            </a:r>
            <a:r>
              <a:rPr lang="en-GB" altLang="en-US" sz="2200" b="1" i="1" u="sng" dirty="0">
                <a:ea typeface="Times New Roman" panose="02020603050405020304" pitchFamily="18" charset="0"/>
                <a:cs typeface="Calibri" panose="020F0502020204030204" pitchFamily="34" charset="0"/>
              </a:rPr>
              <a:t>an</a:t>
            </a:r>
            <a:r>
              <a:rPr lang="en-GB" altLang="en-US" sz="2200" b="1" i="1" dirty="0">
                <a:ea typeface="Times New Roman" panose="02020603050405020304" pitchFamily="18" charset="0"/>
                <a:cs typeface="Calibri" panose="020F0502020204030204" pitchFamily="34" charset="0"/>
              </a:rPr>
              <a:t> before a word? </a:t>
            </a:r>
          </a:p>
          <a:p>
            <a:pPr algn="ctr" eaLnBrk="0" fontAlgn="base" hangingPunct="0">
              <a:spcBef>
                <a:spcPct val="0"/>
              </a:spcBef>
              <a:spcAft>
                <a:spcPct val="0"/>
              </a:spcAft>
            </a:pPr>
            <a:r>
              <a:rPr lang="en-GB" altLang="en-US" sz="2200" b="1" i="1" dirty="0">
                <a:ea typeface="Times New Roman" panose="02020603050405020304" pitchFamily="18" charset="0"/>
                <a:cs typeface="Calibri" panose="020F0502020204030204" pitchFamily="34" charset="0"/>
              </a:rPr>
              <a:t>What is the rule?</a:t>
            </a:r>
          </a:p>
          <a:p>
            <a:pPr eaLnBrk="0" fontAlgn="base" hangingPunct="0">
              <a:spcBef>
                <a:spcPct val="0"/>
              </a:spcBef>
              <a:spcAft>
                <a:spcPct val="0"/>
              </a:spcAft>
            </a:pPr>
            <a:r>
              <a:rPr lang="en-GB" altLang="en-US" sz="2200" i="1" dirty="0">
                <a:ea typeface="Times New Roman" panose="02020603050405020304" pitchFamily="18" charset="0"/>
                <a:cs typeface="Calibri" panose="020F0502020204030204" pitchFamily="34" charset="0"/>
              </a:rPr>
              <a:t>                                                                                  </a:t>
            </a:r>
            <a:endParaRPr lang="en-GB" altLang="en-US" sz="2200" i="1" dirty="0"/>
          </a:p>
          <a:p>
            <a:pPr eaLnBrk="0" fontAlgn="base" hangingPunct="0">
              <a:spcBef>
                <a:spcPct val="0"/>
              </a:spcBef>
              <a:spcAft>
                <a:spcPct val="0"/>
              </a:spcAft>
            </a:pPr>
            <a:endParaRPr lang="en-GB" altLang="en-US" sz="2200" i="1" dirty="0"/>
          </a:p>
        </p:txBody>
      </p:sp>
      <p:pic>
        <p:nvPicPr>
          <p:cNvPr id="18" name="Picture 17">
            <a:extLst>
              <a:ext uri="{FF2B5EF4-FFF2-40B4-BE49-F238E27FC236}">
                <a16:creationId xmlns:a16="http://schemas.microsoft.com/office/drawing/2014/main" id="{1163C030-CD77-4961-8D4E-CCDE9F1F914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9832" y="167683"/>
            <a:ext cx="753237" cy="1082421"/>
          </a:xfrm>
          <a:prstGeom prst="rect">
            <a:avLst/>
          </a:prstGeom>
        </p:spPr>
      </p:pic>
      <p:sp>
        <p:nvSpPr>
          <p:cNvPr id="19" name="Rectangle 18">
            <a:extLst>
              <a:ext uri="{FF2B5EF4-FFF2-40B4-BE49-F238E27FC236}">
                <a16:creationId xmlns:a16="http://schemas.microsoft.com/office/drawing/2014/main" id="{D63B5031-7BA6-410C-A958-7F9AF366D472}"/>
              </a:ext>
            </a:extLst>
          </p:cNvPr>
          <p:cNvSpPr/>
          <p:nvPr/>
        </p:nvSpPr>
        <p:spPr>
          <a:xfrm>
            <a:off x="8886768" y="5004806"/>
            <a:ext cx="1084733" cy="769441"/>
          </a:xfrm>
          <a:prstGeom prst="rect">
            <a:avLst/>
          </a:prstGeom>
        </p:spPr>
        <p:txBody>
          <a:bodyPr wrap="square">
            <a:spAutoFit/>
          </a:bodyPr>
          <a:lstStyle/>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______</a:t>
            </a:r>
            <a:endParaRPr lang="en-GB" altLang="en-US" sz="2200" dirty="0"/>
          </a:p>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1 mark</a:t>
            </a:r>
            <a:endParaRPr lang="en-GB" altLang="en-US" sz="2200" dirty="0"/>
          </a:p>
        </p:txBody>
      </p:sp>
      <p:grpSp>
        <p:nvGrpSpPr>
          <p:cNvPr id="24" name="Group 23">
            <a:extLst>
              <a:ext uri="{FF2B5EF4-FFF2-40B4-BE49-F238E27FC236}">
                <a16:creationId xmlns:a16="http://schemas.microsoft.com/office/drawing/2014/main" id="{75029121-EDE1-42B3-B528-9B8AF7ED7936}"/>
              </a:ext>
            </a:extLst>
          </p:cNvPr>
          <p:cNvGrpSpPr/>
          <p:nvPr/>
        </p:nvGrpSpPr>
        <p:grpSpPr>
          <a:xfrm>
            <a:off x="2401051" y="2519467"/>
            <a:ext cx="7572196" cy="2145659"/>
            <a:chOff x="-357511" y="-179801"/>
            <a:chExt cx="3754537" cy="1167772"/>
          </a:xfrm>
        </p:grpSpPr>
        <p:sp>
          <p:nvSpPr>
            <p:cNvPr id="27" name="Rectangle 26">
              <a:extLst>
                <a:ext uri="{FF2B5EF4-FFF2-40B4-BE49-F238E27FC236}">
                  <a16:creationId xmlns:a16="http://schemas.microsoft.com/office/drawing/2014/main" id="{59276A1D-605C-4CC4-BC4C-6DA0CF38CDC5}"/>
                </a:ext>
              </a:extLst>
            </p:cNvPr>
            <p:cNvSpPr/>
            <p:nvPr/>
          </p:nvSpPr>
          <p:spPr>
            <a:xfrm>
              <a:off x="-357511" y="-178955"/>
              <a:ext cx="2330376" cy="324041"/>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en-GB" sz="2200" dirty="0"/>
                <a:t>1) Lisa had ____ amazing time at netball.</a:t>
              </a:r>
            </a:p>
          </p:txBody>
        </p:sp>
        <p:sp>
          <p:nvSpPr>
            <p:cNvPr id="29" name="Rectangle 28">
              <a:extLst>
                <a:ext uri="{FF2B5EF4-FFF2-40B4-BE49-F238E27FC236}">
                  <a16:creationId xmlns:a16="http://schemas.microsoft.com/office/drawing/2014/main" id="{B867EA24-D4C8-4ECA-9C3E-EBDCE2169C6F}"/>
                </a:ext>
              </a:extLst>
            </p:cNvPr>
            <p:cNvSpPr/>
            <p:nvPr/>
          </p:nvSpPr>
          <p:spPr>
            <a:xfrm>
              <a:off x="-344017" y="232838"/>
              <a:ext cx="2317746" cy="324041"/>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en-GB" sz="2200" dirty="0"/>
                <a:t>2) I have ____ really nasty cold.</a:t>
              </a:r>
            </a:p>
          </p:txBody>
        </p:sp>
        <p:sp>
          <p:nvSpPr>
            <p:cNvPr id="30" name="Rectangle 29">
              <a:extLst>
                <a:ext uri="{FF2B5EF4-FFF2-40B4-BE49-F238E27FC236}">
                  <a16:creationId xmlns:a16="http://schemas.microsoft.com/office/drawing/2014/main" id="{263871FA-7F35-422A-881D-86AB6372FCB5}"/>
                </a:ext>
              </a:extLst>
            </p:cNvPr>
            <p:cNvSpPr/>
            <p:nvPr/>
          </p:nvSpPr>
          <p:spPr>
            <a:xfrm>
              <a:off x="-344881" y="663930"/>
              <a:ext cx="2317746" cy="324041"/>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en-GB" sz="2200" dirty="0"/>
                <a:t>3) The class voted for ____ best performance.</a:t>
              </a:r>
            </a:p>
          </p:txBody>
        </p:sp>
        <p:sp>
          <p:nvSpPr>
            <p:cNvPr id="31" name="Rectangle 30">
              <a:extLst>
                <a:ext uri="{FF2B5EF4-FFF2-40B4-BE49-F238E27FC236}">
                  <a16:creationId xmlns:a16="http://schemas.microsoft.com/office/drawing/2014/main" id="{2DD8D19A-8228-4621-9675-EF702B5EB139}"/>
                </a:ext>
              </a:extLst>
            </p:cNvPr>
            <p:cNvSpPr/>
            <p:nvPr/>
          </p:nvSpPr>
          <p:spPr>
            <a:xfrm>
              <a:off x="2755879" y="-179801"/>
              <a:ext cx="641147" cy="324041"/>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dirty="0"/>
                <a:t>the</a:t>
              </a:r>
            </a:p>
          </p:txBody>
        </p:sp>
        <p:sp>
          <p:nvSpPr>
            <p:cNvPr id="35" name="Rectangle 34">
              <a:extLst>
                <a:ext uri="{FF2B5EF4-FFF2-40B4-BE49-F238E27FC236}">
                  <a16:creationId xmlns:a16="http://schemas.microsoft.com/office/drawing/2014/main" id="{F69E45F1-BD95-40D4-9F5C-23049785F70B}"/>
                </a:ext>
              </a:extLst>
            </p:cNvPr>
            <p:cNvSpPr/>
            <p:nvPr/>
          </p:nvSpPr>
          <p:spPr>
            <a:xfrm>
              <a:off x="2755879" y="232838"/>
              <a:ext cx="641147" cy="324041"/>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dirty="0"/>
                <a:t>an</a:t>
              </a:r>
            </a:p>
          </p:txBody>
        </p:sp>
        <p:sp>
          <p:nvSpPr>
            <p:cNvPr id="36" name="Rectangle 35">
              <a:extLst>
                <a:ext uri="{FF2B5EF4-FFF2-40B4-BE49-F238E27FC236}">
                  <a16:creationId xmlns:a16="http://schemas.microsoft.com/office/drawing/2014/main" id="{5CA54485-F3AC-46F9-9900-520B2D6D12B0}"/>
                </a:ext>
              </a:extLst>
            </p:cNvPr>
            <p:cNvSpPr/>
            <p:nvPr/>
          </p:nvSpPr>
          <p:spPr>
            <a:xfrm>
              <a:off x="2755013" y="663930"/>
              <a:ext cx="641147" cy="324041"/>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dirty="0"/>
                <a:t>a</a:t>
              </a:r>
            </a:p>
          </p:txBody>
        </p:sp>
      </p:grpSp>
      <p:pic>
        <p:nvPicPr>
          <p:cNvPr id="15" name="Picture 14">
            <a:extLst>
              <a:ext uri="{FF2B5EF4-FFF2-40B4-BE49-F238E27FC236}">
                <a16:creationId xmlns:a16="http://schemas.microsoft.com/office/drawing/2014/main" id="{915ABB3F-B1D5-114D-B0CD-5BD0EB97D5F2}"/>
              </a:ext>
            </a:extLst>
          </p:cNvPr>
          <p:cNvPicPr>
            <a:picLocks noChangeAspect="1"/>
          </p:cNvPicPr>
          <p:nvPr/>
        </p:nvPicPr>
        <p:blipFill>
          <a:blip r:embed="rId3"/>
          <a:stretch>
            <a:fillRect/>
          </a:stretch>
        </p:blipFill>
        <p:spPr>
          <a:xfrm>
            <a:off x="10668000" y="470599"/>
            <a:ext cx="1234846" cy="826857"/>
          </a:xfrm>
          <a:prstGeom prst="rect">
            <a:avLst/>
          </a:prstGeom>
        </p:spPr>
      </p:pic>
    </p:spTree>
    <p:extLst>
      <p:ext uri="{BB962C8B-B14F-4D97-AF65-F5344CB8AC3E}">
        <p14:creationId xmlns:p14="http://schemas.microsoft.com/office/powerpoint/2010/main" val="173642114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6618DF5B-C7E5-41A3-9007-E34DE55A35B1}"/>
              </a:ext>
            </a:extLst>
          </p:cNvPr>
          <p:cNvSpPr txBox="1"/>
          <p:nvPr/>
        </p:nvSpPr>
        <p:spPr>
          <a:xfrm>
            <a:off x="4744042" y="692697"/>
            <a:ext cx="3089115" cy="507831"/>
          </a:xfrm>
          <a:prstGeom prst="rect">
            <a:avLst/>
          </a:prstGeom>
          <a:noFill/>
        </p:spPr>
        <p:txBody>
          <a:bodyPr wrap="none" rtlCol="0">
            <a:spAutoFit/>
          </a:bodyPr>
          <a:lstStyle/>
          <a:p>
            <a:r>
              <a:rPr lang="en-GB" sz="2700" b="1" dirty="0"/>
              <a:t>Week 16 - questions</a:t>
            </a:r>
          </a:p>
        </p:txBody>
      </p:sp>
      <p:sp>
        <p:nvSpPr>
          <p:cNvPr id="13" name="Rectangle 13"/>
          <p:cNvSpPr>
            <a:spLocks noChangeArrowheads="1"/>
          </p:cNvSpPr>
          <p:nvPr/>
        </p:nvSpPr>
        <p:spPr bwMode="auto">
          <a:xfrm>
            <a:off x="2860319" y="1945179"/>
            <a:ext cx="6962578" cy="2462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200" b="1" dirty="0">
                <a:ea typeface="Times New Roman" panose="02020603050405020304" pitchFamily="18" charset="0"/>
                <a:cs typeface="Calibri" panose="020F0502020204030204" pitchFamily="34" charset="0"/>
              </a:rPr>
              <a:t>2.  </a:t>
            </a:r>
            <a:r>
              <a:rPr lang="en-GB" altLang="en-US" sz="2200" dirty="0">
                <a:ea typeface="Times New Roman" panose="02020603050405020304" pitchFamily="18" charset="0"/>
                <a:cs typeface="Calibri" panose="020F0502020204030204" pitchFamily="34" charset="0"/>
              </a:rPr>
              <a:t>Explain the difference between the </a:t>
            </a:r>
            <a:r>
              <a:rPr lang="en-GB" altLang="en-US" sz="2200" b="1" dirty="0">
                <a:ea typeface="Times New Roman" panose="02020603050405020304" pitchFamily="18" charset="0"/>
                <a:cs typeface="Calibri" panose="020F0502020204030204" pitchFamily="34" charset="0"/>
              </a:rPr>
              <a:t>simple past tense </a:t>
            </a:r>
            <a:r>
              <a:rPr lang="en-GB" altLang="en-US" sz="2200" dirty="0">
                <a:ea typeface="Times New Roman" panose="02020603050405020304" pitchFamily="18" charset="0"/>
                <a:cs typeface="Calibri" panose="020F0502020204030204" pitchFamily="34" charset="0"/>
              </a:rPr>
              <a:t>and the </a:t>
            </a:r>
            <a:r>
              <a:rPr lang="en-GB" altLang="en-US" sz="2200" b="1" dirty="0">
                <a:ea typeface="Times New Roman" panose="02020603050405020304" pitchFamily="18" charset="0"/>
                <a:cs typeface="Calibri" panose="020F0502020204030204" pitchFamily="34" charset="0"/>
              </a:rPr>
              <a:t>past progressive tense</a:t>
            </a:r>
            <a:r>
              <a:rPr lang="en-GB" altLang="en-US" sz="2200" dirty="0">
                <a:ea typeface="Times New Roman" panose="02020603050405020304" pitchFamily="18" charset="0"/>
                <a:cs typeface="Calibri" panose="020F0502020204030204" pitchFamily="34" charset="0"/>
              </a:rPr>
              <a:t>.</a:t>
            </a:r>
          </a:p>
          <a:p>
            <a:pPr marL="457200" indent="-457200" eaLnBrk="0" fontAlgn="base" hangingPunct="0">
              <a:spcBef>
                <a:spcPct val="0"/>
              </a:spcBef>
              <a:spcAft>
                <a:spcPct val="0"/>
              </a:spcAft>
              <a:buAutoNum type="arabicPeriod" startAt="3"/>
            </a:pPr>
            <a:endParaRPr lang="en-GB" altLang="en-US" sz="2200" dirty="0">
              <a:cs typeface="Calibri" panose="020F0502020204030204" pitchFamily="34" charset="0"/>
            </a:endParaRPr>
          </a:p>
          <a:p>
            <a:pPr eaLnBrk="0" fontAlgn="base" hangingPunct="0">
              <a:spcBef>
                <a:spcPct val="0"/>
              </a:spcBef>
              <a:spcAft>
                <a:spcPct val="0"/>
              </a:spcAft>
            </a:pPr>
            <a:endParaRPr lang="en-GB" altLang="en-US" sz="2200" dirty="0">
              <a:cs typeface="Calibri" panose="020F0502020204030204" pitchFamily="34" charset="0"/>
            </a:endParaRPr>
          </a:p>
          <a:p>
            <a:pPr eaLnBrk="0" fontAlgn="base" hangingPunct="0">
              <a:spcBef>
                <a:spcPct val="0"/>
              </a:spcBef>
              <a:spcAft>
                <a:spcPct val="0"/>
              </a:spcAft>
            </a:pPr>
            <a:r>
              <a:rPr lang="en-GB" altLang="en-US" sz="2200" dirty="0">
                <a:cs typeface="Calibri" panose="020F0502020204030204" pitchFamily="34" charset="0"/>
              </a:rPr>
              <a:t>________________________________________________</a:t>
            </a:r>
          </a:p>
          <a:p>
            <a:pPr eaLnBrk="0" fontAlgn="base" hangingPunct="0">
              <a:spcBef>
                <a:spcPct val="0"/>
              </a:spcBef>
              <a:spcAft>
                <a:spcPct val="0"/>
              </a:spcAft>
            </a:pPr>
            <a:endParaRPr lang="en-GB" altLang="en-US" sz="2200" dirty="0">
              <a:cs typeface="Calibri" panose="020F0502020204030204" pitchFamily="34" charset="0"/>
            </a:endParaRPr>
          </a:p>
          <a:p>
            <a:pPr eaLnBrk="0" fontAlgn="base" hangingPunct="0">
              <a:spcBef>
                <a:spcPct val="0"/>
              </a:spcBef>
              <a:spcAft>
                <a:spcPct val="0"/>
              </a:spcAft>
            </a:pPr>
            <a:r>
              <a:rPr lang="en-GB" altLang="en-US" sz="2200" dirty="0">
                <a:cs typeface="Calibri" panose="020F0502020204030204" pitchFamily="34" charset="0"/>
              </a:rPr>
              <a:t>________________________________________________</a:t>
            </a:r>
            <a:endParaRPr lang="en-GB" altLang="en-US" sz="2200" dirty="0"/>
          </a:p>
        </p:txBody>
      </p:sp>
      <p:sp>
        <p:nvSpPr>
          <p:cNvPr id="15" name="Rectangle 14"/>
          <p:cNvSpPr/>
          <p:nvPr/>
        </p:nvSpPr>
        <p:spPr>
          <a:xfrm>
            <a:off x="8407724" y="4502731"/>
            <a:ext cx="1084733" cy="769441"/>
          </a:xfrm>
          <a:prstGeom prst="rect">
            <a:avLst/>
          </a:prstGeom>
        </p:spPr>
        <p:txBody>
          <a:bodyPr wrap="square">
            <a:spAutoFit/>
          </a:bodyPr>
          <a:lstStyle/>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______</a:t>
            </a:r>
            <a:endParaRPr lang="en-GB" altLang="en-US" sz="2200" dirty="0"/>
          </a:p>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1 mark</a:t>
            </a:r>
            <a:endParaRPr lang="en-GB" altLang="en-US" sz="2200" dirty="0"/>
          </a:p>
        </p:txBody>
      </p:sp>
      <p:sp>
        <p:nvSpPr>
          <p:cNvPr id="16" name="Rectangle 13"/>
          <p:cNvSpPr>
            <a:spLocks noChangeArrowheads="1"/>
          </p:cNvSpPr>
          <p:nvPr/>
        </p:nvSpPr>
        <p:spPr bwMode="auto">
          <a:xfrm>
            <a:off x="1978671" y="6159596"/>
            <a:ext cx="8234658"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algn="ctr" eaLnBrk="0" fontAlgn="base" hangingPunct="0">
              <a:spcBef>
                <a:spcPct val="0"/>
              </a:spcBef>
              <a:spcAft>
                <a:spcPct val="0"/>
              </a:spcAft>
            </a:pPr>
            <a:r>
              <a:rPr lang="en-GB" altLang="en-US" sz="2200" b="1" i="1" u="sng" dirty="0">
                <a:ea typeface="Times New Roman" panose="02020603050405020304" pitchFamily="18" charset="0"/>
                <a:cs typeface="Calibri" panose="020F0502020204030204" pitchFamily="34" charset="0"/>
              </a:rPr>
              <a:t>CHALLENGE</a:t>
            </a:r>
            <a:r>
              <a:rPr lang="en-GB" altLang="en-US" sz="2200" b="1" i="1" dirty="0">
                <a:ea typeface="Times New Roman" panose="02020603050405020304" pitchFamily="18" charset="0"/>
                <a:cs typeface="Calibri" panose="020F0502020204030204" pitchFamily="34" charset="0"/>
              </a:rPr>
              <a:t>: Write a sentence for each tense to support your answer. </a:t>
            </a:r>
            <a:endParaRPr lang="en-GB" altLang="en-US" sz="2200" i="1" dirty="0"/>
          </a:p>
          <a:p>
            <a:pPr lvl="0" eaLnBrk="0" fontAlgn="base" hangingPunct="0">
              <a:spcBef>
                <a:spcPct val="0"/>
              </a:spcBef>
              <a:spcAft>
                <a:spcPct val="0"/>
              </a:spcAft>
            </a:pPr>
            <a:r>
              <a:rPr lang="en-GB" altLang="en-US" sz="2200" i="1" dirty="0">
                <a:ea typeface="Times New Roman" panose="02020603050405020304" pitchFamily="18" charset="0"/>
                <a:cs typeface="Calibri" panose="020F0502020204030204" pitchFamily="34" charset="0"/>
              </a:rPr>
              <a:t>                                                                                  </a:t>
            </a:r>
            <a:endParaRPr lang="en-GB" altLang="en-US" sz="2200" i="1" dirty="0"/>
          </a:p>
          <a:p>
            <a:pPr lvl="0" eaLnBrk="0" fontAlgn="base" hangingPunct="0">
              <a:spcBef>
                <a:spcPct val="0"/>
              </a:spcBef>
              <a:spcAft>
                <a:spcPct val="0"/>
              </a:spcAft>
            </a:pPr>
            <a:endParaRPr lang="en-GB" altLang="en-US" sz="2200" i="1" dirty="0"/>
          </a:p>
        </p:txBody>
      </p:sp>
      <p:pic>
        <p:nvPicPr>
          <p:cNvPr id="17" name="Picture 16">
            <a:extLst>
              <a:ext uri="{FF2B5EF4-FFF2-40B4-BE49-F238E27FC236}">
                <a16:creationId xmlns:a16="http://schemas.microsoft.com/office/drawing/2014/main" id="{8134855B-41E9-4F48-BD04-F5C962A4211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9832" y="167683"/>
            <a:ext cx="753237" cy="1082421"/>
          </a:xfrm>
          <a:prstGeom prst="rect">
            <a:avLst/>
          </a:prstGeom>
        </p:spPr>
      </p:pic>
      <p:pic>
        <p:nvPicPr>
          <p:cNvPr id="8" name="Picture 7">
            <a:extLst>
              <a:ext uri="{FF2B5EF4-FFF2-40B4-BE49-F238E27FC236}">
                <a16:creationId xmlns:a16="http://schemas.microsoft.com/office/drawing/2014/main" id="{FA95FEE3-593F-DF4C-AC13-5B3315246335}"/>
              </a:ext>
            </a:extLst>
          </p:cNvPr>
          <p:cNvPicPr>
            <a:picLocks noChangeAspect="1"/>
          </p:cNvPicPr>
          <p:nvPr/>
        </p:nvPicPr>
        <p:blipFill>
          <a:blip r:embed="rId3"/>
          <a:stretch>
            <a:fillRect/>
          </a:stretch>
        </p:blipFill>
        <p:spPr>
          <a:xfrm>
            <a:off x="10668000" y="470599"/>
            <a:ext cx="1234846" cy="826857"/>
          </a:xfrm>
          <a:prstGeom prst="rect">
            <a:avLst/>
          </a:prstGeom>
        </p:spPr>
      </p:pic>
    </p:spTree>
    <p:extLst>
      <p:ext uri="{BB962C8B-B14F-4D97-AF65-F5344CB8AC3E}">
        <p14:creationId xmlns:p14="http://schemas.microsoft.com/office/powerpoint/2010/main" val="6081784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618DF5B-C7E5-41A3-9007-E34DE55A35B1}"/>
              </a:ext>
            </a:extLst>
          </p:cNvPr>
          <p:cNvSpPr txBox="1"/>
          <p:nvPr/>
        </p:nvSpPr>
        <p:spPr>
          <a:xfrm>
            <a:off x="4744042" y="692697"/>
            <a:ext cx="2914388" cy="507831"/>
          </a:xfrm>
          <a:prstGeom prst="rect">
            <a:avLst/>
          </a:prstGeom>
          <a:noFill/>
        </p:spPr>
        <p:txBody>
          <a:bodyPr wrap="none" rtlCol="0">
            <a:spAutoFit/>
          </a:bodyPr>
          <a:lstStyle/>
          <a:p>
            <a:r>
              <a:rPr lang="en-GB" sz="2700" b="1" dirty="0"/>
              <a:t>Week 1 - questions</a:t>
            </a:r>
          </a:p>
        </p:txBody>
      </p:sp>
      <p:sp>
        <p:nvSpPr>
          <p:cNvPr id="8" name="Rectangle 13"/>
          <p:cNvSpPr>
            <a:spLocks noChangeArrowheads="1"/>
          </p:cNvSpPr>
          <p:nvPr/>
        </p:nvSpPr>
        <p:spPr bwMode="auto">
          <a:xfrm>
            <a:off x="2639616" y="1603539"/>
            <a:ext cx="7200800"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200" b="1" dirty="0">
                <a:ea typeface="Times New Roman" panose="02020603050405020304" pitchFamily="18" charset="0"/>
                <a:cs typeface="Calibri" panose="020F0502020204030204" pitchFamily="34" charset="0"/>
              </a:rPr>
              <a:t>3.  </a:t>
            </a:r>
            <a:r>
              <a:rPr lang="en-GB" altLang="en-US" sz="2200" dirty="0">
                <a:ea typeface="Times New Roman" panose="02020603050405020304" pitchFamily="18" charset="0"/>
                <a:cs typeface="Calibri" panose="020F0502020204030204" pitchFamily="34" charset="0"/>
              </a:rPr>
              <a:t>Change the following statement to a </a:t>
            </a:r>
            <a:r>
              <a:rPr lang="en-GB" altLang="en-US" sz="2200" b="1" dirty="0">
                <a:ea typeface="Times New Roman" panose="02020603050405020304" pitchFamily="18" charset="0"/>
                <a:cs typeface="Calibri" panose="020F0502020204030204" pitchFamily="34" charset="0"/>
              </a:rPr>
              <a:t>question</a:t>
            </a:r>
            <a:r>
              <a:rPr lang="en-GB" altLang="en-US" sz="2200" dirty="0">
                <a:ea typeface="Times New Roman" panose="02020603050405020304" pitchFamily="18" charset="0"/>
                <a:cs typeface="Calibri" panose="020F0502020204030204" pitchFamily="34" charset="0"/>
              </a:rPr>
              <a:t>. Do not use any additional words. Punctuate your answer correctly.</a:t>
            </a:r>
            <a:endParaRPr lang="en-GB" altLang="en-US" sz="2200" dirty="0"/>
          </a:p>
          <a:p>
            <a:pPr eaLnBrk="0" fontAlgn="base" hangingPunct="0">
              <a:spcBef>
                <a:spcPct val="0"/>
              </a:spcBef>
              <a:spcAft>
                <a:spcPct val="0"/>
              </a:spcAft>
            </a:pPr>
            <a:endParaRPr lang="en-GB" altLang="en-US" sz="2200" dirty="0"/>
          </a:p>
        </p:txBody>
      </p:sp>
      <p:sp>
        <p:nvSpPr>
          <p:cNvPr id="24" name="Rectangle 23"/>
          <p:cNvSpPr/>
          <p:nvPr/>
        </p:nvSpPr>
        <p:spPr>
          <a:xfrm>
            <a:off x="8301707" y="4145427"/>
            <a:ext cx="1084733" cy="769441"/>
          </a:xfrm>
          <a:prstGeom prst="rect">
            <a:avLst/>
          </a:prstGeom>
        </p:spPr>
        <p:txBody>
          <a:bodyPr wrap="square">
            <a:spAutoFit/>
          </a:bodyPr>
          <a:lstStyle/>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______</a:t>
            </a:r>
            <a:endParaRPr lang="en-GB" altLang="en-US" sz="2200" dirty="0"/>
          </a:p>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1 mark</a:t>
            </a:r>
            <a:endParaRPr lang="en-GB" altLang="en-US" sz="2200" dirty="0"/>
          </a:p>
        </p:txBody>
      </p:sp>
      <p:sp>
        <p:nvSpPr>
          <p:cNvPr id="23" name="Rectangle 13"/>
          <p:cNvSpPr>
            <a:spLocks noChangeArrowheads="1"/>
          </p:cNvSpPr>
          <p:nvPr/>
        </p:nvSpPr>
        <p:spPr bwMode="auto">
          <a:xfrm>
            <a:off x="1524000" y="6007321"/>
            <a:ext cx="9144000" cy="144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ctr" eaLnBrk="0" fontAlgn="base" hangingPunct="0">
              <a:spcBef>
                <a:spcPct val="0"/>
              </a:spcBef>
              <a:spcAft>
                <a:spcPct val="0"/>
              </a:spcAft>
            </a:pPr>
            <a:r>
              <a:rPr lang="en-GB" altLang="en-US" sz="2200" b="1" i="1" u="sng" dirty="0">
                <a:ea typeface="Times New Roman" panose="02020603050405020304" pitchFamily="18" charset="0"/>
                <a:cs typeface="Calibri" panose="020F0502020204030204" pitchFamily="34" charset="0"/>
              </a:rPr>
              <a:t>CHALLENGE</a:t>
            </a:r>
            <a:r>
              <a:rPr lang="en-GB" altLang="en-US" sz="2200" b="1" i="1" dirty="0">
                <a:ea typeface="Times New Roman" panose="02020603050405020304" pitchFamily="18" charset="0"/>
                <a:cs typeface="Calibri" panose="020F0502020204030204" pitchFamily="34" charset="0"/>
              </a:rPr>
              <a:t>: Write a command from the sentence above - you may remove words.</a:t>
            </a:r>
            <a:endParaRPr lang="en-GB" altLang="en-US" sz="2200" i="1" dirty="0"/>
          </a:p>
          <a:p>
            <a:pPr eaLnBrk="0" fontAlgn="base" hangingPunct="0">
              <a:spcBef>
                <a:spcPct val="0"/>
              </a:spcBef>
              <a:spcAft>
                <a:spcPct val="0"/>
              </a:spcAft>
            </a:pPr>
            <a:r>
              <a:rPr lang="en-GB" altLang="en-US" sz="2200" i="1" dirty="0">
                <a:ea typeface="Times New Roman" panose="02020603050405020304" pitchFamily="18" charset="0"/>
                <a:cs typeface="Calibri" panose="020F0502020204030204" pitchFamily="34" charset="0"/>
              </a:rPr>
              <a:t>                                                                                  </a:t>
            </a:r>
            <a:endParaRPr lang="en-GB" altLang="en-US" sz="2200" i="1" dirty="0"/>
          </a:p>
          <a:p>
            <a:pPr eaLnBrk="0" fontAlgn="base" hangingPunct="0">
              <a:spcBef>
                <a:spcPct val="0"/>
              </a:spcBef>
              <a:spcAft>
                <a:spcPct val="0"/>
              </a:spcAft>
            </a:pPr>
            <a:endParaRPr lang="en-GB" altLang="en-US" sz="2200" i="1" dirty="0"/>
          </a:p>
        </p:txBody>
      </p:sp>
      <p:sp>
        <p:nvSpPr>
          <p:cNvPr id="10" name="Rectangle 14"/>
          <p:cNvSpPr>
            <a:spLocks noChangeArrowheads="1"/>
          </p:cNvSpPr>
          <p:nvPr/>
        </p:nvSpPr>
        <p:spPr bwMode="auto">
          <a:xfrm>
            <a:off x="2325655" y="2546008"/>
            <a:ext cx="7828722"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eaLnBrk="0" fontAlgn="base" hangingPunct="0">
              <a:spcBef>
                <a:spcPct val="0"/>
              </a:spcBef>
              <a:spcAft>
                <a:spcPct val="0"/>
              </a:spcAft>
            </a:pPr>
            <a:r>
              <a:rPr lang="en-GB" altLang="en-US" sz="2800" dirty="0">
                <a:ea typeface="Times New Roman" panose="02020603050405020304" pitchFamily="18" charset="0"/>
                <a:cs typeface="Calibri" panose="020F0502020204030204" pitchFamily="34" charset="0"/>
              </a:rPr>
              <a:t>Sangita can make the dinner tonight.</a:t>
            </a:r>
          </a:p>
          <a:p>
            <a:pPr lvl="0" eaLnBrk="0" fontAlgn="base" hangingPunct="0">
              <a:spcBef>
                <a:spcPct val="0"/>
              </a:spcBef>
              <a:spcAft>
                <a:spcPct val="0"/>
              </a:spcAft>
            </a:pPr>
            <a:endParaRPr lang="en-GB" altLang="en-US" sz="2800" dirty="0">
              <a:ea typeface="Times New Roman" panose="02020603050405020304" pitchFamily="18" charset="0"/>
              <a:cs typeface="Calibri" panose="020F0502020204030204" pitchFamily="34" charset="0"/>
            </a:endParaRPr>
          </a:p>
          <a:p>
            <a:pPr lvl="0" eaLnBrk="0" fontAlgn="base" hangingPunct="0">
              <a:spcBef>
                <a:spcPct val="0"/>
              </a:spcBef>
              <a:spcAft>
                <a:spcPct val="0"/>
              </a:spcAft>
            </a:pPr>
            <a:r>
              <a:rPr lang="en-GB" altLang="en-US" sz="2800" dirty="0">
                <a:ea typeface="Times New Roman" panose="02020603050405020304" pitchFamily="18" charset="0"/>
                <a:cs typeface="Calibri" panose="020F0502020204030204" pitchFamily="34" charset="0"/>
              </a:rPr>
              <a:t>___________________________________________</a:t>
            </a:r>
          </a:p>
        </p:txBody>
      </p:sp>
      <p:pic>
        <p:nvPicPr>
          <p:cNvPr id="12" name="Picture 11">
            <a:extLst>
              <a:ext uri="{FF2B5EF4-FFF2-40B4-BE49-F238E27FC236}">
                <a16:creationId xmlns:a16="http://schemas.microsoft.com/office/drawing/2014/main" id="{607EF618-3176-4350-905F-2AE0A656A82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9832" y="167683"/>
            <a:ext cx="753237" cy="1082421"/>
          </a:xfrm>
          <a:prstGeom prst="rect">
            <a:avLst/>
          </a:prstGeom>
        </p:spPr>
      </p:pic>
      <p:pic>
        <p:nvPicPr>
          <p:cNvPr id="9" name="Picture 8">
            <a:extLst>
              <a:ext uri="{FF2B5EF4-FFF2-40B4-BE49-F238E27FC236}">
                <a16:creationId xmlns:a16="http://schemas.microsoft.com/office/drawing/2014/main" id="{11E90D6E-CCD1-F44F-9A91-50159A18396E}"/>
              </a:ext>
            </a:extLst>
          </p:cNvPr>
          <p:cNvPicPr>
            <a:picLocks noChangeAspect="1"/>
          </p:cNvPicPr>
          <p:nvPr/>
        </p:nvPicPr>
        <p:blipFill>
          <a:blip r:embed="rId3"/>
          <a:stretch>
            <a:fillRect/>
          </a:stretch>
        </p:blipFill>
        <p:spPr>
          <a:xfrm>
            <a:off x="10668000" y="470599"/>
            <a:ext cx="1234846" cy="826857"/>
          </a:xfrm>
          <a:prstGeom prst="rect">
            <a:avLst/>
          </a:prstGeom>
        </p:spPr>
      </p:pic>
    </p:spTree>
    <p:extLst>
      <p:ext uri="{BB962C8B-B14F-4D97-AF65-F5344CB8AC3E}">
        <p14:creationId xmlns:p14="http://schemas.microsoft.com/office/powerpoint/2010/main" val="289850108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618DF5B-C7E5-41A3-9007-E34DE55A35B1}"/>
              </a:ext>
            </a:extLst>
          </p:cNvPr>
          <p:cNvSpPr txBox="1"/>
          <p:nvPr/>
        </p:nvSpPr>
        <p:spPr>
          <a:xfrm>
            <a:off x="4744042" y="692697"/>
            <a:ext cx="3089115" cy="507831"/>
          </a:xfrm>
          <a:prstGeom prst="rect">
            <a:avLst/>
          </a:prstGeom>
          <a:noFill/>
        </p:spPr>
        <p:txBody>
          <a:bodyPr wrap="none" rtlCol="0">
            <a:spAutoFit/>
          </a:bodyPr>
          <a:lstStyle/>
          <a:p>
            <a:r>
              <a:rPr lang="en-GB" sz="2700" b="1" dirty="0"/>
              <a:t>Week 16 - questions</a:t>
            </a:r>
          </a:p>
        </p:txBody>
      </p:sp>
      <p:sp>
        <p:nvSpPr>
          <p:cNvPr id="8" name="Rectangle 13"/>
          <p:cNvSpPr>
            <a:spLocks noChangeArrowheads="1"/>
          </p:cNvSpPr>
          <p:nvPr/>
        </p:nvSpPr>
        <p:spPr bwMode="auto">
          <a:xfrm>
            <a:off x="2888003" y="1359237"/>
            <a:ext cx="7047034"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r>
              <a:rPr lang="en-GB" sz="2200" b="1" dirty="0"/>
              <a:t>3. </a:t>
            </a:r>
            <a:r>
              <a:rPr lang="en-GB" altLang="en-US" sz="2200" dirty="0">
                <a:ea typeface="Times New Roman" panose="02020603050405020304" pitchFamily="18" charset="0"/>
                <a:cs typeface="Calibri" panose="020F0502020204030204" pitchFamily="34" charset="0"/>
              </a:rPr>
              <a:t>Draw lines to match each sentence with the most appropriate </a:t>
            </a:r>
            <a:r>
              <a:rPr lang="en-GB" altLang="en-US" sz="2200" b="1" dirty="0">
                <a:ea typeface="Times New Roman" panose="02020603050405020304" pitchFamily="18" charset="0"/>
                <a:cs typeface="Calibri" panose="020F0502020204030204" pitchFamily="34" charset="0"/>
              </a:rPr>
              <a:t>conjunction. </a:t>
            </a:r>
            <a:r>
              <a:rPr lang="en-GB" altLang="en-US" sz="2200" dirty="0">
                <a:ea typeface="Times New Roman" panose="02020603050405020304" pitchFamily="18" charset="0"/>
                <a:cs typeface="Calibri" panose="020F0502020204030204" pitchFamily="34" charset="0"/>
              </a:rPr>
              <a:t>Use each conjunction only </a:t>
            </a:r>
            <a:r>
              <a:rPr lang="en-GB" altLang="en-US" sz="2200" b="1" dirty="0">
                <a:ea typeface="Times New Roman" panose="02020603050405020304" pitchFamily="18" charset="0"/>
                <a:cs typeface="Calibri" panose="020F0502020204030204" pitchFamily="34" charset="0"/>
              </a:rPr>
              <a:t>once.</a:t>
            </a:r>
            <a:endParaRPr lang="en-GB" sz="2200" dirty="0"/>
          </a:p>
        </p:txBody>
      </p:sp>
      <p:sp>
        <p:nvSpPr>
          <p:cNvPr id="37" name="Rectangle 13"/>
          <p:cNvSpPr>
            <a:spLocks noChangeArrowheads="1"/>
          </p:cNvSpPr>
          <p:nvPr/>
        </p:nvSpPr>
        <p:spPr bwMode="auto">
          <a:xfrm>
            <a:off x="1965798" y="6002992"/>
            <a:ext cx="8234658"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algn="ctr" eaLnBrk="0" fontAlgn="base" hangingPunct="0">
              <a:spcBef>
                <a:spcPct val="0"/>
              </a:spcBef>
              <a:spcAft>
                <a:spcPct val="0"/>
              </a:spcAft>
            </a:pPr>
            <a:r>
              <a:rPr lang="en-GB" altLang="en-US" sz="2200" b="1" i="1" u="sng" dirty="0">
                <a:ea typeface="Times New Roman" panose="02020603050405020304" pitchFamily="18" charset="0"/>
                <a:cs typeface="Calibri" panose="020F0502020204030204" pitchFamily="34" charset="0"/>
              </a:rPr>
              <a:t>CHALLENGE</a:t>
            </a:r>
            <a:r>
              <a:rPr lang="en-GB" altLang="en-US" sz="2200" b="1" i="1" dirty="0">
                <a:ea typeface="Times New Roman" panose="02020603050405020304" pitchFamily="18" charset="0"/>
                <a:cs typeface="Calibri" panose="020F0502020204030204" pitchFamily="34" charset="0"/>
              </a:rPr>
              <a:t>: Write your own version of the first sentence, including a list of things that you would like to eat for dinner.</a:t>
            </a:r>
            <a:endParaRPr lang="en-GB" altLang="en-US" sz="2200" i="1" dirty="0"/>
          </a:p>
        </p:txBody>
      </p:sp>
      <p:sp>
        <p:nvSpPr>
          <p:cNvPr id="20" name="Rectangle 19"/>
          <p:cNvSpPr/>
          <p:nvPr/>
        </p:nvSpPr>
        <p:spPr>
          <a:xfrm>
            <a:off x="8886768" y="5004806"/>
            <a:ext cx="1084733" cy="769441"/>
          </a:xfrm>
          <a:prstGeom prst="rect">
            <a:avLst/>
          </a:prstGeom>
        </p:spPr>
        <p:txBody>
          <a:bodyPr wrap="square">
            <a:spAutoFit/>
          </a:bodyPr>
          <a:lstStyle/>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______</a:t>
            </a:r>
            <a:endParaRPr lang="en-GB" altLang="en-US" sz="2200" dirty="0"/>
          </a:p>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1 mark</a:t>
            </a:r>
            <a:endParaRPr lang="en-GB" altLang="en-US" sz="2200" dirty="0"/>
          </a:p>
        </p:txBody>
      </p:sp>
      <p:pic>
        <p:nvPicPr>
          <p:cNvPr id="10" name="Picture 9">
            <a:extLst>
              <a:ext uri="{FF2B5EF4-FFF2-40B4-BE49-F238E27FC236}">
                <a16:creationId xmlns:a16="http://schemas.microsoft.com/office/drawing/2014/main" id="{30D04D4C-27CC-464A-9B01-E157436A129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9832" y="167683"/>
            <a:ext cx="753237" cy="1082421"/>
          </a:xfrm>
          <a:prstGeom prst="rect">
            <a:avLst/>
          </a:prstGeom>
        </p:spPr>
      </p:pic>
      <p:grpSp>
        <p:nvGrpSpPr>
          <p:cNvPr id="12" name="Group 11">
            <a:extLst>
              <a:ext uri="{FF2B5EF4-FFF2-40B4-BE49-F238E27FC236}">
                <a16:creationId xmlns:a16="http://schemas.microsoft.com/office/drawing/2014/main" id="{0F84350A-2939-4F73-9BD0-60A70CDEB1B4}"/>
              </a:ext>
            </a:extLst>
          </p:cNvPr>
          <p:cNvGrpSpPr/>
          <p:nvPr/>
        </p:nvGrpSpPr>
        <p:grpSpPr>
          <a:xfrm>
            <a:off x="2401051" y="2519467"/>
            <a:ext cx="7572196" cy="2145659"/>
            <a:chOff x="-357511" y="-179801"/>
            <a:chExt cx="3754537" cy="1167772"/>
          </a:xfrm>
        </p:grpSpPr>
        <p:sp>
          <p:nvSpPr>
            <p:cNvPr id="14" name="Rectangle 13">
              <a:extLst>
                <a:ext uri="{FF2B5EF4-FFF2-40B4-BE49-F238E27FC236}">
                  <a16:creationId xmlns:a16="http://schemas.microsoft.com/office/drawing/2014/main" id="{AABEED1E-838F-40C3-8058-4C540F5EF7A2}"/>
                </a:ext>
              </a:extLst>
            </p:cNvPr>
            <p:cNvSpPr/>
            <p:nvPr/>
          </p:nvSpPr>
          <p:spPr>
            <a:xfrm>
              <a:off x="-357511" y="-178955"/>
              <a:ext cx="2343006" cy="324041"/>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en-GB" sz="2200" dirty="0"/>
                <a:t>1) For dinner, I would like lamb _____ new potatoes. </a:t>
              </a:r>
            </a:p>
          </p:txBody>
        </p:sp>
        <p:sp>
          <p:nvSpPr>
            <p:cNvPr id="15" name="Rectangle 14">
              <a:extLst>
                <a:ext uri="{FF2B5EF4-FFF2-40B4-BE49-F238E27FC236}">
                  <a16:creationId xmlns:a16="http://schemas.microsoft.com/office/drawing/2014/main" id="{DE9677BF-2237-44A5-AF19-6CD42631FBA5}"/>
                </a:ext>
              </a:extLst>
            </p:cNvPr>
            <p:cNvSpPr/>
            <p:nvPr/>
          </p:nvSpPr>
          <p:spPr>
            <a:xfrm>
              <a:off x="-344017" y="232838"/>
              <a:ext cx="2317746" cy="324041"/>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en-GB" sz="2200" dirty="0"/>
                <a:t>2) _______ the film was very long, it was still brilliant.</a:t>
              </a:r>
            </a:p>
          </p:txBody>
        </p:sp>
        <p:sp>
          <p:nvSpPr>
            <p:cNvPr id="16" name="Rectangle 15">
              <a:extLst>
                <a:ext uri="{FF2B5EF4-FFF2-40B4-BE49-F238E27FC236}">
                  <a16:creationId xmlns:a16="http://schemas.microsoft.com/office/drawing/2014/main" id="{E10FAAB8-C78C-402F-8742-0A0D66CFEE0A}"/>
                </a:ext>
              </a:extLst>
            </p:cNvPr>
            <p:cNvSpPr/>
            <p:nvPr/>
          </p:nvSpPr>
          <p:spPr>
            <a:xfrm>
              <a:off x="-344881" y="663930"/>
              <a:ext cx="2317746" cy="324041"/>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en-GB" sz="2200" dirty="0"/>
                <a:t>3) She pulled the cord  ____ she was hurtling through the sky.</a:t>
              </a:r>
            </a:p>
          </p:txBody>
        </p:sp>
        <p:sp>
          <p:nvSpPr>
            <p:cNvPr id="17" name="Rectangle 16">
              <a:extLst>
                <a:ext uri="{FF2B5EF4-FFF2-40B4-BE49-F238E27FC236}">
                  <a16:creationId xmlns:a16="http://schemas.microsoft.com/office/drawing/2014/main" id="{D2B6389B-FEF8-4382-8BE4-68ED650FF590}"/>
                </a:ext>
              </a:extLst>
            </p:cNvPr>
            <p:cNvSpPr/>
            <p:nvPr/>
          </p:nvSpPr>
          <p:spPr>
            <a:xfrm>
              <a:off x="2501727" y="-179801"/>
              <a:ext cx="895299" cy="324041"/>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dirty="0"/>
                <a:t>whilst</a:t>
              </a:r>
            </a:p>
          </p:txBody>
        </p:sp>
        <p:sp>
          <p:nvSpPr>
            <p:cNvPr id="18" name="Rectangle 17">
              <a:extLst>
                <a:ext uri="{FF2B5EF4-FFF2-40B4-BE49-F238E27FC236}">
                  <a16:creationId xmlns:a16="http://schemas.microsoft.com/office/drawing/2014/main" id="{5BD1A70B-6E86-4B48-8FD3-CD54F32F56CD}"/>
                </a:ext>
              </a:extLst>
            </p:cNvPr>
            <p:cNvSpPr/>
            <p:nvPr/>
          </p:nvSpPr>
          <p:spPr>
            <a:xfrm>
              <a:off x="2501727" y="232838"/>
              <a:ext cx="895299" cy="324041"/>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dirty="0"/>
                <a:t>although</a:t>
              </a:r>
            </a:p>
          </p:txBody>
        </p:sp>
        <p:sp>
          <p:nvSpPr>
            <p:cNvPr id="19" name="Rectangle 18">
              <a:extLst>
                <a:ext uri="{FF2B5EF4-FFF2-40B4-BE49-F238E27FC236}">
                  <a16:creationId xmlns:a16="http://schemas.microsoft.com/office/drawing/2014/main" id="{423BE1E8-0A4A-424D-AA78-D17E4B202378}"/>
                </a:ext>
              </a:extLst>
            </p:cNvPr>
            <p:cNvSpPr/>
            <p:nvPr/>
          </p:nvSpPr>
          <p:spPr>
            <a:xfrm>
              <a:off x="2500861" y="663930"/>
              <a:ext cx="895299" cy="324041"/>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dirty="0"/>
                <a:t>and</a:t>
              </a:r>
            </a:p>
          </p:txBody>
        </p:sp>
      </p:grpSp>
      <p:pic>
        <p:nvPicPr>
          <p:cNvPr id="21" name="Picture 20">
            <a:extLst>
              <a:ext uri="{FF2B5EF4-FFF2-40B4-BE49-F238E27FC236}">
                <a16:creationId xmlns:a16="http://schemas.microsoft.com/office/drawing/2014/main" id="{2BF7C6A9-1ADC-B448-AF20-48C4F9D5F3BC}"/>
              </a:ext>
            </a:extLst>
          </p:cNvPr>
          <p:cNvPicPr>
            <a:picLocks noChangeAspect="1"/>
          </p:cNvPicPr>
          <p:nvPr/>
        </p:nvPicPr>
        <p:blipFill>
          <a:blip r:embed="rId3"/>
          <a:stretch>
            <a:fillRect/>
          </a:stretch>
        </p:blipFill>
        <p:spPr>
          <a:xfrm>
            <a:off x="10668000" y="470599"/>
            <a:ext cx="1234846" cy="826857"/>
          </a:xfrm>
          <a:prstGeom prst="rect">
            <a:avLst/>
          </a:prstGeom>
        </p:spPr>
      </p:pic>
    </p:spTree>
    <p:extLst>
      <p:ext uri="{BB962C8B-B14F-4D97-AF65-F5344CB8AC3E}">
        <p14:creationId xmlns:p14="http://schemas.microsoft.com/office/powerpoint/2010/main" val="351723424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618DF5B-C7E5-41A3-9007-E34DE55A35B1}"/>
              </a:ext>
            </a:extLst>
          </p:cNvPr>
          <p:cNvSpPr txBox="1"/>
          <p:nvPr/>
        </p:nvSpPr>
        <p:spPr>
          <a:xfrm>
            <a:off x="4744042" y="692697"/>
            <a:ext cx="3089115" cy="507831"/>
          </a:xfrm>
          <a:prstGeom prst="rect">
            <a:avLst/>
          </a:prstGeom>
          <a:noFill/>
        </p:spPr>
        <p:txBody>
          <a:bodyPr wrap="none" rtlCol="0">
            <a:spAutoFit/>
          </a:bodyPr>
          <a:lstStyle/>
          <a:p>
            <a:r>
              <a:rPr lang="en-GB" sz="2700" b="1" dirty="0"/>
              <a:t>Week 17 - questions</a:t>
            </a:r>
          </a:p>
        </p:txBody>
      </p:sp>
      <p:sp>
        <p:nvSpPr>
          <p:cNvPr id="8" name="Rectangle 13"/>
          <p:cNvSpPr>
            <a:spLocks noChangeArrowheads="1"/>
          </p:cNvSpPr>
          <p:nvPr/>
        </p:nvSpPr>
        <p:spPr bwMode="auto">
          <a:xfrm>
            <a:off x="2927648" y="1434262"/>
            <a:ext cx="7200800" cy="144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eaLnBrk="0" fontAlgn="base" hangingPunct="0">
              <a:spcBef>
                <a:spcPct val="0"/>
              </a:spcBef>
              <a:spcAft>
                <a:spcPct val="0"/>
              </a:spcAft>
            </a:pPr>
            <a:r>
              <a:rPr lang="en-GB" altLang="en-US" sz="2200" b="1" dirty="0">
                <a:ea typeface="Times New Roman" panose="02020603050405020304" pitchFamily="18" charset="0"/>
                <a:cs typeface="Calibri" panose="020F0502020204030204" pitchFamily="34" charset="0"/>
              </a:rPr>
              <a:t>1.  </a:t>
            </a:r>
            <a:r>
              <a:rPr lang="en-GB" altLang="en-US" sz="2200" dirty="0">
                <a:latin typeface="Calibri" panose="020F0502020204030204" pitchFamily="34" charset="0"/>
                <a:ea typeface="Times New Roman" panose="02020603050405020304" pitchFamily="18" charset="0"/>
                <a:cs typeface="Calibri" panose="020F0502020204030204" pitchFamily="34" charset="0"/>
              </a:rPr>
              <a:t>Add a prefix to the beginning of each word listed below to form its </a:t>
            </a:r>
            <a:r>
              <a:rPr lang="en-GB" altLang="en-US" sz="2200" b="1" dirty="0">
                <a:latin typeface="Calibri" panose="020F0502020204030204" pitchFamily="34" charset="0"/>
                <a:ea typeface="Times New Roman" panose="02020603050405020304" pitchFamily="18" charset="0"/>
                <a:cs typeface="Calibri" panose="020F0502020204030204" pitchFamily="34" charset="0"/>
              </a:rPr>
              <a:t>antonym</a:t>
            </a:r>
            <a:r>
              <a:rPr lang="en-GB" altLang="en-US" sz="2200" dirty="0">
                <a:latin typeface="Calibri" panose="020F0502020204030204" pitchFamily="34" charset="0"/>
                <a:ea typeface="Times New Roman" panose="02020603050405020304" pitchFamily="18" charset="0"/>
                <a:cs typeface="Calibri" panose="020F0502020204030204" pitchFamily="34" charset="0"/>
              </a:rPr>
              <a:t>.</a:t>
            </a:r>
            <a:endParaRPr lang="en-GB" altLang="en-US" sz="2200" dirty="0"/>
          </a:p>
          <a:p>
            <a:pPr lvl="0" eaLnBrk="0" fontAlgn="base" hangingPunct="0">
              <a:spcBef>
                <a:spcPct val="0"/>
              </a:spcBef>
              <a:spcAft>
                <a:spcPct val="0"/>
              </a:spcAft>
            </a:pPr>
            <a:endParaRPr lang="en-GB" altLang="en-US" sz="2200" dirty="0">
              <a:latin typeface="Arial" panose="020B0604020202020204" pitchFamily="34" charset="0"/>
            </a:endParaRPr>
          </a:p>
          <a:p>
            <a:pPr eaLnBrk="0" fontAlgn="base" hangingPunct="0">
              <a:spcBef>
                <a:spcPct val="0"/>
              </a:spcBef>
              <a:spcAft>
                <a:spcPct val="0"/>
              </a:spcAft>
            </a:pPr>
            <a:endParaRPr lang="en-GB" altLang="en-US" sz="2200" dirty="0"/>
          </a:p>
        </p:txBody>
      </p:sp>
      <p:sp>
        <p:nvSpPr>
          <p:cNvPr id="24" name="Rectangle 23"/>
          <p:cNvSpPr/>
          <p:nvPr/>
        </p:nvSpPr>
        <p:spPr>
          <a:xfrm>
            <a:off x="9043715" y="4647908"/>
            <a:ext cx="1084733" cy="769441"/>
          </a:xfrm>
          <a:prstGeom prst="rect">
            <a:avLst/>
          </a:prstGeom>
        </p:spPr>
        <p:txBody>
          <a:bodyPr wrap="square">
            <a:spAutoFit/>
          </a:bodyPr>
          <a:lstStyle/>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______</a:t>
            </a:r>
            <a:endParaRPr lang="en-GB" altLang="en-US" sz="2200" dirty="0"/>
          </a:p>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1 mark</a:t>
            </a:r>
            <a:endParaRPr lang="en-GB" altLang="en-US" sz="2200" dirty="0"/>
          </a:p>
        </p:txBody>
      </p:sp>
      <p:sp>
        <p:nvSpPr>
          <p:cNvPr id="23" name="Rectangle 13"/>
          <p:cNvSpPr>
            <a:spLocks noChangeArrowheads="1"/>
          </p:cNvSpPr>
          <p:nvPr/>
        </p:nvSpPr>
        <p:spPr bwMode="auto">
          <a:xfrm>
            <a:off x="1524000" y="6209436"/>
            <a:ext cx="9144000"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ctr" eaLnBrk="0" fontAlgn="base" hangingPunct="0">
              <a:spcBef>
                <a:spcPct val="0"/>
              </a:spcBef>
              <a:spcAft>
                <a:spcPct val="0"/>
              </a:spcAft>
            </a:pPr>
            <a:r>
              <a:rPr lang="en-GB" altLang="en-US" sz="2200" b="1" i="1" u="sng" dirty="0">
                <a:ea typeface="Times New Roman" panose="02020603050405020304" pitchFamily="18" charset="0"/>
                <a:cs typeface="Calibri" panose="020F0502020204030204" pitchFamily="34" charset="0"/>
              </a:rPr>
              <a:t>CHALLENGE</a:t>
            </a:r>
            <a:r>
              <a:rPr lang="en-GB" altLang="en-US" sz="2200" b="1" i="1" dirty="0">
                <a:ea typeface="Times New Roman" panose="02020603050405020304" pitchFamily="18" charset="0"/>
                <a:cs typeface="Calibri" panose="020F0502020204030204" pitchFamily="34" charset="0"/>
              </a:rPr>
              <a:t>: Create an adverb from any of the words above.</a:t>
            </a:r>
            <a:endParaRPr lang="en-GB" altLang="en-US" sz="2200" i="1" dirty="0"/>
          </a:p>
          <a:p>
            <a:pPr eaLnBrk="0" fontAlgn="base" hangingPunct="0">
              <a:spcBef>
                <a:spcPct val="0"/>
              </a:spcBef>
              <a:spcAft>
                <a:spcPct val="0"/>
              </a:spcAft>
            </a:pPr>
            <a:r>
              <a:rPr lang="en-GB" altLang="en-US" sz="2200" i="1" dirty="0">
                <a:ea typeface="Times New Roman" panose="02020603050405020304" pitchFamily="18" charset="0"/>
                <a:cs typeface="Calibri" panose="020F0502020204030204" pitchFamily="34" charset="0"/>
              </a:rPr>
              <a:t>                                                                                  </a:t>
            </a:r>
            <a:endParaRPr lang="en-GB" altLang="en-US" sz="2200" i="1" dirty="0"/>
          </a:p>
          <a:p>
            <a:pPr eaLnBrk="0" fontAlgn="base" hangingPunct="0">
              <a:spcBef>
                <a:spcPct val="0"/>
              </a:spcBef>
              <a:spcAft>
                <a:spcPct val="0"/>
              </a:spcAft>
            </a:pPr>
            <a:endParaRPr lang="en-GB" altLang="en-US" sz="2200" i="1" dirty="0"/>
          </a:p>
        </p:txBody>
      </p:sp>
      <p:sp>
        <p:nvSpPr>
          <p:cNvPr id="9" name="Rectangle 8"/>
          <p:cNvSpPr/>
          <p:nvPr/>
        </p:nvSpPr>
        <p:spPr>
          <a:xfrm>
            <a:off x="2974243" y="2837149"/>
            <a:ext cx="3121757" cy="1384995"/>
          </a:xfrm>
          <a:prstGeom prst="rect">
            <a:avLst/>
          </a:prstGeom>
        </p:spPr>
        <p:txBody>
          <a:bodyPr wrap="square">
            <a:spAutoFit/>
          </a:bodyPr>
          <a:lstStyle/>
          <a:p>
            <a:r>
              <a:rPr lang="en-GB" sz="2800" dirty="0">
                <a:latin typeface="Calibri" panose="020F0502020204030204" pitchFamily="34" charset="0"/>
                <a:ea typeface="Times New Roman" panose="02020603050405020304" pitchFamily="18" charset="0"/>
              </a:rPr>
              <a:t>_____correct</a:t>
            </a:r>
          </a:p>
          <a:p>
            <a:r>
              <a:rPr lang="en-GB" sz="2800" dirty="0">
                <a:latin typeface="Calibri" panose="020F0502020204030204" pitchFamily="34" charset="0"/>
              </a:rPr>
              <a:t>_____behave</a:t>
            </a:r>
          </a:p>
          <a:p>
            <a:r>
              <a:rPr lang="en-GB" sz="2800" dirty="0">
                <a:latin typeface="Calibri" panose="020F0502020204030204" pitchFamily="34" charset="0"/>
              </a:rPr>
              <a:t>_____possible </a:t>
            </a:r>
            <a:endParaRPr lang="en-GB" sz="2800" dirty="0"/>
          </a:p>
        </p:txBody>
      </p:sp>
      <p:pic>
        <p:nvPicPr>
          <p:cNvPr id="20" name="Picture 19">
            <a:extLst>
              <a:ext uri="{FF2B5EF4-FFF2-40B4-BE49-F238E27FC236}">
                <a16:creationId xmlns:a16="http://schemas.microsoft.com/office/drawing/2014/main" id="{E777D409-A5E3-4AE0-9E7C-48FB79B1E2A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9832" y="167683"/>
            <a:ext cx="753237" cy="1082421"/>
          </a:xfrm>
          <a:prstGeom prst="rect">
            <a:avLst/>
          </a:prstGeom>
        </p:spPr>
      </p:pic>
      <p:sp>
        <p:nvSpPr>
          <p:cNvPr id="10" name="Rectangle 9">
            <a:extLst>
              <a:ext uri="{FF2B5EF4-FFF2-40B4-BE49-F238E27FC236}">
                <a16:creationId xmlns:a16="http://schemas.microsoft.com/office/drawing/2014/main" id="{B2A9E460-6707-4661-B812-666048592F96}"/>
              </a:ext>
            </a:extLst>
          </p:cNvPr>
          <p:cNvSpPr/>
          <p:nvPr/>
        </p:nvSpPr>
        <p:spPr>
          <a:xfrm>
            <a:off x="6787218" y="2793486"/>
            <a:ext cx="3121757" cy="1384995"/>
          </a:xfrm>
          <a:prstGeom prst="rect">
            <a:avLst/>
          </a:prstGeom>
        </p:spPr>
        <p:txBody>
          <a:bodyPr wrap="square">
            <a:spAutoFit/>
          </a:bodyPr>
          <a:lstStyle/>
          <a:p>
            <a:r>
              <a:rPr lang="en-GB" sz="2800" dirty="0">
                <a:latin typeface="Calibri" panose="020F0502020204030204" pitchFamily="34" charset="0"/>
                <a:ea typeface="Times New Roman" panose="02020603050405020304" pitchFamily="18" charset="0"/>
              </a:rPr>
              <a:t>_____clockwise</a:t>
            </a:r>
          </a:p>
          <a:p>
            <a:r>
              <a:rPr lang="en-GB" sz="2800" dirty="0">
                <a:latin typeface="Calibri" panose="020F0502020204030204" pitchFamily="34" charset="0"/>
              </a:rPr>
              <a:t>_____agree</a:t>
            </a:r>
          </a:p>
          <a:p>
            <a:r>
              <a:rPr lang="en-GB" sz="2800" dirty="0">
                <a:latin typeface="Calibri" panose="020F0502020204030204" pitchFamily="34" charset="0"/>
              </a:rPr>
              <a:t>_____fair </a:t>
            </a:r>
            <a:endParaRPr lang="en-GB" sz="2800" dirty="0"/>
          </a:p>
        </p:txBody>
      </p:sp>
      <p:pic>
        <p:nvPicPr>
          <p:cNvPr id="11" name="Picture 10">
            <a:extLst>
              <a:ext uri="{FF2B5EF4-FFF2-40B4-BE49-F238E27FC236}">
                <a16:creationId xmlns:a16="http://schemas.microsoft.com/office/drawing/2014/main" id="{2E2654A5-93B8-CE4A-89D9-816366380A86}"/>
              </a:ext>
            </a:extLst>
          </p:cNvPr>
          <p:cNvPicPr>
            <a:picLocks noChangeAspect="1"/>
          </p:cNvPicPr>
          <p:nvPr/>
        </p:nvPicPr>
        <p:blipFill>
          <a:blip r:embed="rId3"/>
          <a:stretch>
            <a:fillRect/>
          </a:stretch>
        </p:blipFill>
        <p:spPr>
          <a:xfrm>
            <a:off x="10668000" y="470599"/>
            <a:ext cx="1234846" cy="826857"/>
          </a:xfrm>
          <a:prstGeom prst="rect">
            <a:avLst/>
          </a:prstGeom>
        </p:spPr>
      </p:pic>
    </p:spTree>
    <p:extLst>
      <p:ext uri="{BB962C8B-B14F-4D97-AF65-F5344CB8AC3E}">
        <p14:creationId xmlns:p14="http://schemas.microsoft.com/office/powerpoint/2010/main" val="386425853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618DF5B-C7E5-41A3-9007-E34DE55A35B1}"/>
              </a:ext>
            </a:extLst>
          </p:cNvPr>
          <p:cNvSpPr txBox="1"/>
          <p:nvPr/>
        </p:nvSpPr>
        <p:spPr>
          <a:xfrm>
            <a:off x="4744042" y="692697"/>
            <a:ext cx="3089115" cy="507831"/>
          </a:xfrm>
          <a:prstGeom prst="rect">
            <a:avLst/>
          </a:prstGeom>
          <a:noFill/>
        </p:spPr>
        <p:txBody>
          <a:bodyPr wrap="none" rtlCol="0">
            <a:spAutoFit/>
          </a:bodyPr>
          <a:lstStyle/>
          <a:p>
            <a:r>
              <a:rPr lang="en-GB" sz="2700" b="1" dirty="0"/>
              <a:t>Week 17 - questions</a:t>
            </a:r>
          </a:p>
        </p:txBody>
      </p:sp>
      <p:sp>
        <p:nvSpPr>
          <p:cNvPr id="37" name="Rectangle 13"/>
          <p:cNvSpPr>
            <a:spLocks noChangeArrowheads="1"/>
          </p:cNvSpPr>
          <p:nvPr/>
        </p:nvSpPr>
        <p:spPr bwMode="auto">
          <a:xfrm>
            <a:off x="1687503" y="6304198"/>
            <a:ext cx="8234658"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algn="ctr" eaLnBrk="0" fontAlgn="base" hangingPunct="0">
              <a:spcBef>
                <a:spcPct val="0"/>
              </a:spcBef>
              <a:spcAft>
                <a:spcPct val="0"/>
              </a:spcAft>
            </a:pPr>
            <a:r>
              <a:rPr lang="en-GB" altLang="en-US" sz="2200" b="1" i="1" u="sng" dirty="0">
                <a:ea typeface="Times New Roman" panose="02020603050405020304" pitchFamily="18" charset="0"/>
                <a:cs typeface="Calibri" panose="020F0502020204030204" pitchFamily="34" charset="0"/>
              </a:rPr>
              <a:t>CHALLENGE</a:t>
            </a:r>
            <a:r>
              <a:rPr lang="en-GB" altLang="en-US" sz="2200" b="1" i="1" dirty="0">
                <a:ea typeface="Times New Roman" panose="02020603050405020304" pitchFamily="18" charset="0"/>
                <a:cs typeface="Calibri" panose="020F0502020204030204" pitchFamily="34" charset="0"/>
              </a:rPr>
              <a:t>: Which word in the sentence above has a prefix?</a:t>
            </a:r>
            <a:endParaRPr lang="en-GB" altLang="en-US" sz="2200" i="1" dirty="0"/>
          </a:p>
        </p:txBody>
      </p:sp>
      <p:pic>
        <p:nvPicPr>
          <p:cNvPr id="10" name="Picture 9">
            <a:extLst>
              <a:ext uri="{FF2B5EF4-FFF2-40B4-BE49-F238E27FC236}">
                <a16:creationId xmlns:a16="http://schemas.microsoft.com/office/drawing/2014/main" id="{76D35459-8171-4A6E-9350-D931CDFD108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9832" y="167683"/>
            <a:ext cx="753237" cy="1082421"/>
          </a:xfrm>
          <a:prstGeom prst="rect">
            <a:avLst/>
          </a:prstGeom>
        </p:spPr>
      </p:pic>
      <p:sp>
        <p:nvSpPr>
          <p:cNvPr id="11" name="Rectangle 13">
            <a:extLst>
              <a:ext uri="{FF2B5EF4-FFF2-40B4-BE49-F238E27FC236}">
                <a16:creationId xmlns:a16="http://schemas.microsoft.com/office/drawing/2014/main" id="{82BA94F7-F1E5-4A06-9EF7-284ED5ACB6D4}"/>
              </a:ext>
            </a:extLst>
          </p:cNvPr>
          <p:cNvSpPr>
            <a:spLocks noChangeArrowheads="1"/>
          </p:cNvSpPr>
          <p:nvPr/>
        </p:nvSpPr>
        <p:spPr bwMode="auto">
          <a:xfrm>
            <a:off x="2559610" y="1184644"/>
            <a:ext cx="7047034"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r>
              <a:rPr lang="en-GB" sz="2200" b="1" dirty="0"/>
              <a:t>2. </a:t>
            </a:r>
            <a:r>
              <a:rPr lang="en-GB" sz="2200" dirty="0"/>
              <a:t>Tick the box which correctly identifies this </a:t>
            </a:r>
            <a:r>
              <a:rPr lang="en-GB" sz="2200" b="1" dirty="0"/>
              <a:t>sentence type</a:t>
            </a:r>
            <a:r>
              <a:rPr lang="en-GB" sz="2200" dirty="0"/>
              <a:t>.</a:t>
            </a:r>
          </a:p>
          <a:p>
            <a:endParaRPr lang="en-GB" sz="2200" dirty="0"/>
          </a:p>
          <a:p>
            <a:r>
              <a:rPr lang="en-GB" sz="2200" dirty="0"/>
              <a:t>Chop down all the overhanging branches.</a:t>
            </a:r>
          </a:p>
        </p:txBody>
      </p:sp>
      <p:grpSp>
        <p:nvGrpSpPr>
          <p:cNvPr id="12" name="Group 11">
            <a:extLst>
              <a:ext uri="{FF2B5EF4-FFF2-40B4-BE49-F238E27FC236}">
                <a16:creationId xmlns:a16="http://schemas.microsoft.com/office/drawing/2014/main" id="{60928351-BC1B-49B7-83DF-40ECA596D4EB}"/>
              </a:ext>
            </a:extLst>
          </p:cNvPr>
          <p:cNvGrpSpPr/>
          <p:nvPr/>
        </p:nvGrpSpPr>
        <p:grpSpPr>
          <a:xfrm>
            <a:off x="6910342" y="2292640"/>
            <a:ext cx="1143262" cy="3754663"/>
            <a:chOff x="7110309" y="2132856"/>
            <a:chExt cx="1143262" cy="3754663"/>
          </a:xfrm>
        </p:grpSpPr>
        <p:grpSp>
          <p:nvGrpSpPr>
            <p:cNvPr id="13" name="Group 12">
              <a:extLst>
                <a:ext uri="{FF2B5EF4-FFF2-40B4-BE49-F238E27FC236}">
                  <a16:creationId xmlns:a16="http://schemas.microsoft.com/office/drawing/2014/main" id="{51C71FB1-21BE-4B43-91B3-75D1F947F0EF}"/>
                </a:ext>
              </a:extLst>
            </p:cNvPr>
            <p:cNvGrpSpPr/>
            <p:nvPr/>
          </p:nvGrpSpPr>
          <p:grpSpPr>
            <a:xfrm>
              <a:off x="7110309" y="2132856"/>
              <a:ext cx="1143262" cy="2966718"/>
              <a:chOff x="7110309" y="2132856"/>
              <a:chExt cx="1143262" cy="2966718"/>
            </a:xfrm>
          </p:grpSpPr>
          <p:grpSp>
            <p:nvGrpSpPr>
              <p:cNvPr id="15" name="Group 14">
                <a:extLst>
                  <a:ext uri="{FF2B5EF4-FFF2-40B4-BE49-F238E27FC236}">
                    <a16:creationId xmlns:a16="http://schemas.microsoft.com/office/drawing/2014/main" id="{731A240C-0D71-4171-9459-0D9E70743E85}"/>
                  </a:ext>
                </a:extLst>
              </p:cNvPr>
              <p:cNvGrpSpPr/>
              <p:nvPr/>
            </p:nvGrpSpPr>
            <p:grpSpPr>
              <a:xfrm>
                <a:off x="7455015" y="2703983"/>
                <a:ext cx="443007" cy="2395591"/>
                <a:chOff x="0" y="-69120"/>
                <a:chExt cx="219657" cy="1303797"/>
              </a:xfrm>
            </p:grpSpPr>
            <p:sp>
              <p:nvSpPr>
                <p:cNvPr id="17" name="Rectangle 16">
                  <a:extLst>
                    <a:ext uri="{FF2B5EF4-FFF2-40B4-BE49-F238E27FC236}">
                      <a16:creationId xmlns:a16="http://schemas.microsoft.com/office/drawing/2014/main" id="{8F573F24-1C05-41C1-9080-98C8F688131D}"/>
                    </a:ext>
                  </a:extLst>
                </p:cNvPr>
                <p:cNvSpPr/>
                <p:nvPr/>
              </p:nvSpPr>
              <p:spPr>
                <a:xfrm>
                  <a:off x="0" y="-69120"/>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1</a:t>
                  </a:r>
                </a:p>
              </p:txBody>
            </p:sp>
            <p:sp>
              <p:nvSpPr>
                <p:cNvPr id="18" name="Rectangle 17">
                  <a:extLst>
                    <a:ext uri="{FF2B5EF4-FFF2-40B4-BE49-F238E27FC236}">
                      <a16:creationId xmlns:a16="http://schemas.microsoft.com/office/drawing/2014/main" id="{C1A2FA8C-6C3C-4F51-97CB-FC53E012E3EF}"/>
                    </a:ext>
                  </a:extLst>
                </p:cNvPr>
                <p:cNvSpPr/>
                <p:nvPr/>
              </p:nvSpPr>
              <p:spPr>
                <a:xfrm>
                  <a:off x="6297" y="289291"/>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2</a:t>
                  </a:r>
                </a:p>
              </p:txBody>
            </p:sp>
            <p:sp>
              <p:nvSpPr>
                <p:cNvPr id="19" name="Rectangle 18">
                  <a:extLst>
                    <a:ext uri="{FF2B5EF4-FFF2-40B4-BE49-F238E27FC236}">
                      <a16:creationId xmlns:a16="http://schemas.microsoft.com/office/drawing/2014/main" id="{72FEE10D-3FBD-4771-88B8-F6720DD19E82}"/>
                    </a:ext>
                  </a:extLst>
                </p:cNvPr>
                <p:cNvSpPr/>
                <p:nvPr/>
              </p:nvSpPr>
              <p:spPr>
                <a:xfrm>
                  <a:off x="5434" y="657063"/>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3</a:t>
                  </a:r>
                </a:p>
              </p:txBody>
            </p:sp>
            <p:sp>
              <p:nvSpPr>
                <p:cNvPr id="21" name="Rectangle 20">
                  <a:extLst>
                    <a:ext uri="{FF2B5EF4-FFF2-40B4-BE49-F238E27FC236}">
                      <a16:creationId xmlns:a16="http://schemas.microsoft.com/office/drawing/2014/main" id="{461D2287-2FC4-4A25-BF37-B754F945706C}"/>
                    </a:ext>
                  </a:extLst>
                </p:cNvPr>
                <p:cNvSpPr/>
                <p:nvPr/>
              </p:nvSpPr>
              <p:spPr>
                <a:xfrm>
                  <a:off x="0" y="1021317"/>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4</a:t>
                  </a:r>
                </a:p>
              </p:txBody>
            </p:sp>
          </p:grpSp>
          <p:sp>
            <p:nvSpPr>
              <p:cNvPr id="16" name="Rectangle 15">
                <a:extLst>
                  <a:ext uri="{FF2B5EF4-FFF2-40B4-BE49-F238E27FC236}">
                    <a16:creationId xmlns:a16="http://schemas.microsoft.com/office/drawing/2014/main" id="{95340D4A-4A63-4811-A708-34AF490C8F34}"/>
                  </a:ext>
                </a:extLst>
              </p:cNvPr>
              <p:cNvSpPr/>
              <p:nvPr/>
            </p:nvSpPr>
            <p:spPr>
              <a:xfrm>
                <a:off x="7110309" y="2132856"/>
                <a:ext cx="1143262" cy="430887"/>
              </a:xfrm>
              <a:prstGeom prst="rect">
                <a:avLst/>
              </a:prstGeom>
            </p:spPr>
            <p:txBody>
              <a:bodyPr wrap="none">
                <a:spAutoFit/>
              </a:bodyPr>
              <a:lstStyle/>
              <a:p>
                <a:r>
                  <a:rPr lang="en-GB" altLang="en-US" sz="2200" dirty="0">
                    <a:ea typeface="Times New Roman" panose="02020603050405020304" pitchFamily="18" charset="0"/>
                    <a:cs typeface="Calibri" panose="020F0502020204030204" pitchFamily="34" charset="0"/>
                  </a:rPr>
                  <a:t>Tick </a:t>
                </a:r>
                <a:r>
                  <a:rPr lang="en-GB" altLang="en-US" sz="2200" b="1" dirty="0">
                    <a:ea typeface="Times New Roman" panose="02020603050405020304" pitchFamily="18" charset="0"/>
                    <a:cs typeface="Calibri" panose="020F0502020204030204" pitchFamily="34" charset="0"/>
                  </a:rPr>
                  <a:t>one</a:t>
                </a:r>
                <a:endParaRPr lang="en-GB" sz="2200" dirty="0"/>
              </a:p>
            </p:txBody>
          </p:sp>
        </p:grpSp>
        <p:sp>
          <p:nvSpPr>
            <p:cNvPr id="14" name="Rectangle 13">
              <a:extLst>
                <a:ext uri="{FF2B5EF4-FFF2-40B4-BE49-F238E27FC236}">
                  <a16:creationId xmlns:a16="http://schemas.microsoft.com/office/drawing/2014/main" id="{A7A2DB98-6F4D-400B-B8A3-37E5DB3AAB30}"/>
                </a:ext>
              </a:extLst>
            </p:cNvPr>
            <p:cNvSpPr/>
            <p:nvPr/>
          </p:nvSpPr>
          <p:spPr>
            <a:xfrm>
              <a:off x="7138760" y="5118078"/>
              <a:ext cx="1084733" cy="769441"/>
            </a:xfrm>
            <a:prstGeom prst="rect">
              <a:avLst/>
            </a:prstGeom>
          </p:spPr>
          <p:txBody>
            <a:bodyPr wrap="square">
              <a:spAutoFit/>
            </a:bodyPr>
            <a:lstStyle/>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______</a:t>
              </a:r>
              <a:endParaRPr lang="en-GB" altLang="en-US" sz="2200" dirty="0"/>
            </a:p>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1 mark</a:t>
              </a:r>
              <a:endParaRPr lang="en-GB" altLang="en-US" sz="2200" dirty="0"/>
            </a:p>
          </p:txBody>
        </p:sp>
      </p:grpSp>
      <p:sp>
        <p:nvSpPr>
          <p:cNvPr id="22" name="Rectangle 14">
            <a:extLst>
              <a:ext uri="{FF2B5EF4-FFF2-40B4-BE49-F238E27FC236}">
                <a16:creationId xmlns:a16="http://schemas.microsoft.com/office/drawing/2014/main" id="{03498EE8-D622-4E8E-AE24-28FFAA234AAC}"/>
              </a:ext>
            </a:extLst>
          </p:cNvPr>
          <p:cNvSpPr>
            <a:spLocks noChangeArrowheads="1"/>
          </p:cNvSpPr>
          <p:nvPr/>
        </p:nvSpPr>
        <p:spPr bwMode="auto">
          <a:xfrm>
            <a:off x="3555372" y="2802877"/>
            <a:ext cx="2839191" cy="2462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question</a:t>
            </a:r>
            <a:endParaRPr lang="en-GB" altLang="en-US" sz="2200" dirty="0"/>
          </a:p>
          <a:p>
            <a:pPr eaLnBrk="0" fontAlgn="base" hangingPunct="0">
              <a:spcBef>
                <a:spcPct val="0"/>
              </a:spcBef>
              <a:spcAft>
                <a:spcPct val="0"/>
              </a:spcAft>
            </a:pPr>
            <a:endParaRPr lang="en-GB" altLang="en-US" sz="2200" dirty="0">
              <a:ea typeface="Times New Roman" panose="02020603050405020304" pitchFamily="18" charset="0"/>
              <a:cs typeface="Calibri" panose="020F0502020204030204" pitchFamily="34" charset="0"/>
            </a:endParaRPr>
          </a:p>
          <a:p>
            <a:pPr eaLnBrk="0" fontAlgn="base" hangingPunct="0">
              <a:spcBef>
                <a:spcPct val="0"/>
              </a:spcBef>
              <a:spcAft>
                <a:spcPct val="0"/>
              </a:spcAft>
            </a:pPr>
            <a:r>
              <a:rPr lang="en-GB" altLang="en-US" sz="2200" dirty="0"/>
              <a:t>statement</a:t>
            </a:r>
          </a:p>
          <a:p>
            <a:pPr eaLnBrk="0" fontAlgn="base" hangingPunct="0">
              <a:spcBef>
                <a:spcPct val="0"/>
              </a:spcBef>
              <a:spcAft>
                <a:spcPct val="0"/>
              </a:spcAft>
            </a:pPr>
            <a:endParaRPr lang="en-GB" altLang="en-US" sz="2200" dirty="0">
              <a:cs typeface="Calibri" panose="020F0502020204030204" pitchFamily="34" charset="0"/>
            </a:endParaRPr>
          </a:p>
          <a:p>
            <a:pPr lvl="0" eaLnBrk="0" fontAlgn="base" hangingPunct="0">
              <a:spcBef>
                <a:spcPct val="0"/>
              </a:spcBef>
              <a:spcAft>
                <a:spcPct val="0"/>
              </a:spcAft>
            </a:pPr>
            <a:r>
              <a:rPr lang="en-GB" altLang="en-US" sz="2200" dirty="0">
                <a:cs typeface="Calibri" panose="020F0502020204030204" pitchFamily="34" charset="0"/>
              </a:rPr>
              <a:t>command</a:t>
            </a:r>
          </a:p>
          <a:p>
            <a:pPr lvl="0" eaLnBrk="0" fontAlgn="base" hangingPunct="0">
              <a:spcBef>
                <a:spcPct val="0"/>
              </a:spcBef>
              <a:spcAft>
                <a:spcPct val="0"/>
              </a:spcAft>
            </a:pPr>
            <a:endParaRPr lang="en-GB" altLang="en-US" sz="2200" dirty="0">
              <a:cs typeface="Calibri" panose="020F0502020204030204" pitchFamily="34" charset="0"/>
            </a:endParaRPr>
          </a:p>
          <a:p>
            <a:pPr lvl="0" eaLnBrk="0" fontAlgn="base" hangingPunct="0">
              <a:spcBef>
                <a:spcPct val="0"/>
              </a:spcBef>
              <a:spcAft>
                <a:spcPct val="0"/>
              </a:spcAft>
            </a:pPr>
            <a:r>
              <a:rPr lang="en-GB" altLang="en-US" sz="2200" dirty="0">
                <a:cs typeface="Calibri" panose="020F0502020204030204" pitchFamily="34" charset="0"/>
              </a:rPr>
              <a:t>exclamation</a:t>
            </a:r>
            <a:endParaRPr lang="en-GB" altLang="en-US" sz="2200" dirty="0"/>
          </a:p>
        </p:txBody>
      </p:sp>
      <p:pic>
        <p:nvPicPr>
          <p:cNvPr id="20" name="Picture 19">
            <a:extLst>
              <a:ext uri="{FF2B5EF4-FFF2-40B4-BE49-F238E27FC236}">
                <a16:creationId xmlns:a16="http://schemas.microsoft.com/office/drawing/2014/main" id="{E3AE59C8-260B-BB46-BF8E-A84AE3437659}"/>
              </a:ext>
            </a:extLst>
          </p:cNvPr>
          <p:cNvPicPr>
            <a:picLocks noChangeAspect="1"/>
          </p:cNvPicPr>
          <p:nvPr/>
        </p:nvPicPr>
        <p:blipFill>
          <a:blip r:embed="rId3"/>
          <a:stretch>
            <a:fillRect/>
          </a:stretch>
        </p:blipFill>
        <p:spPr>
          <a:xfrm>
            <a:off x="10668000" y="470599"/>
            <a:ext cx="1234846" cy="826857"/>
          </a:xfrm>
          <a:prstGeom prst="rect">
            <a:avLst/>
          </a:prstGeom>
        </p:spPr>
      </p:pic>
    </p:spTree>
    <p:extLst>
      <p:ext uri="{BB962C8B-B14F-4D97-AF65-F5344CB8AC3E}">
        <p14:creationId xmlns:p14="http://schemas.microsoft.com/office/powerpoint/2010/main" val="154979778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618DF5B-C7E5-41A3-9007-E34DE55A35B1}"/>
              </a:ext>
            </a:extLst>
          </p:cNvPr>
          <p:cNvSpPr txBox="1"/>
          <p:nvPr/>
        </p:nvSpPr>
        <p:spPr>
          <a:xfrm>
            <a:off x="4744042" y="692697"/>
            <a:ext cx="3089115" cy="507831"/>
          </a:xfrm>
          <a:prstGeom prst="rect">
            <a:avLst/>
          </a:prstGeom>
          <a:noFill/>
        </p:spPr>
        <p:txBody>
          <a:bodyPr wrap="none" rtlCol="0">
            <a:spAutoFit/>
          </a:bodyPr>
          <a:lstStyle/>
          <a:p>
            <a:r>
              <a:rPr lang="en-GB" sz="2700" b="1" dirty="0"/>
              <a:t>Week 17 - questions</a:t>
            </a:r>
          </a:p>
        </p:txBody>
      </p:sp>
      <p:sp>
        <p:nvSpPr>
          <p:cNvPr id="8" name="Rectangle 13"/>
          <p:cNvSpPr>
            <a:spLocks noChangeArrowheads="1"/>
          </p:cNvSpPr>
          <p:nvPr/>
        </p:nvSpPr>
        <p:spPr bwMode="auto">
          <a:xfrm>
            <a:off x="2494184" y="1396545"/>
            <a:ext cx="7365689"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200" b="1" dirty="0">
                <a:ea typeface="Times New Roman" panose="02020603050405020304" pitchFamily="18" charset="0"/>
                <a:cs typeface="Calibri" panose="020F0502020204030204" pitchFamily="34" charset="0"/>
              </a:rPr>
              <a:t>3.  </a:t>
            </a:r>
            <a:r>
              <a:rPr lang="en-GB" altLang="en-US" sz="2200" dirty="0">
                <a:ea typeface="Times New Roman" panose="02020603050405020304" pitchFamily="18" charset="0"/>
                <a:cs typeface="Calibri" panose="020F0502020204030204" pitchFamily="34" charset="0"/>
              </a:rPr>
              <a:t>Replace the underlined words with the correct </a:t>
            </a:r>
            <a:r>
              <a:rPr lang="en-GB" altLang="en-US" sz="2200" b="1" dirty="0">
                <a:ea typeface="Times New Roman" panose="02020603050405020304" pitchFamily="18" charset="0"/>
                <a:cs typeface="Calibri" panose="020F0502020204030204" pitchFamily="34" charset="0"/>
              </a:rPr>
              <a:t>possessive pronoun</a:t>
            </a:r>
            <a:r>
              <a:rPr lang="en-GB" altLang="en-US" sz="2200" dirty="0">
                <a:ea typeface="Times New Roman" panose="02020603050405020304" pitchFamily="18" charset="0"/>
                <a:cs typeface="Calibri" panose="020F0502020204030204" pitchFamily="34" charset="0"/>
              </a:rPr>
              <a:t>.                                                                               </a:t>
            </a:r>
            <a:endParaRPr lang="en-GB" altLang="en-US" sz="2200" dirty="0"/>
          </a:p>
        </p:txBody>
      </p:sp>
      <p:sp>
        <p:nvSpPr>
          <p:cNvPr id="21" name="Rectangle 14"/>
          <p:cNvSpPr>
            <a:spLocks noChangeArrowheads="1"/>
          </p:cNvSpPr>
          <p:nvPr/>
        </p:nvSpPr>
        <p:spPr bwMode="auto">
          <a:xfrm>
            <a:off x="2342744" y="2443186"/>
            <a:ext cx="7891709" cy="21236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200" b="1" dirty="0">
                <a:ea typeface="Times New Roman" panose="02020603050405020304" pitchFamily="18" charset="0"/>
                <a:cs typeface="Calibri" panose="020F0502020204030204" pitchFamily="34" charset="0"/>
              </a:rPr>
              <a:t>1) </a:t>
            </a:r>
            <a:r>
              <a:rPr lang="en-GB" altLang="en-US" sz="2200" dirty="0">
                <a:ea typeface="Times New Roman" panose="02020603050405020304" pitchFamily="18" charset="0"/>
                <a:cs typeface="Calibri" panose="020F0502020204030204" pitchFamily="34" charset="0"/>
              </a:rPr>
              <a:t>The backpack belongs to you. The backpack is __________ .</a:t>
            </a:r>
          </a:p>
          <a:p>
            <a:pPr eaLnBrk="0" fontAlgn="base" hangingPunct="0">
              <a:spcBef>
                <a:spcPct val="0"/>
              </a:spcBef>
              <a:spcAft>
                <a:spcPct val="0"/>
              </a:spcAft>
            </a:pPr>
            <a:endParaRPr lang="en-GB" altLang="en-US" sz="2200" dirty="0">
              <a:ea typeface="Times New Roman" panose="02020603050405020304" pitchFamily="18" charset="0"/>
              <a:cs typeface="Calibri" panose="020F0502020204030204" pitchFamily="34" charset="0"/>
            </a:endParaRPr>
          </a:p>
          <a:p>
            <a:pPr eaLnBrk="0" fontAlgn="base" hangingPunct="0">
              <a:spcBef>
                <a:spcPct val="0"/>
              </a:spcBef>
              <a:spcAft>
                <a:spcPct val="0"/>
              </a:spcAft>
            </a:pPr>
            <a:r>
              <a:rPr lang="en-GB" altLang="en-US" sz="2200" b="1" dirty="0">
                <a:ea typeface="Times New Roman" panose="02020603050405020304" pitchFamily="18" charset="0"/>
                <a:cs typeface="Calibri" panose="020F0502020204030204" pitchFamily="34" charset="0"/>
              </a:rPr>
              <a:t>2) </a:t>
            </a:r>
            <a:r>
              <a:rPr lang="en-GB" altLang="en-US" sz="2200" dirty="0">
                <a:ea typeface="Times New Roman" panose="02020603050405020304" pitchFamily="18" charset="0"/>
                <a:cs typeface="Calibri" panose="020F0502020204030204" pitchFamily="34" charset="0"/>
              </a:rPr>
              <a:t>The newspaper belongs to the man. The newspaper is __________ .</a:t>
            </a:r>
          </a:p>
          <a:p>
            <a:pPr eaLnBrk="0" fontAlgn="base" hangingPunct="0">
              <a:spcBef>
                <a:spcPct val="0"/>
              </a:spcBef>
              <a:spcAft>
                <a:spcPct val="0"/>
              </a:spcAft>
            </a:pPr>
            <a:endParaRPr lang="en-GB" altLang="en-US" sz="2200" dirty="0">
              <a:ea typeface="Times New Roman" panose="02020603050405020304" pitchFamily="18" charset="0"/>
              <a:cs typeface="Calibri" panose="020F0502020204030204" pitchFamily="34" charset="0"/>
            </a:endParaRPr>
          </a:p>
          <a:p>
            <a:pPr eaLnBrk="0" fontAlgn="base" hangingPunct="0">
              <a:spcBef>
                <a:spcPct val="0"/>
              </a:spcBef>
              <a:spcAft>
                <a:spcPct val="0"/>
              </a:spcAft>
            </a:pPr>
            <a:r>
              <a:rPr lang="en-GB" altLang="en-US" sz="2200" b="1" dirty="0">
                <a:ea typeface="Times New Roman" panose="02020603050405020304" pitchFamily="18" charset="0"/>
                <a:cs typeface="Calibri" panose="020F0502020204030204" pitchFamily="34" charset="0"/>
              </a:rPr>
              <a:t>3) </a:t>
            </a:r>
            <a:r>
              <a:rPr lang="en-GB" altLang="en-US" sz="2200" dirty="0">
                <a:ea typeface="Times New Roman" panose="02020603050405020304" pitchFamily="18" charset="0"/>
                <a:cs typeface="Calibri" panose="020F0502020204030204" pitchFamily="34" charset="0"/>
              </a:rPr>
              <a:t>That pen belongs to me. That pen is __________ . </a:t>
            </a:r>
          </a:p>
        </p:txBody>
      </p:sp>
      <p:sp>
        <p:nvSpPr>
          <p:cNvPr id="24" name="Rectangle 23"/>
          <p:cNvSpPr/>
          <p:nvPr/>
        </p:nvSpPr>
        <p:spPr>
          <a:xfrm>
            <a:off x="9014165" y="4734111"/>
            <a:ext cx="1084733" cy="769441"/>
          </a:xfrm>
          <a:prstGeom prst="rect">
            <a:avLst/>
          </a:prstGeom>
        </p:spPr>
        <p:txBody>
          <a:bodyPr wrap="square">
            <a:spAutoFit/>
          </a:bodyPr>
          <a:lstStyle/>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______</a:t>
            </a:r>
            <a:endParaRPr lang="en-GB" altLang="en-US" sz="2200" dirty="0"/>
          </a:p>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1 mark</a:t>
            </a:r>
            <a:endParaRPr lang="en-GB" altLang="en-US" sz="2200" dirty="0"/>
          </a:p>
        </p:txBody>
      </p:sp>
      <p:sp>
        <p:nvSpPr>
          <p:cNvPr id="23" name="Rectangle 13"/>
          <p:cNvSpPr>
            <a:spLocks noChangeArrowheads="1"/>
          </p:cNvSpPr>
          <p:nvPr/>
        </p:nvSpPr>
        <p:spPr bwMode="auto">
          <a:xfrm>
            <a:off x="1703512" y="5972618"/>
            <a:ext cx="8784976" cy="144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ctr" eaLnBrk="0" fontAlgn="base" hangingPunct="0">
              <a:spcBef>
                <a:spcPct val="0"/>
              </a:spcBef>
              <a:spcAft>
                <a:spcPct val="0"/>
              </a:spcAft>
            </a:pPr>
            <a:r>
              <a:rPr lang="en-GB" altLang="en-US" sz="2200" b="1" i="1" u="sng" dirty="0">
                <a:ea typeface="Times New Roman" panose="02020603050405020304" pitchFamily="18" charset="0"/>
                <a:cs typeface="Calibri" panose="020F0502020204030204" pitchFamily="34" charset="0"/>
              </a:rPr>
              <a:t>CHALLENGE</a:t>
            </a:r>
            <a:r>
              <a:rPr lang="en-GB" altLang="en-US" sz="2200" b="1" i="1" dirty="0">
                <a:ea typeface="Times New Roman" panose="02020603050405020304" pitchFamily="18" charset="0"/>
                <a:cs typeface="Calibri" panose="020F0502020204030204" pitchFamily="34" charset="0"/>
              </a:rPr>
              <a:t>: Is </a:t>
            </a:r>
            <a:r>
              <a:rPr lang="en-GB" altLang="en-US" sz="2200" b="1" i="1" u="sng" dirty="0">
                <a:ea typeface="Times New Roman" panose="02020603050405020304" pitchFamily="18" charset="0"/>
                <a:cs typeface="Calibri" panose="020F0502020204030204" pitchFamily="34" charset="0"/>
              </a:rPr>
              <a:t>although</a:t>
            </a:r>
            <a:r>
              <a:rPr lang="en-GB" altLang="en-US" sz="2200" b="1" i="1" dirty="0">
                <a:ea typeface="Times New Roman" panose="02020603050405020304" pitchFamily="18" charset="0"/>
                <a:cs typeface="Calibri" panose="020F0502020204030204" pitchFamily="34" charset="0"/>
              </a:rPr>
              <a:t> a subordinating or coordinating conjunction? Explain your answer.</a:t>
            </a:r>
            <a:endParaRPr lang="en-GB" altLang="en-US" sz="2200" i="1" dirty="0"/>
          </a:p>
          <a:p>
            <a:pPr eaLnBrk="0" fontAlgn="base" hangingPunct="0">
              <a:spcBef>
                <a:spcPct val="0"/>
              </a:spcBef>
              <a:spcAft>
                <a:spcPct val="0"/>
              </a:spcAft>
            </a:pPr>
            <a:r>
              <a:rPr lang="en-GB" altLang="en-US" sz="2200" i="1" dirty="0">
                <a:ea typeface="Times New Roman" panose="02020603050405020304" pitchFamily="18" charset="0"/>
                <a:cs typeface="Calibri" panose="020F0502020204030204" pitchFamily="34" charset="0"/>
              </a:rPr>
              <a:t>                                                                                  </a:t>
            </a:r>
            <a:endParaRPr lang="en-GB" altLang="en-US" sz="2200" i="1" dirty="0"/>
          </a:p>
          <a:p>
            <a:pPr eaLnBrk="0" fontAlgn="base" hangingPunct="0">
              <a:spcBef>
                <a:spcPct val="0"/>
              </a:spcBef>
              <a:spcAft>
                <a:spcPct val="0"/>
              </a:spcAft>
            </a:pPr>
            <a:endParaRPr lang="en-GB" altLang="en-US" sz="2200" i="1" dirty="0"/>
          </a:p>
        </p:txBody>
      </p:sp>
      <p:pic>
        <p:nvPicPr>
          <p:cNvPr id="10" name="Picture 9">
            <a:extLst>
              <a:ext uri="{FF2B5EF4-FFF2-40B4-BE49-F238E27FC236}">
                <a16:creationId xmlns:a16="http://schemas.microsoft.com/office/drawing/2014/main" id="{FD329049-B3EE-4273-8E3D-96103276EDC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9832" y="167683"/>
            <a:ext cx="753237" cy="1082421"/>
          </a:xfrm>
          <a:prstGeom prst="rect">
            <a:avLst/>
          </a:prstGeom>
        </p:spPr>
      </p:pic>
      <p:pic>
        <p:nvPicPr>
          <p:cNvPr id="11" name="Picture 10">
            <a:extLst>
              <a:ext uri="{FF2B5EF4-FFF2-40B4-BE49-F238E27FC236}">
                <a16:creationId xmlns:a16="http://schemas.microsoft.com/office/drawing/2014/main" id="{26C0F480-A0C2-9343-B5DB-130A184B00A8}"/>
              </a:ext>
            </a:extLst>
          </p:cNvPr>
          <p:cNvPicPr>
            <a:picLocks noChangeAspect="1"/>
          </p:cNvPicPr>
          <p:nvPr/>
        </p:nvPicPr>
        <p:blipFill>
          <a:blip r:embed="rId3"/>
          <a:stretch>
            <a:fillRect/>
          </a:stretch>
        </p:blipFill>
        <p:spPr>
          <a:xfrm>
            <a:off x="10668000" y="470599"/>
            <a:ext cx="1234846" cy="826857"/>
          </a:xfrm>
          <a:prstGeom prst="rect">
            <a:avLst/>
          </a:prstGeom>
        </p:spPr>
      </p:pic>
    </p:spTree>
    <p:extLst>
      <p:ext uri="{BB962C8B-B14F-4D97-AF65-F5344CB8AC3E}">
        <p14:creationId xmlns:p14="http://schemas.microsoft.com/office/powerpoint/2010/main" val="341743311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618DF5B-C7E5-41A3-9007-E34DE55A35B1}"/>
              </a:ext>
            </a:extLst>
          </p:cNvPr>
          <p:cNvSpPr txBox="1"/>
          <p:nvPr/>
        </p:nvSpPr>
        <p:spPr>
          <a:xfrm>
            <a:off x="4744042" y="692697"/>
            <a:ext cx="3089115" cy="507831"/>
          </a:xfrm>
          <a:prstGeom prst="rect">
            <a:avLst/>
          </a:prstGeom>
          <a:noFill/>
        </p:spPr>
        <p:txBody>
          <a:bodyPr wrap="none" rtlCol="0">
            <a:spAutoFit/>
          </a:bodyPr>
          <a:lstStyle/>
          <a:p>
            <a:r>
              <a:rPr lang="en-GB" sz="2700" b="1" dirty="0"/>
              <a:t>Week 18 - questions</a:t>
            </a:r>
          </a:p>
        </p:txBody>
      </p:sp>
      <p:sp>
        <p:nvSpPr>
          <p:cNvPr id="8" name="Rectangle 13"/>
          <p:cNvSpPr>
            <a:spLocks noChangeArrowheads="1"/>
          </p:cNvSpPr>
          <p:nvPr/>
        </p:nvSpPr>
        <p:spPr bwMode="auto">
          <a:xfrm>
            <a:off x="2821778" y="1532693"/>
            <a:ext cx="6933641"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200" b="1" dirty="0">
                <a:ea typeface="Times New Roman" panose="02020603050405020304" pitchFamily="18" charset="0"/>
                <a:cs typeface="Calibri" panose="020F0502020204030204" pitchFamily="34" charset="0"/>
              </a:rPr>
              <a:t>1.  </a:t>
            </a:r>
            <a:r>
              <a:rPr lang="en-GB" altLang="en-US" sz="2200" dirty="0">
                <a:ea typeface="Times New Roman" panose="02020603050405020304" pitchFamily="18" charset="0"/>
                <a:cs typeface="Calibri" panose="020F0502020204030204" pitchFamily="34" charset="0"/>
              </a:rPr>
              <a:t>Rewrite the sentence below inserting the correct punctuation, including </a:t>
            </a:r>
            <a:r>
              <a:rPr lang="en-GB" altLang="en-US" sz="2200" b="1" dirty="0">
                <a:ea typeface="Times New Roman" panose="02020603050405020304" pitchFamily="18" charset="0"/>
                <a:cs typeface="Calibri" panose="020F0502020204030204" pitchFamily="34" charset="0"/>
              </a:rPr>
              <a:t>inverted commas</a:t>
            </a:r>
            <a:r>
              <a:rPr lang="en-GB" altLang="en-US" sz="2200" dirty="0">
                <a:ea typeface="Times New Roman" panose="02020603050405020304" pitchFamily="18" charset="0"/>
                <a:cs typeface="Calibri" panose="020F0502020204030204" pitchFamily="34" charset="0"/>
              </a:rPr>
              <a:t>.</a:t>
            </a:r>
            <a:endParaRPr lang="en-GB" altLang="en-US" sz="2200" dirty="0"/>
          </a:p>
        </p:txBody>
      </p:sp>
      <p:sp>
        <p:nvSpPr>
          <p:cNvPr id="21" name="Rectangle 14"/>
          <p:cNvSpPr>
            <a:spLocks noChangeArrowheads="1"/>
          </p:cNvSpPr>
          <p:nvPr/>
        </p:nvSpPr>
        <p:spPr bwMode="auto">
          <a:xfrm>
            <a:off x="2783632" y="2924944"/>
            <a:ext cx="6624736"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mum asked how are you feeling</a:t>
            </a:r>
          </a:p>
          <a:p>
            <a:pPr eaLnBrk="0" fontAlgn="base" hangingPunct="0">
              <a:spcBef>
                <a:spcPct val="0"/>
              </a:spcBef>
              <a:spcAft>
                <a:spcPct val="0"/>
              </a:spcAft>
            </a:pPr>
            <a:endParaRPr lang="en-GB" altLang="en-US" sz="2200" dirty="0">
              <a:cs typeface="Calibri" panose="020F0502020204030204" pitchFamily="34" charset="0"/>
            </a:endParaRPr>
          </a:p>
          <a:p>
            <a:pPr eaLnBrk="0" fontAlgn="base" hangingPunct="0">
              <a:spcBef>
                <a:spcPct val="0"/>
              </a:spcBef>
              <a:spcAft>
                <a:spcPct val="0"/>
              </a:spcAft>
            </a:pPr>
            <a:r>
              <a:rPr lang="en-GB" altLang="en-US" sz="2200" dirty="0">
                <a:cs typeface="Calibri" panose="020F0502020204030204" pitchFamily="34" charset="0"/>
              </a:rPr>
              <a:t>_____________________________________________</a:t>
            </a:r>
          </a:p>
        </p:txBody>
      </p:sp>
      <p:sp>
        <p:nvSpPr>
          <p:cNvPr id="24" name="Rectangle 23"/>
          <p:cNvSpPr/>
          <p:nvPr/>
        </p:nvSpPr>
        <p:spPr>
          <a:xfrm>
            <a:off x="8407724" y="4365105"/>
            <a:ext cx="1084733" cy="769441"/>
          </a:xfrm>
          <a:prstGeom prst="rect">
            <a:avLst/>
          </a:prstGeom>
        </p:spPr>
        <p:txBody>
          <a:bodyPr wrap="square">
            <a:spAutoFit/>
          </a:bodyPr>
          <a:lstStyle/>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______</a:t>
            </a:r>
            <a:endParaRPr lang="en-GB" altLang="en-US" sz="2200" dirty="0"/>
          </a:p>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1 mark</a:t>
            </a:r>
            <a:endParaRPr lang="en-GB" altLang="en-US" sz="2200" dirty="0"/>
          </a:p>
        </p:txBody>
      </p:sp>
      <p:sp>
        <p:nvSpPr>
          <p:cNvPr id="23" name="Rectangle 13"/>
          <p:cNvSpPr>
            <a:spLocks noChangeArrowheads="1"/>
          </p:cNvSpPr>
          <p:nvPr/>
        </p:nvSpPr>
        <p:spPr bwMode="auto">
          <a:xfrm>
            <a:off x="1524000" y="5958271"/>
            <a:ext cx="9144000" cy="144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ctr" eaLnBrk="0" fontAlgn="base" hangingPunct="0">
              <a:spcBef>
                <a:spcPct val="0"/>
              </a:spcBef>
              <a:spcAft>
                <a:spcPct val="0"/>
              </a:spcAft>
            </a:pPr>
            <a:r>
              <a:rPr lang="en-GB" altLang="en-US" sz="2200" b="1" i="1" u="sng" dirty="0">
                <a:ea typeface="Times New Roman" panose="02020603050405020304" pitchFamily="18" charset="0"/>
                <a:cs typeface="Calibri" panose="020F0502020204030204" pitchFamily="34" charset="0"/>
              </a:rPr>
              <a:t>CHALLENGE</a:t>
            </a:r>
            <a:r>
              <a:rPr lang="en-GB" altLang="en-US" sz="2200" b="1" i="1" dirty="0">
                <a:ea typeface="Times New Roman" panose="02020603050405020304" pitchFamily="18" charset="0"/>
                <a:cs typeface="Calibri" panose="020F0502020204030204" pitchFamily="34" charset="0"/>
              </a:rPr>
              <a:t>: How many different punctuation marks did you use in the sentence above?</a:t>
            </a:r>
            <a:endParaRPr lang="en-GB" altLang="en-US" sz="2200" i="1" dirty="0"/>
          </a:p>
          <a:p>
            <a:pPr eaLnBrk="0" fontAlgn="base" hangingPunct="0">
              <a:spcBef>
                <a:spcPct val="0"/>
              </a:spcBef>
              <a:spcAft>
                <a:spcPct val="0"/>
              </a:spcAft>
            </a:pPr>
            <a:r>
              <a:rPr lang="en-GB" altLang="en-US" sz="2200" i="1" dirty="0">
                <a:ea typeface="Times New Roman" panose="02020603050405020304" pitchFamily="18" charset="0"/>
                <a:cs typeface="Calibri" panose="020F0502020204030204" pitchFamily="34" charset="0"/>
              </a:rPr>
              <a:t>                                                                                  </a:t>
            </a:r>
            <a:endParaRPr lang="en-GB" altLang="en-US" sz="2200" i="1" dirty="0"/>
          </a:p>
          <a:p>
            <a:pPr eaLnBrk="0" fontAlgn="base" hangingPunct="0">
              <a:spcBef>
                <a:spcPct val="0"/>
              </a:spcBef>
              <a:spcAft>
                <a:spcPct val="0"/>
              </a:spcAft>
            </a:pPr>
            <a:endParaRPr lang="en-GB" altLang="en-US" sz="2200" i="1" dirty="0"/>
          </a:p>
        </p:txBody>
      </p:sp>
      <p:pic>
        <p:nvPicPr>
          <p:cNvPr id="10" name="Picture 9">
            <a:extLst>
              <a:ext uri="{FF2B5EF4-FFF2-40B4-BE49-F238E27FC236}">
                <a16:creationId xmlns:a16="http://schemas.microsoft.com/office/drawing/2014/main" id="{4607F260-40EB-41F6-8B3F-4867B77EDBD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9832" y="167683"/>
            <a:ext cx="753237" cy="1082421"/>
          </a:xfrm>
          <a:prstGeom prst="rect">
            <a:avLst/>
          </a:prstGeom>
        </p:spPr>
      </p:pic>
      <p:pic>
        <p:nvPicPr>
          <p:cNvPr id="11" name="Picture 10">
            <a:extLst>
              <a:ext uri="{FF2B5EF4-FFF2-40B4-BE49-F238E27FC236}">
                <a16:creationId xmlns:a16="http://schemas.microsoft.com/office/drawing/2014/main" id="{8D323F50-58A5-8F4C-AAC6-8E737A4A0548}"/>
              </a:ext>
            </a:extLst>
          </p:cNvPr>
          <p:cNvPicPr>
            <a:picLocks noChangeAspect="1"/>
          </p:cNvPicPr>
          <p:nvPr/>
        </p:nvPicPr>
        <p:blipFill>
          <a:blip r:embed="rId3"/>
          <a:stretch>
            <a:fillRect/>
          </a:stretch>
        </p:blipFill>
        <p:spPr>
          <a:xfrm>
            <a:off x="10668000" y="470599"/>
            <a:ext cx="1234846" cy="826857"/>
          </a:xfrm>
          <a:prstGeom prst="rect">
            <a:avLst/>
          </a:prstGeom>
        </p:spPr>
      </p:pic>
    </p:spTree>
    <p:extLst>
      <p:ext uri="{BB962C8B-B14F-4D97-AF65-F5344CB8AC3E}">
        <p14:creationId xmlns:p14="http://schemas.microsoft.com/office/powerpoint/2010/main" val="427972907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618DF5B-C7E5-41A3-9007-E34DE55A35B1}"/>
              </a:ext>
            </a:extLst>
          </p:cNvPr>
          <p:cNvSpPr txBox="1"/>
          <p:nvPr/>
        </p:nvSpPr>
        <p:spPr>
          <a:xfrm>
            <a:off x="4744042" y="692697"/>
            <a:ext cx="3089115" cy="507831"/>
          </a:xfrm>
          <a:prstGeom prst="rect">
            <a:avLst/>
          </a:prstGeom>
          <a:noFill/>
        </p:spPr>
        <p:txBody>
          <a:bodyPr wrap="none" rtlCol="0">
            <a:spAutoFit/>
          </a:bodyPr>
          <a:lstStyle/>
          <a:p>
            <a:r>
              <a:rPr lang="en-GB" sz="2700" b="1" dirty="0"/>
              <a:t>Week 18 - questions</a:t>
            </a:r>
          </a:p>
        </p:txBody>
      </p:sp>
      <p:sp>
        <p:nvSpPr>
          <p:cNvPr id="8" name="Rectangle 13"/>
          <p:cNvSpPr>
            <a:spLocks noChangeArrowheads="1"/>
          </p:cNvSpPr>
          <p:nvPr/>
        </p:nvSpPr>
        <p:spPr bwMode="auto">
          <a:xfrm>
            <a:off x="2821778" y="1290833"/>
            <a:ext cx="6933641"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200" b="1" dirty="0">
                <a:ea typeface="Times New Roman" panose="02020603050405020304" pitchFamily="18" charset="0"/>
                <a:cs typeface="Calibri" panose="020F0502020204030204" pitchFamily="34" charset="0"/>
              </a:rPr>
              <a:t>2.  </a:t>
            </a:r>
            <a:r>
              <a:rPr lang="en-GB" altLang="en-US" sz="2200" dirty="0">
                <a:ea typeface="Times New Roman" panose="02020603050405020304" pitchFamily="18" charset="0"/>
                <a:cs typeface="Calibri" panose="020F0502020204030204" pitchFamily="34" charset="0"/>
              </a:rPr>
              <a:t>Tick the sentence that is most likely to end with an </a:t>
            </a:r>
            <a:r>
              <a:rPr lang="en-GB" altLang="en-US" sz="2200" b="1" dirty="0">
                <a:ea typeface="Times New Roman" panose="02020603050405020304" pitchFamily="18" charset="0"/>
                <a:cs typeface="Calibri" panose="020F0502020204030204" pitchFamily="34" charset="0"/>
              </a:rPr>
              <a:t>exclamation mark</a:t>
            </a:r>
            <a:r>
              <a:rPr lang="en-GB" altLang="en-US" sz="2200" dirty="0">
                <a:ea typeface="Times New Roman" panose="02020603050405020304" pitchFamily="18" charset="0"/>
                <a:cs typeface="Calibri" panose="020F0502020204030204" pitchFamily="34" charset="0"/>
              </a:rPr>
              <a:t>.</a:t>
            </a:r>
            <a:endParaRPr lang="en-GB" altLang="en-US" sz="2200" dirty="0"/>
          </a:p>
          <a:p>
            <a:pPr eaLnBrk="0" fontAlgn="base" hangingPunct="0">
              <a:spcBef>
                <a:spcPct val="0"/>
              </a:spcBef>
              <a:spcAft>
                <a:spcPct val="0"/>
              </a:spcAft>
            </a:pPr>
            <a:endParaRPr lang="en-GB" altLang="en-US" sz="2200" dirty="0"/>
          </a:p>
        </p:txBody>
      </p:sp>
      <p:sp>
        <p:nvSpPr>
          <p:cNvPr id="23" name="Rectangle 13"/>
          <p:cNvSpPr>
            <a:spLocks noChangeArrowheads="1"/>
          </p:cNvSpPr>
          <p:nvPr/>
        </p:nvSpPr>
        <p:spPr bwMode="auto">
          <a:xfrm>
            <a:off x="1524000" y="6168492"/>
            <a:ext cx="9144000"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ctr" eaLnBrk="0" fontAlgn="base" hangingPunct="0">
              <a:spcBef>
                <a:spcPct val="0"/>
              </a:spcBef>
              <a:spcAft>
                <a:spcPct val="0"/>
              </a:spcAft>
            </a:pPr>
            <a:r>
              <a:rPr lang="en-GB" altLang="en-US" sz="2200" b="1" i="1" u="sng" dirty="0">
                <a:ea typeface="Times New Roman" panose="02020603050405020304" pitchFamily="18" charset="0"/>
                <a:cs typeface="Calibri" panose="020F0502020204030204" pitchFamily="34" charset="0"/>
              </a:rPr>
              <a:t>CHALLENGE</a:t>
            </a:r>
            <a:r>
              <a:rPr lang="en-GB" altLang="en-US" sz="2200" b="1" i="1" dirty="0">
                <a:ea typeface="Times New Roman" panose="02020603050405020304" pitchFamily="18" charset="0"/>
                <a:cs typeface="Calibri" panose="020F0502020204030204" pitchFamily="34" charset="0"/>
              </a:rPr>
              <a:t>: Write an exclamation sentence starting with the word </a:t>
            </a:r>
            <a:r>
              <a:rPr lang="en-GB" altLang="en-US" sz="2200" b="1" i="1" u="sng" dirty="0">
                <a:ea typeface="Times New Roman" panose="02020603050405020304" pitchFamily="18" charset="0"/>
                <a:cs typeface="Calibri" panose="020F0502020204030204" pitchFamily="34" charset="0"/>
              </a:rPr>
              <a:t>how</a:t>
            </a:r>
            <a:r>
              <a:rPr lang="en-GB" altLang="en-US" sz="2200" b="1" i="1" dirty="0">
                <a:ea typeface="Times New Roman" panose="02020603050405020304" pitchFamily="18" charset="0"/>
                <a:cs typeface="Calibri" panose="020F0502020204030204" pitchFamily="34" charset="0"/>
              </a:rPr>
              <a:t>.</a:t>
            </a:r>
            <a:endParaRPr lang="en-GB" altLang="en-US" sz="2200" i="1" dirty="0"/>
          </a:p>
          <a:p>
            <a:pPr eaLnBrk="0" fontAlgn="base" hangingPunct="0">
              <a:spcBef>
                <a:spcPct val="0"/>
              </a:spcBef>
              <a:spcAft>
                <a:spcPct val="0"/>
              </a:spcAft>
            </a:pPr>
            <a:r>
              <a:rPr lang="en-GB" altLang="en-US" sz="2200" i="1" dirty="0">
                <a:ea typeface="Times New Roman" panose="02020603050405020304" pitchFamily="18" charset="0"/>
                <a:cs typeface="Calibri" panose="020F0502020204030204" pitchFamily="34" charset="0"/>
              </a:rPr>
              <a:t>                                                                                  </a:t>
            </a:r>
            <a:endParaRPr lang="en-GB" altLang="en-US" sz="2200" i="1" dirty="0"/>
          </a:p>
          <a:p>
            <a:pPr eaLnBrk="0" fontAlgn="base" hangingPunct="0">
              <a:spcBef>
                <a:spcPct val="0"/>
              </a:spcBef>
              <a:spcAft>
                <a:spcPct val="0"/>
              </a:spcAft>
            </a:pPr>
            <a:endParaRPr lang="en-GB" altLang="en-US" sz="2200" i="1" dirty="0"/>
          </a:p>
        </p:txBody>
      </p:sp>
      <p:pic>
        <p:nvPicPr>
          <p:cNvPr id="10" name="Picture 9">
            <a:extLst>
              <a:ext uri="{FF2B5EF4-FFF2-40B4-BE49-F238E27FC236}">
                <a16:creationId xmlns:a16="http://schemas.microsoft.com/office/drawing/2014/main" id="{20C2CC38-33ED-4EFA-A9AA-4A73E987D93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9832" y="167683"/>
            <a:ext cx="753237" cy="1082421"/>
          </a:xfrm>
          <a:prstGeom prst="rect">
            <a:avLst/>
          </a:prstGeom>
        </p:spPr>
      </p:pic>
      <p:grpSp>
        <p:nvGrpSpPr>
          <p:cNvPr id="11" name="Group 10">
            <a:extLst>
              <a:ext uri="{FF2B5EF4-FFF2-40B4-BE49-F238E27FC236}">
                <a16:creationId xmlns:a16="http://schemas.microsoft.com/office/drawing/2014/main" id="{5ADA5583-E1C4-47E0-806C-ADC79E96AF74}"/>
              </a:ext>
            </a:extLst>
          </p:cNvPr>
          <p:cNvGrpSpPr/>
          <p:nvPr/>
        </p:nvGrpSpPr>
        <p:grpSpPr>
          <a:xfrm>
            <a:off x="7833157" y="1991557"/>
            <a:ext cx="1143262" cy="3754663"/>
            <a:chOff x="7110309" y="2132856"/>
            <a:chExt cx="1143262" cy="3754663"/>
          </a:xfrm>
        </p:grpSpPr>
        <p:grpSp>
          <p:nvGrpSpPr>
            <p:cNvPr id="12" name="Group 11">
              <a:extLst>
                <a:ext uri="{FF2B5EF4-FFF2-40B4-BE49-F238E27FC236}">
                  <a16:creationId xmlns:a16="http://schemas.microsoft.com/office/drawing/2014/main" id="{A6ABAB53-8AA9-4F18-89BA-15923F8AEF5B}"/>
                </a:ext>
              </a:extLst>
            </p:cNvPr>
            <p:cNvGrpSpPr/>
            <p:nvPr/>
          </p:nvGrpSpPr>
          <p:grpSpPr>
            <a:xfrm>
              <a:off x="7110309" y="2132856"/>
              <a:ext cx="1143262" cy="2966718"/>
              <a:chOff x="7110309" y="2132856"/>
              <a:chExt cx="1143262" cy="2966718"/>
            </a:xfrm>
          </p:grpSpPr>
          <p:grpSp>
            <p:nvGrpSpPr>
              <p:cNvPr id="14" name="Group 13">
                <a:extLst>
                  <a:ext uri="{FF2B5EF4-FFF2-40B4-BE49-F238E27FC236}">
                    <a16:creationId xmlns:a16="http://schemas.microsoft.com/office/drawing/2014/main" id="{1C768A89-9222-4900-A6E5-D54206ABC994}"/>
                  </a:ext>
                </a:extLst>
              </p:cNvPr>
              <p:cNvGrpSpPr/>
              <p:nvPr/>
            </p:nvGrpSpPr>
            <p:grpSpPr>
              <a:xfrm>
                <a:off x="7455015" y="2703983"/>
                <a:ext cx="443007" cy="2395591"/>
                <a:chOff x="0" y="-69120"/>
                <a:chExt cx="219657" cy="1303797"/>
              </a:xfrm>
            </p:grpSpPr>
            <p:sp>
              <p:nvSpPr>
                <p:cNvPr id="16" name="Rectangle 15">
                  <a:extLst>
                    <a:ext uri="{FF2B5EF4-FFF2-40B4-BE49-F238E27FC236}">
                      <a16:creationId xmlns:a16="http://schemas.microsoft.com/office/drawing/2014/main" id="{EA3F0A3C-83FD-4F71-B94F-E4D4833EA882}"/>
                    </a:ext>
                  </a:extLst>
                </p:cNvPr>
                <p:cNvSpPr/>
                <p:nvPr/>
              </p:nvSpPr>
              <p:spPr>
                <a:xfrm>
                  <a:off x="0" y="-69120"/>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1</a:t>
                  </a:r>
                </a:p>
              </p:txBody>
            </p:sp>
            <p:sp>
              <p:nvSpPr>
                <p:cNvPr id="17" name="Rectangle 16">
                  <a:extLst>
                    <a:ext uri="{FF2B5EF4-FFF2-40B4-BE49-F238E27FC236}">
                      <a16:creationId xmlns:a16="http://schemas.microsoft.com/office/drawing/2014/main" id="{F2B15CD5-1844-4035-8E86-0232F6331985}"/>
                    </a:ext>
                  </a:extLst>
                </p:cNvPr>
                <p:cNvSpPr/>
                <p:nvPr/>
              </p:nvSpPr>
              <p:spPr>
                <a:xfrm>
                  <a:off x="6297" y="289291"/>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2</a:t>
                  </a:r>
                </a:p>
              </p:txBody>
            </p:sp>
            <p:sp>
              <p:nvSpPr>
                <p:cNvPr id="18" name="Rectangle 17">
                  <a:extLst>
                    <a:ext uri="{FF2B5EF4-FFF2-40B4-BE49-F238E27FC236}">
                      <a16:creationId xmlns:a16="http://schemas.microsoft.com/office/drawing/2014/main" id="{4FB9A17C-896B-4F6E-8B09-42204705B7B2}"/>
                    </a:ext>
                  </a:extLst>
                </p:cNvPr>
                <p:cNvSpPr/>
                <p:nvPr/>
              </p:nvSpPr>
              <p:spPr>
                <a:xfrm>
                  <a:off x="5434" y="657063"/>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3</a:t>
                  </a:r>
                </a:p>
              </p:txBody>
            </p:sp>
            <p:sp>
              <p:nvSpPr>
                <p:cNvPr id="19" name="Rectangle 18">
                  <a:extLst>
                    <a:ext uri="{FF2B5EF4-FFF2-40B4-BE49-F238E27FC236}">
                      <a16:creationId xmlns:a16="http://schemas.microsoft.com/office/drawing/2014/main" id="{E8C13904-DA4B-42AB-83AE-CBA6A95406B6}"/>
                    </a:ext>
                  </a:extLst>
                </p:cNvPr>
                <p:cNvSpPr/>
                <p:nvPr/>
              </p:nvSpPr>
              <p:spPr>
                <a:xfrm>
                  <a:off x="0" y="1021317"/>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4</a:t>
                  </a:r>
                </a:p>
              </p:txBody>
            </p:sp>
          </p:grpSp>
          <p:sp>
            <p:nvSpPr>
              <p:cNvPr id="15" name="Rectangle 14">
                <a:extLst>
                  <a:ext uri="{FF2B5EF4-FFF2-40B4-BE49-F238E27FC236}">
                    <a16:creationId xmlns:a16="http://schemas.microsoft.com/office/drawing/2014/main" id="{CB24A2FB-8F13-49EC-B10A-3CA63F0D3E5B}"/>
                  </a:ext>
                </a:extLst>
              </p:cNvPr>
              <p:cNvSpPr/>
              <p:nvPr/>
            </p:nvSpPr>
            <p:spPr>
              <a:xfrm>
                <a:off x="7110309" y="2132856"/>
                <a:ext cx="1143262" cy="430887"/>
              </a:xfrm>
              <a:prstGeom prst="rect">
                <a:avLst/>
              </a:prstGeom>
            </p:spPr>
            <p:txBody>
              <a:bodyPr wrap="none">
                <a:spAutoFit/>
              </a:bodyPr>
              <a:lstStyle/>
              <a:p>
                <a:r>
                  <a:rPr lang="en-GB" altLang="en-US" sz="2200" dirty="0">
                    <a:ea typeface="Times New Roman" panose="02020603050405020304" pitchFamily="18" charset="0"/>
                    <a:cs typeface="Calibri" panose="020F0502020204030204" pitchFamily="34" charset="0"/>
                  </a:rPr>
                  <a:t>Tick </a:t>
                </a:r>
                <a:r>
                  <a:rPr lang="en-GB" altLang="en-US" sz="2200" b="1" dirty="0">
                    <a:ea typeface="Times New Roman" panose="02020603050405020304" pitchFamily="18" charset="0"/>
                    <a:cs typeface="Calibri" panose="020F0502020204030204" pitchFamily="34" charset="0"/>
                  </a:rPr>
                  <a:t>one</a:t>
                </a:r>
                <a:endParaRPr lang="en-GB" sz="2200" dirty="0"/>
              </a:p>
            </p:txBody>
          </p:sp>
        </p:grpSp>
        <p:sp>
          <p:nvSpPr>
            <p:cNvPr id="13" name="Rectangle 12">
              <a:extLst>
                <a:ext uri="{FF2B5EF4-FFF2-40B4-BE49-F238E27FC236}">
                  <a16:creationId xmlns:a16="http://schemas.microsoft.com/office/drawing/2014/main" id="{1FABF448-A5F9-4D54-8829-AF8017242F3B}"/>
                </a:ext>
              </a:extLst>
            </p:cNvPr>
            <p:cNvSpPr/>
            <p:nvPr/>
          </p:nvSpPr>
          <p:spPr>
            <a:xfrm>
              <a:off x="7138760" y="5118078"/>
              <a:ext cx="1084733" cy="769441"/>
            </a:xfrm>
            <a:prstGeom prst="rect">
              <a:avLst/>
            </a:prstGeom>
          </p:spPr>
          <p:txBody>
            <a:bodyPr wrap="square">
              <a:spAutoFit/>
            </a:bodyPr>
            <a:lstStyle/>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______</a:t>
              </a:r>
              <a:endParaRPr lang="en-GB" altLang="en-US" sz="2200" dirty="0"/>
            </a:p>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1 mark</a:t>
              </a:r>
              <a:endParaRPr lang="en-GB" altLang="en-US" sz="2200" dirty="0"/>
            </a:p>
          </p:txBody>
        </p:sp>
      </p:grpSp>
      <p:sp>
        <p:nvSpPr>
          <p:cNvPr id="20" name="Rectangle 14">
            <a:extLst>
              <a:ext uri="{FF2B5EF4-FFF2-40B4-BE49-F238E27FC236}">
                <a16:creationId xmlns:a16="http://schemas.microsoft.com/office/drawing/2014/main" id="{F7EFC4BE-51B4-4BD4-98E4-D38FB86AFA45}"/>
              </a:ext>
            </a:extLst>
          </p:cNvPr>
          <p:cNvSpPr>
            <a:spLocks noChangeArrowheads="1"/>
          </p:cNvSpPr>
          <p:nvPr/>
        </p:nvSpPr>
        <p:spPr bwMode="auto">
          <a:xfrm>
            <a:off x="2436581" y="2501794"/>
            <a:ext cx="4880798" cy="2462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What do insects eat</a:t>
            </a:r>
            <a:endParaRPr lang="en-GB" altLang="en-US" sz="2200" dirty="0"/>
          </a:p>
          <a:p>
            <a:pPr eaLnBrk="0" fontAlgn="base" hangingPunct="0">
              <a:spcBef>
                <a:spcPct val="0"/>
              </a:spcBef>
              <a:spcAft>
                <a:spcPct val="0"/>
              </a:spcAft>
            </a:pPr>
            <a:endParaRPr lang="en-GB" altLang="en-US" sz="2200" dirty="0">
              <a:ea typeface="Times New Roman" panose="02020603050405020304" pitchFamily="18" charset="0"/>
              <a:cs typeface="Calibri" panose="020F0502020204030204" pitchFamily="34" charset="0"/>
            </a:endParaRPr>
          </a:p>
          <a:p>
            <a:pPr eaLnBrk="0" fontAlgn="base" hangingPunct="0">
              <a:spcBef>
                <a:spcPct val="0"/>
              </a:spcBef>
              <a:spcAft>
                <a:spcPct val="0"/>
              </a:spcAft>
            </a:pPr>
            <a:r>
              <a:rPr lang="en-GB" altLang="en-US" sz="2200" dirty="0"/>
              <a:t>How many insects do birds eat in a day</a:t>
            </a:r>
          </a:p>
          <a:p>
            <a:pPr eaLnBrk="0" fontAlgn="base" hangingPunct="0">
              <a:spcBef>
                <a:spcPct val="0"/>
              </a:spcBef>
              <a:spcAft>
                <a:spcPct val="0"/>
              </a:spcAft>
            </a:pPr>
            <a:endParaRPr lang="en-GB" altLang="en-US" sz="2200" dirty="0">
              <a:cs typeface="Calibri" panose="020F0502020204030204" pitchFamily="34" charset="0"/>
            </a:endParaRPr>
          </a:p>
          <a:p>
            <a:pPr lvl="0" eaLnBrk="0" fontAlgn="base" hangingPunct="0">
              <a:spcBef>
                <a:spcPct val="0"/>
              </a:spcBef>
              <a:spcAft>
                <a:spcPct val="0"/>
              </a:spcAft>
            </a:pPr>
            <a:r>
              <a:rPr lang="en-GB" altLang="en-US" sz="2200" dirty="0">
                <a:cs typeface="Calibri" panose="020F0502020204030204" pitchFamily="34" charset="0"/>
              </a:rPr>
              <a:t>What an unusual insect that is</a:t>
            </a:r>
          </a:p>
          <a:p>
            <a:pPr lvl="0" eaLnBrk="0" fontAlgn="base" hangingPunct="0">
              <a:spcBef>
                <a:spcPct val="0"/>
              </a:spcBef>
              <a:spcAft>
                <a:spcPct val="0"/>
              </a:spcAft>
            </a:pPr>
            <a:endParaRPr lang="en-GB" altLang="en-US" sz="2200" dirty="0">
              <a:cs typeface="Calibri" panose="020F0502020204030204" pitchFamily="34" charset="0"/>
            </a:endParaRPr>
          </a:p>
          <a:p>
            <a:pPr lvl="0" eaLnBrk="0" fontAlgn="base" hangingPunct="0">
              <a:spcBef>
                <a:spcPct val="0"/>
              </a:spcBef>
              <a:spcAft>
                <a:spcPct val="0"/>
              </a:spcAft>
            </a:pPr>
            <a:r>
              <a:rPr lang="en-GB" altLang="en-US" sz="2200" dirty="0">
                <a:cs typeface="Calibri" panose="020F0502020204030204" pitchFamily="34" charset="0"/>
              </a:rPr>
              <a:t>How long is a bird’s beak</a:t>
            </a:r>
            <a:endParaRPr lang="en-GB" altLang="en-US" sz="2200" dirty="0"/>
          </a:p>
        </p:txBody>
      </p:sp>
      <p:pic>
        <p:nvPicPr>
          <p:cNvPr id="21" name="Picture 20">
            <a:extLst>
              <a:ext uri="{FF2B5EF4-FFF2-40B4-BE49-F238E27FC236}">
                <a16:creationId xmlns:a16="http://schemas.microsoft.com/office/drawing/2014/main" id="{D4607094-1971-9C46-9945-4DD7C563622F}"/>
              </a:ext>
            </a:extLst>
          </p:cNvPr>
          <p:cNvPicPr>
            <a:picLocks noChangeAspect="1"/>
          </p:cNvPicPr>
          <p:nvPr/>
        </p:nvPicPr>
        <p:blipFill>
          <a:blip r:embed="rId3"/>
          <a:stretch>
            <a:fillRect/>
          </a:stretch>
        </p:blipFill>
        <p:spPr>
          <a:xfrm>
            <a:off x="10668000" y="470599"/>
            <a:ext cx="1234846" cy="826857"/>
          </a:xfrm>
          <a:prstGeom prst="rect">
            <a:avLst/>
          </a:prstGeom>
        </p:spPr>
      </p:pic>
    </p:spTree>
    <p:extLst>
      <p:ext uri="{BB962C8B-B14F-4D97-AF65-F5344CB8AC3E}">
        <p14:creationId xmlns:p14="http://schemas.microsoft.com/office/powerpoint/2010/main" val="387781923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618DF5B-C7E5-41A3-9007-E34DE55A35B1}"/>
              </a:ext>
            </a:extLst>
          </p:cNvPr>
          <p:cNvSpPr txBox="1"/>
          <p:nvPr/>
        </p:nvSpPr>
        <p:spPr>
          <a:xfrm>
            <a:off x="4744042" y="692697"/>
            <a:ext cx="3089115" cy="507831"/>
          </a:xfrm>
          <a:prstGeom prst="rect">
            <a:avLst/>
          </a:prstGeom>
          <a:noFill/>
        </p:spPr>
        <p:txBody>
          <a:bodyPr wrap="none" rtlCol="0">
            <a:spAutoFit/>
          </a:bodyPr>
          <a:lstStyle/>
          <a:p>
            <a:r>
              <a:rPr lang="en-GB" sz="2700" b="1" dirty="0"/>
              <a:t>Week 18 - questions</a:t>
            </a:r>
          </a:p>
        </p:txBody>
      </p:sp>
      <p:sp>
        <p:nvSpPr>
          <p:cNvPr id="8" name="Rectangle 13"/>
          <p:cNvSpPr>
            <a:spLocks noChangeArrowheads="1"/>
          </p:cNvSpPr>
          <p:nvPr/>
        </p:nvSpPr>
        <p:spPr bwMode="auto">
          <a:xfrm>
            <a:off x="2639617" y="2014101"/>
            <a:ext cx="6933641"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200" b="1" dirty="0">
                <a:ea typeface="Times New Roman" panose="02020603050405020304" pitchFamily="18" charset="0"/>
                <a:cs typeface="Calibri" panose="020F0502020204030204" pitchFamily="34" charset="0"/>
              </a:rPr>
              <a:t>3.  </a:t>
            </a:r>
            <a:r>
              <a:rPr lang="en-GB" altLang="en-US" sz="2200" dirty="0">
                <a:ea typeface="Times New Roman" panose="02020603050405020304" pitchFamily="18" charset="0"/>
                <a:cs typeface="Calibri" panose="020F0502020204030204" pitchFamily="34" charset="0"/>
              </a:rPr>
              <a:t>Circle the </a:t>
            </a:r>
            <a:r>
              <a:rPr lang="en-GB" altLang="en-US" sz="2200" b="1" dirty="0">
                <a:ea typeface="Times New Roman" panose="02020603050405020304" pitchFamily="18" charset="0"/>
                <a:cs typeface="Calibri" panose="020F0502020204030204" pitchFamily="34" charset="0"/>
              </a:rPr>
              <a:t>preposition</a:t>
            </a:r>
            <a:r>
              <a:rPr lang="en-GB" altLang="en-US" sz="2200" dirty="0">
                <a:ea typeface="Times New Roman" panose="02020603050405020304" pitchFamily="18" charset="0"/>
                <a:cs typeface="Calibri" panose="020F0502020204030204" pitchFamily="34" charset="0"/>
              </a:rPr>
              <a:t> in the sentence below.  </a:t>
            </a:r>
          </a:p>
          <a:p>
            <a:pPr eaLnBrk="0" fontAlgn="base" hangingPunct="0">
              <a:spcBef>
                <a:spcPct val="0"/>
              </a:spcBef>
              <a:spcAft>
                <a:spcPct val="0"/>
              </a:spcAft>
            </a:pPr>
            <a:endParaRPr lang="en-GB" altLang="en-US" sz="2200" dirty="0"/>
          </a:p>
          <a:p>
            <a:pP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                                                                                 </a:t>
            </a:r>
            <a:endParaRPr lang="en-GB" altLang="en-US" sz="2200" dirty="0"/>
          </a:p>
        </p:txBody>
      </p:sp>
      <p:sp>
        <p:nvSpPr>
          <p:cNvPr id="21" name="Rectangle 14"/>
          <p:cNvSpPr>
            <a:spLocks noChangeArrowheads="1"/>
          </p:cNvSpPr>
          <p:nvPr/>
        </p:nvSpPr>
        <p:spPr bwMode="auto">
          <a:xfrm>
            <a:off x="3018730" y="2998113"/>
            <a:ext cx="5580823"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The  tree  had  ivy  wrapped  around  its  trunk .</a:t>
            </a:r>
          </a:p>
        </p:txBody>
      </p:sp>
      <p:sp>
        <p:nvSpPr>
          <p:cNvPr id="24" name="Rectangle 23"/>
          <p:cNvSpPr/>
          <p:nvPr/>
        </p:nvSpPr>
        <p:spPr>
          <a:xfrm>
            <a:off x="8472265" y="4790763"/>
            <a:ext cx="1084733" cy="769441"/>
          </a:xfrm>
          <a:prstGeom prst="rect">
            <a:avLst/>
          </a:prstGeom>
        </p:spPr>
        <p:txBody>
          <a:bodyPr wrap="square">
            <a:spAutoFit/>
          </a:bodyPr>
          <a:lstStyle/>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______</a:t>
            </a:r>
            <a:endParaRPr lang="en-GB" altLang="en-US" sz="2200" dirty="0"/>
          </a:p>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1 mark</a:t>
            </a:r>
            <a:endParaRPr lang="en-GB" altLang="en-US" sz="2200" dirty="0"/>
          </a:p>
        </p:txBody>
      </p:sp>
      <p:sp>
        <p:nvSpPr>
          <p:cNvPr id="23" name="Rectangle 13"/>
          <p:cNvSpPr>
            <a:spLocks noChangeArrowheads="1"/>
          </p:cNvSpPr>
          <p:nvPr/>
        </p:nvSpPr>
        <p:spPr bwMode="auto">
          <a:xfrm>
            <a:off x="1703512" y="6209436"/>
            <a:ext cx="8784976"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ctr" eaLnBrk="0" fontAlgn="base" hangingPunct="0">
              <a:spcBef>
                <a:spcPct val="0"/>
              </a:spcBef>
              <a:spcAft>
                <a:spcPct val="0"/>
              </a:spcAft>
            </a:pPr>
            <a:r>
              <a:rPr lang="en-GB" altLang="en-US" sz="2200" b="1" i="1" u="sng" dirty="0">
                <a:ea typeface="Times New Roman" panose="02020603050405020304" pitchFamily="18" charset="0"/>
                <a:cs typeface="Calibri" panose="020F0502020204030204" pitchFamily="34" charset="0"/>
              </a:rPr>
              <a:t>CHALLENGE</a:t>
            </a:r>
            <a:r>
              <a:rPr lang="en-GB" altLang="en-US" sz="2200" b="1" i="1" dirty="0">
                <a:ea typeface="Times New Roman" panose="02020603050405020304" pitchFamily="18" charset="0"/>
                <a:cs typeface="Calibri" panose="020F0502020204030204" pitchFamily="34" charset="0"/>
              </a:rPr>
              <a:t>: How many nouns are there in the sentence above?</a:t>
            </a:r>
            <a:endParaRPr lang="en-GB" altLang="en-US" sz="2200" i="1" dirty="0"/>
          </a:p>
          <a:p>
            <a:pPr eaLnBrk="0" fontAlgn="base" hangingPunct="0">
              <a:spcBef>
                <a:spcPct val="0"/>
              </a:spcBef>
              <a:spcAft>
                <a:spcPct val="0"/>
              </a:spcAft>
            </a:pPr>
            <a:r>
              <a:rPr lang="en-GB" altLang="en-US" sz="2200" i="1" dirty="0">
                <a:ea typeface="Times New Roman" panose="02020603050405020304" pitchFamily="18" charset="0"/>
                <a:cs typeface="Calibri" panose="020F0502020204030204" pitchFamily="34" charset="0"/>
              </a:rPr>
              <a:t>                                                                                  </a:t>
            </a:r>
            <a:endParaRPr lang="en-GB" altLang="en-US" sz="2200" i="1" dirty="0"/>
          </a:p>
          <a:p>
            <a:pPr eaLnBrk="0" fontAlgn="base" hangingPunct="0">
              <a:spcBef>
                <a:spcPct val="0"/>
              </a:spcBef>
              <a:spcAft>
                <a:spcPct val="0"/>
              </a:spcAft>
            </a:pPr>
            <a:endParaRPr lang="en-GB" altLang="en-US" sz="2200" i="1" dirty="0"/>
          </a:p>
        </p:txBody>
      </p:sp>
      <p:pic>
        <p:nvPicPr>
          <p:cNvPr id="14" name="Picture 13">
            <a:extLst>
              <a:ext uri="{FF2B5EF4-FFF2-40B4-BE49-F238E27FC236}">
                <a16:creationId xmlns:a16="http://schemas.microsoft.com/office/drawing/2014/main" id="{3EFD7C47-9EB2-468E-AF09-9EDAE9F8A2C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9832" y="167683"/>
            <a:ext cx="753237" cy="1082421"/>
          </a:xfrm>
          <a:prstGeom prst="rect">
            <a:avLst/>
          </a:prstGeom>
        </p:spPr>
      </p:pic>
      <p:pic>
        <p:nvPicPr>
          <p:cNvPr id="9" name="Picture 8">
            <a:extLst>
              <a:ext uri="{FF2B5EF4-FFF2-40B4-BE49-F238E27FC236}">
                <a16:creationId xmlns:a16="http://schemas.microsoft.com/office/drawing/2014/main" id="{80DC5352-A595-B04D-BF80-AC9B42E3553C}"/>
              </a:ext>
            </a:extLst>
          </p:cNvPr>
          <p:cNvPicPr>
            <a:picLocks noChangeAspect="1"/>
          </p:cNvPicPr>
          <p:nvPr/>
        </p:nvPicPr>
        <p:blipFill>
          <a:blip r:embed="rId3"/>
          <a:stretch>
            <a:fillRect/>
          </a:stretch>
        </p:blipFill>
        <p:spPr>
          <a:xfrm>
            <a:off x="10668000" y="470599"/>
            <a:ext cx="1234846" cy="826857"/>
          </a:xfrm>
          <a:prstGeom prst="rect">
            <a:avLst/>
          </a:prstGeom>
        </p:spPr>
      </p:pic>
    </p:spTree>
    <p:extLst>
      <p:ext uri="{BB962C8B-B14F-4D97-AF65-F5344CB8AC3E}">
        <p14:creationId xmlns:p14="http://schemas.microsoft.com/office/powerpoint/2010/main" val="337197856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618DF5B-C7E5-41A3-9007-E34DE55A35B1}"/>
              </a:ext>
            </a:extLst>
          </p:cNvPr>
          <p:cNvSpPr txBox="1"/>
          <p:nvPr/>
        </p:nvSpPr>
        <p:spPr>
          <a:xfrm>
            <a:off x="4730790" y="389445"/>
            <a:ext cx="3089115" cy="507831"/>
          </a:xfrm>
          <a:prstGeom prst="rect">
            <a:avLst/>
          </a:prstGeom>
          <a:noFill/>
        </p:spPr>
        <p:txBody>
          <a:bodyPr wrap="none" rtlCol="0">
            <a:spAutoFit/>
          </a:bodyPr>
          <a:lstStyle/>
          <a:p>
            <a:r>
              <a:rPr lang="en-GB" sz="2700" b="1" dirty="0"/>
              <a:t>Week 19 - questions</a:t>
            </a:r>
          </a:p>
        </p:txBody>
      </p:sp>
      <p:sp>
        <p:nvSpPr>
          <p:cNvPr id="8" name="Rectangle 13"/>
          <p:cNvSpPr>
            <a:spLocks noChangeArrowheads="1"/>
          </p:cNvSpPr>
          <p:nvPr/>
        </p:nvSpPr>
        <p:spPr bwMode="auto">
          <a:xfrm>
            <a:off x="2459596" y="1605716"/>
            <a:ext cx="7272808" cy="2462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200" b="1" dirty="0">
                <a:ea typeface="Times New Roman" panose="02020603050405020304" pitchFamily="18" charset="0"/>
                <a:cs typeface="Calibri" panose="020F0502020204030204" pitchFamily="34" charset="0"/>
              </a:rPr>
              <a:t>1.  </a:t>
            </a:r>
            <a:r>
              <a:rPr lang="en-GB" altLang="en-US" sz="2200" dirty="0">
                <a:ea typeface="Times New Roman" panose="02020603050405020304" pitchFamily="18" charset="0"/>
                <a:cs typeface="Calibri" panose="020F0502020204030204" pitchFamily="34" charset="0"/>
              </a:rPr>
              <a:t>Circle all the words that should start with a </a:t>
            </a:r>
            <a:r>
              <a:rPr lang="en-GB" altLang="en-US" sz="2200" b="1" dirty="0">
                <a:ea typeface="Times New Roman" panose="02020603050405020304" pitchFamily="18" charset="0"/>
                <a:cs typeface="Calibri" panose="020F0502020204030204" pitchFamily="34" charset="0"/>
              </a:rPr>
              <a:t>capital letter </a:t>
            </a:r>
            <a:r>
              <a:rPr lang="en-GB" altLang="en-US" sz="2200" dirty="0">
                <a:ea typeface="Times New Roman" panose="02020603050405020304" pitchFamily="18" charset="0"/>
                <a:cs typeface="Calibri" panose="020F0502020204030204" pitchFamily="34" charset="0"/>
              </a:rPr>
              <a:t>in the sentence below.</a:t>
            </a:r>
          </a:p>
          <a:p>
            <a:pPr marL="457200" indent="-457200" eaLnBrk="0" fontAlgn="base" hangingPunct="0">
              <a:spcBef>
                <a:spcPct val="0"/>
              </a:spcBef>
              <a:spcAft>
                <a:spcPct val="0"/>
              </a:spcAft>
              <a:buAutoNum type="arabicPeriod"/>
            </a:pPr>
            <a:endParaRPr lang="en-GB" altLang="en-US" sz="2200" dirty="0">
              <a:ea typeface="Times New Roman" panose="02020603050405020304" pitchFamily="18" charset="0"/>
              <a:cs typeface="Calibri" panose="020F0502020204030204" pitchFamily="34" charset="0"/>
            </a:endParaRPr>
          </a:p>
          <a:p>
            <a:pPr marL="457200" indent="-457200" eaLnBrk="0" fontAlgn="base" hangingPunct="0">
              <a:spcBef>
                <a:spcPct val="0"/>
              </a:spcBef>
              <a:spcAft>
                <a:spcPct val="0"/>
              </a:spcAft>
              <a:buAutoNum type="arabicPeriod"/>
            </a:pPr>
            <a:endParaRPr lang="en-GB" altLang="en-US" sz="2200" dirty="0">
              <a:ea typeface="Times New Roman" panose="02020603050405020304" pitchFamily="18" charset="0"/>
              <a:cs typeface="Calibri" panose="020F0502020204030204" pitchFamily="34" charset="0"/>
            </a:endParaRPr>
          </a:p>
          <a:p>
            <a:pPr eaLnBrk="0" fontAlgn="base" hangingPunct="0">
              <a:spcBef>
                <a:spcPct val="0"/>
              </a:spcBef>
              <a:spcAft>
                <a:spcPct val="0"/>
              </a:spcAft>
            </a:pPr>
            <a:r>
              <a:rPr lang="en-GB" altLang="en-US" sz="2200" dirty="0">
                <a:cs typeface="Calibri" panose="020F0502020204030204" pitchFamily="34" charset="0"/>
              </a:rPr>
              <a:t>in  April  1961 , </a:t>
            </a:r>
            <a:r>
              <a:rPr lang="en-GB" altLang="en-US" sz="2200" dirty="0" err="1">
                <a:cs typeface="Calibri" panose="020F0502020204030204" pitchFamily="34" charset="0"/>
              </a:rPr>
              <a:t>yuri</a:t>
            </a:r>
            <a:r>
              <a:rPr lang="en-GB" altLang="en-US" sz="2200" dirty="0">
                <a:cs typeface="Calibri" panose="020F0502020204030204" pitchFamily="34" charset="0"/>
              </a:rPr>
              <a:t>  </a:t>
            </a:r>
            <a:r>
              <a:rPr lang="en-GB" altLang="en-US" sz="2200" dirty="0" err="1">
                <a:cs typeface="Calibri" panose="020F0502020204030204" pitchFamily="34" charset="0"/>
              </a:rPr>
              <a:t>gagarin</a:t>
            </a:r>
            <a:r>
              <a:rPr lang="en-GB" altLang="en-US" sz="2200" dirty="0">
                <a:cs typeface="Calibri" panose="020F0502020204030204" pitchFamily="34" charset="0"/>
              </a:rPr>
              <a:t>  -  a  </a:t>
            </a:r>
            <a:r>
              <a:rPr lang="en-GB" altLang="en-US" sz="2200" dirty="0" err="1">
                <a:cs typeface="Calibri" panose="020F0502020204030204" pitchFamily="34" charset="0"/>
              </a:rPr>
              <a:t>russian</a:t>
            </a:r>
            <a:r>
              <a:rPr lang="en-GB" altLang="en-US" sz="2200" dirty="0">
                <a:cs typeface="Calibri" panose="020F0502020204030204" pitchFamily="34" charset="0"/>
              </a:rPr>
              <a:t>  -  was  the  first  man in  space.  </a:t>
            </a:r>
          </a:p>
          <a:p>
            <a:pPr eaLnBrk="0" fontAlgn="base" hangingPunct="0">
              <a:spcBef>
                <a:spcPct val="0"/>
              </a:spcBef>
              <a:spcAft>
                <a:spcPct val="0"/>
              </a:spcAft>
            </a:pPr>
            <a:r>
              <a:rPr lang="en-GB" altLang="en-US" sz="2200" dirty="0"/>
              <a:t>           </a:t>
            </a:r>
          </a:p>
        </p:txBody>
      </p:sp>
      <p:sp>
        <p:nvSpPr>
          <p:cNvPr id="37" name="Rectangle 13"/>
          <p:cNvSpPr>
            <a:spLocks noChangeArrowheads="1"/>
          </p:cNvSpPr>
          <p:nvPr/>
        </p:nvSpPr>
        <p:spPr bwMode="auto">
          <a:xfrm>
            <a:off x="1327429" y="6128054"/>
            <a:ext cx="8748464"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ctr" eaLnBrk="0" fontAlgn="base" hangingPunct="0">
              <a:spcBef>
                <a:spcPct val="0"/>
              </a:spcBef>
              <a:spcAft>
                <a:spcPct val="0"/>
              </a:spcAft>
            </a:pPr>
            <a:r>
              <a:rPr lang="en-GB" altLang="en-US" sz="2200" b="1" i="1" u="sng" dirty="0">
                <a:ea typeface="Times New Roman" panose="02020603050405020304" pitchFamily="18" charset="0"/>
                <a:cs typeface="Calibri" panose="020F0502020204030204" pitchFamily="34" charset="0"/>
              </a:rPr>
              <a:t>CHALLENGE</a:t>
            </a:r>
            <a:r>
              <a:rPr lang="en-GB" altLang="en-US" sz="2200" b="1" i="1" dirty="0">
                <a:ea typeface="Times New Roman" panose="02020603050405020304" pitchFamily="18" charset="0"/>
                <a:cs typeface="Calibri" panose="020F0502020204030204" pitchFamily="34" charset="0"/>
              </a:rPr>
              <a:t>: Identify the main clause in the sentence above.</a:t>
            </a:r>
            <a:endParaRPr lang="en-GB" altLang="en-US" sz="2200" i="1" dirty="0"/>
          </a:p>
          <a:p>
            <a:pPr eaLnBrk="0" fontAlgn="base" hangingPunct="0">
              <a:spcBef>
                <a:spcPct val="0"/>
              </a:spcBef>
              <a:spcAft>
                <a:spcPct val="0"/>
              </a:spcAft>
            </a:pPr>
            <a:r>
              <a:rPr lang="en-GB" altLang="en-US" sz="2200" i="1" dirty="0">
                <a:ea typeface="Times New Roman" panose="02020603050405020304" pitchFamily="18" charset="0"/>
                <a:cs typeface="Calibri" panose="020F0502020204030204" pitchFamily="34" charset="0"/>
              </a:rPr>
              <a:t>                                                                                  </a:t>
            </a:r>
            <a:endParaRPr lang="en-GB" altLang="en-US" sz="2200" i="1" dirty="0"/>
          </a:p>
          <a:p>
            <a:pPr eaLnBrk="0" fontAlgn="base" hangingPunct="0">
              <a:spcBef>
                <a:spcPct val="0"/>
              </a:spcBef>
              <a:spcAft>
                <a:spcPct val="0"/>
              </a:spcAft>
            </a:pPr>
            <a:endParaRPr lang="en-GB" altLang="en-US" sz="2200" i="1" dirty="0"/>
          </a:p>
        </p:txBody>
      </p:sp>
      <p:pic>
        <p:nvPicPr>
          <p:cNvPr id="18" name="Picture 17">
            <a:extLst>
              <a:ext uri="{FF2B5EF4-FFF2-40B4-BE49-F238E27FC236}">
                <a16:creationId xmlns:a16="http://schemas.microsoft.com/office/drawing/2014/main" id="{FDDCC9C6-3785-4A07-AABA-475900E400D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9832" y="167683"/>
            <a:ext cx="753237" cy="1082421"/>
          </a:xfrm>
          <a:prstGeom prst="rect">
            <a:avLst/>
          </a:prstGeom>
        </p:spPr>
      </p:pic>
      <p:sp>
        <p:nvSpPr>
          <p:cNvPr id="7" name="Rectangle 6">
            <a:extLst>
              <a:ext uri="{FF2B5EF4-FFF2-40B4-BE49-F238E27FC236}">
                <a16:creationId xmlns:a16="http://schemas.microsoft.com/office/drawing/2014/main" id="{A4E1BE3E-C9BE-4BFF-A473-5E3345B3A871}"/>
              </a:ext>
            </a:extLst>
          </p:cNvPr>
          <p:cNvSpPr/>
          <p:nvPr/>
        </p:nvSpPr>
        <p:spPr>
          <a:xfrm>
            <a:off x="8595717" y="4654725"/>
            <a:ext cx="1084733" cy="769441"/>
          </a:xfrm>
          <a:prstGeom prst="rect">
            <a:avLst/>
          </a:prstGeom>
        </p:spPr>
        <p:txBody>
          <a:bodyPr wrap="square">
            <a:spAutoFit/>
          </a:bodyPr>
          <a:lstStyle/>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______</a:t>
            </a:r>
            <a:endParaRPr lang="en-GB" altLang="en-US" sz="2200" dirty="0"/>
          </a:p>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1 mark</a:t>
            </a:r>
            <a:endParaRPr lang="en-GB" altLang="en-US" sz="2200" dirty="0"/>
          </a:p>
        </p:txBody>
      </p:sp>
      <p:pic>
        <p:nvPicPr>
          <p:cNvPr id="9" name="Picture 8">
            <a:extLst>
              <a:ext uri="{FF2B5EF4-FFF2-40B4-BE49-F238E27FC236}">
                <a16:creationId xmlns:a16="http://schemas.microsoft.com/office/drawing/2014/main" id="{50FAA076-006A-3B4E-9FD4-541A66C7EE48}"/>
              </a:ext>
            </a:extLst>
          </p:cNvPr>
          <p:cNvPicPr>
            <a:picLocks noChangeAspect="1"/>
          </p:cNvPicPr>
          <p:nvPr/>
        </p:nvPicPr>
        <p:blipFill>
          <a:blip r:embed="rId3"/>
          <a:stretch>
            <a:fillRect/>
          </a:stretch>
        </p:blipFill>
        <p:spPr>
          <a:xfrm>
            <a:off x="10668000" y="470599"/>
            <a:ext cx="1234846" cy="826857"/>
          </a:xfrm>
          <a:prstGeom prst="rect">
            <a:avLst/>
          </a:prstGeom>
        </p:spPr>
      </p:pic>
    </p:spTree>
    <p:extLst>
      <p:ext uri="{BB962C8B-B14F-4D97-AF65-F5344CB8AC3E}">
        <p14:creationId xmlns:p14="http://schemas.microsoft.com/office/powerpoint/2010/main" val="25806580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6618DF5B-C7E5-41A3-9007-E34DE55A35B1}"/>
              </a:ext>
            </a:extLst>
          </p:cNvPr>
          <p:cNvSpPr txBox="1"/>
          <p:nvPr/>
        </p:nvSpPr>
        <p:spPr>
          <a:xfrm>
            <a:off x="4744042" y="692697"/>
            <a:ext cx="3089115" cy="507831"/>
          </a:xfrm>
          <a:prstGeom prst="rect">
            <a:avLst/>
          </a:prstGeom>
          <a:noFill/>
        </p:spPr>
        <p:txBody>
          <a:bodyPr wrap="none" rtlCol="0">
            <a:spAutoFit/>
          </a:bodyPr>
          <a:lstStyle/>
          <a:p>
            <a:r>
              <a:rPr lang="en-GB" sz="2700" b="1" dirty="0"/>
              <a:t>Week 19 - questions</a:t>
            </a:r>
          </a:p>
        </p:txBody>
      </p:sp>
      <p:sp>
        <p:nvSpPr>
          <p:cNvPr id="13" name="Rectangle 13"/>
          <p:cNvSpPr>
            <a:spLocks noChangeArrowheads="1"/>
          </p:cNvSpPr>
          <p:nvPr/>
        </p:nvSpPr>
        <p:spPr bwMode="auto">
          <a:xfrm>
            <a:off x="2805830" y="1798078"/>
            <a:ext cx="6799252"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200" b="1" dirty="0">
                <a:ea typeface="Times New Roman" panose="02020603050405020304" pitchFamily="18" charset="0"/>
                <a:cs typeface="Calibri" panose="020F0502020204030204" pitchFamily="34" charset="0"/>
              </a:rPr>
              <a:t>2. </a:t>
            </a:r>
            <a:r>
              <a:rPr lang="en-GB" altLang="en-US" sz="2200" dirty="0">
                <a:ea typeface="Times New Roman" panose="02020603050405020304" pitchFamily="18" charset="0"/>
                <a:cs typeface="Calibri" panose="020F0502020204030204" pitchFamily="34" charset="0"/>
              </a:rPr>
              <a:t>Circle the </a:t>
            </a:r>
            <a:r>
              <a:rPr lang="en-GB" altLang="en-US" sz="2200" b="1" dirty="0">
                <a:ea typeface="Times New Roman" panose="02020603050405020304" pitchFamily="18" charset="0"/>
                <a:cs typeface="Calibri" panose="020F0502020204030204" pitchFamily="34" charset="0"/>
              </a:rPr>
              <a:t>adjectives</a:t>
            </a:r>
            <a:r>
              <a:rPr lang="en-GB" altLang="en-US" sz="2200" dirty="0">
                <a:ea typeface="Times New Roman" panose="02020603050405020304" pitchFamily="18" charset="0"/>
                <a:cs typeface="Calibri" panose="020F0502020204030204" pitchFamily="34" charset="0"/>
              </a:rPr>
              <a:t> in the sentence below.</a:t>
            </a:r>
            <a:endParaRPr lang="en-GB" altLang="en-US" sz="2200" dirty="0"/>
          </a:p>
        </p:txBody>
      </p:sp>
      <p:sp>
        <p:nvSpPr>
          <p:cNvPr id="14" name="Rectangle 14"/>
          <p:cNvSpPr>
            <a:spLocks noChangeArrowheads="1"/>
          </p:cNvSpPr>
          <p:nvPr/>
        </p:nvSpPr>
        <p:spPr bwMode="auto">
          <a:xfrm>
            <a:off x="2568082" y="2865880"/>
            <a:ext cx="6696744"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800" dirty="0">
                <a:cs typeface="Calibri" panose="020F0502020204030204" pitchFamily="34" charset="0"/>
              </a:rPr>
              <a:t>The old, weary man always rested at the shabby benches on his way to town.</a:t>
            </a:r>
            <a:endParaRPr lang="en-GB" altLang="en-US" sz="2800" dirty="0"/>
          </a:p>
        </p:txBody>
      </p:sp>
      <p:sp>
        <p:nvSpPr>
          <p:cNvPr id="15" name="Rectangle 14"/>
          <p:cNvSpPr/>
          <p:nvPr/>
        </p:nvSpPr>
        <p:spPr>
          <a:xfrm>
            <a:off x="8407724" y="4502731"/>
            <a:ext cx="1084733" cy="769441"/>
          </a:xfrm>
          <a:prstGeom prst="rect">
            <a:avLst/>
          </a:prstGeom>
        </p:spPr>
        <p:txBody>
          <a:bodyPr wrap="square">
            <a:spAutoFit/>
          </a:bodyPr>
          <a:lstStyle/>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______</a:t>
            </a:r>
            <a:endParaRPr lang="en-GB" altLang="en-US" sz="2200" dirty="0"/>
          </a:p>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1 mark</a:t>
            </a:r>
            <a:endParaRPr lang="en-GB" altLang="en-US" sz="2200" dirty="0"/>
          </a:p>
        </p:txBody>
      </p:sp>
      <p:sp>
        <p:nvSpPr>
          <p:cNvPr id="16" name="Rectangle 13"/>
          <p:cNvSpPr>
            <a:spLocks noChangeArrowheads="1"/>
          </p:cNvSpPr>
          <p:nvPr/>
        </p:nvSpPr>
        <p:spPr bwMode="auto">
          <a:xfrm>
            <a:off x="1965798" y="6043936"/>
            <a:ext cx="8234658"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algn="ctr" eaLnBrk="0" fontAlgn="base" hangingPunct="0">
              <a:spcBef>
                <a:spcPct val="0"/>
              </a:spcBef>
              <a:spcAft>
                <a:spcPct val="0"/>
              </a:spcAft>
            </a:pPr>
            <a:r>
              <a:rPr lang="en-GB" altLang="en-US" sz="2200" b="1" i="1" u="sng" dirty="0">
                <a:ea typeface="Times New Roman" panose="02020603050405020304" pitchFamily="18" charset="0"/>
                <a:cs typeface="Calibri" panose="020F0502020204030204" pitchFamily="34" charset="0"/>
              </a:rPr>
              <a:t>CHALLENGE</a:t>
            </a:r>
            <a:r>
              <a:rPr lang="en-GB" altLang="en-US" sz="2200" b="1" i="1" dirty="0">
                <a:ea typeface="Times New Roman" panose="02020603050405020304" pitchFamily="18" charset="0"/>
                <a:cs typeface="Calibri" panose="020F0502020204030204" pitchFamily="34" charset="0"/>
              </a:rPr>
              <a:t>: Find synonyms for all the adjectives used in the sentence above.</a:t>
            </a:r>
            <a:endParaRPr lang="en-GB" altLang="en-US" sz="2200" i="1" dirty="0"/>
          </a:p>
        </p:txBody>
      </p:sp>
      <p:pic>
        <p:nvPicPr>
          <p:cNvPr id="17" name="Picture 16">
            <a:extLst>
              <a:ext uri="{FF2B5EF4-FFF2-40B4-BE49-F238E27FC236}">
                <a16:creationId xmlns:a16="http://schemas.microsoft.com/office/drawing/2014/main" id="{AD494DC9-4BEF-4F91-A11E-C75BD15E637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9832" y="167683"/>
            <a:ext cx="753237" cy="1082421"/>
          </a:xfrm>
          <a:prstGeom prst="rect">
            <a:avLst/>
          </a:prstGeom>
        </p:spPr>
      </p:pic>
      <p:pic>
        <p:nvPicPr>
          <p:cNvPr id="11" name="Picture 10">
            <a:extLst>
              <a:ext uri="{FF2B5EF4-FFF2-40B4-BE49-F238E27FC236}">
                <a16:creationId xmlns:a16="http://schemas.microsoft.com/office/drawing/2014/main" id="{E00C8F04-F03E-7543-8C76-308C46807D96}"/>
              </a:ext>
            </a:extLst>
          </p:cNvPr>
          <p:cNvPicPr>
            <a:picLocks noChangeAspect="1"/>
          </p:cNvPicPr>
          <p:nvPr/>
        </p:nvPicPr>
        <p:blipFill>
          <a:blip r:embed="rId3"/>
          <a:stretch>
            <a:fillRect/>
          </a:stretch>
        </p:blipFill>
        <p:spPr>
          <a:xfrm>
            <a:off x="10668000" y="470599"/>
            <a:ext cx="1234846" cy="826857"/>
          </a:xfrm>
          <a:prstGeom prst="rect">
            <a:avLst/>
          </a:prstGeom>
        </p:spPr>
      </p:pic>
    </p:spTree>
    <p:extLst>
      <p:ext uri="{BB962C8B-B14F-4D97-AF65-F5344CB8AC3E}">
        <p14:creationId xmlns:p14="http://schemas.microsoft.com/office/powerpoint/2010/main" val="287838423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618DF5B-C7E5-41A3-9007-E34DE55A35B1}"/>
              </a:ext>
            </a:extLst>
          </p:cNvPr>
          <p:cNvSpPr txBox="1"/>
          <p:nvPr/>
        </p:nvSpPr>
        <p:spPr>
          <a:xfrm>
            <a:off x="4744042" y="692697"/>
            <a:ext cx="3089115" cy="507831"/>
          </a:xfrm>
          <a:prstGeom prst="rect">
            <a:avLst/>
          </a:prstGeom>
          <a:noFill/>
        </p:spPr>
        <p:txBody>
          <a:bodyPr wrap="none" rtlCol="0">
            <a:spAutoFit/>
          </a:bodyPr>
          <a:lstStyle/>
          <a:p>
            <a:r>
              <a:rPr lang="en-GB" sz="2700" b="1" dirty="0"/>
              <a:t>Week 19 - questions</a:t>
            </a:r>
          </a:p>
        </p:txBody>
      </p:sp>
      <p:sp>
        <p:nvSpPr>
          <p:cNvPr id="8" name="Rectangle 13"/>
          <p:cNvSpPr>
            <a:spLocks noChangeArrowheads="1"/>
          </p:cNvSpPr>
          <p:nvPr/>
        </p:nvSpPr>
        <p:spPr bwMode="auto">
          <a:xfrm>
            <a:off x="2601264" y="1628800"/>
            <a:ext cx="7815216" cy="144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200" b="1" dirty="0">
                <a:ea typeface="Times New Roman" panose="02020603050405020304" pitchFamily="18" charset="0"/>
                <a:cs typeface="Calibri" panose="020F0502020204030204" pitchFamily="34" charset="0"/>
              </a:rPr>
              <a:t>3.  </a:t>
            </a:r>
            <a:r>
              <a:rPr lang="en-GB" altLang="en-US" sz="2200" dirty="0">
                <a:ea typeface="Times New Roman" panose="02020603050405020304" pitchFamily="18" charset="0"/>
                <a:cs typeface="Calibri" panose="020F0502020204030204" pitchFamily="34" charset="0"/>
              </a:rPr>
              <a:t>Write one word on the line below to complete the sentence in the </a:t>
            </a:r>
            <a:r>
              <a:rPr lang="en-GB" altLang="en-US" sz="2200" b="1" dirty="0">
                <a:ea typeface="Times New Roman" panose="02020603050405020304" pitchFamily="18" charset="0"/>
                <a:cs typeface="Calibri" panose="020F0502020204030204" pitchFamily="34" charset="0"/>
              </a:rPr>
              <a:t>past tense</a:t>
            </a:r>
            <a:r>
              <a:rPr lang="en-GB" altLang="en-US" sz="2200" dirty="0">
                <a:ea typeface="Times New Roman" panose="02020603050405020304" pitchFamily="18" charset="0"/>
                <a:cs typeface="Calibri" panose="020F0502020204030204" pitchFamily="34" charset="0"/>
              </a:rPr>
              <a:t>.</a:t>
            </a:r>
          </a:p>
          <a:p>
            <a:pPr eaLnBrk="0" fontAlgn="base" hangingPunct="0">
              <a:spcBef>
                <a:spcPct val="0"/>
              </a:spcBef>
              <a:spcAft>
                <a:spcPct val="0"/>
              </a:spcAft>
            </a:pPr>
            <a:endParaRPr lang="en-GB" altLang="en-US" sz="2200" dirty="0"/>
          </a:p>
          <a:p>
            <a:pP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                                                                                 </a:t>
            </a:r>
            <a:endParaRPr lang="en-GB" altLang="en-US" sz="2200" dirty="0"/>
          </a:p>
        </p:txBody>
      </p:sp>
      <p:sp>
        <p:nvSpPr>
          <p:cNvPr id="21" name="Rectangle 14"/>
          <p:cNvSpPr>
            <a:spLocks noChangeArrowheads="1"/>
          </p:cNvSpPr>
          <p:nvPr/>
        </p:nvSpPr>
        <p:spPr bwMode="auto">
          <a:xfrm>
            <a:off x="3597816" y="2983430"/>
            <a:ext cx="4996368"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lvl="0" eaLnBrk="0" fontAlgn="base" hangingPunct="0">
              <a:spcBef>
                <a:spcPct val="0"/>
              </a:spcBef>
              <a:spcAft>
                <a:spcPct val="0"/>
              </a:spcAft>
            </a:pPr>
            <a:r>
              <a:rPr lang="en-GB" altLang="en-US" sz="3600" dirty="0">
                <a:ea typeface="Times New Roman" panose="02020603050405020304" pitchFamily="18" charset="0"/>
                <a:cs typeface="Calibri" panose="020F0502020204030204" pitchFamily="34" charset="0"/>
              </a:rPr>
              <a:t>I ___________ my dinner.</a:t>
            </a:r>
          </a:p>
          <a:p>
            <a:pPr lvl="0" eaLnBrk="0" fontAlgn="base" hangingPunct="0">
              <a:spcBef>
                <a:spcPct val="0"/>
              </a:spcBef>
              <a:spcAft>
                <a:spcPct val="0"/>
              </a:spcAft>
            </a:pPr>
            <a:endParaRPr lang="en-GB" altLang="en-US" sz="2200" dirty="0">
              <a:ea typeface="Times New Roman" panose="02020603050405020304" pitchFamily="18" charset="0"/>
              <a:cs typeface="Calibri" panose="020F0502020204030204" pitchFamily="34" charset="0"/>
            </a:endParaRPr>
          </a:p>
          <a:p>
            <a:pPr lvl="0" eaLnBrk="0" fontAlgn="base" hangingPunct="0">
              <a:spcBef>
                <a:spcPct val="0"/>
              </a:spcBef>
              <a:spcAft>
                <a:spcPct val="0"/>
              </a:spcAft>
            </a:pPr>
            <a:endParaRPr lang="en-GB" altLang="en-US" sz="2200" dirty="0">
              <a:ea typeface="Times New Roman" panose="02020603050405020304" pitchFamily="18" charset="0"/>
              <a:cs typeface="Calibri" panose="020F0502020204030204" pitchFamily="34" charset="0"/>
            </a:endParaRPr>
          </a:p>
        </p:txBody>
      </p:sp>
      <p:sp>
        <p:nvSpPr>
          <p:cNvPr id="24" name="Rectangle 23"/>
          <p:cNvSpPr/>
          <p:nvPr/>
        </p:nvSpPr>
        <p:spPr>
          <a:xfrm>
            <a:off x="8827692" y="5294819"/>
            <a:ext cx="1084733" cy="769441"/>
          </a:xfrm>
          <a:prstGeom prst="rect">
            <a:avLst/>
          </a:prstGeom>
        </p:spPr>
        <p:txBody>
          <a:bodyPr wrap="square">
            <a:spAutoFit/>
          </a:bodyPr>
          <a:lstStyle/>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______</a:t>
            </a:r>
            <a:endParaRPr lang="en-GB" altLang="en-US" sz="2200" dirty="0"/>
          </a:p>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1 mark</a:t>
            </a:r>
            <a:endParaRPr lang="en-GB" altLang="en-US" sz="2200" dirty="0"/>
          </a:p>
        </p:txBody>
      </p:sp>
      <p:sp>
        <p:nvSpPr>
          <p:cNvPr id="23" name="Rectangle 13"/>
          <p:cNvSpPr>
            <a:spLocks noChangeArrowheads="1"/>
          </p:cNvSpPr>
          <p:nvPr/>
        </p:nvSpPr>
        <p:spPr bwMode="auto">
          <a:xfrm>
            <a:off x="1703512" y="6040159"/>
            <a:ext cx="8784976" cy="144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ctr" eaLnBrk="0" fontAlgn="base" hangingPunct="0">
              <a:spcBef>
                <a:spcPct val="0"/>
              </a:spcBef>
              <a:spcAft>
                <a:spcPct val="0"/>
              </a:spcAft>
            </a:pPr>
            <a:r>
              <a:rPr lang="en-GB" altLang="en-US" sz="2200" b="1" i="1" u="sng" dirty="0">
                <a:ea typeface="Times New Roman" panose="02020603050405020304" pitchFamily="18" charset="0"/>
                <a:cs typeface="Calibri" panose="020F0502020204030204" pitchFamily="34" charset="0"/>
              </a:rPr>
              <a:t>CHALLENGE</a:t>
            </a:r>
            <a:r>
              <a:rPr lang="en-GB" altLang="en-US" sz="2200" b="1" i="1" dirty="0">
                <a:ea typeface="Times New Roman" panose="02020603050405020304" pitchFamily="18" charset="0"/>
                <a:cs typeface="Calibri" panose="020F0502020204030204" pitchFamily="34" charset="0"/>
              </a:rPr>
              <a:t>: Complete the sentence in the present tense by only adding one word.</a:t>
            </a:r>
            <a:endParaRPr lang="en-GB" altLang="en-US" sz="2200" i="1" dirty="0"/>
          </a:p>
          <a:p>
            <a:pPr eaLnBrk="0" fontAlgn="base" hangingPunct="0">
              <a:spcBef>
                <a:spcPct val="0"/>
              </a:spcBef>
              <a:spcAft>
                <a:spcPct val="0"/>
              </a:spcAft>
            </a:pPr>
            <a:r>
              <a:rPr lang="en-GB" altLang="en-US" sz="2200" i="1" dirty="0">
                <a:ea typeface="Times New Roman" panose="02020603050405020304" pitchFamily="18" charset="0"/>
                <a:cs typeface="Calibri" panose="020F0502020204030204" pitchFamily="34" charset="0"/>
              </a:rPr>
              <a:t>                                                                                  </a:t>
            </a:r>
            <a:endParaRPr lang="en-GB" altLang="en-US" sz="2200" i="1" dirty="0"/>
          </a:p>
          <a:p>
            <a:pPr eaLnBrk="0" fontAlgn="base" hangingPunct="0">
              <a:spcBef>
                <a:spcPct val="0"/>
              </a:spcBef>
              <a:spcAft>
                <a:spcPct val="0"/>
              </a:spcAft>
            </a:pPr>
            <a:endParaRPr lang="en-GB" altLang="en-US" sz="2200" i="1" dirty="0"/>
          </a:p>
        </p:txBody>
      </p:sp>
      <p:pic>
        <p:nvPicPr>
          <p:cNvPr id="16" name="Picture 15">
            <a:extLst>
              <a:ext uri="{FF2B5EF4-FFF2-40B4-BE49-F238E27FC236}">
                <a16:creationId xmlns:a16="http://schemas.microsoft.com/office/drawing/2014/main" id="{D187172B-904C-4DEA-8AE6-0CDF7FFFD8E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2841" y="118107"/>
            <a:ext cx="753237" cy="1082421"/>
          </a:xfrm>
          <a:prstGeom prst="rect">
            <a:avLst/>
          </a:prstGeom>
        </p:spPr>
      </p:pic>
      <p:pic>
        <p:nvPicPr>
          <p:cNvPr id="9" name="Picture 8">
            <a:extLst>
              <a:ext uri="{FF2B5EF4-FFF2-40B4-BE49-F238E27FC236}">
                <a16:creationId xmlns:a16="http://schemas.microsoft.com/office/drawing/2014/main" id="{CF3C7403-64E8-B04E-8EA3-14D9D9D49AA8}"/>
              </a:ext>
            </a:extLst>
          </p:cNvPr>
          <p:cNvPicPr>
            <a:picLocks noChangeAspect="1"/>
          </p:cNvPicPr>
          <p:nvPr/>
        </p:nvPicPr>
        <p:blipFill>
          <a:blip r:embed="rId3"/>
          <a:stretch>
            <a:fillRect/>
          </a:stretch>
        </p:blipFill>
        <p:spPr>
          <a:xfrm>
            <a:off x="10668000" y="470599"/>
            <a:ext cx="1234846" cy="826857"/>
          </a:xfrm>
          <a:prstGeom prst="rect">
            <a:avLst/>
          </a:prstGeom>
        </p:spPr>
      </p:pic>
    </p:spTree>
    <p:extLst>
      <p:ext uri="{BB962C8B-B14F-4D97-AF65-F5344CB8AC3E}">
        <p14:creationId xmlns:p14="http://schemas.microsoft.com/office/powerpoint/2010/main" val="6263940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618DF5B-C7E5-41A3-9007-E34DE55A35B1}"/>
              </a:ext>
            </a:extLst>
          </p:cNvPr>
          <p:cNvSpPr txBox="1"/>
          <p:nvPr/>
        </p:nvSpPr>
        <p:spPr>
          <a:xfrm>
            <a:off x="4367894" y="454977"/>
            <a:ext cx="2914388" cy="507831"/>
          </a:xfrm>
          <a:prstGeom prst="rect">
            <a:avLst/>
          </a:prstGeom>
          <a:noFill/>
        </p:spPr>
        <p:txBody>
          <a:bodyPr wrap="none" rtlCol="0">
            <a:spAutoFit/>
          </a:bodyPr>
          <a:lstStyle/>
          <a:p>
            <a:r>
              <a:rPr lang="en-GB" sz="2700" b="1" dirty="0"/>
              <a:t>Week 2 - questions</a:t>
            </a:r>
          </a:p>
        </p:txBody>
      </p:sp>
      <p:sp>
        <p:nvSpPr>
          <p:cNvPr id="23" name="Rectangle 13"/>
          <p:cNvSpPr>
            <a:spLocks noChangeArrowheads="1"/>
          </p:cNvSpPr>
          <p:nvPr/>
        </p:nvSpPr>
        <p:spPr bwMode="auto">
          <a:xfrm>
            <a:off x="1486860" y="6050516"/>
            <a:ext cx="8676456" cy="144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ctr" eaLnBrk="0" fontAlgn="base" hangingPunct="0">
              <a:spcBef>
                <a:spcPct val="0"/>
              </a:spcBef>
              <a:spcAft>
                <a:spcPct val="0"/>
              </a:spcAft>
            </a:pPr>
            <a:r>
              <a:rPr lang="en-GB" altLang="en-US" sz="2200" b="1" i="1" u="sng" dirty="0">
                <a:ea typeface="Times New Roman" panose="02020603050405020304" pitchFamily="18" charset="0"/>
                <a:cs typeface="Calibri" panose="020F0502020204030204" pitchFamily="34" charset="0"/>
              </a:rPr>
              <a:t>CHALLENGE</a:t>
            </a:r>
            <a:r>
              <a:rPr lang="en-GB" altLang="en-US" sz="2200" b="1" i="1" dirty="0">
                <a:ea typeface="Times New Roman" panose="02020603050405020304" pitchFamily="18" charset="0"/>
                <a:cs typeface="Calibri" panose="020F0502020204030204" pitchFamily="34" charset="0"/>
              </a:rPr>
              <a:t>: Which word class does the word </a:t>
            </a:r>
            <a:r>
              <a:rPr lang="en-GB" altLang="en-US" sz="2200" b="1" i="1" u="sng" dirty="0">
                <a:ea typeface="Times New Roman" panose="02020603050405020304" pitchFamily="18" charset="0"/>
                <a:cs typeface="Calibri" panose="020F0502020204030204" pitchFamily="34" charset="0"/>
              </a:rPr>
              <a:t>my</a:t>
            </a:r>
            <a:r>
              <a:rPr lang="en-GB" altLang="en-US" sz="2200" b="1" i="1" dirty="0">
                <a:ea typeface="Times New Roman" panose="02020603050405020304" pitchFamily="18" charset="0"/>
                <a:cs typeface="Calibri" panose="020F0502020204030204" pitchFamily="34" charset="0"/>
              </a:rPr>
              <a:t> in the sentence above belong to?</a:t>
            </a:r>
            <a:endParaRPr lang="en-GB" altLang="en-US" sz="2200" i="1" dirty="0"/>
          </a:p>
          <a:p>
            <a:pPr eaLnBrk="0" fontAlgn="base" hangingPunct="0">
              <a:spcBef>
                <a:spcPct val="0"/>
              </a:spcBef>
              <a:spcAft>
                <a:spcPct val="0"/>
              </a:spcAft>
            </a:pPr>
            <a:r>
              <a:rPr lang="en-GB" altLang="en-US" sz="2200" i="1" dirty="0">
                <a:ea typeface="Times New Roman" panose="02020603050405020304" pitchFamily="18" charset="0"/>
                <a:cs typeface="Calibri" panose="020F0502020204030204" pitchFamily="34" charset="0"/>
              </a:rPr>
              <a:t>                                                                                  </a:t>
            </a:r>
            <a:endParaRPr lang="en-GB" altLang="en-US" sz="2200" i="1" dirty="0"/>
          </a:p>
          <a:p>
            <a:pPr eaLnBrk="0" fontAlgn="base" hangingPunct="0">
              <a:spcBef>
                <a:spcPct val="0"/>
              </a:spcBef>
              <a:spcAft>
                <a:spcPct val="0"/>
              </a:spcAft>
            </a:pPr>
            <a:endParaRPr lang="en-GB" altLang="en-US" sz="2200" i="1" dirty="0"/>
          </a:p>
        </p:txBody>
      </p:sp>
      <p:pic>
        <p:nvPicPr>
          <p:cNvPr id="10" name="Picture 9">
            <a:extLst>
              <a:ext uri="{FF2B5EF4-FFF2-40B4-BE49-F238E27FC236}">
                <a16:creationId xmlns:a16="http://schemas.microsoft.com/office/drawing/2014/main" id="{EC1A0592-5C65-43D3-99F3-D8B0E517C87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9832" y="167683"/>
            <a:ext cx="753237" cy="1082421"/>
          </a:xfrm>
          <a:prstGeom prst="rect">
            <a:avLst/>
          </a:prstGeom>
        </p:spPr>
      </p:pic>
      <p:sp>
        <p:nvSpPr>
          <p:cNvPr id="11" name="Rectangle 13">
            <a:extLst>
              <a:ext uri="{FF2B5EF4-FFF2-40B4-BE49-F238E27FC236}">
                <a16:creationId xmlns:a16="http://schemas.microsoft.com/office/drawing/2014/main" id="{90211851-DE82-4D5B-92B8-DB06F5788357}"/>
              </a:ext>
            </a:extLst>
          </p:cNvPr>
          <p:cNvSpPr>
            <a:spLocks noChangeArrowheads="1"/>
          </p:cNvSpPr>
          <p:nvPr/>
        </p:nvSpPr>
        <p:spPr bwMode="auto">
          <a:xfrm>
            <a:off x="2629179" y="1667356"/>
            <a:ext cx="6933641" cy="26468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200" b="1" dirty="0">
                <a:ea typeface="Times New Roman" panose="02020603050405020304" pitchFamily="18" charset="0"/>
                <a:cs typeface="Calibri" panose="020F0502020204030204" pitchFamily="34" charset="0"/>
              </a:rPr>
              <a:t>1.  </a:t>
            </a:r>
            <a:r>
              <a:rPr lang="en-GB" altLang="en-US" sz="2200" dirty="0">
                <a:ea typeface="Times New Roman" panose="02020603050405020304" pitchFamily="18" charset="0"/>
                <a:cs typeface="Calibri" panose="020F0502020204030204" pitchFamily="34" charset="0"/>
              </a:rPr>
              <a:t>Circle the </a:t>
            </a:r>
            <a:r>
              <a:rPr lang="en-GB" altLang="en-US" sz="2200" b="1" dirty="0">
                <a:ea typeface="Times New Roman" panose="02020603050405020304" pitchFamily="18" charset="0"/>
                <a:cs typeface="Calibri" panose="020F0502020204030204" pitchFamily="34" charset="0"/>
              </a:rPr>
              <a:t>possessive pronoun </a:t>
            </a:r>
            <a:r>
              <a:rPr lang="en-GB" altLang="en-US" sz="2200" dirty="0">
                <a:ea typeface="Times New Roman" panose="02020603050405020304" pitchFamily="18" charset="0"/>
                <a:cs typeface="Calibri" panose="020F0502020204030204" pitchFamily="34" charset="0"/>
              </a:rPr>
              <a:t>in the sentence below.</a:t>
            </a:r>
          </a:p>
          <a:p>
            <a:pPr marL="457200" indent="-457200" eaLnBrk="0" fontAlgn="base" hangingPunct="0">
              <a:spcBef>
                <a:spcPct val="0"/>
              </a:spcBef>
              <a:spcAft>
                <a:spcPct val="0"/>
              </a:spcAft>
              <a:buAutoNum type="arabicPeriod"/>
            </a:pPr>
            <a:endParaRPr lang="en-GB" altLang="en-US" sz="2200" dirty="0">
              <a:ea typeface="Times New Roman" panose="02020603050405020304" pitchFamily="18" charset="0"/>
              <a:cs typeface="Calibri" panose="020F0502020204030204" pitchFamily="34" charset="0"/>
            </a:endParaRPr>
          </a:p>
          <a:p>
            <a:pPr marL="457200" indent="-457200" eaLnBrk="0" fontAlgn="base" hangingPunct="0">
              <a:spcBef>
                <a:spcPct val="0"/>
              </a:spcBef>
              <a:spcAft>
                <a:spcPct val="0"/>
              </a:spcAft>
              <a:buAutoNum type="arabicPeriod"/>
            </a:pPr>
            <a:endParaRPr lang="en-GB" altLang="en-US" sz="2200" dirty="0">
              <a:ea typeface="Times New Roman" panose="02020603050405020304" pitchFamily="18" charset="0"/>
              <a:cs typeface="Calibri" panose="020F0502020204030204" pitchFamily="34" charset="0"/>
            </a:endParaRPr>
          </a:p>
          <a:p>
            <a:pPr eaLnBrk="0" fontAlgn="base" hangingPunct="0">
              <a:spcBef>
                <a:spcPct val="0"/>
              </a:spcBef>
              <a:spcAft>
                <a:spcPct val="0"/>
              </a:spcAft>
            </a:pPr>
            <a:endParaRPr lang="en-GB" altLang="en-US" sz="2200" dirty="0">
              <a:ea typeface="Times New Roman" panose="02020603050405020304" pitchFamily="18" charset="0"/>
              <a:cs typeface="Calibri" panose="020F0502020204030204" pitchFamily="34" charset="0"/>
            </a:endParaRPr>
          </a:p>
          <a:p>
            <a:pPr eaLnBrk="0" fontAlgn="base" hangingPunct="0">
              <a:spcBef>
                <a:spcPct val="0"/>
              </a:spcBef>
              <a:spcAft>
                <a:spcPct val="0"/>
              </a:spcAft>
            </a:pPr>
            <a:r>
              <a:rPr lang="en-GB" altLang="en-US" sz="2800" dirty="0">
                <a:ea typeface="Times New Roman" panose="02020603050405020304" pitchFamily="18" charset="0"/>
                <a:cs typeface="Calibri" panose="020F0502020204030204" pitchFamily="34" charset="0"/>
              </a:rPr>
              <a:t>I  forgot  to  bring  my  P.E.  kit  to  school  so I wore  hers .                                                                               </a:t>
            </a:r>
            <a:endParaRPr lang="en-GB" altLang="en-US" sz="2800" dirty="0"/>
          </a:p>
          <a:p>
            <a:pPr eaLnBrk="0" fontAlgn="base" hangingPunct="0">
              <a:spcBef>
                <a:spcPct val="0"/>
              </a:spcBef>
              <a:spcAft>
                <a:spcPct val="0"/>
              </a:spcAft>
            </a:pPr>
            <a:endParaRPr lang="en-GB" altLang="en-US" sz="2200" dirty="0"/>
          </a:p>
        </p:txBody>
      </p:sp>
      <p:sp>
        <p:nvSpPr>
          <p:cNvPr id="7" name="Rectangle 6">
            <a:extLst>
              <a:ext uri="{FF2B5EF4-FFF2-40B4-BE49-F238E27FC236}">
                <a16:creationId xmlns:a16="http://schemas.microsoft.com/office/drawing/2014/main" id="{02806B3E-FA13-46E5-9045-5D7D9CC885BB}"/>
              </a:ext>
            </a:extLst>
          </p:cNvPr>
          <p:cNvSpPr/>
          <p:nvPr/>
        </p:nvSpPr>
        <p:spPr>
          <a:xfrm>
            <a:off x="8343928" y="5092047"/>
            <a:ext cx="1084733" cy="769441"/>
          </a:xfrm>
          <a:prstGeom prst="rect">
            <a:avLst/>
          </a:prstGeom>
        </p:spPr>
        <p:txBody>
          <a:bodyPr wrap="square">
            <a:spAutoFit/>
          </a:bodyPr>
          <a:lstStyle/>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______</a:t>
            </a:r>
            <a:endParaRPr lang="en-GB" altLang="en-US" sz="2200" dirty="0"/>
          </a:p>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1 mark</a:t>
            </a:r>
            <a:endParaRPr lang="en-GB" altLang="en-US" sz="2200" dirty="0"/>
          </a:p>
        </p:txBody>
      </p:sp>
      <p:pic>
        <p:nvPicPr>
          <p:cNvPr id="8" name="Picture 7">
            <a:extLst>
              <a:ext uri="{FF2B5EF4-FFF2-40B4-BE49-F238E27FC236}">
                <a16:creationId xmlns:a16="http://schemas.microsoft.com/office/drawing/2014/main" id="{4E5BB9F4-7761-104E-8059-36C3D3843F44}"/>
              </a:ext>
            </a:extLst>
          </p:cNvPr>
          <p:cNvPicPr>
            <a:picLocks noChangeAspect="1"/>
          </p:cNvPicPr>
          <p:nvPr/>
        </p:nvPicPr>
        <p:blipFill>
          <a:blip r:embed="rId3"/>
          <a:stretch>
            <a:fillRect/>
          </a:stretch>
        </p:blipFill>
        <p:spPr>
          <a:xfrm>
            <a:off x="10668000" y="470599"/>
            <a:ext cx="1234846" cy="826857"/>
          </a:xfrm>
          <a:prstGeom prst="rect">
            <a:avLst/>
          </a:prstGeom>
        </p:spPr>
      </p:pic>
    </p:spTree>
    <p:extLst>
      <p:ext uri="{BB962C8B-B14F-4D97-AF65-F5344CB8AC3E}">
        <p14:creationId xmlns:p14="http://schemas.microsoft.com/office/powerpoint/2010/main" val="5158927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6618DF5B-C7E5-41A3-9007-E34DE55A35B1}"/>
              </a:ext>
            </a:extLst>
          </p:cNvPr>
          <p:cNvSpPr txBox="1"/>
          <p:nvPr/>
        </p:nvSpPr>
        <p:spPr>
          <a:xfrm>
            <a:off x="4744042" y="692697"/>
            <a:ext cx="3089115" cy="507831"/>
          </a:xfrm>
          <a:prstGeom prst="rect">
            <a:avLst/>
          </a:prstGeom>
          <a:noFill/>
        </p:spPr>
        <p:txBody>
          <a:bodyPr wrap="none" rtlCol="0">
            <a:spAutoFit/>
          </a:bodyPr>
          <a:lstStyle/>
          <a:p>
            <a:r>
              <a:rPr lang="en-GB" sz="2700" b="1" dirty="0"/>
              <a:t>Week 20 - questions</a:t>
            </a:r>
          </a:p>
        </p:txBody>
      </p:sp>
      <p:sp>
        <p:nvSpPr>
          <p:cNvPr id="13" name="Rectangle 13"/>
          <p:cNvSpPr>
            <a:spLocks noChangeArrowheads="1"/>
          </p:cNvSpPr>
          <p:nvPr/>
        </p:nvSpPr>
        <p:spPr bwMode="auto">
          <a:xfrm>
            <a:off x="2805830" y="1763235"/>
            <a:ext cx="6799252"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200" b="1" dirty="0">
                <a:ea typeface="Times New Roman" panose="02020603050405020304" pitchFamily="18" charset="0"/>
                <a:cs typeface="Calibri" panose="020F0502020204030204" pitchFamily="34" charset="0"/>
              </a:rPr>
              <a:t>1. </a:t>
            </a:r>
            <a:r>
              <a:rPr lang="en-GB" altLang="en-US" sz="2200" dirty="0">
                <a:ea typeface="Times New Roman" panose="02020603050405020304" pitchFamily="18" charset="0"/>
                <a:cs typeface="Calibri" panose="020F0502020204030204" pitchFamily="34" charset="0"/>
              </a:rPr>
              <a:t> Tick one box to show where a </a:t>
            </a:r>
            <a:r>
              <a:rPr lang="en-GB" altLang="en-US" sz="2200" b="1" dirty="0">
                <a:ea typeface="Times New Roman" panose="02020603050405020304" pitchFamily="18" charset="0"/>
                <a:cs typeface="Calibri" panose="020F0502020204030204" pitchFamily="34" charset="0"/>
              </a:rPr>
              <a:t>comma </a:t>
            </a:r>
            <a:r>
              <a:rPr lang="en-GB" altLang="en-US" sz="2200" dirty="0">
                <a:ea typeface="Times New Roman" panose="02020603050405020304" pitchFamily="18" charset="0"/>
                <a:cs typeface="Calibri" panose="020F0502020204030204" pitchFamily="34" charset="0"/>
              </a:rPr>
              <a:t>should go in the sentence below.</a:t>
            </a:r>
            <a:endParaRPr lang="en-GB" altLang="en-US" sz="2200" dirty="0"/>
          </a:p>
        </p:txBody>
      </p:sp>
      <p:sp>
        <p:nvSpPr>
          <p:cNvPr id="15" name="Rectangle 14"/>
          <p:cNvSpPr/>
          <p:nvPr/>
        </p:nvSpPr>
        <p:spPr>
          <a:xfrm>
            <a:off x="8407724" y="4502731"/>
            <a:ext cx="1084733" cy="769441"/>
          </a:xfrm>
          <a:prstGeom prst="rect">
            <a:avLst/>
          </a:prstGeom>
        </p:spPr>
        <p:txBody>
          <a:bodyPr wrap="square">
            <a:spAutoFit/>
          </a:bodyPr>
          <a:lstStyle/>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______</a:t>
            </a:r>
            <a:endParaRPr lang="en-GB" altLang="en-US" sz="2200" dirty="0"/>
          </a:p>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1 mark</a:t>
            </a:r>
            <a:endParaRPr lang="en-GB" altLang="en-US" sz="2200" dirty="0"/>
          </a:p>
        </p:txBody>
      </p:sp>
      <p:sp>
        <p:nvSpPr>
          <p:cNvPr id="16" name="Rectangle 13"/>
          <p:cNvSpPr>
            <a:spLocks noChangeArrowheads="1"/>
          </p:cNvSpPr>
          <p:nvPr/>
        </p:nvSpPr>
        <p:spPr bwMode="auto">
          <a:xfrm>
            <a:off x="1965798" y="6213213"/>
            <a:ext cx="8234658"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algn="ctr" eaLnBrk="0" fontAlgn="base" hangingPunct="0">
              <a:spcBef>
                <a:spcPct val="0"/>
              </a:spcBef>
              <a:spcAft>
                <a:spcPct val="0"/>
              </a:spcAft>
            </a:pPr>
            <a:r>
              <a:rPr lang="en-GB" altLang="en-US" sz="2200" b="1" i="1" u="sng" dirty="0">
                <a:ea typeface="Times New Roman" panose="02020603050405020304" pitchFamily="18" charset="0"/>
                <a:cs typeface="Calibri" panose="020F0502020204030204" pitchFamily="34" charset="0"/>
              </a:rPr>
              <a:t>CHALLENGE</a:t>
            </a:r>
            <a:r>
              <a:rPr lang="en-GB" altLang="en-US" sz="2200" b="1" i="1" dirty="0">
                <a:ea typeface="Times New Roman" panose="02020603050405020304" pitchFamily="18" charset="0"/>
                <a:cs typeface="Calibri" panose="020F0502020204030204" pitchFamily="34" charset="0"/>
              </a:rPr>
              <a:t>: Underline the fronted adverbial.</a:t>
            </a:r>
            <a:endParaRPr lang="en-GB" altLang="en-US" sz="2200" i="1" dirty="0"/>
          </a:p>
        </p:txBody>
      </p:sp>
      <p:pic>
        <p:nvPicPr>
          <p:cNvPr id="17" name="Picture 16">
            <a:extLst>
              <a:ext uri="{FF2B5EF4-FFF2-40B4-BE49-F238E27FC236}">
                <a16:creationId xmlns:a16="http://schemas.microsoft.com/office/drawing/2014/main" id="{F15890D5-E128-46C0-A3ED-494ABB99868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9832" y="167683"/>
            <a:ext cx="753237" cy="1082421"/>
          </a:xfrm>
          <a:prstGeom prst="rect">
            <a:avLst/>
          </a:prstGeom>
        </p:spPr>
      </p:pic>
      <p:sp>
        <p:nvSpPr>
          <p:cNvPr id="29" name="Rectangle 28">
            <a:extLst>
              <a:ext uri="{FF2B5EF4-FFF2-40B4-BE49-F238E27FC236}">
                <a16:creationId xmlns:a16="http://schemas.microsoft.com/office/drawing/2014/main" id="{F7BFF679-DF49-4947-8683-AE14BDBB037B}"/>
              </a:ext>
            </a:extLst>
          </p:cNvPr>
          <p:cNvSpPr/>
          <p:nvPr/>
        </p:nvSpPr>
        <p:spPr>
          <a:xfrm>
            <a:off x="3154305" y="2926394"/>
            <a:ext cx="7432702" cy="1446550"/>
          </a:xfrm>
          <a:prstGeom prst="rect">
            <a:avLst/>
          </a:prstGeom>
        </p:spPr>
        <p:txBody>
          <a:bodyPr wrap="square">
            <a:spAutoFit/>
          </a:bodyPr>
          <a:lstStyle/>
          <a:p>
            <a:r>
              <a:rPr lang="en-GB" sz="2200" dirty="0">
                <a:latin typeface="Calibri" panose="020F0502020204030204" pitchFamily="34" charset="0"/>
                <a:ea typeface="Times New Roman" panose="02020603050405020304" pitchFamily="18" charset="0"/>
              </a:rPr>
              <a:t>Before   lunchtime  we  tidied  up  the  classroom. </a:t>
            </a:r>
          </a:p>
          <a:p>
            <a:endParaRPr lang="en-GB" sz="2200" dirty="0">
              <a:latin typeface="Calibri" panose="020F0502020204030204" pitchFamily="34" charset="0"/>
              <a:ea typeface="Times New Roman" panose="02020603050405020304" pitchFamily="18" charset="0"/>
            </a:endParaRPr>
          </a:p>
          <a:p>
            <a:endParaRPr lang="en-GB" sz="2200" dirty="0">
              <a:latin typeface="Calibri" panose="020F0502020204030204" pitchFamily="34" charset="0"/>
              <a:ea typeface="Times New Roman" panose="02020603050405020304" pitchFamily="18" charset="0"/>
            </a:endParaRPr>
          </a:p>
          <a:p>
            <a:endParaRPr lang="en-GB" sz="2200" dirty="0">
              <a:latin typeface="Calibri" panose="020F0502020204030204" pitchFamily="34" charset="0"/>
              <a:ea typeface="Times New Roman" panose="02020603050405020304" pitchFamily="18" charset="0"/>
            </a:endParaRPr>
          </a:p>
        </p:txBody>
      </p:sp>
      <p:grpSp>
        <p:nvGrpSpPr>
          <p:cNvPr id="30" name="Group 29">
            <a:extLst>
              <a:ext uri="{FF2B5EF4-FFF2-40B4-BE49-F238E27FC236}">
                <a16:creationId xmlns:a16="http://schemas.microsoft.com/office/drawing/2014/main" id="{07EFB416-C26F-42CA-B887-B5B5553F59E2}"/>
              </a:ext>
            </a:extLst>
          </p:cNvPr>
          <p:cNvGrpSpPr/>
          <p:nvPr/>
        </p:nvGrpSpPr>
        <p:grpSpPr>
          <a:xfrm>
            <a:off x="3863356" y="3309799"/>
            <a:ext cx="410051" cy="724679"/>
            <a:chOff x="0" y="0"/>
            <a:chExt cx="213360" cy="403860"/>
          </a:xfrm>
        </p:grpSpPr>
        <p:sp>
          <p:nvSpPr>
            <p:cNvPr id="31" name="Rectangle 30">
              <a:extLst>
                <a:ext uri="{FF2B5EF4-FFF2-40B4-BE49-F238E27FC236}">
                  <a16:creationId xmlns:a16="http://schemas.microsoft.com/office/drawing/2014/main" id="{1C1C162E-9F40-49A9-94D2-29DA794FD73C}"/>
                </a:ext>
              </a:extLst>
            </p:cNvPr>
            <p:cNvSpPr/>
            <p:nvPr/>
          </p:nvSpPr>
          <p:spPr>
            <a:xfrm>
              <a:off x="0" y="190500"/>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a</a:t>
              </a:r>
            </a:p>
          </p:txBody>
        </p:sp>
        <p:cxnSp>
          <p:nvCxnSpPr>
            <p:cNvPr id="32" name="Straight Arrow Connector 31">
              <a:extLst>
                <a:ext uri="{FF2B5EF4-FFF2-40B4-BE49-F238E27FC236}">
                  <a16:creationId xmlns:a16="http://schemas.microsoft.com/office/drawing/2014/main" id="{018529AD-E5D5-4F8D-A1FC-3FF85E625620}"/>
                </a:ext>
              </a:extLst>
            </p:cNvPr>
            <p:cNvCxnSpPr/>
            <p:nvPr/>
          </p:nvCxnSpPr>
          <p:spPr>
            <a:xfrm flipV="1">
              <a:off x="99060" y="0"/>
              <a:ext cx="0" cy="19050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33" name="Group 32">
            <a:extLst>
              <a:ext uri="{FF2B5EF4-FFF2-40B4-BE49-F238E27FC236}">
                <a16:creationId xmlns:a16="http://schemas.microsoft.com/office/drawing/2014/main" id="{39562552-C0B6-46CB-93EB-07EB3C6D05F4}"/>
              </a:ext>
            </a:extLst>
          </p:cNvPr>
          <p:cNvGrpSpPr/>
          <p:nvPr/>
        </p:nvGrpSpPr>
        <p:grpSpPr>
          <a:xfrm>
            <a:off x="5218686" y="3305091"/>
            <a:ext cx="410051" cy="724679"/>
            <a:chOff x="0" y="0"/>
            <a:chExt cx="213360" cy="403860"/>
          </a:xfrm>
        </p:grpSpPr>
        <p:sp>
          <p:nvSpPr>
            <p:cNvPr id="34" name="Rectangle 33">
              <a:extLst>
                <a:ext uri="{FF2B5EF4-FFF2-40B4-BE49-F238E27FC236}">
                  <a16:creationId xmlns:a16="http://schemas.microsoft.com/office/drawing/2014/main" id="{90D9579B-C457-460B-BE9B-9A6E9C690E03}"/>
                </a:ext>
              </a:extLst>
            </p:cNvPr>
            <p:cNvSpPr/>
            <p:nvPr/>
          </p:nvSpPr>
          <p:spPr>
            <a:xfrm>
              <a:off x="0" y="190500"/>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b</a:t>
              </a:r>
            </a:p>
          </p:txBody>
        </p:sp>
        <p:cxnSp>
          <p:nvCxnSpPr>
            <p:cNvPr id="35" name="Straight Arrow Connector 34">
              <a:extLst>
                <a:ext uri="{FF2B5EF4-FFF2-40B4-BE49-F238E27FC236}">
                  <a16:creationId xmlns:a16="http://schemas.microsoft.com/office/drawing/2014/main" id="{B6DD94CD-9B02-4172-87D1-FF00BB0E7C8A}"/>
                </a:ext>
              </a:extLst>
            </p:cNvPr>
            <p:cNvCxnSpPr/>
            <p:nvPr/>
          </p:nvCxnSpPr>
          <p:spPr>
            <a:xfrm flipV="1">
              <a:off x="99060" y="0"/>
              <a:ext cx="0" cy="19050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36" name="Group 35">
            <a:extLst>
              <a:ext uri="{FF2B5EF4-FFF2-40B4-BE49-F238E27FC236}">
                <a16:creationId xmlns:a16="http://schemas.microsoft.com/office/drawing/2014/main" id="{D2379C31-B5B5-447D-B6CC-80ADDFC2DFEF}"/>
              </a:ext>
            </a:extLst>
          </p:cNvPr>
          <p:cNvGrpSpPr/>
          <p:nvPr/>
        </p:nvGrpSpPr>
        <p:grpSpPr>
          <a:xfrm>
            <a:off x="6460605" y="3284581"/>
            <a:ext cx="410051" cy="724679"/>
            <a:chOff x="0" y="0"/>
            <a:chExt cx="213360" cy="403860"/>
          </a:xfrm>
        </p:grpSpPr>
        <p:sp>
          <p:nvSpPr>
            <p:cNvPr id="37" name="Rectangle 36">
              <a:extLst>
                <a:ext uri="{FF2B5EF4-FFF2-40B4-BE49-F238E27FC236}">
                  <a16:creationId xmlns:a16="http://schemas.microsoft.com/office/drawing/2014/main" id="{492AC0F1-14C8-45AB-8B9B-94F41EFD2F32}"/>
                </a:ext>
              </a:extLst>
            </p:cNvPr>
            <p:cNvSpPr/>
            <p:nvPr/>
          </p:nvSpPr>
          <p:spPr>
            <a:xfrm>
              <a:off x="0" y="190500"/>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c</a:t>
              </a:r>
            </a:p>
          </p:txBody>
        </p:sp>
        <p:cxnSp>
          <p:nvCxnSpPr>
            <p:cNvPr id="38" name="Straight Arrow Connector 37">
              <a:extLst>
                <a:ext uri="{FF2B5EF4-FFF2-40B4-BE49-F238E27FC236}">
                  <a16:creationId xmlns:a16="http://schemas.microsoft.com/office/drawing/2014/main" id="{681344A5-EB0B-4EFA-85EA-7D313BBC46D9}"/>
                </a:ext>
              </a:extLst>
            </p:cNvPr>
            <p:cNvCxnSpPr/>
            <p:nvPr/>
          </p:nvCxnSpPr>
          <p:spPr>
            <a:xfrm flipV="1">
              <a:off x="99060" y="0"/>
              <a:ext cx="0" cy="19050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39" name="Group 38">
            <a:extLst>
              <a:ext uri="{FF2B5EF4-FFF2-40B4-BE49-F238E27FC236}">
                <a16:creationId xmlns:a16="http://schemas.microsoft.com/office/drawing/2014/main" id="{1749FD47-A86B-4FCE-9A8E-E54DD24F2C95}"/>
              </a:ext>
            </a:extLst>
          </p:cNvPr>
          <p:cNvGrpSpPr/>
          <p:nvPr/>
        </p:nvGrpSpPr>
        <p:grpSpPr>
          <a:xfrm>
            <a:off x="7391721" y="3284581"/>
            <a:ext cx="410051" cy="724679"/>
            <a:chOff x="0" y="0"/>
            <a:chExt cx="213360" cy="403860"/>
          </a:xfrm>
        </p:grpSpPr>
        <p:sp>
          <p:nvSpPr>
            <p:cNvPr id="40" name="Rectangle 39">
              <a:extLst>
                <a:ext uri="{FF2B5EF4-FFF2-40B4-BE49-F238E27FC236}">
                  <a16:creationId xmlns:a16="http://schemas.microsoft.com/office/drawing/2014/main" id="{90EC9A94-1721-49A8-A8E1-AA8EB5797131}"/>
                </a:ext>
              </a:extLst>
            </p:cNvPr>
            <p:cNvSpPr/>
            <p:nvPr/>
          </p:nvSpPr>
          <p:spPr>
            <a:xfrm>
              <a:off x="0" y="190500"/>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d</a:t>
              </a:r>
            </a:p>
          </p:txBody>
        </p:sp>
        <p:cxnSp>
          <p:nvCxnSpPr>
            <p:cNvPr id="41" name="Straight Arrow Connector 40">
              <a:extLst>
                <a:ext uri="{FF2B5EF4-FFF2-40B4-BE49-F238E27FC236}">
                  <a16:creationId xmlns:a16="http://schemas.microsoft.com/office/drawing/2014/main" id="{D41DF10E-D660-4F92-85A2-7251EA74C080}"/>
                </a:ext>
              </a:extLst>
            </p:cNvPr>
            <p:cNvCxnSpPr/>
            <p:nvPr/>
          </p:nvCxnSpPr>
          <p:spPr>
            <a:xfrm flipV="1">
              <a:off x="99060" y="0"/>
              <a:ext cx="0" cy="19050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pic>
        <p:nvPicPr>
          <p:cNvPr id="21" name="Picture 20">
            <a:extLst>
              <a:ext uri="{FF2B5EF4-FFF2-40B4-BE49-F238E27FC236}">
                <a16:creationId xmlns:a16="http://schemas.microsoft.com/office/drawing/2014/main" id="{14B30E04-F99F-104A-9966-E2F4B4739EA7}"/>
              </a:ext>
            </a:extLst>
          </p:cNvPr>
          <p:cNvPicPr>
            <a:picLocks noChangeAspect="1"/>
          </p:cNvPicPr>
          <p:nvPr/>
        </p:nvPicPr>
        <p:blipFill>
          <a:blip r:embed="rId3"/>
          <a:stretch>
            <a:fillRect/>
          </a:stretch>
        </p:blipFill>
        <p:spPr>
          <a:xfrm>
            <a:off x="10668000" y="470599"/>
            <a:ext cx="1234846" cy="826857"/>
          </a:xfrm>
          <a:prstGeom prst="rect">
            <a:avLst/>
          </a:prstGeom>
        </p:spPr>
      </p:pic>
    </p:spTree>
    <p:extLst>
      <p:ext uri="{BB962C8B-B14F-4D97-AF65-F5344CB8AC3E}">
        <p14:creationId xmlns:p14="http://schemas.microsoft.com/office/powerpoint/2010/main" val="130770934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618DF5B-C7E5-41A3-9007-E34DE55A35B1}"/>
              </a:ext>
            </a:extLst>
          </p:cNvPr>
          <p:cNvSpPr txBox="1"/>
          <p:nvPr/>
        </p:nvSpPr>
        <p:spPr>
          <a:xfrm>
            <a:off x="4744042" y="692697"/>
            <a:ext cx="3089115" cy="507831"/>
          </a:xfrm>
          <a:prstGeom prst="rect">
            <a:avLst/>
          </a:prstGeom>
          <a:noFill/>
        </p:spPr>
        <p:txBody>
          <a:bodyPr wrap="none" rtlCol="0">
            <a:spAutoFit/>
          </a:bodyPr>
          <a:lstStyle/>
          <a:p>
            <a:r>
              <a:rPr lang="en-GB" sz="2700" b="1" dirty="0"/>
              <a:t>Week 20 - questions</a:t>
            </a:r>
          </a:p>
        </p:txBody>
      </p:sp>
      <p:sp>
        <p:nvSpPr>
          <p:cNvPr id="8" name="Rectangle 13"/>
          <p:cNvSpPr>
            <a:spLocks noChangeArrowheads="1"/>
          </p:cNvSpPr>
          <p:nvPr/>
        </p:nvSpPr>
        <p:spPr bwMode="auto">
          <a:xfrm>
            <a:off x="2639616" y="1454339"/>
            <a:ext cx="7277987"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200" b="1" dirty="0">
                <a:ea typeface="Times New Roman" panose="02020603050405020304" pitchFamily="18" charset="0"/>
                <a:cs typeface="Calibri" panose="020F0502020204030204" pitchFamily="34" charset="0"/>
              </a:rPr>
              <a:t>2.</a:t>
            </a:r>
            <a:r>
              <a:rPr lang="en-GB" altLang="en-US" sz="2200" dirty="0">
                <a:ea typeface="Times New Roman" panose="02020603050405020304" pitchFamily="18" charset="0"/>
                <a:cs typeface="Calibri" panose="020F0502020204030204" pitchFamily="34" charset="0"/>
              </a:rPr>
              <a:t>  Draw lines to match each sentence with the most appropriate </a:t>
            </a:r>
            <a:r>
              <a:rPr lang="en-GB" altLang="en-US" sz="2200" b="1" dirty="0">
                <a:ea typeface="Times New Roman" panose="02020603050405020304" pitchFamily="18" charset="0"/>
                <a:cs typeface="Calibri" panose="020F0502020204030204" pitchFamily="34" charset="0"/>
              </a:rPr>
              <a:t>conjunction. </a:t>
            </a:r>
            <a:r>
              <a:rPr lang="en-GB" altLang="en-US" sz="2200" dirty="0">
                <a:ea typeface="Times New Roman" panose="02020603050405020304" pitchFamily="18" charset="0"/>
                <a:cs typeface="Calibri" panose="020F0502020204030204" pitchFamily="34" charset="0"/>
              </a:rPr>
              <a:t>Use each conjunction only </a:t>
            </a:r>
            <a:r>
              <a:rPr lang="en-GB" altLang="en-US" sz="2200" b="1" dirty="0">
                <a:ea typeface="Times New Roman" panose="02020603050405020304" pitchFamily="18" charset="0"/>
                <a:cs typeface="Calibri" panose="020F0502020204030204" pitchFamily="34" charset="0"/>
              </a:rPr>
              <a:t>once.</a:t>
            </a:r>
            <a:r>
              <a:rPr lang="en-GB" altLang="en-US" sz="2200" dirty="0">
                <a:ea typeface="Times New Roman" panose="02020603050405020304" pitchFamily="18" charset="0"/>
                <a:cs typeface="Calibri" panose="020F0502020204030204" pitchFamily="34" charset="0"/>
              </a:rPr>
              <a:t>                                                                               </a:t>
            </a:r>
            <a:endParaRPr lang="en-GB" altLang="en-US" sz="2200" dirty="0"/>
          </a:p>
          <a:p>
            <a:pPr eaLnBrk="0" fontAlgn="base" hangingPunct="0">
              <a:spcBef>
                <a:spcPct val="0"/>
              </a:spcBef>
              <a:spcAft>
                <a:spcPct val="0"/>
              </a:spcAft>
            </a:pPr>
            <a:endParaRPr lang="en-GB" altLang="en-US" sz="2200" dirty="0"/>
          </a:p>
        </p:txBody>
      </p:sp>
      <p:grpSp>
        <p:nvGrpSpPr>
          <p:cNvPr id="27" name="Group 26"/>
          <p:cNvGrpSpPr/>
          <p:nvPr/>
        </p:nvGrpSpPr>
        <p:grpSpPr>
          <a:xfrm>
            <a:off x="2490636" y="2816146"/>
            <a:ext cx="7595926" cy="3262013"/>
            <a:chOff x="6710253" y="2500618"/>
            <a:chExt cx="7595926" cy="3262013"/>
          </a:xfrm>
        </p:grpSpPr>
        <p:grpSp>
          <p:nvGrpSpPr>
            <p:cNvPr id="16" name="Group 15"/>
            <p:cNvGrpSpPr/>
            <p:nvPr/>
          </p:nvGrpSpPr>
          <p:grpSpPr>
            <a:xfrm>
              <a:off x="6710253" y="2500618"/>
              <a:ext cx="7595926" cy="2145659"/>
              <a:chOff x="-369277" y="-179801"/>
              <a:chExt cx="3766303" cy="1167772"/>
            </a:xfrm>
          </p:grpSpPr>
          <p:sp>
            <p:nvSpPr>
              <p:cNvPr id="17" name="Rectangle 16"/>
              <p:cNvSpPr/>
              <p:nvPr/>
            </p:nvSpPr>
            <p:spPr>
              <a:xfrm>
                <a:off x="-369277" y="-179801"/>
                <a:ext cx="2343006" cy="324041"/>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en-GB" sz="2200" dirty="0"/>
                  <a:t>1) </a:t>
                </a:r>
                <a:r>
                  <a:rPr lang="en-GB" sz="2200" dirty="0" err="1"/>
                  <a:t>Yaz</a:t>
                </a:r>
                <a:r>
                  <a:rPr lang="en-GB" sz="2200" dirty="0"/>
                  <a:t> would like visit Australia _____ New Zealand.</a:t>
                </a:r>
              </a:p>
            </p:txBody>
          </p:sp>
          <p:sp>
            <p:nvSpPr>
              <p:cNvPr id="18" name="Rectangle 17"/>
              <p:cNvSpPr/>
              <p:nvPr/>
            </p:nvSpPr>
            <p:spPr>
              <a:xfrm>
                <a:off x="-344017" y="232838"/>
                <a:ext cx="2317746" cy="324041"/>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en-GB" sz="2200" dirty="0"/>
                  <a:t>2) </a:t>
                </a:r>
                <a:r>
                  <a:rPr lang="en-GB" sz="2200" dirty="0">
                    <a:solidFill>
                      <a:schemeClr val="tx1"/>
                    </a:solidFill>
                  </a:rPr>
                  <a:t>I went to the shops _____ I had walked my brother to the park.</a:t>
                </a:r>
              </a:p>
            </p:txBody>
          </p:sp>
          <p:sp>
            <p:nvSpPr>
              <p:cNvPr id="19" name="Rectangle 18"/>
              <p:cNvSpPr/>
              <p:nvPr/>
            </p:nvSpPr>
            <p:spPr>
              <a:xfrm>
                <a:off x="-344881" y="663930"/>
                <a:ext cx="2317746" cy="324041"/>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en-GB" sz="2200" dirty="0"/>
                  <a:t>3) She pulled her head back  ____ she examined the petri dish.</a:t>
                </a:r>
              </a:p>
            </p:txBody>
          </p:sp>
          <p:sp>
            <p:nvSpPr>
              <p:cNvPr id="20" name="Rectangle 19"/>
              <p:cNvSpPr/>
              <p:nvPr/>
            </p:nvSpPr>
            <p:spPr>
              <a:xfrm>
                <a:off x="2501727" y="-179801"/>
                <a:ext cx="895299" cy="324041"/>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dirty="0"/>
                  <a:t>after</a:t>
                </a:r>
              </a:p>
            </p:txBody>
          </p:sp>
          <p:sp>
            <p:nvSpPr>
              <p:cNvPr id="21" name="Rectangle 20"/>
              <p:cNvSpPr/>
              <p:nvPr/>
            </p:nvSpPr>
            <p:spPr>
              <a:xfrm>
                <a:off x="2501727" y="232838"/>
                <a:ext cx="895299" cy="324041"/>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dirty="0"/>
                  <a:t>or</a:t>
                </a:r>
              </a:p>
            </p:txBody>
          </p:sp>
          <p:sp>
            <p:nvSpPr>
              <p:cNvPr id="22" name="Rectangle 21"/>
              <p:cNvSpPr/>
              <p:nvPr/>
            </p:nvSpPr>
            <p:spPr>
              <a:xfrm>
                <a:off x="2500861" y="663930"/>
                <a:ext cx="895299" cy="324041"/>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dirty="0"/>
                  <a:t>as</a:t>
                </a:r>
              </a:p>
            </p:txBody>
          </p:sp>
        </p:grpSp>
        <p:sp>
          <p:nvSpPr>
            <p:cNvPr id="24" name="Rectangle 23"/>
            <p:cNvSpPr/>
            <p:nvPr/>
          </p:nvSpPr>
          <p:spPr>
            <a:xfrm>
              <a:off x="13069212" y="4993190"/>
              <a:ext cx="1084733" cy="769441"/>
            </a:xfrm>
            <a:prstGeom prst="rect">
              <a:avLst/>
            </a:prstGeom>
          </p:spPr>
          <p:txBody>
            <a:bodyPr wrap="square">
              <a:spAutoFit/>
            </a:bodyPr>
            <a:lstStyle/>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______</a:t>
              </a:r>
              <a:endParaRPr lang="en-GB" altLang="en-US" sz="2200" dirty="0"/>
            </a:p>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1 mark</a:t>
              </a:r>
              <a:endParaRPr lang="en-GB" altLang="en-US" sz="2200" dirty="0"/>
            </a:p>
          </p:txBody>
        </p:sp>
      </p:grpSp>
      <p:sp>
        <p:nvSpPr>
          <p:cNvPr id="37" name="Rectangle 13"/>
          <p:cNvSpPr>
            <a:spLocks noChangeArrowheads="1"/>
          </p:cNvSpPr>
          <p:nvPr/>
        </p:nvSpPr>
        <p:spPr bwMode="auto">
          <a:xfrm>
            <a:off x="1524000" y="6209436"/>
            <a:ext cx="9144000"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ctr" eaLnBrk="0" fontAlgn="base" hangingPunct="0">
              <a:spcBef>
                <a:spcPct val="0"/>
              </a:spcBef>
              <a:spcAft>
                <a:spcPct val="0"/>
              </a:spcAft>
            </a:pPr>
            <a:r>
              <a:rPr lang="en-GB" altLang="en-US" sz="2200" b="1" i="1" u="sng" dirty="0">
                <a:ea typeface="Times New Roman" panose="02020603050405020304" pitchFamily="18" charset="0"/>
                <a:cs typeface="Calibri" panose="020F0502020204030204" pitchFamily="34" charset="0"/>
              </a:rPr>
              <a:t>CHALLENGE</a:t>
            </a:r>
            <a:r>
              <a:rPr lang="en-GB" altLang="en-US" sz="2200" b="1" i="1" dirty="0">
                <a:ea typeface="Times New Roman" panose="02020603050405020304" pitchFamily="18" charset="0"/>
                <a:cs typeface="Calibri" panose="020F0502020204030204" pitchFamily="34" charset="0"/>
              </a:rPr>
              <a:t>: List five coordinating conjunctions. </a:t>
            </a:r>
            <a:endParaRPr lang="en-GB" altLang="en-US" sz="2200" i="1" dirty="0"/>
          </a:p>
          <a:p>
            <a:pPr eaLnBrk="0" fontAlgn="base" hangingPunct="0">
              <a:spcBef>
                <a:spcPct val="0"/>
              </a:spcBef>
              <a:spcAft>
                <a:spcPct val="0"/>
              </a:spcAft>
            </a:pPr>
            <a:r>
              <a:rPr lang="en-GB" altLang="en-US" sz="2200" i="1" dirty="0">
                <a:ea typeface="Times New Roman" panose="02020603050405020304" pitchFamily="18" charset="0"/>
                <a:cs typeface="Calibri" panose="020F0502020204030204" pitchFamily="34" charset="0"/>
              </a:rPr>
              <a:t>                                                                                  </a:t>
            </a:r>
            <a:endParaRPr lang="en-GB" altLang="en-US" sz="2200" i="1" dirty="0"/>
          </a:p>
          <a:p>
            <a:pPr eaLnBrk="0" fontAlgn="base" hangingPunct="0">
              <a:spcBef>
                <a:spcPct val="0"/>
              </a:spcBef>
              <a:spcAft>
                <a:spcPct val="0"/>
              </a:spcAft>
            </a:pPr>
            <a:endParaRPr lang="en-GB" altLang="en-US" sz="2200" i="1" dirty="0"/>
          </a:p>
        </p:txBody>
      </p:sp>
      <p:pic>
        <p:nvPicPr>
          <p:cNvPr id="29" name="Picture 28">
            <a:extLst>
              <a:ext uri="{FF2B5EF4-FFF2-40B4-BE49-F238E27FC236}">
                <a16:creationId xmlns:a16="http://schemas.microsoft.com/office/drawing/2014/main" id="{0F3B71B4-FC47-49A8-980A-3C6934249E7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9832" y="167683"/>
            <a:ext cx="753237" cy="1082421"/>
          </a:xfrm>
          <a:prstGeom prst="rect">
            <a:avLst/>
          </a:prstGeom>
        </p:spPr>
      </p:pic>
      <p:pic>
        <p:nvPicPr>
          <p:cNvPr id="23" name="Picture 22">
            <a:extLst>
              <a:ext uri="{FF2B5EF4-FFF2-40B4-BE49-F238E27FC236}">
                <a16:creationId xmlns:a16="http://schemas.microsoft.com/office/drawing/2014/main" id="{9ABF8B66-48F0-9144-A18A-9C237F36185C}"/>
              </a:ext>
            </a:extLst>
          </p:cNvPr>
          <p:cNvPicPr>
            <a:picLocks noChangeAspect="1"/>
          </p:cNvPicPr>
          <p:nvPr/>
        </p:nvPicPr>
        <p:blipFill>
          <a:blip r:embed="rId3"/>
          <a:stretch>
            <a:fillRect/>
          </a:stretch>
        </p:blipFill>
        <p:spPr>
          <a:xfrm>
            <a:off x="10668000" y="470599"/>
            <a:ext cx="1234846" cy="826857"/>
          </a:xfrm>
          <a:prstGeom prst="rect">
            <a:avLst/>
          </a:prstGeom>
        </p:spPr>
      </p:pic>
    </p:spTree>
    <p:extLst>
      <p:ext uri="{BB962C8B-B14F-4D97-AF65-F5344CB8AC3E}">
        <p14:creationId xmlns:p14="http://schemas.microsoft.com/office/powerpoint/2010/main" val="3465689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618DF5B-C7E5-41A3-9007-E34DE55A35B1}"/>
              </a:ext>
            </a:extLst>
          </p:cNvPr>
          <p:cNvSpPr txBox="1"/>
          <p:nvPr/>
        </p:nvSpPr>
        <p:spPr>
          <a:xfrm>
            <a:off x="4744042" y="692697"/>
            <a:ext cx="3089115" cy="507831"/>
          </a:xfrm>
          <a:prstGeom prst="rect">
            <a:avLst/>
          </a:prstGeom>
          <a:noFill/>
        </p:spPr>
        <p:txBody>
          <a:bodyPr wrap="none" rtlCol="0">
            <a:spAutoFit/>
          </a:bodyPr>
          <a:lstStyle/>
          <a:p>
            <a:r>
              <a:rPr lang="en-GB" sz="2700" b="1" dirty="0"/>
              <a:t>Week 20 - questions</a:t>
            </a:r>
          </a:p>
        </p:txBody>
      </p:sp>
      <p:sp>
        <p:nvSpPr>
          <p:cNvPr id="8" name="Rectangle 13"/>
          <p:cNvSpPr>
            <a:spLocks noChangeArrowheads="1"/>
          </p:cNvSpPr>
          <p:nvPr/>
        </p:nvSpPr>
        <p:spPr bwMode="auto">
          <a:xfrm>
            <a:off x="3079170" y="1606007"/>
            <a:ext cx="6933641"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200" b="1" dirty="0">
                <a:ea typeface="Times New Roman" panose="02020603050405020304" pitchFamily="18" charset="0"/>
                <a:cs typeface="Calibri" panose="020F0502020204030204" pitchFamily="34" charset="0"/>
              </a:rPr>
              <a:t>3.  </a:t>
            </a:r>
            <a:r>
              <a:rPr lang="en-GB" altLang="en-US" sz="2200" dirty="0">
                <a:ea typeface="Times New Roman" panose="02020603050405020304" pitchFamily="18" charset="0"/>
                <a:cs typeface="Calibri" panose="020F0502020204030204" pitchFamily="34" charset="0"/>
              </a:rPr>
              <a:t>Circle the </a:t>
            </a:r>
            <a:r>
              <a:rPr lang="en-GB" altLang="en-US" sz="2200" b="1" dirty="0">
                <a:ea typeface="Times New Roman" panose="02020603050405020304" pitchFamily="18" charset="0"/>
                <a:cs typeface="Calibri" panose="020F0502020204030204" pitchFamily="34" charset="0"/>
              </a:rPr>
              <a:t>verbs</a:t>
            </a:r>
            <a:r>
              <a:rPr lang="en-GB" altLang="en-US" sz="2200" dirty="0">
                <a:ea typeface="Times New Roman" panose="02020603050405020304" pitchFamily="18" charset="0"/>
                <a:cs typeface="Calibri" panose="020F0502020204030204" pitchFamily="34" charset="0"/>
              </a:rPr>
              <a:t> in the sentence below.</a:t>
            </a:r>
            <a:r>
              <a:rPr lang="en-GB" altLang="en-US" sz="2200" dirty="0">
                <a:solidFill>
                  <a:srgbClr val="FF0000"/>
                </a:solidFill>
                <a:ea typeface="Times New Roman" panose="02020603050405020304" pitchFamily="18" charset="0"/>
                <a:cs typeface="Calibri" panose="020F0502020204030204" pitchFamily="34" charset="0"/>
              </a:rPr>
              <a:t>                                                                                  </a:t>
            </a:r>
            <a:endParaRPr lang="en-GB" altLang="en-US" sz="2200" dirty="0">
              <a:solidFill>
                <a:srgbClr val="FF0000"/>
              </a:solidFill>
            </a:endParaRPr>
          </a:p>
          <a:p>
            <a:pPr eaLnBrk="0" fontAlgn="base" hangingPunct="0">
              <a:spcBef>
                <a:spcPct val="0"/>
              </a:spcBef>
              <a:spcAft>
                <a:spcPct val="0"/>
              </a:spcAft>
            </a:pPr>
            <a:endParaRPr lang="en-GB" altLang="en-US" sz="2200" dirty="0"/>
          </a:p>
        </p:txBody>
      </p:sp>
      <p:sp>
        <p:nvSpPr>
          <p:cNvPr id="37" name="Rectangle 13"/>
          <p:cNvSpPr>
            <a:spLocks noChangeArrowheads="1"/>
          </p:cNvSpPr>
          <p:nvPr/>
        </p:nvSpPr>
        <p:spPr bwMode="auto">
          <a:xfrm>
            <a:off x="1524000" y="6209436"/>
            <a:ext cx="9144000"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algn="ctr" eaLnBrk="0" fontAlgn="base" hangingPunct="0">
              <a:spcBef>
                <a:spcPct val="0"/>
              </a:spcBef>
              <a:spcAft>
                <a:spcPct val="0"/>
              </a:spcAft>
            </a:pPr>
            <a:r>
              <a:rPr lang="en-GB" altLang="en-US" sz="2200" b="1" i="1" u="sng" dirty="0">
                <a:ea typeface="Times New Roman" panose="02020603050405020304" pitchFamily="18" charset="0"/>
                <a:cs typeface="Calibri" panose="020F0502020204030204" pitchFamily="34" charset="0"/>
              </a:rPr>
              <a:t>CHALLENGE</a:t>
            </a:r>
            <a:r>
              <a:rPr lang="en-GB" altLang="en-US" sz="2200" b="1" i="1" dirty="0">
                <a:ea typeface="Times New Roman" panose="02020603050405020304" pitchFamily="18" charset="0"/>
                <a:cs typeface="Calibri" panose="020F0502020204030204" pitchFamily="34" charset="0"/>
              </a:rPr>
              <a:t>: Find a compound word in the sentence above.</a:t>
            </a:r>
            <a:endParaRPr lang="en-GB" altLang="en-US" sz="2200" i="1" dirty="0"/>
          </a:p>
          <a:p>
            <a:pPr lvl="0" eaLnBrk="0" fontAlgn="base" hangingPunct="0">
              <a:spcBef>
                <a:spcPct val="0"/>
              </a:spcBef>
              <a:spcAft>
                <a:spcPct val="0"/>
              </a:spcAft>
            </a:pPr>
            <a:r>
              <a:rPr lang="en-GB" altLang="en-US" sz="2200" i="1" dirty="0">
                <a:ea typeface="Times New Roman" panose="02020603050405020304" pitchFamily="18" charset="0"/>
                <a:cs typeface="Calibri" panose="020F0502020204030204" pitchFamily="34" charset="0"/>
              </a:rPr>
              <a:t>                                                                                  </a:t>
            </a:r>
            <a:endParaRPr lang="en-GB" altLang="en-US" sz="2200" i="1" dirty="0"/>
          </a:p>
          <a:p>
            <a:pPr lvl="0" eaLnBrk="0" fontAlgn="base" hangingPunct="0">
              <a:spcBef>
                <a:spcPct val="0"/>
              </a:spcBef>
              <a:spcAft>
                <a:spcPct val="0"/>
              </a:spcAft>
            </a:pPr>
            <a:endParaRPr lang="en-GB" altLang="en-US" sz="2200" i="1" dirty="0"/>
          </a:p>
        </p:txBody>
      </p:sp>
      <p:sp>
        <p:nvSpPr>
          <p:cNvPr id="39" name="Rectangle 38"/>
          <p:cNvSpPr/>
          <p:nvPr/>
        </p:nvSpPr>
        <p:spPr>
          <a:xfrm>
            <a:off x="8407724" y="4790763"/>
            <a:ext cx="1084733" cy="769441"/>
          </a:xfrm>
          <a:prstGeom prst="rect">
            <a:avLst/>
          </a:prstGeom>
        </p:spPr>
        <p:txBody>
          <a:bodyPr wrap="square">
            <a:spAutoFit/>
          </a:bodyPr>
          <a:lstStyle/>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______</a:t>
            </a:r>
            <a:endParaRPr lang="en-GB" altLang="en-US" sz="2200" dirty="0"/>
          </a:p>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1 mark</a:t>
            </a:r>
            <a:endParaRPr lang="en-GB" altLang="en-US" sz="2200" dirty="0"/>
          </a:p>
        </p:txBody>
      </p:sp>
      <p:pic>
        <p:nvPicPr>
          <p:cNvPr id="11" name="Picture 10">
            <a:extLst>
              <a:ext uri="{FF2B5EF4-FFF2-40B4-BE49-F238E27FC236}">
                <a16:creationId xmlns:a16="http://schemas.microsoft.com/office/drawing/2014/main" id="{2334107D-802F-42D7-AA83-85B5CAA4937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9832" y="167683"/>
            <a:ext cx="753237" cy="1082421"/>
          </a:xfrm>
          <a:prstGeom prst="rect">
            <a:avLst/>
          </a:prstGeom>
        </p:spPr>
      </p:pic>
      <p:sp>
        <p:nvSpPr>
          <p:cNvPr id="12" name="Rectangle 11">
            <a:extLst>
              <a:ext uri="{FF2B5EF4-FFF2-40B4-BE49-F238E27FC236}">
                <a16:creationId xmlns:a16="http://schemas.microsoft.com/office/drawing/2014/main" id="{A9DB092E-3A12-4C19-80C3-BCCBC67383E1}"/>
              </a:ext>
            </a:extLst>
          </p:cNvPr>
          <p:cNvSpPr/>
          <p:nvPr/>
        </p:nvSpPr>
        <p:spPr>
          <a:xfrm>
            <a:off x="2829639" y="2739141"/>
            <a:ext cx="7432702" cy="1292662"/>
          </a:xfrm>
          <a:prstGeom prst="rect">
            <a:avLst/>
          </a:prstGeom>
        </p:spPr>
        <p:txBody>
          <a:bodyPr wrap="square">
            <a:spAutoFit/>
          </a:bodyPr>
          <a:lstStyle/>
          <a:p>
            <a:r>
              <a:rPr lang="en-GB" sz="2800" dirty="0">
                <a:latin typeface="Calibri" panose="020F0502020204030204" pitchFamily="34" charset="0"/>
                <a:ea typeface="Times New Roman" panose="02020603050405020304" pitchFamily="18" charset="0"/>
              </a:rPr>
              <a:t>Zac has had a great season, so I expect him to win several trophies at the football tournament.</a:t>
            </a:r>
            <a:endParaRPr lang="en-GB" sz="3600" dirty="0">
              <a:latin typeface="Calibri" panose="020F0502020204030204" pitchFamily="34" charset="0"/>
              <a:ea typeface="Times New Roman" panose="02020603050405020304" pitchFamily="18" charset="0"/>
            </a:endParaRPr>
          </a:p>
          <a:p>
            <a:endParaRPr lang="en-GB" sz="2200" dirty="0">
              <a:latin typeface="Calibri" panose="020F0502020204030204" pitchFamily="34" charset="0"/>
              <a:ea typeface="Times New Roman" panose="02020603050405020304" pitchFamily="18" charset="0"/>
            </a:endParaRPr>
          </a:p>
        </p:txBody>
      </p:sp>
      <p:pic>
        <p:nvPicPr>
          <p:cNvPr id="9" name="Picture 8">
            <a:extLst>
              <a:ext uri="{FF2B5EF4-FFF2-40B4-BE49-F238E27FC236}">
                <a16:creationId xmlns:a16="http://schemas.microsoft.com/office/drawing/2014/main" id="{CBA06A7A-B9AD-1343-8168-E9229541C779}"/>
              </a:ext>
            </a:extLst>
          </p:cNvPr>
          <p:cNvPicPr>
            <a:picLocks noChangeAspect="1"/>
          </p:cNvPicPr>
          <p:nvPr/>
        </p:nvPicPr>
        <p:blipFill>
          <a:blip r:embed="rId3"/>
          <a:stretch>
            <a:fillRect/>
          </a:stretch>
        </p:blipFill>
        <p:spPr>
          <a:xfrm>
            <a:off x="10668000" y="470599"/>
            <a:ext cx="1234846" cy="826857"/>
          </a:xfrm>
          <a:prstGeom prst="rect">
            <a:avLst/>
          </a:prstGeom>
        </p:spPr>
      </p:pic>
    </p:spTree>
    <p:extLst>
      <p:ext uri="{BB962C8B-B14F-4D97-AF65-F5344CB8AC3E}">
        <p14:creationId xmlns:p14="http://schemas.microsoft.com/office/powerpoint/2010/main" val="422269968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618DF5B-C7E5-41A3-9007-E34DE55A35B1}"/>
              </a:ext>
            </a:extLst>
          </p:cNvPr>
          <p:cNvSpPr txBox="1"/>
          <p:nvPr/>
        </p:nvSpPr>
        <p:spPr>
          <a:xfrm>
            <a:off x="4744042" y="692697"/>
            <a:ext cx="3089115" cy="507831"/>
          </a:xfrm>
          <a:prstGeom prst="rect">
            <a:avLst/>
          </a:prstGeom>
          <a:noFill/>
        </p:spPr>
        <p:txBody>
          <a:bodyPr wrap="none" rtlCol="0">
            <a:spAutoFit/>
          </a:bodyPr>
          <a:lstStyle/>
          <a:p>
            <a:r>
              <a:rPr lang="en-GB" sz="2700" b="1" dirty="0"/>
              <a:t>Week 21 - questions</a:t>
            </a:r>
          </a:p>
        </p:txBody>
      </p:sp>
      <p:sp>
        <p:nvSpPr>
          <p:cNvPr id="8" name="Rectangle 13"/>
          <p:cNvSpPr>
            <a:spLocks noChangeArrowheads="1"/>
          </p:cNvSpPr>
          <p:nvPr/>
        </p:nvSpPr>
        <p:spPr bwMode="auto">
          <a:xfrm>
            <a:off x="2629179" y="1344072"/>
            <a:ext cx="6933641"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200" b="1" dirty="0">
                <a:ea typeface="Times New Roman" panose="02020603050405020304" pitchFamily="18" charset="0"/>
                <a:cs typeface="Calibri" panose="020F0502020204030204" pitchFamily="34" charset="0"/>
              </a:rPr>
              <a:t>1.  </a:t>
            </a:r>
            <a:r>
              <a:rPr lang="en-GB" altLang="en-US" sz="2200" dirty="0">
                <a:ea typeface="Times New Roman" panose="02020603050405020304" pitchFamily="18" charset="0"/>
                <a:cs typeface="Calibri" panose="020F0502020204030204" pitchFamily="34" charset="0"/>
              </a:rPr>
              <a:t>Draw a line to match each sentence with the most suitable </a:t>
            </a:r>
            <a:r>
              <a:rPr lang="en-GB" altLang="en-US" sz="2200" b="1" dirty="0">
                <a:ea typeface="Times New Roman" panose="02020603050405020304" pitchFamily="18" charset="0"/>
                <a:cs typeface="Calibri" panose="020F0502020204030204" pitchFamily="34" charset="0"/>
              </a:rPr>
              <a:t>end punctuation</a:t>
            </a:r>
            <a:r>
              <a:rPr lang="en-GB" altLang="en-US" sz="2200" dirty="0">
                <a:ea typeface="Times New Roman" panose="02020603050405020304" pitchFamily="18" charset="0"/>
                <a:cs typeface="Calibri" panose="020F0502020204030204" pitchFamily="34" charset="0"/>
              </a:rPr>
              <a:t>.</a:t>
            </a:r>
            <a:endParaRPr lang="en-GB" altLang="en-US" sz="2200" dirty="0"/>
          </a:p>
          <a:p>
            <a:pPr eaLnBrk="0" fontAlgn="base" hangingPunct="0">
              <a:spcBef>
                <a:spcPct val="0"/>
              </a:spcBef>
              <a:spcAft>
                <a:spcPct val="0"/>
              </a:spcAft>
            </a:pPr>
            <a:endParaRPr lang="en-GB" altLang="en-US" sz="2200" dirty="0"/>
          </a:p>
        </p:txBody>
      </p:sp>
      <p:sp>
        <p:nvSpPr>
          <p:cNvPr id="24" name="Rectangle 23"/>
          <p:cNvSpPr/>
          <p:nvPr/>
        </p:nvSpPr>
        <p:spPr>
          <a:xfrm>
            <a:off x="8451582" y="5383314"/>
            <a:ext cx="1084733" cy="769441"/>
          </a:xfrm>
          <a:prstGeom prst="rect">
            <a:avLst/>
          </a:prstGeom>
        </p:spPr>
        <p:txBody>
          <a:bodyPr wrap="square">
            <a:spAutoFit/>
          </a:bodyPr>
          <a:lstStyle/>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______</a:t>
            </a:r>
            <a:endParaRPr lang="en-GB" altLang="en-US" sz="2200" dirty="0"/>
          </a:p>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1 mark</a:t>
            </a:r>
            <a:endParaRPr lang="en-GB" altLang="en-US" sz="2200" dirty="0"/>
          </a:p>
        </p:txBody>
      </p:sp>
      <p:sp>
        <p:nvSpPr>
          <p:cNvPr id="23" name="Rectangle 13"/>
          <p:cNvSpPr>
            <a:spLocks noChangeArrowheads="1"/>
          </p:cNvSpPr>
          <p:nvPr/>
        </p:nvSpPr>
        <p:spPr bwMode="auto">
          <a:xfrm>
            <a:off x="1524000" y="6040159"/>
            <a:ext cx="9144000" cy="144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ctr" eaLnBrk="0" fontAlgn="base" hangingPunct="0">
              <a:spcBef>
                <a:spcPct val="0"/>
              </a:spcBef>
              <a:spcAft>
                <a:spcPct val="0"/>
              </a:spcAft>
            </a:pPr>
            <a:r>
              <a:rPr lang="en-GB" altLang="en-US" sz="2200" b="1" i="1" u="sng" dirty="0">
                <a:ea typeface="Times New Roman" panose="02020603050405020304" pitchFamily="18" charset="0"/>
                <a:cs typeface="Calibri" panose="020F0502020204030204" pitchFamily="34" charset="0"/>
              </a:rPr>
              <a:t>CHALLENGE</a:t>
            </a:r>
            <a:r>
              <a:rPr lang="en-GB" altLang="en-US" sz="2200" b="1" i="1" dirty="0">
                <a:ea typeface="Times New Roman" panose="02020603050405020304" pitchFamily="18" charset="0"/>
                <a:cs typeface="Calibri" panose="020F0502020204030204" pitchFamily="34" charset="0"/>
              </a:rPr>
              <a:t>: Discuss the clues that you look for when determining what the end punctuation should be.</a:t>
            </a:r>
            <a:endParaRPr lang="en-GB" altLang="en-US" sz="2200" i="1" dirty="0"/>
          </a:p>
          <a:p>
            <a:pPr eaLnBrk="0" fontAlgn="base" hangingPunct="0">
              <a:spcBef>
                <a:spcPct val="0"/>
              </a:spcBef>
              <a:spcAft>
                <a:spcPct val="0"/>
              </a:spcAft>
            </a:pPr>
            <a:r>
              <a:rPr lang="en-GB" altLang="en-US" sz="2200" i="1" dirty="0">
                <a:ea typeface="Times New Roman" panose="02020603050405020304" pitchFamily="18" charset="0"/>
                <a:cs typeface="Calibri" panose="020F0502020204030204" pitchFamily="34" charset="0"/>
              </a:rPr>
              <a:t>                                                                                  </a:t>
            </a:r>
            <a:endParaRPr lang="en-GB" altLang="en-US" sz="2200" i="1" dirty="0"/>
          </a:p>
          <a:p>
            <a:pPr eaLnBrk="0" fontAlgn="base" hangingPunct="0">
              <a:spcBef>
                <a:spcPct val="0"/>
              </a:spcBef>
              <a:spcAft>
                <a:spcPct val="0"/>
              </a:spcAft>
            </a:pPr>
            <a:endParaRPr lang="en-GB" altLang="en-US" sz="2200" i="1" dirty="0"/>
          </a:p>
        </p:txBody>
      </p:sp>
      <p:pic>
        <p:nvPicPr>
          <p:cNvPr id="10" name="Picture 9">
            <a:extLst>
              <a:ext uri="{FF2B5EF4-FFF2-40B4-BE49-F238E27FC236}">
                <a16:creationId xmlns:a16="http://schemas.microsoft.com/office/drawing/2014/main" id="{AAADAC7E-BA1F-4938-B24F-54113A187B5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9832" y="167683"/>
            <a:ext cx="753237" cy="1082421"/>
          </a:xfrm>
          <a:prstGeom prst="rect">
            <a:avLst/>
          </a:prstGeom>
        </p:spPr>
      </p:pic>
      <p:grpSp>
        <p:nvGrpSpPr>
          <p:cNvPr id="12" name="Group 11">
            <a:extLst>
              <a:ext uri="{FF2B5EF4-FFF2-40B4-BE49-F238E27FC236}">
                <a16:creationId xmlns:a16="http://schemas.microsoft.com/office/drawing/2014/main" id="{B3AEC87A-561E-4054-84FA-270E50A8D1DC}"/>
              </a:ext>
            </a:extLst>
          </p:cNvPr>
          <p:cNvGrpSpPr/>
          <p:nvPr/>
        </p:nvGrpSpPr>
        <p:grpSpPr>
          <a:xfrm>
            <a:off x="1899716" y="3133928"/>
            <a:ext cx="8086530" cy="2145659"/>
            <a:chOff x="-738926" y="-179801"/>
            <a:chExt cx="4009560" cy="1167772"/>
          </a:xfrm>
        </p:grpSpPr>
        <p:sp>
          <p:nvSpPr>
            <p:cNvPr id="14" name="Rectangle 13">
              <a:extLst>
                <a:ext uri="{FF2B5EF4-FFF2-40B4-BE49-F238E27FC236}">
                  <a16:creationId xmlns:a16="http://schemas.microsoft.com/office/drawing/2014/main" id="{2C2D0046-8038-47FB-9260-250AE1AB0EEC}"/>
                </a:ext>
              </a:extLst>
            </p:cNvPr>
            <p:cNvSpPr/>
            <p:nvPr/>
          </p:nvSpPr>
          <p:spPr>
            <a:xfrm>
              <a:off x="-738925" y="-179801"/>
              <a:ext cx="2772742" cy="324041"/>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en-GB" sz="2200" dirty="0"/>
                <a:t>1) When I feel sad, I like to read</a:t>
              </a:r>
            </a:p>
          </p:txBody>
        </p:sp>
        <p:sp>
          <p:nvSpPr>
            <p:cNvPr id="15" name="Rectangle 14">
              <a:extLst>
                <a:ext uri="{FF2B5EF4-FFF2-40B4-BE49-F238E27FC236}">
                  <a16:creationId xmlns:a16="http://schemas.microsoft.com/office/drawing/2014/main" id="{47DD06CF-632B-47B1-91A4-A745798AA7A3}"/>
                </a:ext>
              </a:extLst>
            </p:cNvPr>
            <p:cNvSpPr/>
            <p:nvPr/>
          </p:nvSpPr>
          <p:spPr>
            <a:xfrm>
              <a:off x="-732630" y="232838"/>
              <a:ext cx="2772743" cy="324041"/>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en-GB" sz="2200" dirty="0"/>
                <a:t>2) What a messy room you have</a:t>
              </a:r>
            </a:p>
          </p:txBody>
        </p:sp>
        <p:sp>
          <p:nvSpPr>
            <p:cNvPr id="16" name="Rectangle 15">
              <a:extLst>
                <a:ext uri="{FF2B5EF4-FFF2-40B4-BE49-F238E27FC236}">
                  <a16:creationId xmlns:a16="http://schemas.microsoft.com/office/drawing/2014/main" id="{1941857B-A0E6-42CC-ACE5-87102AA9A611}"/>
                </a:ext>
              </a:extLst>
            </p:cNvPr>
            <p:cNvSpPr/>
            <p:nvPr/>
          </p:nvSpPr>
          <p:spPr>
            <a:xfrm>
              <a:off x="-738926" y="663930"/>
              <a:ext cx="2772742" cy="324041"/>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en-GB" sz="2200" dirty="0"/>
                <a:t>3) How many stars are shining tonight</a:t>
              </a:r>
            </a:p>
          </p:txBody>
        </p:sp>
        <p:sp>
          <p:nvSpPr>
            <p:cNvPr id="17" name="Rectangle 16">
              <a:extLst>
                <a:ext uri="{FF2B5EF4-FFF2-40B4-BE49-F238E27FC236}">
                  <a16:creationId xmlns:a16="http://schemas.microsoft.com/office/drawing/2014/main" id="{B97317BD-F495-49D1-A881-CFC3FB70D3C0}"/>
                </a:ext>
              </a:extLst>
            </p:cNvPr>
            <p:cNvSpPr/>
            <p:nvPr/>
          </p:nvSpPr>
          <p:spPr>
            <a:xfrm>
              <a:off x="2342529" y="-179801"/>
              <a:ext cx="921808" cy="324041"/>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dirty="0"/>
                <a:t>. </a:t>
              </a:r>
            </a:p>
          </p:txBody>
        </p:sp>
        <p:sp>
          <p:nvSpPr>
            <p:cNvPr id="18" name="Rectangle 17">
              <a:extLst>
                <a:ext uri="{FF2B5EF4-FFF2-40B4-BE49-F238E27FC236}">
                  <a16:creationId xmlns:a16="http://schemas.microsoft.com/office/drawing/2014/main" id="{C8B776D4-7E9A-40D7-8CE8-D5FD31176794}"/>
                </a:ext>
              </a:extLst>
            </p:cNvPr>
            <p:cNvSpPr/>
            <p:nvPr/>
          </p:nvSpPr>
          <p:spPr>
            <a:xfrm>
              <a:off x="2348825" y="232838"/>
              <a:ext cx="921809" cy="324041"/>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dirty="0"/>
                <a:t>!</a:t>
              </a:r>
            </a:p>
          </p:txBody>
        </p:sp>
        <p:sp>
          <p:nvSpPr>
            <p:cNvPr id="19" name="Rectangle 18">
              <a:extLst>
                <a:ext uri="{FF2B5EF4-FFF2-40B4-BE49-F238E27FC236}">
                  <a16:creationId xmlns:a16="http://schemas.microsoft.com/office/drawing/2014/main" id="{98C8F228-B445-4C0A-9EBB-DD0626262423}"/>
                </a:ext>
              </a:extLst>
            </p:cNvPr>
            <p:cNvSpPr/>
            <p:nvPr/>
          </p:nvSpPr>
          <p:spPr>
            <a:xfrm>
              <a:off x="2347960" y="663930"/>
              <a:ext cx="921809" cy="324041"/>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dirty="0"/>
                <a:t>?</a:t>
              </a:r>
            </a:p>
          </p:txBody>
        </p:sp>
      </p:grpSp>
      <p:sp>
        <p:nvSpPr>
          <p:cNvPr id="20" name="Rectangle 13">
            <a:extLst>
              <a:ext uri="{FF2B5EF4-FFF2-40B4-BE49-F238E27FC236}">
                <a16:creationId xmlns:a16="http://schemas.microsoft.com/office/drawing/2014/main" id="{C6406E0E-C0A7-4D06-8151-428D2B2729CD}"/>
              </a:ext>
            </a:extLst>
          </p:cNvPr>
          <p:cNvSpPr>
            <a:spLocks noChangeArrowheads="1"/>
          </p:cNvSpPr>
          <p:nvPr/>
        </p:nvSpPr>
        <p:spPr bwMode="auto">
          <a:xfrm>
            <a:off x="3754206" y="2324398"/>
            <a:ext cx="1301323"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200" b="1" dirty="0">
                <a:ea typeface="Times New Roman" panose="02020603050405020304" pitchFamily="18" charset="0"/>
                <a:cs typeface="Calibri" panose="020F0502020204030204" pitchFamily="34" charset="0"/>
              </a:rPr>
              <a:t>Sentence</a:t>
            </a:r>
            <a:endParaRPr lang="en-GB" altLang="en-US" sz="2200" dirty="0"/>
          </a:p>
        </p:txBody>
      </p:sp>
      <p:sp>
        <p:nvSpPr>
          <p:cNvPr id="22" name="Rectangle 13">
            <a:extLst>
              <a:ext uri="{FF2B5EF4-FFF2-40B4-BE49-F238E27FC236}">
                <a16:creationId xmlns:a16="http://schemas.microsoft.com/office/drawing/2014/main" id="{B1B1DA9D-8B88-4E5D-9EAF-2AE652046DB6}"/>
              </a:ext>
            </a:extLst>
          </p:cNvPr>
          <p:cNvSpPr>
            <a:spLocks noChangeArrowheads="1"/>
          </p:cNvSpPr>
          <p:nvPr/>
        </p:nvSpPr>
        <p:spPr bwMode="auto">
          <a:xfrm>
            <a:off x="8229382" y="2231965"/>
            <a:ext cx="1651124"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ctr" eaLnBrk="0" fontAlgn="base" hangingPunct="0">
              <a:spcBef>
                <a:spcPct val="0"/>
              </a:spcBef>
              <a:spcAft>
                <a:spcPct val="0"/>
              </a:spcAft>
            </a:pPr>
            <a:r>
              <a:rPr lang="en-GB" altLang="en-US" sz="2200" b="1" dirty="0">
                <a:ea typeface="Times New Roman" panose="02020603050405020304" pitchFamily="18" charset="0"/>
                <a:cs typeface="Calibri" panose="020F0502020204030204" pitchFamily="34" charset="0"/>
              </a:rPr>
              <a:t>End punctuation</a:t>
            </a:r>
            <a:endParaRPr lang="en-GB" altLang="en-US" sz="2200" dirty="0"/>
          </a:p>
        </p:txBody>
      </p:sp>
      <p:pic>
        <p:nvPicPr>
          <p:cNvPr id="21" name="Picture 20">
            <a:extLst>
              <a:ext uri="{FF2B5EF4-FFF2-40B4-BE49-F238E27FC236}">
                <a16:creationId xmlns:a16="http://schemas.microsoft.com/office/drawing/2014/main" id="{598D4C74-81AE-3840-9E44-CFBA4FCBA3A1}"/>
              </a:ext>
            </a:extLst>
          </p:cNvPr>
          <p:cNvPicPr>
            <a:picLocks noChangeAspect="1"/>
          </p:cNvPicPr>
          <p:nvPr/>
        </p:nvPicPr>
        <p:blipFill>
          <a:blip r:embed="rId3"/>
          <a:stretch>
            <a:fillRect/>
          </a:stretch>
        </p:blipFill>
        <p:spPr>
          <a:xfrm>
            <a:off x="10668000" y="470599"/>
            <a:ext cx="1234846" cy="826857"/>
          </a:xfrm>
          <a:prstGeom prst="rect">
            <a:avLst/>
          </a:prstGeom>
        </p:spPr>
      </p:pic>
    </p:spTree>
    <p:extLst>
      <p:ext uri="{BB962C8B-B14F-4D97-AF65-F5344CB8AC3E}">
        <p14:creationId xmlns:p14="http://schemas.microsoft.com/office/powerpoint/2010/main" val="381585729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618DF5B-C7E5-41A3-9007-E34DE55A35B1}"/>
              </a:ext>
            </a:extLst>
          </p:cNvPr>
          <p:cNvSpPr txBox="1"/>
          <p:nvPr/>
        </p:nvSpPr>
        <p:spPr>
          <a:xfrm>
            <a:off x="4744042" y="692697"/>
            <a:ext cx="3089115" cy="507831"/>
          </a:xfrm>
          <a:prstGeom prst="rect">
            <a:avLst/>
          </a:prstGeom>
          <a:noFill/>
        </p:spPr>
        <p:txBody>
          <a:bodyPr wrap="none" rtlCol="0">
            <a:spAutoFit/>
          </a:bodyPr>
          <a:lstStyle/>
          <a:p>
            <a:r>
              <a:rPr lang="en-GB" sz="2700" b="1" dirty="0"/>
              <a:t>Week 21 - questions</a:t>
            </a:r>
          </a:p>
        </p:txBody>
      </p:sp>
      <p:sp>
        <p:nvSpPr>
          <p:cNvPr id="23" name="Rectangle 13"/>
          <p:cNvSpPr>
            <a:spLocks noChangeArrowheads="1"/>
          </p:cNvSpPr>
          <p:nvPr/>
        </p:nvSpPr>
        <p:spPr bwMode="auto">
          <a:xfrm>
            <a:off x="1524000" y="6059748"/>
            <a:ext cx="9144000"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ctr" eaLnBrk="0" fontAlgn="base" hangingPunct="0">
              <a:spcBef>
                <a:spcPct val="0"/>
              </a:spcBef>
              <a:spcAft>
                <a:spcPct val="0"/>
              </a:spcAft>
            </a:pPr>
            <a:r>
              <a:rPr lang="en-GB" altLang="en-US" sz="2200" b="1" i="1" u="sng" dirty="0">
                <a:ea typeface="Times New Roman" panose="02020603050405020304" pitchFamily="18" charset="0"/>
                <a:cs typeface="Calibri" panose="020F0502020204030204" pitchFamily="34" charset="0"/>
              </a:rPr>
              <a:t>CHALLENGE</a:t>
            </a:r>
            <a:r>
              <a:rPr lang="en-GB" altLang="en-US" sz="2200" b="1" i="1" dirty="0">
                <a:ea typeface="Times New Roman" panose="02020603050405020304" pitchFamily="18" charset="0"/>
                <a:cs typeface="Calibri" panose="020F0502020204030204" pitchFamily="34" charset="0"/>
              </a:rPr>
              <a:t>: Name the verb form that is used at the start of a command sentence.</a:t>
            </a:r>
            <a:endParaRPr lang="en-GB" altLang="en-US" sz="2200" i="1" dirty="0"/>
          </a:p>
          <a:p>
            <a:pPr eaLnBrk="0" fontAlgn="base" hangingPunct="0">
              <a:spcBef>
                <a:spcPct val="0"/>
              </a:spcBef>
              <a:spcAft>
                <a:spcPct val="0"/>
              </a:spcAft>
            </a:pPr>
            <a:endParaRPr lang="en-GB" altLang="en-US" sz="2200" i="1" dirty="0"/>
          </a:p>
        </p:txBody>
      </p:sp>
      <p:pic>
        <p:nvPicPr>
          <p:cNvPr id="10" name="Picture 9">
            <a:extLst>
              <a:ext uri="{FF2B5EF4-FFF2-40B4-BE49-F238E27FC236}">
                <a16:creationId xmlns:a16="http://schemas.microsoft.com/office/drawing/2014/main" id="{0A604ACA-FBF9-4B88-986A-419CC4FF369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9832" y="167683"/>
            <a:ext cx="753237" cy="1082421"/>
          </a:xfrm>
          <a:prstGeom prst="rect">
            <a:avLst/>
          </a:prstGeom>
        </p:spPr>
      </p:pic>
      <p:sp>
        <p:nvSpPr>
          <p:cNvPr id="17" name="Rectangle 13">
            <a:extLst>
              <a:ext uri="{FF2B5EF4-FFF2-40B4-BE49-F238E27FC236}">
                <a16:creationId xmlns:a16="http://schemas.microsoft.com/office/drawing/2014/main" id="{0D96B5A5-6858-412D-A4BE-7D423C699A60}"/>
              </a:ext>
            </a:extLst>
          </p:cNvPr>
          <p:cNvSpPr>
            <a:spLocks noChangeArrowheads="1"/>
          </p:cNvSpPr>
          <p:nvPr/>
        </p:nvSpPr>
        <p:spPr bwMode="auto">
          <a:xfrm>
            <a:off x="3136167" y="1635290"/>
            <a:ext cx="6542978"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r>
              <a:rPr lang="en-GB" sz="2200" b="1" dirty="0"/>
              <a:t>2. </a:t>
            </a:r>
            <a:r>
              <a:rPr lang="en-GB" sz="2200" dirty="0"/>
              <a:t>Tick the sentence that is correct.</a:t>
            </a:r>
          </a:p>
          <a:p>
            <a:endParaRPr lang="en-GB" sz="2200" dirty="0"/>
          </a:p>
        </p:txBody>
      </p:sp>
      <p:sp>
        <p:nvSpPr>
          <p:cNvPr id="18" name="Rectangle 17">
            <a:extLst>
              <a:ext uri="{FF2B5EF4-FFF2-40B4-BE49-F238E27FC236}">
                <a16:creationId xmlns:a16="http://schemas.microsoft.com/office/drawing/2014/main" id="{63CBFD04-C7B8-4D06-ABA1-A79A557C6C72}"/>
              </a:ext>
            </a:extLst>
          </p:cNvPr>
          <p:cNvSpPr/>
          <p:nvPr/>
        </p:nvSpPr>
        <p:spPr>
          <a:xfrm>
            <a:off x="2723579" y="2483862"/>
            <a:ext cx="6096000" cy="2462213"/>
          </a:xfrm>
          <a:prstGeom prst="rect">
            <a:avLst/>
          </a:prstGeom>
        </p:spPr>
        <p:txBody>
          <a:bodyPr>
            <a:spAutoFit/>
          </a:bodyPr>
          <a:lstStyle/>
          <a:p>
            <a:pPr marL="57150" marR="57150">
              <a:spcAft>
                <a:spcPts val="0"/>
              </a:spcAft>
            </a:pPr>
            <a:r>
              <a:rPr lang="en-GB" sz="800" dirty="0">
                <a:latin typeface="Comic Sans MS" panose="030F0702030302020204" pitchFamily="66" charset="0"/>
                <a:ea typeface="Times New Roman" panose="02020603050405020304" pitchFamily="18" charset="0"/>
                <a:cs typeface="Times New Roman" panose="02020603050405020304" pitchFamily="18" charset="0"/>
              </a:rPr>
              <a:t>  </a:t>
            </a:r>
            <a:r>
              <a:rPr lang="en-GB" sz="2200" dirty="0">
                <a:ea typeface="Times New Roman" panose="02020603050405020304" pitchFamily="18" charset="0"/>
                <a:cs typeface="Times New Roman" panose="02020603050405020304" pitchFamily="18" charset="0"/>
              </a:rPr>
              <a:t>Talia </a:t>
            </a:r>
            <a:r>
              <a:rPr lang="en-GB" sz="2200" dirty="0" err="1">
                <a:ea typeface="Times New Roman" panose="02020603050405020304" pitchFamily="18" charset="0"/>
                <a:cs typeface="Times New Roman" panose="02020603050405020304" pitchFamily="18" charset="0"/>
              </a:rPr>
              <a:t>catched</a:t>
            </a:r>
            <a:r>
              <a:rPr lang="en-GB" sz="2200" dirty="0">
                <a:ea typeface="Times New Roman" panose="02020603050405020304" pitchFamily="18" charset="0"/>
                <a:cs typeface="Times New Roman" panose="02020603050405020304" pitchFamily="18" charset="0"/>
              </a:rPr>
              <a:t> the ball and threw it to Zac. </a:t>
            </a:r>
          </a:p>
          <a:p>
            <a:pPr marL="57150" marR="57150">
              <a:spcAft>
                <a:spcPts val="0"/>
              </a:spcAft>
            </a:pPr>
            <a:r>
              <a:rPr lang="en-GB" sz="2200" dirty="0">
                <a:ea typeface="Times New Roman" panose="02020603050405020304" pitchFamily="18" charset="0"/>
                <a:cs typeface="Times New Roman" panose="02020603050405020304" pitchFamily="18" charset="0"/>
              </a:rPr>
              <a:t>  </a:t>
            </a:r>
          </a:p>
          <a:p>
            <a:pPr marL="57150" marR="57150">
              <a:spcAft>
                <a:spcPts val="0"/>
              </a:spcAft>
            </a:pPr>
            <a:r>
              <a:rPr lang="en-GB" sz="2200" dirty="0">
                <a:ea typeface="Times New Roman" panose="02020603050405020304" pitchFamily="18" charset="0"/>
                <a:cs typeface="Times New Roman" panose="02020603050405020304" pitchFamily="18" charset="0"/>
              </a:rPr>
              <a:t> Talia caught the ball and throw it to Zac.</a:t>
            </a:r>
          </a:p>
          <a:p>
            <a:pPr marL="57150" marR="57150">
              <a:spcAft>
                <a:spcPts val="0"/>
              </a:spcAft>
            </a:pPr>
            <a:r>
              <a:rPr lang="en-GB" sz="2200" dirty="0">
                <a:ea typeface="Times New Roman" panose="02020603050405020304" pitchFamily="18" charset="0"/>
                <a:cs typeface="Times New Roman" panose="02020603050405020304" pitchFamily="18" charset="0"/>
              </a:rPr>
              <a:t> </a:t>
            </a:r>
          </a:p>
          <a:p>
            <a:pPr marL="57150" marR="57150">
              <a:spcAft>
                <a:spcPts val="0"/>
              </a:spcAft>
            </a:pPr>
            <a:r>
              <a:rPr lang="en-GB" sz="2200" dirty="0">
                <a:ea typeface="Times New Roman" panose="02020603050405020304" pitchFamily="18" charset="0"/>
                <a:cs typeface="Times New Roman" panose="02020603050405020304" pitchFamily="18" charset="0"/>
              </a:rPr>
              <a:t> Talia caught the ball and threw it to Zac. </a:t>
            </a:r>
          </a:p>
          <a:p>
            <a:pPr marL="57150" marR="57150">
              <a:spcAft>
                <a:spcPts val="0"/>
              </a:spcAft>
            </a:pPr>
            <a:r>
              <a:rPr lang="en-GB" sz="2200" dirty="0">
                <a:ea typeface="Times New Roman" panose="02020603050405020304" pitchFamily="18" charset="0"/>
                <a:cs typeface="Times New Roman" panose="02020603050405020304" pitchFamily="18" charset="0"/>
              </a:rPr>
              <a:t> </a:t>
            </a:r>
          </a:p>
          <a:p>
            <a:pPr marL="57150" marR="57150">
              <a:spcAft>
                <a:spcPts val="0"/>
              </a:spcAft>
            </a:pPr>
            <a:r>
              <a:rPr lang="en-GB" sz="2200" dirty="0">
                <a:ea typeface="Times New Roman" panose="02020603050405020304" pitchFamily="18" charset="0"/>
                <a:cs typeface="Times New Roman" panose="02020603050405020304" pitchFamily="18" charset="0"/>
              </a:rPr>
              <a:t> Talia catches the ball and throwed it to Zac.</a:t>
            </a:r>
            <a:endParaRPr lang="en-GB" sz="2200" dirty="0"/>
          </a:p>
        </p:txBody>
      </p:sp>
      <p:grpSp>
        <p:nvGrpSpPr>
          <p:cNvPr id="19" name="Group 18">
            <a:extLst>
              <a:ext uri="{FF2B5EF4-FFF2-40B4-BE49-F238E27FC236}">
                <a16:creationId xmlns:a16="http://schemas.microsoft.com/office/drawing/2014/main" id="{1392761E-AE8C-4841-82F0-CFE6A4621D72}"/>
              </a:ext>
            </a:extLst>
          </p:cNvPr>
          <p:cNvGrpSpPr/>
          <p:nvPr/>
        </p:nvGrpSpPr>
        <p:grpSpPr>
          <a:xfrm>
            <a:off x="8791128" y="2020010"/>
            <a:ext cx="1143262" cy="3754663"/>
            <a:chOff x="7110309" y="2132856"/>
            <a:chExt cx="1143262" cy="3754663"/>
          </a:xfrm>
        </p:grpSpPr>
        <p:grpSp>
          <p:nvGrpSpPr>
            <p:cNvPr id="20" name="Group 19">
              <a:extLst>
                <a:ext uri="{FF2B5EF4-FFF2-40B4-BE49-F238E27FC236}">
                  <a16:creationId xmlns:a16="http://schemas.microsoft.com/office/drawing/2014/main" id="{8B3DBFB4-E0CE-4A93-AC9F-9FA5B031185C}"/>
                </a:ext>
              </a:extLst>
            </p:cNvPr>
            <p:cNvGrpSpPr/>
            <p:nvPr/>
          </p:nvGrpSpPr>
          <p:grpSpPr>
            <a:xfrm>
              <a:off x="7110309" y="2132856"/>
              <a:ext cx="1143262" cy="2966718"/>
              <a:chOff x="7110309" y="2132856"/>
              <a:chExt cx="1143262" cy="2966718"/>
            </a:xfrm>
          </p:grpSpPr>
          <p:grpSp>
            <p:nvGrpSpPr>
              <p:cNvPr id="24" name="Group 23">
                <a:extLst>
                  <a:ext uri="{FF2B5EF4-FFF2-40B4-BE49-F238E27FC236}">
                    <a16:creationId xmlns:a16="http://schemas.microsoft.com/office/drawing/2014/main" id="{3BAFBBE8-F121-44D9-B18B-B047D205B0F3}"/>
                  </a:ext>
                </a:extLst>
              </p:cNvPr>
              <p:cNvGrpSpPr/>
              <p:nvPr/>
            </p:nvGrpSpPr>
            <p:grpSpPr>
              <a:xfrm>
                <a:off x="7455015" y="2703983"/>
                <a:ext cx="443007" cy="2395591"/>
                <a:chOff x="0" y="-69120"/>
                <a:chExt cx="219657" cy="1303797"/>
              </a:xfrm>
            </p:grpSpPr>
            <p:sp>
              <p:nvSpPr>
                <p:cNvPr id="35" name="Rectangle 34">
                  <a:extLst>
                    <a:ext uri="{FF2B5EF4-FFF2-40B4-BE49-F238E27FC236}">
                      <a16:creationId xmlns:a16="http://schemas.microsoft.com/office/drawing/2014/main" id="{61182CB8-AEA1-406D-9659-5FAAA526D7DA}"/>
                    </a:ext>
                  </a:extLst>
                </p:cNvPr>
                <p:cNvSpPr/>
                <p:nvPr/>
              </p:nvSpPr>
              <p:spPr>
                <a:xfrm>
                  <a:off x="0" y="-69120"/>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1</a:t>
                  </a:r>
                </a:p>
              </p:txBody>
            </p:sp>
            <p:sp>
              <p:nvSpPr>
                <p:cNvPr id="36" name="Rectangle 35">
                  <a:extLst>
                    <a:ext uri="{FF2B5EF4-FFF2-40B4-BE49-F238E27FC236}">
                      <a16:creationId xmlns:a16="http://schemas.microsoft.com/office/drawing/2014/main" id="{8A5A9992-EAE3-4D66-9748-41340B49071D}"/>
                    </a:ext>
                  </a:extLst>
                </p:cNvPr>
                <p:cNvSpPr/>
                <p:nvPr/>
              </p:nvSpPr>
              <p:spPr>
                <a:xfrm>
                  <a:off x="6297" y="289291"/>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2</a:t>
                  </a:r>
                </a:p>
              </p:txBody>
            </p:sp>
            <p:sp>
              <p:nvSpPr>
                <p:cNvPr id="37" name="Rectangle 36">
                  <a:extLst>
                    <a:ext uri="{FF2B5EF4-FFF2-40B4-BE49-F238E27FC236}">
                      <a16:creationId xmlns:a16="http://schemas.microsoft.com/office/drawing/2014/main" id="{ED431E88-9D22-4BEE-92A1-D8744937FC1E}"/>
                    </a:ext>
                  </a:extLst>
                </p:cNvPr>
                <p:cNvSpPr/>
                <p:nvPr/>
              </p:nvSpPr>
              <p:spPr>
                <a:xfrm>
                  <a:off x="5434" y="657063"/>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3</a:t>
                  </a:r>
                </a:p>
              </p:txBody>
            </p:sp>
            <p:sp>
              <p:nvSpPr>
                <p:cNvPr id="38" name="Rectangle 37">
                  <a:extLst>
                    <a:ext uri="{FF2B5EF4-FFF2-40B4-BE49-F238E27FC236}">
                      <a16:creationId xmlns:a16="http://schemas.microsoft.com/office/drawing/2014/main" id="{FBDE3586-CB93-49B2-A702-200FA1BF243A}"/>
                    </a:ext>
                  </a:extLst>
                </p:cNvPr>
                <p:cNvSpPr/>
                <p:nvPr/>
              </p:nvSpPr>
              <p:spPr>
                <a:xfrm>
                  <a:off x="0" y="1021317"/>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4</a:t>
                  </a:r>
                </a:p>
              </p:txBody>
            </p:sp>
          </p:grpSp>
          <p:sp>
            <p:nvSpPr>
              <p:cNvPr id="34" name="Rectangle 33">
                <a:extLst>
                  <a:ext uri="{FF2B5EF4-FFF2-40B4-BE49-F238E27FC236}">
                    <a16:creationId xmlns:a16="http://schemas.microsoft.com/office/drawing/2014/main" id="{35F5B97B-B567-4CEA-BB12-92BED5EF082B}"/>
                  </a:ext>
                </a:extLst>
              </p:cNvPr>
              <p:cNvSpPr/>
              <p:nvPr/>
            </p:nvSpPr>
            <p:spPr>
              <a:xfrm>
                <a:off x="7110309" y="2132856"/>
                <a:ext cx="1143262" cy="430887"/>
              </a:xfrm>
              <a:prstGeom prst="rect">
                <a:avLst/>
              </a:prstGeom>
            </p:spPr>
            <p:txBody>
              <a:bodyPr wrap="none">
                <a:spAutoFit/>
              </a:bodyPr>
              <a:lstStyle/>
              <a:p>
                <a:r>
                  <a:rPr lang="en-GB" altLang="en-US" sz="2200" dirty="0">
                    <a:ea typeface="Times New Roman" panose="02020603050405020304" pitchFamily="18" charset="0"/>
                    <a:cs typeface="Calibri" panose="020F0502020204030204" pitchFamily="34" charset="0"/>
                  </a:rPr>
                  <a:t>Tick </a:t>
                </a:r>
                <a:r>
                  <a:rPr lang="en-GB" altLang="en-US" sz="2200" b="1" dirty="0">
                    <a:ea typeface="Times New Roman" panose="02020603050405020304" pitchFamily="18" charset="0"/>
                    <a:cs typeface="Calibri" panose="020F0502020204030204" pitchFamily="34" charset="0"/>
                  </a:rPr>
                  <a:t>one</a:t>
                </a:r>
                <a:endParaRPr lang="en-GB" sz="2200" dirty="0"/>
              </a:p>
            </p:txBody>
          </p:sp>
        </p:grpSp>
        <p:sp>
          <p:nvSpPr>
            <p:cNvPr id="21" name="Rectangle 20">
              <a:extLst>
                <a:ext uri="{FF2B5EF4-FFF2-40B4-BE49-F238E27FC236}">
                  <a16:creationId xmlns:a16="http://schemas.microsoft.com/office/drawing/2014/main" id="{68DB8884-0292-4A25-9F33-27EBFD99C3B5}"/>
                </a:ext>
              </a:extLst>
            </p:cNvPr>
            <p:cNvSpPr/>
            <p:nvPr/>
          </p:nvSpPr>
          <p:spPr>
            <a:xfrm>
              <a:off x="7138760" y="5118078"/>
              <a:ext cx="1084733" cy="769441"/>
            </a:xfrm>
            <a:prstGeom prst="rect">
              <a:avLst/>
            </a:prstGeom>
          </p:spPr>
          <p:txBody>
            <a:bodyPr wrap="square">
              <a:spAutoFit/>
            </a:bodyPr>
            <a:lstStyle/>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______</a:t>
              </a:r>
              <a:endParaRPr lang="en-GB" altLang="en-US" sz="2200" dirty="0"/>
            </a:p>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1 mark</a:t>
              </a:r>
              <a:endParaRPr lang="en-GB" altLang="en-US" sz="2200" dirty="0"/>
            </a:p>
          </p:txBody>
        </p:sp>
      </p:grpSp>
      <p:pic>
        <p:nvPicPr>
          <p:cNvPr id="22" name="Picture 21">
            <a:extLst>
              <a:ext uri="{FF2B5EF4-FFF2-40B4-BE49-F238E27FC236}">
                <a16:creationId xmlns:a16="http://schemas.microsoft.com/office/drawing/2014/main" id="{BEA2AD2D-9BD8-6840-A7F9-4B3121A2831F}"/>
              </a:ext>
            </a:extLst>
          </p:cNvPr>
          <p:cNvPicPr>
            <a:picLocks noChangeAspect="1"/>
          </p:cNvPicPr>
          <p:nvPr/>
        </p:nvPicPr>
        <p:blipFill>
          <a:blip r:embed="rId3"/>
          <a:stretch>
            <a:fillRect/>
          </a:stretch>
        </p:blipFill>
        <p:spPr>
          <a:xfrm>
            <a:off x="10668000" y="470599"/>
            <a:ext cx="1234846" cy="826857"/>
          </a:xfrm>
          <a:prstGeom prst="rect">
            <a:avLst/>
          </a:prstGeom>
        </p:spPr>
      </p:pic>
    </p:spTree>
    <p:extLst>
      <p:ext uri="{BB962C8B-B14F-4D97-AF65-F5344CB8AC3E}">
        <p14:creationId xmlns:p14="http://schemas.microsoft.com/office/powerpoint/2010/main" val="2894771392"/>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618DF5B-C7E5-41A3-9007-E34DE55A35B1}"/>
              </a:ext>
            </a:extLst>
          </p:cNvPr>
          <p:cNvSpPr txBox="1"/>
          <p:nvPr/>
        </p:nvSpPr>
        <p:spPr>
          <a:xfrm>
            <a:off x="4744042" y="692697"/>
            <a:ext cx="3089115" cy="507831"/>
          </a:xfrm>
          <a:prstGeom prst="rect">
            <a:avLst/>
          </a:prstGeom>
          <a:noFill/>
        </p:spPr>
        <p:txBody>
          <a:bodyPr wrap="none" rtlCol="0">
            <a:spAutoFit/>
          </a:bodyPr>
          <a:lstStyle/>
          <a:p>
            <a:r>
              <a:rPr lang="en-GB" sz="2700" b="1" dirty="0"/>
              <a:t>Week 21 - questions</a:t>
            </a:r>
          </a:p>
        </p:txBody>
      </p:sp>
      <p:sp>
        <p:nvSpPr>
          <p:cNvPr id="8" name="Rectangle 13"/>
          <p:cNvSpPr>
            <a:spLocks noChangeArrowheads="1"/>
          </p:cNvSpPr>
          <p:nvPr/>
        </p:nvSpPr>
        <p:spPr bwMode="auto">
          <a:xfrm>
            <a:off x="2650567" y="1605275"/>
            <a:ext cx="6933641" cy="31239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200" b="1" dirty="0">
                <a:ea typeface="Times New Roman" panose="02020603050405020304" pitchFamily="18" charset="0"/>
                <a:cs typeface="Calibri" panose="020F0502020204030204" pitchFamily="34" charset="0"/>
              </a:rPr>
              <a:t>3.</a:t>
            </a:r>
            <a:r>
              <a:rPr lang="en-GB" altLang="en-US" sz="2200" dirty="0">
                <a:ea typeface="Times New Roman" panose="02020603050405020304" pitchFamily="18" charset="0"/>
                <a:cs typeface="Calibri" panose="020F0502020204030204" pitchFamily="34" charset="0"/>
              </a:rPr>
              <a:t>  Put </a:t>
            </a:r>
            <a:r>
              <a:rPr lang="en-GB" altLang="en-US" sz="2200" b="1" dirty="0">
                <a:ea typeface="Times New Roman" panose="02020603050405020304" pitchFamily="18" charset="0"/>
                <a:cs typeface="Calibri" panose="020F0502020204030204" pitchFamily="34" charset="0"/>
              </a:rPr>
              <a:t>inverted commas </a:t>
            </a:r>
            <a:r>
              <a:rPr lang="en-GB" altLang="en-US" sz="2200" dirty="0">
                <a:ea typeface="Times New Roman" panose="02020603050405020304" pitchFamily="18" charset="0"/>
                <a:cs typeface="Calibri" panose="020F0502020204030204" pitchFamily="34" charset="0"/>
              </a:rPr>
              <a:t>around the speech in this sentence.</a:t>
            </a:r>
          </a:p>
          <a:p>
            <a:pPr marL="457200" indent="-457200" eaLnBrk="0" fontAlgn="base" hangingPunct="0">
              <a:spcBef>
                <a:spcPct val="0"/>
              </a:spcBef>
              <a:spcAft>
                <a:spcPct val="0"/>
              </a:spcAft>
              <a:buAutoNum type="arabicPeriod" startAt="3"/>
            </a:pPr>
            <a:endParaRPr lang="en-GB" altLang="en-US" sz="2200" dirty="0">
              <a:ea typeface="Times New Roman" panose="02020603050405020304" pitchFamily="18" charset="0"/>
              <a:cs typeface="Calibri" panose="020F0502020204030204" pitchFamily="34" charset="0"/>
            </a:endParaRPr>
          </a:p>
          <a:p>
            <a:pPr eaLnBrk="0" fontAlgn="base" hangingPunct="0">
              <a:spcBef>
                <a:spcPct val="0"/>
              </a:spcBef>
              <a:spcAft>
                <a:spcPct val="0"/>
              </a:spcAft>
            </a:pPr>
            <a:endParaRPr lang="en-GB" altLang="en-US" sz="2200" dirty="0">
              <a:ea typeface="Times New Roman" panose="02020603050405020304" pitchFamily="18" charset="0"/>
              <a:cs typeface="Calibri" panose="020F0502020204030204" pitchFamily="34" charset="0"/>
            </a:endParaRPr>
          </a:p>
          <a:p>
            <a:pPr eaLnBrk="0" fontAlgn="base" hangingPunct="0">
              <a:spcBef>
                <a:spcPct val="0"/>
              </a:spcBef>
              <a:spcAft>
                <a:spcPct val="0"/>
              </a:spcAft>
            </a:pPr>
            <a:endParaRPr lang="en-GB" altLang="en-US" sz="900" dirty="0">
              <a:cs typeface="Calibri" panose="020F0502020204030204" pitchFamily="34" charset="0"/>
            </a:endParaRPr>
          </a:p>
          <a:p>
            <a:pPr eaLnBrk="0" fontAlgn="base" hangingPunct="0">
              <a:spcBef>
                <a:spcPct val="0"/>
              </a:spcBef>
              <a:spcAft>
                <a:spcPct val="0"/>
              </a:spcAft>
            </a:pPr>
            <a:r>
              <a:rPr lang="en-GB" altLang="en-US" sz="2800" dirty="0">
                <a:cs typeface="Calibri" panose="020F0502020204030204" pitchFamily="34" charset="0"/>
              </a:rPr>
              <a:t>Sam  mumbled  under  his  breath,  she  will  never  fall  for  that  old  trick .</a:t>
            </a:r>
            <a:endParaRPr lang="en-GB" altLang="en-US" sz="2800" dirty="0"/>
          </a:p>
          <a:p>
            <a:pP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                                                                                  </a:t>
            </a:r>
            <a:endParaRPr lang="en-GB" altLang="en-US" sz="2200" dirty="0"/>
          </a:p>
          <a:p>
            <a:pPr eaLnBrk="0" fontAlgn="base" hangingPunct="0">
              <a:spcBef>
                <a:spcPct val="0"/>
              </a:spcBef>
              <a:spcAft>
                <a:spcPct val="0"/>
              </a:spcAft>
            </a:pPr>
            <a:endParaRPr lang="en-GB" altLang="en-US" sz="2200" dirty="0"/>
          </a:p>
        </p:txBody>
      </p:sp>
      <p:sp>
        <p:nvSpPr>
          <p:cNvPr id="24" name="Rectangle 23"/>
          <p:cNvSpPr/>
          <p:nvPr/>
        </p:nvSpPr>
        <p:spPr>
          <a:xfrm>
            <a:off x="8472265" y="4790763"/>
            <a:ext cx="1084733" cy="769441"/>
          </a:xfrm>
          <a:prstGeom prst="rect">
            <a:avLst/>
          </a:prstGeom>
        </p:spPr>
        <p:txBody>
          <a:bodyPr wrap="square">
            <a:spAutoFit/>
          </a:bodyPr>
          <a:lstStyle/>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______</a:t>
            </a:r>
            <a:endParaRPr lang="en-GB" altLang="en-US" sz="2200" dirty="0"/>
          </a:p>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1 mark</a:t>
            </a:r>
            <a:endParaRPr lang="en-GB" altLang="en-US" sz="2200" dirty="0"/>
          </a:p>
        </p:txBody>
      </p:sp>
      <p:sp>
        <p:nvSpPr>
          <p:cNvPr id="23" name="Rectangle 13"/>
          <p:cNvSpPr>
            <a:spLocks noChangeArrowheads="1"/>
          </p:cNvSpPr>
          <p:nvPr/>
        </p:nvSpPr>
        <p:spPr bwMode="auto">
          <a:xfrm>
            <a:off x="1703512" y="6195788"/>
            <a:ext cx="8784976"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ctr" eaLnBrk="0" fontAlgn="base" hangingPunct="0">
              <a:spcBef>
                <a:spcPct val="0"/>
              </a:spcBef>
              <a:spcAft>
                <a:spcPct val="0"/>
              </a:spcAft>
            </a:pPr>
            <a:r>
              <a:rPr lang="en-GB" altLang="en-US" sz="2200" b="1" i="1" u="sng" dirty="0">
                <a:ea typeface="Times New Roman" panose="02020603050405020304" pitchFamily="18" charset="0"/>
                <a:cs typeface="Calibri" panose="020F0502020204030204" pitchFamily="34" charset="0"/>
              </a:rPr>
              <a:t>CHALLENGE</a:t>
            </a:r>
            <a:r>
              <a:rPr lang="en-GB" altLang="en-US" sz="2200" b="1" i="1" dirty="0">
                <a:ea typeface="Times New Roman" panose="02020603050405020304" pitchFamily="18" charset="0"/>
                <a:cs typeface="Calibri" panose="020F0502020204030204" pitchFamily="34" charset="0"/>
              </a:rPr>
              <a:t>: Rewrite the sentence, starting with the speech.</a:t>
            </a:r>
            <a:endParaRPr lang="en-GB" altLang="en-US" sz="2200" i="1" dirty="0"/>
          </a:p>
          <a:p>
            <a:pPr eaLnBrk="0" fontAlgn="base" hangingPunct="0">
              <a:spcBef>
                <a:spcPct val="0"/>
              </a:spcBef>
              <a:spcAft>
                <a:spcPct val="0"/>
              </a:spcAft>
            </a:pPr>
            <a:r>
              <a:rPr lang="en-GB" altLang="en-US" sz="2200" i="1" dirty="0">
                <a:ea typeface="Times New Roman" panose="02020603050405020304" pitchFamily="18" charset="0"/>
                <a:cs typeface="Calibri" panose="020F0502020204030204" pitchFamily="34" charset="0"/>
              </a:rPr>
              <a:t>                                                                                  </a:t>
            </a:r>
            <a:endParaRPr lang="en-GB" altLang="en-US" sz="2200" i="1" dirty="0"/>
          </a:p>
          <a:p>
            <a:pPr eaLnBrk="0" fontAlgn="base" hangingPunct="0">
              <a:spcBef>
                <a:spcPct val="0"/>
              </a:spcBef>
              <a:spcAft>
                <a:spcPct val="0"/>
              </a:spcAft>
            </a:pPr>
            <a:endParaRPr lang="en-GB" altLang="en-US" sz="2200" i="1" dirty="0"/>
          </a:p>
        </p:txBody>
      </p:sp>
      <p:pic>
        <p:nvPicPr>
          <p:cNvPr id="10" name="Picture 9">
            <a:extLst>
              <a:ext uri="{FF2B5EF4-FFF2-40B4-BE49-F238E27FC236}">
                <a16:creationId xmlns:a16="http://schemas.microsoft.com/office/drawing/2014/main" id="{AD11625F-3288-4C92-A4DE-832CE2BED98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9832" y="167683"/>
            <a:ext cx="753237" cy="1082421"/>
          </a:xfrm>
          <a:prstGeom prst="rect">
            <a:avLst/>
          </a:prstGeom>
        </p:spPr>
      </p:pic>
      <p:pic>
        <p:nvPicPr>
          <p:cNvPr id="11" name="Picture 10">
            <a:extLst>
              <a:ext uri="{FF2B5EF4-FFF2-40B4-BE49-F238E27FC236}">
                <a16:creationId xmlns:a16="http://schemas.microsoft.com/office/drawing/2014/main" id="{98EAEB4D-F4F2-C44B-A86F-D5D8786D1271}"/>
              </a:ext>
            </a:extLst>
          </p:cNvPr>
          <p:cNvPicPr>
            <a:picLocks noChangeAspect="1"/>
          </p:cNvPicPr>
          <p:nvPr/>
        </p:nvPicPr>
        <p:blipFill>
          <a:blip r:embed="rId3"/>
          <a:stretch>
            <a:fillRect/>
          </a:stretch>
        </p:blipFill>
        <p:spPr>
          <a:xfrm>
            <a:off x="10668000" y="470599"/>
            <a:ext cx="1234846" cy="826857"/>
          </a:xfrm>
          <a:prstGeom prst="rect">
            <a:avLst/>
          </a:prstGeom>
        </p:spPr>
      </p:pic>
    </p:spTree>
    <p:extLst>
      <p:ext uri="{BB962C8B-B14F-4D97-AF65-F5344CB8AC3E}">
        <p14:creationId xmlns:p14="http://schemas.microsoft.com/office/powerpoint/2010/main" val="158859108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618DF5B-C7E5-41A3-9007-E34DE55A35B1}"/>
              </a:ext>
            </a:extLst>
          </p:cNvPr>
          <p:cNvSpPr txBox="1"/>
          <p:nvPr/>
        </p:nvSpPr>
        <p:spPr>
          <a:xfrm>
            <a:off x="4744042" y="692697"/>
            <a:ext cx="3089115" cy="507831"/>
          </a:xfrm>
          <a:prstGeom prst="rect">
            <a:avLst/>
          </a:prstGeom>
          <a:noFill/>
        </p:spPr>
        <p:txBody>
          <a:bodyPr wrap="none" rtlCol="0">
            <a:spAutoFit/>
          </a:bodyPr>
          <a:lstStyle/>
          <a:p>
            <a:r>
              <a:rPr lang="en-GB" sz="2700" b="1" dirty="0"/>
              <a:t>Week 22 - questions</a:t>
            </a:r>
          </a:p>
        </p:txBody>
      </p:sp>
      <p:sp>
        <p:nvSpPr>
          <p:cNvPr id="8" name="Rectangle 13"/>
          <p:cNvSpPr>
            <a:spLocks noChangeArrowheads="1"/>
          </p:cNvSpPr>
          <p:nvPr/>
        </p:nvSpPr>
        <p:spPr bwMode="auto">
          <a:xfrm>
            <a:off x="2762760" y="1628800"/>
            <a:ext cx="6933641"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200" b="1" dirty="0">
                <a:ea typeface="Times New Roman" panose="02020603050405020304" pitchFamily="18" charset="0"/>
                <a:cs typeface="Calibri" panose="020F0502020204030204" pitchFamily="34" charset="0"/>
              </a:rPr>
              <a:t>1.</a:t>
            </a:r>
            <a:r>
              <a:rPr lang="en-GB" altLang="en-US" sz="2200" dirty="0">
                <a:ea typeface="Times New Roman" panose="02020603050405020304" pitchFamily="18" charset="0"/>
                <a:cs typeface="Calibri" panose="020F0502020204030204" pitchFamily="34" charset="0"/>
              </a:rPr>
              <a:t>  Which sentence is an </a:t>
            </a:r>
            <a:r>
              <a:rPr lang="en-GB" altLang="en-US" sz="2200" b="1" dirty="0">
                <a:ea typeface="Times New Roman" panose="02020603050405020304" pitchFamily="18" charset="0"/>
                <a:cs typeface="Calibri" panose="020F0502020204030204" pitchFamily="34" charset="0"/>
              </a:rPr>
              <a:t>exclamation</a:t>
            </a:r>
            <a:r>
              <a:rPr lang="en-GB" altLang="en-US" sz="2200" dirty="0">
                <a:ea typeface="Times New Roman" panose="02020603050405020304" pitchFamily="18" charset="0"/>
                <a:cs typeface="Calibri" panose="020F0502020204030204" pitchFamily="34" charset="0"/>
              </a:rPr>
              <a:t>?</a:t>
            </a:r>
            <a:endParaRPr lang="en-GB" altLang="en-US" sz="2200" dirty="0"/>
          </a:p>
          <a:p>
            <a:pP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                                                                                  </a:t>
            </a:r>
            <a:endParaRPr lang="en-GB" altLang="en-US" sz="2200" dirty="0"/>
          </a:p>
          <a:p>
            <a:pPr eaLnBrk="0" fontAlgn="base" hangingPunct="0">
              <a:spcBef>
                <a:spcPct val="0"/>
              </a:spcBef>
              <a:spcAft>
                <a:spcPct val="0"/>
              </a:spcAft>
            </a:pPr>
            <a:endParaRPr lang="en-GB" altLang="en-US" sz="2200" dirty="0"/>
          </a:p>
        </p:txBody>
      </p:sp>
      <p:sp>
        <p:nvSpPr>
          <p:cNvPr id="37" name="Rectangle 13"/>
          <p:cNvSpPr>
            <a:spLocks noChangeArrowheads="1"/>
          </p:cNvSpPr>
          <p:nvPr/>
        </p:nvSpPr>
        <p:spPr bwMode="auto">
          <a:xfrm>
            <a:off x="1721768" y="6091776"/>
            <a:ext cx="8748464"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ctr" eaLnBrk="0" fontAlgn="base" hangingPunct="0">
              <a:spcBef>
                <a:spcPct val="0"/>
              </a:spcBef>
              <a:spcAft>
                <a:spcPct val="0"/>
              </a:spcAft>
            </a:pPr>
            <a:r>
              <a:rPr lang="en-GB" altLang="en-US" sz="2200" b="1" i="1" u="sng" dirty="0">
                <a:ea typeface="Times New Roman" panose="02020603050405020304" pitchFamily="18" charset="0"/>
                <a:cs typeface="Calibri" panose="020F0502020204030204" pitchFamily="34" charset="0"/>
              </a:rPr>
              <a:t>CHALLENGE</a:t>
            </a:r>
            <a:r>
              <a:rPr lang="en-GB" altLang="en-US" sz="2200" b="1" i="1" dirty="0">
                <a:ea typeface="Times New Roman" panose="02020603050405020304" pitchFamily="18" charset="0"/>
                <a:cs typeface="Calibri" panose="020F0502020204030204" pitchFamily="34" charset="0"/>
              </a:rPr>
              <a:t>: Give some examples of the different types of sentences which require an exclamation mark.</a:t>
            </a:r>
            <a:r>
              <a:rPr lang="en-GB" altLang="en-US" sz="2200" i="1" dirty="0">
                <a:ea typeface="Times New Roman" panose="02020603050405020304" pitchFamily="18" charset="0"/>
                <a:cs typeface="Calibri" panose="020F0502020204030204" pitchFamily="34" charset="0"/>
              </a:rPr>
              <a:t>                                                                                 </a:t>
            </a:r>
            <a:endParaRPr lang="en-GB" altLang="en-US" sz="2200" i="1" dirty="0"/>
          </a:p>
          <a:p>
            <a:pPr eaLnBrk="0" fontAlgn="base" hangingPunct="0">
              <a:spcBef>
                <a:spcPct val="0"/>
              </a:spcBef>
              <a:spcAft>
                <a:spcPct val="0"/>
              </a:spcAft>
            </a:pPr>
            <a:endParaRPr lang="en-GB" altLang="en-US" sz="2200" i="1" dirty="0"/>
          </a:p>
        </p:txBody>
      </p:sp>
      <p:grpSp>
        <p:nvGrpSpPr>
          <p:cNvPr id="20" name="Group 19"/>
          <p:cNvGrpSpPr/>
          <p:nvPr/>
        </p:nvGrpSpPr>
        <p:grpSpPr>
          <a:xfrm>
            <a:off x="8184232" y="2182799"/>
            <a:ext cx="1143262" cy="3754663"/>
            <a:chOff x="7110309" y="2132856"/>
            <a:chExt cx="1143262" cy="3754663"/>
          </a:xfrm>
        </p:grpSpPr>
        <p:grpSp>
          <p:nvGrpSpPr>
            <p:cNvPr id="21" name="Group 20"/>
            <p:cNvGrpSpPr/>
            <p:nvPr/>
          </p:nvGrpSpPr>
          <p:grpSpPr>
            <a:xfrm>
              <a:off x="7110309" y="2132856"/>
              <a:ext cx="1143262" cy="2966718"/>
              <a:chOff x="7110309" y="2132856"/>
              <a:chExt cx="1143262" cy="2966718"/>
            </a:xfrm>
          </p:grpSpPr>
          <p:grpSp>
            <p:nvGrpSpPr>
              <p:cNvPr id="23" name="Group 22"/>
              <p:cNvGrpSpPr/>
              <p:nvPr/>
            </p:nvGrpSpPr>
            <p:grpSpPr>
              <a:xfrm>
                <a:off x="7455015" y="2703983"/>
                <a:ext cx="443007" cy="2395591"/>
                <a:chOff x="0" y="-69120"/>
                <a:chExt cx="219657" cy="1303797"/>
              </a:xfrm>
            </p:grpSpPr>
            <p:sp>
              <p:nvSpPr>
                <p:cNvPr id="26" name="Rectangle 25"/>
                <p:cNvSpPr/>
                <p:nvPr/>
              </p:nvSpPr>
              <p:spPr>
                <a:xfrm>
                  <a:off x="0" y="-69120"/>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1</a:t>
                  </a:r>
                </a:p>
              </p:txBody>
            </p:sp>
            <p:sp>
              <p:nvSpPr>
                <p:cNvPr id="28" name="Rectangle 27"/>
                <p:cNvSpPr/>
                <p:nvPr/>
              </p:nvSpPr>
              <p:spPr>
                <a:xfrm>
                  <a:off x="6297" y="289291"/>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2</a:t>
                  </a:r>
                </a:p>
              </p:txBody>
            </p:sp>
            <p:sp>
              <p:nvSpPr>
                <p:cNvPr id="32" name="Rectangle 31"/>
                <p:cNvSpPr/>
                <p:nvPr/>
              </p:nvSpPr>
              <p:spPr>
                <a:xfrm>
                  <a:off x="5434" y="657063"/>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3</a:t>
                  </a:r>
                </a:p>
              </p:txBody>
            </p:sp>
            <p:sp>
              <p:nvSpPr>
                <p:cNvPr id="33" name="Rectangle 32"/>
                <p:cNvSpPr/>
                <p:nvPr/>
              </p:nvSpPr>
              <p:spPr>
                <a:xfrm>
                  <a:off x="0" y="1021317"/>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4</a:t>
                  </a:r>
                </a:p>
              </p:txBody>
            </p:sp>
          </p:grpSp>
          <p:sp>
            <p:nvSpPr>
              <p:cNvPr id="25" name="Rectangle 24"/>
              <p:cNvSpPr/>
              <p:nvPr/>
            </p:nvSpPr>
            <p:spPr>
              <a:xfrm>
                <a:off x="7110309" y="2132856"/>
                <a:ext cx="1143262" cy="430887"/>
              </a:xfrm>
              <a:prstGeom prst="rect">
                <a:avLst/>
              </a:prstGeom>
            </p:spPr>
            <p:txBody>
              <a:bodyPr wrap="none">
                <a:spAutoFit/>
              </a:bodyPr>
              <a:lstStyle/>
              <a:p>
                <a:r>
                  <a:rPr lang="en-GB" altLang="en-US" sz="2200" dirty="0">
                    <a:ea typeface="Times New Roman" panose="02020603050405020304" pitchFamily="18" charset="0"/>
                    <a:cs typeface="Calibri" panose="020F0502020204030204" pitchFamily="34" charset="0"/>
                  </a:rPr>
                  <a:t>Tick </a:t>
                </a:r>
                <a:r>
                  <a:rPr lang="en-GB" altLang="en-US" sz="2200" b="1" dirty="0">
                    <a:ea typeface="Times New Roman" panose="02020603050405020304" pitchFamily="18" charset="0"/>
                    <a:cs typeface="Calibri" panose="020F0502020204030204" pitchFamily="34" charset="0"/>
                  </a:rPr>
                  <a:t>one</a:t>
                </a:r>
                <a:endParaRPr lang="en-GB" sz="2200" dirty="0"/>
              </a:p>
            </p:txBody>
          </p:sp>
        </p:grpSp>
        <p:sp>
          <p:nvSpPr>
            <p:cNvPr id="22" name="Rectangle 21"/>
            <p:cNvSpPr/>
            <p:nvPr/>
          </p:nvSpPr>
          <p:spPr>
            <a:xfrm>
              <a:off x="7138760" y="5118078"/>
              <a:ext cx="1084733" cy="769441"/>
            </a:xfrm>
            <a:prstGeom prst="rect">
              <a:avLst/>
            </a:prstGeom>
          </p:spPr>
          <p:txBody>
            <a:bodyPr wrap="square">
              <a:spAutoFit/>
            </a:bodyPr>
            <a:lstStyle/>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______</a:t>
              </a:r>
              <a:endParaRPr lang="en-GB" altLang="en-US" sz="2200" dirty="0"/>
            </a:p>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1 mark</a:t>
              </a:r>
              <a:endParaRPr lang="en-GB" altLang="en-US" sz="2200" dirty="0"/>
            </a:p>
          </p:txBody>
        </p:sp>
      </p:grpSp>
      <p:sp>
        <p:nvSpPr>
          <p:cNvPr id="34" name="Rectangle 14"/>
          <p:cNvSpPr>
            <a:spLocks noChangeArrowheads="1"/>
          </p:cNvSpPr>
          <p:nvPr/>
        </p:nvSpPr>
        <p:spPr bwMode="auto">
          <a:xfrm>
            <a:off x="2682410" y="2708921"/>
            <a:ext cx="5573830" cy="2462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200" dirty="0">
                <a:cs typeface="Calibri" panose="020F0502020204030204" pitchFamily="34" charset="0"/>
              </a:rPr>
              <a:t>How do you do that</a:t>
            </a:r>
            <a:endParaRPr lang="en-GB" altLang="en-US" sz="2200" dirty="0"/>
          </a:p>
          <a:p>
            <a:pPr eaLnBrk="0" fontAlgn="base" hangingPunct="0">
              <a:spcBef>
                <a:spcPct val="0"/>
              </a:spcBef>
              <a:spcAft>
                <a:spcPct val="0"/>
              </a:spcAft>
            </a:pPr>
            <a:endParaRPr lang="en-GB" altLang="en-US" sz="2200" dirty="0">
              <a:ea typeface="Times New Roman" panose="02020603050405020304" pitchFamily="18" charset="0"/>
              <a:cs typeface="Calibri" panose="020F0502020204030204" pitchFamily="34" charset="0"/>
            </a:endParaRPr>
          </a:p>
          <a:p>
            <a:pP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What time did you get back</a:t>
            </a:r>
            <a:endParaRPr lang="en-GB" altLang="en-US" sz="2200" dirty="0"/>
          </a:p>
          <a:p>
            <a:pPr eaLnBrk="0" fontAlgn="base" hangingPunct="0">
              <a:spcBef>
                <a:spcPct val="0"/>
              </a:spcBef>
              <a:spcAft>
                <a:spcPct val="0"/>
              </a:spcAft>
            </a:pPr>
            <a:endParaRPr lang="en-GB" altLang="en-US" sz="2200" dirty="0">
              <a:ea typeface="Times New Roman" panose="02020603050405020304" pitchFamily="18" charset="0"/>
              <a:cs typeface="Calibri" panose="020F0502020204030204" pitchFamily="34" charset="0"/>
            </a:endParaRPr>
          </a:p>
          <a:p>
            <a:pPr eaLnBrk="0" fontAlgn="base" hangingPunct="0">
              <a:spcBef>
                <a:spcPct val="0"/>
              </a:spcBef>
              <a:spcAft>
                <a:spcPct val="0"/>
              </a:spcAft>
            </a:pPr>
            <a:r>
              <a:rPr lang="en-GB" altLang="en-US" sz="2200" dirty="0">
                <a:cs typeface="Calibri" panose="020F0502020204030204" pitchFamily="34" charset="0"/>
              </a:rPr>
              <a:t>What a great idea that is</a:t>
            </a:r>
            <a:endParaRPr lang="en-GB" altLang="en-US" sz="2200" dirty="0"/>
          </a:p>
          <a:p>
            <a:pPr lvl="0" eaLnBrk="0" fontAlgn="base" hangingPunct="0">
              <a:spcBef>
                <a:spcPct val="0"/>
              </a:spcBef>
              <a:spcAft>
                <a:spcPct val="0"/>
              </a:spcAft>
            </a:pPr>
            <a:endParaRPr lang="en-GB" altLang="en-US" sz="2200" dirty="0"/>
          </a:p>
          <a:p>
            <a:pPr lvl="0" eaLnBrk="0" fontAlgn="base" hangingPunct="0">
              <a:spcBef>
                <a:spcPct val="0"/>
              </a:spcBef>
              <a:spcAft>
                <a:spcPct val="0"/>
              </a:spcAft>
            </a:pPr>
            <a:r>
              <a:rPr lang="en-GB" altLang="en-US" sz="2200" dirty="0">
                <a:cs typeface="Calibri" panose="020F0502020204030204" pitchFamily="34" charset="0"/>
              </a:rPr>
              <a:t>The sun shone every day whilst we were away</a:t>
            </a:r>
            <a:endParaRPr lang="en-GB" altLang="en-US" sz="2200" dirty="0"/>
          </a:p>
        </p:txBody>
      </p:sp>
      <p:pic>
        <p:nvPicPr>
          <p:cNvPr id="18" name="Picture 17">
            <a:extLst>
              <a:ext uri="{FF2B5EF4-FFF2-40B4-BE49-F238E27FC236}">
                <a16:creationId xmlns:a16="http://schemas.microsoft.com/office/drawing/2014/main" id="{A65A442F-902C-4D23-A17C-93A404AA5F2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9832" y="167683"/>
            <a:ext cx="753237" cy="1082421"/>
          </a:xfrm>
          <a:prstGeom prst="rect">
            <a:avLst/>
          </a:prstGeom>
        </p:spPr>
      </p:pic>
      <p:pic>
        <p:nvPicPr>
          <p:cNvPr id="19" name="Picture 18">
            <a:extLst>
              <a:ext uri="{FF2B5EF4-FFF2-40B4-BE49-F238E27FC236}">
                <a16:creationId xmlns:a16="http://schemas.microsoft.com/office/drawing/2014/main" id="{7D611E00-893F-CA41-8514-2D5FE0BA2306}"/>
              </a:ext>
            </a:extLst>
          </p:cNvPr>
          <p:cNvPicPr>
            <a:picLocks noChangeAspect="1"/>
          </p:cNvPicPr>
          <p:nvPr/>
        </p:nvPicPr>
        <p:blipFill>
          <a:blip r:embed="rId3"/>
          <a:stretch>
            <a:fillRect/>
          </a:stretch>
        </p:blipFill>
        <p:spPr>
          <a:xfrm>
            <a:off x="10668000" y="470599"/>
            <a:ext cx="1234846" cy="826857"/>
          </a:xfrm>
          <a:prstGeom prst="rect">
            <a:avLst/>
          </a:prstGeom>
        </p:spPr>
      </p:pic>
    </p:spTree>
    <p:extLst>
      <p:ext uri="{BB962C8B-B14F-4D97-AF65-F5344CB8AC3E}">
        <p14:creationId xmlns:p14="http://schemas.microsoft.com/office/powerpoint/2010/main" val="826414611"/>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618DF5B-C7E5-41A3-9007-E34DE55A35B1}"/>
              </a:ext>
            </a:extLst>
          </p:cNvPr>
          <p:cNvSpPr txBox="1"/>
          <p:nvPr/>
        </p:nvSpPr>
        <p:spPr>
          <a:xfrm>
            <a:off x="4744042" y="692697"/>
            <a:ext cx="3089115" cy="507831"/>
          </a:xfrm>
          <a:prstGeom prst="rect">
            <a:avLst/>
          </a:prstGeom>
          <a:noFill/>
        </p:spPr>
        <p:txBody>
          <a:bodyPr wrap="none" rtlCol="0">
            <a:spAutoFit/>
          </a:bodyPr>
          <a:lstStyle/>
          <a:p>
            <a:r>
              <a:rPr lang="en-GB" sz="2700" b="1" dirty="0"/>
              <a:t>Week 22 - questions</a:t>
            </a:r>
          </a:p>
        </p:txBody>
      </p:sp>
      <p:sp>
        <p:nvSpPr>
          <p:cNvPr id="8" name="Rectangle 13"/>
          <p:cNvSpPr>
            <a:spLocks noChangeArrowheads="1"/>
          </p:cNvSpPr>
          <p:nvPr/>
        </p:nvSpPr>
        <p:spPr bwMode="auto">
          <a:xfrm>
            <a:off x="2834768" y="1772817"/>
            <a:ext cx="6933641"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200" b="1" dirty="0">
                <a:ea typeface="Times New Roman" panose="02020603050405020304" pitchFamily="18" charset="0"/>
                <a:cs typeface="Calibri" panose="020F0502020204030204" pitchFamily="34" charset="0"/>
              </a:rPr>
              <a:t>2.  </a:t>
            </a:r>
            <a:r>
              <a:rPr lang="en-GB" altLang="en-US" sz="2200" dirty="0">
                <a:ea typeface="Times New Roman" panose="02020603050405020304" pitchFamily="18" charset="0"/>
                <a:cs typeface="Calibri" panose="020F0502020204030204" pitchFamily="34" charset="0"/>
              </a:rPr>
              <a:t>Insert the missing </a:t>
            </a:r>
            <a:r>
              <a:rPr lang="en-GB" altLang="en-US" sz="2200" b="1" dirty="0">
                <a:ea typeface="Times New Roman" panose="02020603050405020304" pitchFamily="18" charset="0"/>
                <a:cs typeface="Calibri" panose="020F0502020204030204" pitchFamily="34" charset="0"/>
              </a:rPr>
              <a:t>comma</a:t>
            </a:r>
            <a:r>
              <a:rPr lang="en-GB" altLang="en-US" sz="2200" dirty="0">
                <a:ea typeface="Times New Roman" panose="02020603050405020304" pitchFamily="18" charset="0"/>
                <a:cs typeface="Calibri" panose="020F0502020204030204" pitchFamily="34" charset="0"/>
              </a:rPr>
              <a:t>.</a:t>
            </a:r>
            <a:endParaRPr lang="en-GB" altLang="en-US" sz="2200" dirty="0"/>
          </a:p>
          <a:p>
            <a:pPr eaLnBrk="0" fontAlgn="base" hangingPunct="0">
              <a:spcBef>
                <a:spcPct val="0"/>
              </a:spcBef>
              <a:spcAft>
                <a:spcPct val="0"/>
              </a:spcAft>
            </a:pPr>
            <a:endParaRPr lang="en-GB" altLang="en-US" sz="2200" dirty="0"/>
          </a:p>
        </p:txBody>
      </p:sp>
      <p:sp>
        <p:nvSpPr>
          <p:cNvPr id="21" name="Rectangle 14"/>
          <p:cNvSpPr>
            <a:spLocks noChangeArrowheads="1"/>
          </p:cNvSpPr>
          <p:nvPr/>
        </p:nvSpPr>
        <p:spPr bwMode="auto">
          <a:xfrm>
            <a:off x="2989220" y="3228655"/>
            <a:ext cx="6624736"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800" dirty="0">
                <a:ea typeface="Times New Roman" panose="02020603050405020304" pitchFamily="18" charset="0"/>
                <a:cs typeface="Calibri" panose="020F0502020204030204" pitchFamily="34" charset="0"/>
              </a:rPr>
              <a:t>Full  of  excitement  the  children  rushed towards  the  presents .</a:t>
            </a:r>
            <a:endParaRPr lang="en-GB" altLang="en-US" sz="2800" dirty="0">
              <a:cs typeface="Calibri" panose="020F0502020204030204" pitchFamily="34" charset="0"/>
            </a:endParaRPr>
          </a:p>
        </p:txBody>
      </p:sp>
      <p:sp>
        <p:nvSpPr>
          <p:cNvPr id="24" name="Rectangle 23"/>
          <p:cNvSpPr/>
          <p:nvPr/>
        </p:nvSpPr>
        <p:spPr>
          <a:xfrm>
            <a:off x="8407724" y="4869161"/>
            <a:ext cx="1084733" cy="769441"/>
          </a:xfrm>
          <a:prstGeom prst="rect">
            <a:avLst/>
          </a:prstGeom>
        </p:spPr>
        <p:txBody>
          <a:bodyPr wrap="square">
            <a:spAutoFit/>
          </a:bodyPr>
          <a:lstStyle/>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______</a:t>
            </a:r>
            <a:endParaRPr lang="en-GB" altLang="en-US" sz="2200" dirty="0"/>
          </a:p>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1 mark</a:t>
            </a:r>
            <a:endParaRPr lang="en-GB" altLang="en-US" sz="2200" dirty="0"/>
          </a:p>
        </p:txBody>
      </p:sp>
      <p:sp>
        <p:nvSpPr>
          <p:cNvPr id="23" name="Rectangle 13"/>
          <p:cNvSpPr>
            <a:spLocks noChangeArrowheads="1"/>
          </p:cNvSpPr>
          <p:nvPr/>
        </p:nvSpPr>
        <p:spPr bwMode="auto">
          <a:xfrm>
            <a:off x="1524000" y="6209436"/>
            <a:ext cx="9144000"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ctr" eaLnBrk="0" fontAlgn="base" hangingPunct="0">
              <a:spcBef>
                <a:spcPct val="0"/>
              </a:spcBef>
              <a:spcAft>
                <a:spcPct val="0"/>
              </a:spcAft>
            </a:pPr>
            <a:r>
              <a:rPr lang="en-GB" altLang="en-US" sz="2200" b="1" i="1" u="sng" dirty="0">
                <a:ea typeface="Times New Roman" panose="02020603050405020304" pitchFamily="18" charset="0"/>
                <a:cs typeface="Calibri" panose="020F0502020204030204" pitchFamily="34" charset="0"/>
              </a:rPr>
              <a:t>CHALLENGE</a:t>
            </a:r>
            <a:r>
              <a:rPr lang="en-GB" altLang="en-US" sz="2200" b="1" i="1" dirty="0">
                <a:ea typeface="Times New Roman" panose="02020603050405020304" pitchFamily="18" charset="0"/>
                <a:cs typeface="Calibri" panose="020F0502020204030204" pitchFamily="34" charset="0"/>
              </a:rPr>
              <a:t>: Write the singular for </a:t>
            </a:r>
            <a:r>
              <a:rPr lang="en-GB" altLang="en-US" sz="2200" b="1" i="1" u="sng" dirty="0">
                <a:ea typeface="Times New Roman" panose="02020603050405020304" pitchFamily="18" charset="0"/>
                <a:cs typeface="Calibri" panose="020F0502020204030204" pitchFamily="34" charset="0"/>
              </a:rPr>
              <a:t>children</a:t>
            </a:r>
            <a:r>
              <a:rPr lang="en-GB" altLang="en-US" sz="2200" b="1" i="1" dirty="0">
                <a:ea typeface="Times New Roman" panose="02020603050405020304" pitchFamily="18" charset="0"/>
                <a:cs typeface="Calibri" panose="020F0502020204030204" pitchFamily="34" charset="0"/>
              </a:rPr>
              <a:t> and </a:t>
            </a:r>
            <a:r>
              <a:rPr lang="en-GB" altLang="en-US" sz="2200" b="1" i="1" u="sng" dirty="0">
                <a:ea typeface="Times New Roman" panose="02020603050405020304" pitchFamily="18" charset="0"/>
                <a:cs typeface="Calibri" panose="020F0502020204030204" pitchFamily="34" charset="0"/>
              </a:rPr>
              <a:t>teeth</a:t>
            </a:r>
            <a:r>
              <a:rPr lang="en-GB" altLang="en-US" sz="2200" b="1" i="1" dirty="0">
                <a:ea typeface="Times New Roman" panose="02020603050405020304" pitchFamily="18" charset="0"/>
                <a:cs typeface="Calibri" panose="020F0502020204030204" pitchFamily="34" charset="0"/>
              </a:rPr>
              <a:t>.</a:t>
            </a:r>
            <a:endParaRPr lang="en-GB" altLang="en-US" sz="2200" i="1" dirty="0"/>
          </a:p>
          <a:p>
            <a:pPr eaLnBrk="0" fontAlgn="base" hangingPunct="0">
              <a:spcBef>
                <a:spcPct val="0"/>
              </a:spcBef>
              <a:spcAft>
                <a:spcPct val="0"/>
              </a:spcAft>
            </a:pPr>
            <a:r>
              <a:rPr lang="en-GB" altLang="en-US" sz="2200" i="1" dirty="0">
                <a:ea typeface="Times New Roman" panose="02020603050405020304" pitchFamily="18" charset="0"/>
                <a:cs typeface="Calibri" panose="020F0502020204030204" pitchFamily="34" charset="0"/>
              </a:rPr>
              <a:t>                                                                                  </a:t>
            </a:r>
            <a:endParaRPr lang="en-GB" altLang="en-US" sz="2200" i="1" dirty="0"/>
          </a:p>
          <a:p>
            <a:pPr eaLnBrk="0" fontAlgn="base" hangingPunct="0">
              <a:spcBef>
                <a:spcPct val="0"/>
              </a:spcBef>
              <a:spcAft>
                <a:spcPct val="0"/>
              </a:spcAft>
            </a:pPr>
            <a:endParaRPr lang="en-GB" altLang="en-US" sz="2200" i="1" dirty="0"/>
          </a:p>
        </p:txBody>
      </p:sp>
      <p:pic>
        <p:nvPicPr>
          <p:cNvPr id="10" name="Picture 9">
            <a:extLst>
              <a:ext uri="{FF2B5EF4-FFF2-40B4-BE49-F238E27FC236}">
                <a16:creationId xmlns:a16="http://schemas.microsoft.com/office/drawing/2014/main" id="{BF6CBC28-0C43-4A4D-8FFE-38A3C586D87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9832" y="167683"/>
            <a:ext cx="753237" cy="1082421"/>
          </a:xfrm>
          <a:prstGeom prst="rect">
            <a:avLst/>
          </a:prstGeom>
        </p:spPr>
      </p:pic>
      <p:pic>
        <p:nvPicPr>
          <p:cNvPr id="11" name="Picture 10">
            <a:extLst>
              <a:ext uri="{FF2B5EF4-FFF2-40B4-BE49-F238E27FC236}">
                <a16:creationId xmlns:a16="http://schemas.microsoft.com/office/drawing/2014/main" id="{BF1B8974-DA60-5F42-A0AA-A29BF086FC55}"/>
              </a:ext>
            </a:extLst>
          </p:cNvPr>
          <p:cNvPicPr>
            <a:picLocks noChangeAspect="1"/>
          </p:cNvPicPr>
          <p:nvPr/>
        </p:nvPicPr>
        <p:blipFill>
          <a:blip r:embed="rId3"/>
          <a:stretch>
            <a:fillRect/>
          </a:stretch>
        </p:blipFill>
        <p:spPr>
          <a:xfrm>
            <a:off x="10668000" y="470599"/>
            <a:ext cx="1234846" cy="826857"/>
          </a:xfrm>
          <a:prstGeom prst="rect">
            <a:avLst/>
          </a:prstGeom>
        </p:spPr>
      </p:pic>
    </p:spTree>
    <p:extLst>
      <p:ext uri="{BB962C8B-B14F-4D97-AF65-F5344CB8AC3E}">
        <p14:creationId xmlns:p14="http://schemas.microsoft.com/office/powerpoint/2010/main" val="704326846"/>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618DF5B-C7E5-41A3-9007-E34DE55A35B1}"/>
              </a:ext>
            </a:extLst>
          </p:cNvPr>
          <p:cNvSpPr txBox="1"/>
          <p:nvPr/>
        </p:nvSpPr>
        <p:spPr>
          <a:xfrm>
            <a:off x="4744042" y="692697"/>
            <a:ext cx="3089115" cy="507831"/>
          </a:xfrm>
          <a:prstGeom prst="rect">
            <a:avLst/>
          </a:prstGeom>
          <a:noFill/>
        </p:spPr>
        <p:txBody>
          <a:bodyPr wrap="none" rtlCol="0">
            <a:spAutoFit/>
          </a:bodyPr>
          <a:lstStyle/>
          <a:p>
            <a:r>
              <a:rPr lang="en-GB" sz="2700" b="1" dirty="0"/>
              <a:t>Week 22 - questions</a:t>
            </a:r>
          </a:p>
        </p:txBody>
      </p:sp>
      <p:sp>
        <p:nvSpPr>
          <p:cNvPr id="23" name="Rectangle 13"/>
          <p:cNvSpPr>
            <a:spLocks noChangeArrowheads="1"/>
          </p:cNvSpPr>
          <p:nvPr/>
        </p:nvSpPr>
        <p:spPr bwMode="auto">
          <a:xfrm>
            <a:off x="1524000" y="6209436"/>
            <a:ext cx="9740348"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ctr" eaLnBrk="0" fontAlgn="base" hangingPunct="0">
              <a:spcBef>
                <a:spcPct val="0"/>
              </a:spcBef>
              <a:spcAft>
                <a:spcPct val="0"/>
              </a:spcAft>
            </a:pPr>
            <a:r>
              <a:rPr lang="en-GB" altLang="en-US" sz="2200" b="1" i="1" u="sng" dirty="0">
                <a:ea typeface="Times New Roman" panose="02020603050405020304" pitchFamily="18" charset="0"/>
                <a:cs typeface="Calibri" panose="020F0502020204030204" pitchFamily="34" charset="0"/>
              </a:rPr>
              <a:t>CHALLENGE</a:t>
            </a:r>
            <a:r>
              <a:rPr lang="en-GB" altLang="en-US" sz="2200" b="1" i="1" dirty="0">
                <a:ea typeface="Times New Roman" panose="02020603050405020304" pitchFamily="18" charset="0"/>
                <a:cs typeface="Calibri" panose="020F0502020204030204" pitchFamily="34" charset="0"/>
              </a:rPr>
              <a:t>: Explain the features of a subordinate clause.</a:t>
            </a:r>
            <a:endParaRPr lang="en-GB" altLang="en-US" sz="2200" i="1" dirty="0"/>
          </a:p>
          <a:p>
            <a:pPr eaLnBrk="0" fontAlgn="base" hangingPunct="0">
              <a:spcBef>
                <a:spcPct val="0"/>
              </a:spcBef>
              <a:spcAft>
                <a:spcPct val="0"/>
              </a:spcAft>
            </a:pPr>
            <a:r>
              <a:rPr lang="en-GB" altLang="en-US" sz="2200" i="1" dirty="0">
                <a:ea typeface="Times New Roman" panose="02020603050405020304" pitchFamily="18" charset="0"/>
                <a:cs typeface="Calibri" panose="020F0502020204030204" pitchFamily="34" charset="0"/>
              </a:rPr>
              <a:t>                                                                                  </a:t>
            </a:r>
            <a:endParaRPr lang="en-GB" altLang="en-US" sz="2200" i="1" dirty="0"/>
          </a:p>
          <a:p>
            <a:pPr eaLnBrk="0" fontAlgn="base" hangingPunct="0">
              <a:spcBef>
                <a:spcPct val="0"/>
              </a:spcBef>
              <a:spcAft>
                <a:spcPct val="0"/>
              </a:spcAft>
            </a:pPr>
            <a:endParaRPr lang="en-GB" altLang="en-US" sz="2200" i="1" dirty="0"/>
          </a:p>
        </p:txBody>
      </p:sp>
      <p:pic>
        <p:nvPicPr>
          <p:cNvPr id="10" name="Picture 9">
            <a:extLst>
              <a:ext uri="{FF2B5EF4-FFF2-40B4-BE49-F238E27FC236}">
                <a16:creationId xmlns:a16="http://schemas.microsoft.com/office/drawing/2014/main" id="{70B0DC58-3690-48F3-8399-BAFC1EE5681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9832" y="167683"/>
            <a:ext cx="753237" cy="1082421"/>
          </a:xfrm>
          <a:prstGeom prst="rect">
            <a:avLst/>
          </a:prstGeom>
        </p:spPr>
      </p:pic>
      <p:sp>
        <p:nvSpPr>
          <p:cNvPr id="11" name="Rectangle 13">
            <a:extLst>
              <a:ext uri="{FF2B5EF4-FFF2-40B4-BE49-F238E27FC236}">
                <a16:creationId xmlns:a16="http://schemas.microsoft.com/office/drawing/2014/main" id="{4D484BB4-3602-43CD-B544-557F03295226}"/>
              </a:ext>
            </a:extLst>
          </p:cNvPr>
          <p:cNvSpPr>
            <a:spLocks noChangeArrowheads="1"/>
          </p:cNvSpPr>
          <p:nvPr/>
        </p:nvSpPr>
        <p:spPr bwMode="auto">
          <a:xfrm>
            <a:off x="2271945" y="1195633"/>
            <a:ext cx="7561744" cy="17851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200" b="1" dirty="0">
                <a:ea typeface="Times New Roman" panose="02020603050405020304" pitchFamily="18" charset="0"/>
                <a:cs typeface="Calibri" panose="020F0502020204030204" pitchFamily="34" charset="0"/>
              </a:rPr>
              <a:t>3.  </a:t>
            </a:r>
            <a:r>
              <a:rPr lang="en-GB" altLang="en-US" sz="2200" dirty="0">
                <a:ea typeface="Times New Roman" panose="02020603050405020304" pitchFamily="18" charset="0"/>
                <a:cs typeface="Calibri" panose="020F0502020204030204" pitchFamily="34" charset="0"/>
              </a:rPr>
              <a:t>Tick the option which shows how the underlined words in the sentence below are used.</a:t>
            </a:r>
          </a:p>
          <a:p>
            <a:pP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                                               </a:t>
            </a:r>
          </a:p>
          <a:p>
            <a:pPr lvl="0" eaLnBrk="0" fontAlgn="base" hangingPunct="0">
              <a:spcBef>
                <a:spcPct val="0"/>
              </a:spcBef>
              <a:spcAft>
                <a:spcPct val="0"/>
              </a:spcAft>
            </a:pPr>
            <a:r>
              <a:rPr lang="en-GB" altLang="en-US" sz="2200" u="sng" dirty="0">
                <a:ea typeface="Times New Roman" panose="02020603050405020304" pitchFamily="18" charset="0"/>
                <a:cs typeface="Calibri" panose="020F0502020204030204" pitchFamily="34" charset="0"/>
              </a:rPr>
              <a:t>After she picks me up</a:t>
            </a:r>
            <a:r>
              <a:rPr lang="en-GB" altLang="en-US" sz="2200" dirty="0">
                <a:ea typeface="Times New Roman" panose="02020603050405020304" pitchFamily="18" charset="0"/>
                <a:cs typeface="Calibri" panose="020F0502020204030204" pitchFamily="34" charset="0"/>
              </a:rPr>
              <a:t>, Mum is taking me swimming. </a:t>
            </a:r>
            <a:endParaRPr lang="en-GB" altLang="en-US" sz="2200" dirty="0"/>
          </a:p>
          <a:p>
            <a:pPr eaLnBrk="0" fontAlgn="base" hangingPunct="0">
              <a:spcBef>
                <a:spcPct val="0"/>
              </a:spcBef>
              <a:spcAft>
                <a:spcPct val="0"/>
              </a:spcAft>
            </a:pPr>
            <a:endParaRPr lang="en-GB" altLang="en-US" sz="2200" dirty="0"/>
          </a:p>
        </p:txBody>
      </p:sp>
      <p:grpSp>
        <p:nvGrpSpPr>
          <p:cNvPr id="12" name="Group 11">
            <a:extLst>
              <a:ext uri="{FF2B5EF4-FFF2-40B4-BE49-F238E27FC236}">
                <a16:creationId xmlns:a16="http://schemas.microsoft.com/office/drawing/2014/main" id="{AB19AE12-3840-44B8-9208-64BA9B20508C}"/>
              </a:ext>
            </a:extLst>
          </p:cNvPr>
          <p:cNvGrpSpPr/>
          <p:nvPr/>
        </p:nvGrpSpPr>
        <p:grpSpPr>
          <a:xfrm>
            <a:off x="7366600" y="2585817"/>
            <a:ext cx="3009455" cy="3395482"/>
            <a:chOff x="7110309" y="2132856"/>
            <a:chExt cx="3009455" cy="3395482"/>
          </a:xfrm>
        </p:grpSpPr>
        <p:grpSp>
          <p:nvGrpSpPr>
            <p:cNvPr id="13" name="Group 12">
              <a:extLst>
                <a:ext uri="{FF2B5EF4-FFF2-40B4-BE49-F238E27FC236}">
                  <a16:creationId xmlns:a16="http://schemas.microsoft.com/office/drawing/2014/main" id="{917A6D8A-8843-4BB5-B287-2B7BA905A018}"/>
                </a:ext>
              </a:extLst>
            </p:cNvPr>
            <p:cNvGrpSpPr/>
            <p:nvPr/>
          </p:nvGrpSpPr>
          <p:grpSpPr>
            <a:xfrm>
              <a:off x="7110309" y="2132856"/>
              <a:ext cx="1143262" cy="2966718"/>
              <a:chOff x="7110309" y="2132856"/>
              <a:chExt cx="1143262" cy="2966718"/>
            </a:xfrm>
          </p:grpSpPr>
          <p:grpSp>
            <p:nvGrpSpPr>
              <p:cNvPr id="15" name="Group 14">
                <a:extLst>
                  <a:ext uri="{FF2B5EF4-FFF2-40B4-BE49-F238E27FC236}">
                    <a16:creationId xmlns:a16="http://schemas.microsoft.com/office/drawing/2014/main" id="{0FBD09F8-F64F-46DF-97F3-FCFD29BE0E87}"/>
                  </a:ext>
                </a:extLst>
              </p:cNvPr>
              <p:cNvGrpSpPr/>
              <p:nvPr/>
            </p:nvGrpSpPr>
            <p:grpSpPr>
              <a:xfrm>
                <a:off x="7455015" y="2703983"/>
                <a:ext cx="443007" cy="2395591"/>
                <a:chOff x="0" y="-69120"/>
                <a:chExt cx="219657" cy="1303797"/>
              </a:xfrm>
            </p:grpSpPr>
            <p:sp>
              <p:nvSpPr>
                <p:cNvPr id="17" name="Rectangle 16">
                  <a:extLst>
                    <a:ext uri="{FF2B5EF4-FFF2-40B4-BE49-F238E27FC236}">
                      <a16:creationId xmlns:a16="http://schemas.microsoft.com/office/drawing/2014/main" id="{FC98ACE4-7141-4C4D-8860-9D7645DA3A39}"/>
                    </a:ext>
                  </a:extLst>
                </p:cNvPr>
                <p:cNvSpPr/>
                <p:nvPr/>
              </p:nvSpPr>
              <p:spPr>
                <a:xfrm>
                  <a:off x="0" y="-69120"/>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1</a:t>
                  </a:r>
                </a:p>
              </p:txBody>
            </p:sp>
            <p:sp>
              <p:nvSpPr>
                <p:cNvPr id="18" name="Rectangle 17">
                  <a:extLst>
                    <a:ext uri="{FF2B5EF4-FFF2-40B4-BE49-F238E27FC236}">
                      <a16:creationId xmlns:a16="http://schemas.microsoft.com/office/drawing/2014/main" id="{41DE22D7-73A9-489C-8003-C79D624B72BE}"/>
                    </a:ext>
                  </a:extLst>
                </p:cNvPr>
                <p:cNvSpPr/>
                <p:nvPr/>
              </p:nvSpPr>
              <p:spPr>
                <a:xfrm>
                  <a:off x="6297" y="289291"/>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2</a:t>
                  </a:r>
                </a:p>
              </p:txBody>
            </p:sp>
            <p:sp>
              <p:nvSpPr>
                <p:cNvPr id="19" name="Rectangle 18">
                  <a:extLst>
                    <a:ext uri="{FF2B5EF4-FFF2-40B4-BE49-F238E27FC236}">
                      <a16:creationId xmlns:a16="http://schemas.microsoft.com/office/drawing/2014/main" id="{1F555494-5CF6-454E-ABE0-DFD7F31B4036}"/>
                    </a:ext>
                  </a:extLst>
                </p:cNvPr>
                <p:cNvSpPr/>
                <p:nvPr/>
              </p:nvSpPr>
              <p:spPr>
                <a:xfrm>
                  <a:off x="5434" y="657063"/>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3</a:t>
                  </a:r>
                </a:p>
              </p:txBody>
            </p:sp>
            <p:sp>
              <p:nvSpPr>
                <p:cNvPr id="20" name="Rectangle 19">
                  <a:extLst>
                    <a:ext uri="{FF2B5EF4-FFF2-40B4-BE49-F238E27FC236}">
                      <a16:creationId xmlns:a16="http://schemas.microsoft.com/office/drawing/2014/main" id="{3FC747D8-E4EC-4193-85C5-B9BC38CE9C34}"/>
                    </a:ext>
                  </a:extLst>
                </p:cNvPr>
                <p:cNvSpPr/>
                <p:nvPr/>
              </p:nvSpPr>
              <p:spPr>
                <a:xfrm>
                  <a:off x="0" y="1021317"/>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4</a:t>
                  </a:r>
                </a:p>
              </p:txBody>
            </p:sp>
          </p:grpSp>
          <p:sp>
            <p:nvSpPr>
              <p:cNvPr id="16" name="Rectangle 15">
                <a:extLst>
                  <a:ext uri="{FF2B5EF4-FFF2-40B4-BE49-F238E27FC236}">
                    <a16:creationId xmlns:a16="http://schemas.microsoft.com/office/drawing/2014/main" id="{C62DED1A-01F6-49B9-82BE-B340C3936F6D}"/>
                  </a:ext>
                </a:extLst>
              </p:cNvPr>
              <p:cNvSpPr/>
              <p:nvPr/>
            </p:nvSpPr>
            <p:spPr>
              <a:xfrm>
                <a:off x="7110309" y="2132856"/>
                <a:ext cx="1143262" cy="430887"/>
              </a:xfrm>
              <a:prstGeom prst="rect">
                <a:avLst/>
              </a:prstGeom>
            </p:spPr>
            <p:txBody>
              <a:bodyPr wrap="none">
                <a:spAutoFit/>
              </a:bodyPr>
              <a:lstStyle/>
              <a:p>
                <a:r>
                  <a:rPr lang="en-GB" altLang="en-US" sz="2200" dirty="0">
                    <a:ea typeface="Times New Roman" panose="02020603050405020304" pitchFamily="18" charset="0"/>
                    <a:cs typeface="Calibri" panose="020F0502020204030204" pitchFamily="34" charset="0"/>
                  </a:rPr>
                  <a:t>Tick </a:t>
                </a:r>
                <a:r>
                  <a:rPr lang="en-GB" altLang="en-US" sz="2200" b="1" dirty="0">
                    <a:ea typeface="Times New Roman" panose="02020603050405020304" pitchFamily="18" charset="0"/>
                    <a:cs typeface="Calibri" panose="020F0502020204030204" pitchFamily="34" charset="0"/>
                  </a:rPr>
                  <a:t>one</a:t>
                </a:r>
                <a:endParaRPr lang="en-GB" sz="2200" dirty="0"/>
              </a:p>
            </p:txBody>
          </p:sp>
        </p:grpSp>
        <p:sp>
          <p:nvSpPr>
            <p:cNvPr id="14" name="Rectangle 13">
              <a:extLst>
                <a:ext uri="{FF2B5EF4-FFF2-40B4-BE49-F238E27FC236}">
                  <a16:creationId xmlns:a16="http://schemas.microsoft.com/office/drawing/2014/main" id="{4CB4D6CA-9076-4D3F-8B72-04977E9CC975}"/>
                </a:ext>
              </a:extLst>
            </p:cNvPr>
            <p:cNvSpPr/>
            <p:nvPr/>
          </p:nvSpPr>
          <p:spPr>
            <a:xfrm>
              <a:off x="9035031" y="4758897"/>
              <a:ext cx="1084733" cy="769441"/>
            </a:xfrm>
            <a:prstGeom prst="rect">
              <a:avLst/>
            </a:prstGeom>
          </p:spPr>
          <p:txBody>
            <a:bodyPr wrap="square">
              <a:spAutoFit/>
            </a:bodyPr>
            <a:lstStyle/>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______</a:t>
              </a:r>
              <a:endParaRPr lang="en-GB" altLang="en-US" sz="2200" dirty="0"/>
            </a:p>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1 mark</a:t>
              </a:r>
              <a:endParaRPr lang="en-GB" altLang="en-US" sz="2200" dirty="0"/>
            </a:p>
          </p:txBody>
        </p:sp>
      </p:grpSp>
      <p:sp>
        <p:nvSpPr>
          <p:cNvPr id="22" name="Rectangle 14">
            <a:extLst>
              <a:ext uri="{FF2B5EF4-FFF2-40B4-BE49-F238E27FC236}">
                <a16:creationId xmlns:a16="http://schemas.microsoft.com/office/drawing/2014/main" id="{56A66556-2A85-40FF-96F5-49D61B9D8DF1}"/>
              </a:ext>
            </a:extLst>
          </p:cNvPr>
          <p:cNvSpPr>
            <a:spLocks noChangeArrowheads="1"/>
          </p:cNvSpPr>
          <p:nvPr/>
        </p:nvSpPr>
        <p:spPr bwMode="auto">
          <a:xfrm>
            <a:off x="3876066" y="3075535"/>
            <a:ext cx="5573830" cy="2462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r>
              <a:rPr lang="en-GB" sz="2200" dirty="0"/>
              <a:t>as a fronted adverbial</a:t>
            </a:r>
          </a:p>
          <a:p>
            <a:r>
              <a:rPr lang="en-GB" sz="2200" dirty="0"/>
              <a:t> </a:t>
            </a:r>
          </a:p>
          <a:p>
            <a:r>
              <a:rPr lang="en-GB" sz="2200" dirty="0"/>
              <a:t>as a subordinate clause</a:t>
            </a:r>
          </a:p>
          <a:p>
            <a:r>
              <a:rPr lang="en-GB" sz="2200" dirty="0"/>
              <a:t> </a:t>
            </a:r>
          </a:p>
          <a:p>
            <a:r>
              <a:rPr lang="en-GB" sz="2200" dirty="0"/>
              <a:t>as a noun phrase</a:t>
            </a:r>
          </a:p>
          <a:p>
            <a:r>
              <a:rPr lang="en-GB" sz="2200" dirty="0"/>
              <a:t> </a:t>
            </a:r>
          </a:p>
          <a:p>
            <a:r>
              <a:rPr lang="en-GB" sz="2200" dirty="0"/>
              <a:t>as a conjunction</a:t>
            </a:r>
          </a:p>
        </p:txBody>
      </p:sp>
      <p:pic>
        <p:nvPicPr>
          <p:cNvPr id="21" name="Picture 20">
            <a:extLst>
              <a:ext uri="{FF2B5EF4-FFF2-40B4-BE49-F238E27FC236}">
                <a16:creationId xmlns:a16="http://schemas.microsoft.com/office/drawing/2014/main" id="{F94655EC-82B7-904D-A701-6B2A741C90F5}"/>
              </a:ext>
            </a:extLst>
          </p:cNvPr>
          <p:cNvPicPr>
            <a:picLocks noChangeAspect="1"/>
          </p:cNvPicPr>
          <p:nvPr/>
        </p:nvPicPr>
        <p:blipFill>
          <a:blip r:embed="rId3"/>
          <a:stretch>
            <a:fillRect/>
          </a:stretch>
        </p:blipFill>
        <p:spPr>
          <a:xfrm>
            <a:off x="10668000" y="470599"/>
            <a:ext cx="1234846" cy="826857"/>
          </a:xfrm>
          <a:prstGeom prst="rect">
            <a:avLst/>
          </a:prstGeom>
        </p:spPr>
      </p:pic>
    </p:spTree>
    <p:extLst>
      <p:ext uri="{BB962C8B-B14F-4D97-AF65-F5344CB8AC3E}">
        <p14:creationId xmlns:p14="http://schemas.microsoft.com/office/powerpoint/2010/main" val="408843911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618DF5B-C7E5-41A3-9007-E34DE55A35B1}"/>
              </a:ext>
            </a:extLst>
          </p:cNvPr>
          <p:cNvSpPr txBox="1"/>
          <p:nvPr/>
        </p:nvSpPr>
        <p:spPr>
          <a:xfrm>
            <a:off x="4744042" y="692697"/>
            <a:ext cx="3089115" cy="507831"/>
          </a:xfrm>
          <a:prstGeom prst="rect">
            <a:avLst/>
          </a:prstGeom>
          <a:noFill/>
        </p:spPr>
        <p:txBody>
          <a:bodyPr wrap="none" rtlCol="0">
            <a:spAutoFit/>
          </a:bodyPr>
          <a:lstStyle/>
          <a:p>
            <a:r>
              <a:rPr lang="en-GB" sz="2700" b="1" dirty="0"/>
              <a:t>Week 23 - questions</a:t>
            </a:r>
          </a:p>
        </p:txBody>
      </p:sp>
      <p:sp>
        <p:nvSpPr>
          <p:cNvPr id="8" name="Rectangle 13"/>
          <p:cNvSpPr>
            <a:spLocks noChangeArrowheads="1"/>
          </p:cNvSpPr>
          <p:nvPr/>
        </p:nvSpPr>
        <p:spPr bwMode="auto">
          <a:xfrm>
            <a:off x="2855641" y="1628800"/>
            <a:ext cx="6933641"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200" b="1" dirty="0">
                <a:ea typeface="Times New Roman" panose="02020603050405020304" pitchFamily="18" charset="0"/>
                <a:cs typeface="Calibri" panose="020F0502020204030204" pitchFamily="34" charset="0"/>
              </a:rPr>
              <a:t>1.</a:t>
            </a:r>
            <a:r>
              <a:rPr lang="en-GB" altLang="en-US" sz="2200" dirty="0">
                <a:ea typeface="Times New Roman" panose="02020603050405020304" pitchFamily="18" charset="0"/>
                <a:cs typeface="Calibri" panose="020F0502020204030204" pitchFamily="34" charset="0"/>
              </a:rPr>
              <a:t> Which sentence uses </a:t>
            </a:r>
            <a:r>
              <a:rPr lang="en-GB" altLang="en-US" sz="2200" b="1" dirty="0">
                <a:ea typeface="Times New Roman" panose="02020603050405020304" pitchFamily="18" charset="0"/>
                <a:cs typeface="Calibri" panose="020F0502020204030204" pitchFamily="34" charset="0"/>
              </a:rPr>
              <a:t>inverted commas </a:t>
            </a:r>
            <a:r>
              <a:rPr lang="en-GB" altLang="en-US" sz="2200" dirty="0">
                <a:ea typeface="Times New Roman" panose="02020603050405020304" pitchFamily="18" charset="0"/>
                <a:cs typeface="Calibri" panose="020F0502020204030204" pitchFamily="34" charset="0"/>
              </a:rPr>
              <a:t>correctly?</a:t>
            </a:r>
            <a:endParaRPr lang="en-GB" altLang="en-US" sz="2200" dirty="0"/>
          </a:p>
          <a:p>
            <a:pP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                                                                                  </a:t>
            </a:r>
            <a:endParaRPr lang="en-GB" altLang="en-US" sz="2200" dirty="0"/>
          </a:p>
          <a:p>
            <a:pPr eaLnBrk="0" fontAlgn="base" hangingPunct="0">
              <a:spcBef>
                <a:spcPct val="0"/>
              </a:spcBef>
              <a:spcAft>
                <a:spcPct val="0"/>
              </a:spcAft>
            </a:pPr>
            <a:endParaRPr lang="en-GB" altLang="en-US" sz="2200" dirty="0"/>
          </a:p>
        </p:txBody>
      </p:sp>
      <p:sp>
        <p:nvSpPr>
          <p:cNvPr id="37" name="Rectangle 13"/>
          <p:cNvSpPr>
            <a:spLocks noChangeArrowheads="1"/>
          </p:cNvSpPr>
          <p:nvPr/>
        </p:nvSpPr>
        <p:spPr bwMode="auto">
          <a:xfrm>
            <a:off x="1793776" y="6066444"/>
            <a:ext cx="8604448"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ctr" eaLnBrk="0" fontAlgn="base" hangingPunct="0">
              <a:spcBef>
                <a:spcPct val="0"/>
              </a:spcBef>
              <a:spcAft>
                <a:spcPct val="0"/>
              </a:spcAft>
            </a:pPr>
            <a:r>
              <a:rPr lang="en-GB" altLang="en-US" sz="2200" b="1" i="1" u="sng" dirty="0">
                <a:ea typeface="Times New Roman" panose="02020603050405020304" pitchFamily="18" charset="0"/>
                <a:cs typeface="Calibri" panose="020F0502020204030204" pitchFamily="34" charset="0"/>
              </a:rPr>
              <a:t>CHALLENGE</a:t>
            </a:r>
            <a:r>
              <a:rPr lang="en-GB" altLang="en-US" sz="2200" b="1" i="1" dirty="0">
                <a:ea typeface="Times New Roman" panose="02020603050405020304" pitchFamily="18" charset="0"/>
                <a:cs typeface="Calibri" panose="020F0502020204030204" pitchFamily="34" charset="0"/>
              </a:rPr>
              <a:t>: Write a response, using inverted commas, to Masood from his mum.</a:t>
            </a:r>
            <a:r>
              <a:rPr lang="en-GB" altLang="en-US" sz="2200" i="1" dirty="0">
                <a:ea typeface="Times New Roman" panose="02020603050405020304" pitchFamily="18" charset="0"/>
                <a:cs typeface="Calibri" panose="020F0502020204030204" pitchFamily="34" charset="0"/>
              </a:rPr>
              <a:t>                                                                                 </a:t>
            </a:r>
            <a:endParaRPr lang="en-GB" altLang="en-US" sz="2200" i="1" dirty="0"/>
          </a:p>
          <a:p>
            <a:pPr eaLnBrk="0" fontAlgn="base" hangingPunct="0">
              <a:spcBef>
                <a:spcPct val="0"/>
              </a:spcBef>
              <a:spcAft>
                <a:spcPct val="0"/>
              </a:spcAft>
            </a:pPr>
            <a:endParaRPr lang="en-GB" altLang="en-US" sz="2200" i="1" dirty="0"/>
          </a:p>
        </p:txBody>
      </p:sp>
      <p:grpSp>
        <p:nvGrpSpPr>
          <p:cNvPr id="20" name="Group 19"/>
          <p:cNvGrpSpPr/>
          <p:nvPr/>
        </p:nvGrpSpPr>
        <p:grpSpPr>
          <a:xfrm>
            <a:off x="8186062" y="2182799"/>
            <a:ext cx="1143262" cy="3754663"/>
            <a:chOff x="7110309" y="2132856"/>
            <a:chExt cx="1143262" cy="3754663"/>
          </a:xfrm>
        </p:grpSpPr>
        <p:grpSp>
          <p:nvGrpSpPr>
            <p:cNvPr id="21" name="Group 20"/>
            <p:cNvGrpSpPr/>
            <p:nvPr/>
          </p:nvGrpSpPr>
          <p:grpSpPr>
            <a:xfrm>
              <a:off x="7110309" y="2132856"/>
              <a:ext cx="1143262" cy="2966718"/>
              <a:chOff x="7110309" y="2132856"/>
              <a:chExt cx="1143262" cy="2966718"/>
            </a:xfrm>
          </p:grpSpPr>
          <p:grpSp>
            <p:nvGrpSpPr>
              <p:cNvPr id="23" name="Group 22"/>
              <p:cNvGrpSpPr/>
              <p:nvPr/>
            </p:nvGrpSpPr>
            <p:grpSpPr>
              <a:xfrm>
                <a:off x="7455015" y="2703983"/>
                <a:ext cx="443007" cy="2395591"/>
                <a:chOff x="0" y="-69120"/>
                <a:chExt cx="219657" cy="1303797"/>
              </a:xfrm>
            </p:grpSpPr>
            <p:sp>
              <p:nvSpPr>
                <p:cNvPr id="26" name="Rectangle 25"/>
                <p:cNvSpPr/>
                <p:nvPr/>
              </p:nvSpPr>
              <p:spPr>
                <a:xfrm>
                  <a:off x="0" y="-69120"/>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1</a:t>
                  </a:r>
                </a:p>
              </p:txBody>
            </p:sp>
            <p:sp>
              <p:nvSpPr>
                <p:cNvPr id="28" name="Rectangle 27"/>
                <p:cNvSpPr/>
                <p:nvPr/>
              </p:nvSpPr>
              <p:spPr>
                <a:xfrm>
                  <a:off x="6297" y="289291"/>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2</a:t>
                  </a:r>
                </a:p>
              </p:txBody>
            </p:sp>
            <p:sp>
              <p:nvSpPr>
                <p:cNvPr id="32" name="Rectangle 31"/>
                <p:cNvSpPr/>
                <p:nvPr/>
              </p:nvSpPr>
              <p:spPr>
                <a:xfrm>
                  <a:off x="5434" y="657063"/>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3</a:t>
                  </a:r>
                </a:p>
              </p:txBody>
            </p:sp>
            <p:sp>
              <p:nvSpPr>
                <p:cNvPr id="33" name="Rectangle 32"/>
                <p:cNvSpPr/>
                <p:nvPr/>
              </p:nvSpPr>
              <p:spPr>
                <a:xfrm>
                  <a:off x="0" y="1021317"/>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4</a:t>
                  </a:r>
                </a:p>
              </p:txBody>
            </p:sp>
          </p:grpSp>
          <p:sp>
            <p:nvSpPr>
              <p:cNvPr id="25" name="Rectangle 24"/>
              <p:cNvSpPr/>
              <p:nvPr/>
            </p:nvSpPr>
            <p:spPr>
              <a:xfrm>
                <a:off x="7110309" y="2132856"/>
                <a:ext cx="1143262" cy="430887"/>
              </a:xfrm>
              <a:prstGeom prst="rect">
                <a:avLst/>
              </a:prstGeom>
            </p:spPr>
            <p:txBody>
              <a:bodyPr wrap="none">
                <a:spAutoFit/>
              </a:bodyPr>
              <a:lstStyle/>
              <a:p>
                <a:r>
                  <a:rPr lang="en-GB" altLang="en-US" sz="2200" dirty="0">
                    <a:ea typeface="Times New Roman" panose="02020603050405020304" pitchFamily="18" charset="0"/>
                    <a:cs typeface="Calibri" panose="020F0502020204030204" pitchFamily="34" charset="0"/>
                  </a:rPr>
                  <a:t>Tick </a:t>
                </a:r>
                <a:r>
                  <a:rPr lang="en-GB" altLang="en-US" sz="2200" b="1" dirty="0">
                    <a:ea typeface="Times New Roman" panose="02020603050405020304" pitchFamily="18" charset="0"/>
                    <a:cs typeface="Calibri" panose="020F0502020204030204" pitchFamily="34" charset="0"/>
                  </a:rPr>
                  <a:t>one</a:t>
                </a:r>
                <a:endParaRPr lang="en-GB" sz="2200" dirty="0"/>
              </a:p>
            </p:txBody>
          </p:sp>
        </p:grpSp>
        <p:sp>
          <p:nvSpPr>
            <p:cNvPr id="22" name="Rectangle 21"/>
            <p:cNvSpPr/>
            <p:nvPr/>
          </p:nvSpPr>
          <p:spPr>
            <a:xfrm>
              <a:off x="7138760" y="5118078"/>
              <a:ext cx="1084733" cy="769441"/>
            </a:xfrm>
            <a:prstGeom prst="rect">
              <a:avLst/>
            </a:prstGeom>
          </p:spPr>
          <p:txBody>
            <a:bodyPr wrap="square">
              <a:spAutoFit/>
            </a:bodyPr>
            <a:lstStyle/>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______</a:t>
              </a:r>
              <a:endParaRPr lang="en-GB" altLang="en-US" sz="2200" dirty="0"/>
            </a:p>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1 mark</a:t>
              </a:r>
              <a:endParaRPr lang="en-GB" altLang="en-US" sz="2200" dirty="0"/>
            </a:p>
          </p:txBody>
        </p:sp>
      </p:grpSp>
      <p:sp>
        <p:nvSpPr>
          <p:cNvPr id="34" name="Rectangle 14"/>
          <p:cNvSpPr>
            <a:spLocks noChangeArrowheads="1"/>
          </p:cNvSpPr>
          <p:nvPr/>
        </p:nvSpPr>
        <p:spPr bwMode="auto">
          <a:xfrm>
            <a:off x="1990533" y="2753926"/>
            <a:ext cx="5763373" cy="2800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“I’m very tired,” grumbled Masood to his mum.</a:t>
            </a:r>
          </a:p>
          <a:p>
            <a:pPr eaLnBrk="0" fontAlgn="base" hangingPunct="0">
              <a:spcBef>
                <a:spcPct val="0"/>
              </a:spcBef>
              <a:spcAft>
                <a:spcPct val="0"/>
              </a:spcAft>
            </a:pPr>
            <a:endParaRPr lang="en-GB" altLang="en-US" sz="2200" dirty="0">
              <a:ea typeface="Times New Roman" panose="02020603050405020304" pitchFamily="18" charset="0"/>
              <a:cs typeface="Calibri" panose="020F0502020204030204" pitchFamily="34" charset="0"/>
            </a:endParaRPr>
          </a:p>
          <a:p>
            <a:pP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“I’m very tired”, grumbled Masood to his mum.</a:t>
            </a:r>
            <a:endParaRPr lang="en-GB" altLang="en-US" sz="2200" dirty="0"/>
          </a:p>
          <a:p>
            <a:pPr eaLnBrk="0" fontAlgn="base" hangingPunct="0">
              <a:spcBef>
                <a:spcPct val="0"/>
              </a:spcBef>
              <a:spcAft>
                <a:spcPct val="0"/>
              </a:spcAft>
            </a:pPr>
            <a:endParaRPr lang="en-GB" altLang="en-US" sz="2200" dirty="0">
              <a:ea typeface="Times New Roman" panose="02020603050405020304" pitchFamily="18" charset="0"/>
              <a:cs typeface="Calibri" panose="020F0502020204030204" pitchFamily="34" charset="0"/>
            </a:endParaRPr>
          </a:p>
          <a:p>
            <a:pP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“I’m very tired.” Grumbled Masood to his mum.</a:t>
            </a:r>
          </a:p>
          <a:p>
            <a:pPr eaLnBrk="0" fontAlgn="base" hangingPunct="0">
              <a:spcBef>
                <a:spcPct val="0"/>
              </a:spcBef>
              <a:spcAft>
                <a:spcPct val="0"/>
              </a:spcAft>
            </a:pPr>
            <a:endParaRPr lang="en-GB" altLang="en-US" sz="2200" dirty="0">
              <a:ea typeface="Times New Roman" panose="02020603050405020304" pitchFamily="18" charset="0"/>
              <a:cs typeface="Calibri" panose="020F0502020204030204" pitchFamily="34" charset="0"/>
            </a:endParaRPr>
          </a:p>
          <a:p>
            <a:pP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“I’m very tired grumbled,” Masood to his mum.</a:t>
            </a:r>
          </a:p>
          <a:p>
            <a:pPr eaLnBrk="0" fontAlgn="base" hangingPunct="0">
              <a:spcBef>
                <a:spcPct val="0"/>
              </a:spcBef>
              <a:spcAft>
                <a:spcPct val="0"/>
              </a:spcAft>
            </a:pPr>
            <a:endParaRPr lang="en-GB" altLang="en-US" sz="2200" dirty="0"/>
          </a:p>
        </p:txBody>
      </p:sp>
      <p:pic>
        <p:nvPicPr>
          <p:cNvPr id="18" name="Picture 17">
            <a:extLst>
              <a:ext uri="{FF2B5EF4-FFF2-40B4-BE49-F238E27FC236}">
                <a16:creationId xmlns:a16="http://schemas.microsoft.com/office/drawing/2014/main" id="{17B328EF-2C46-48BD-8C8C-0C295A10847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9832" y="167683"/>
            <a:ext cx="753237" cy="1082421"/>
          </a:xfrm>
          <a:prstGeom prst="rect">
            <a:avLst/>
          </a:prstGeom>
        </p:spPr>
      </p:pic>
      <p:pic>
        <p:nvPicPr>
          <p:cNvPr id="19" name="Picture 18">
            <a:extLst>
              <a:ext uri="{FF2B5EF4-FFF2-40B4-BE49-F238E27FC236}">
                <a16:creationId xmlns:a16="http://schemas.microsoft.com/office/drawing/2014/main" id="{56440EFA-4A4A-C846-B6D9-78BE9A1B253A}"/>
              </a:ext>
            </a:extLst>
          </p:cNvPr>
          <p:cNvPicPr>
            <a:picLocks noChangeAspect="1"/>
          </p:cNvPicPr>
          <p:nvPr/>
        </p:nvPicPr>
        <p:blipFill>
          <a:blip r:embed="rId3"/>
          <a:stretch>
            <a:fillRect/>
          </a:stretch>
        </p:blipFill>
        <p:spPr>
          <a:xfrm>
            <a:off x="10668000" y="470599"/>
            <a:ext cx="1234846" cy="826857"/>
          </a:xfrm>
          <a:prstGeom prst="rect">
            <a:avLst/>
          </a:prstGeom>
        </p:spPr>
      </p:pic>
    </p:spTree>
    <p:extLst>
      <p:ext uri="{BB962C8B-B14F-4D97-AF65-F5344CB8AC3E}">
        <p14:creationId xmlns:p14="http://schemas.microsoft.com/office/powerpoint/2010/main" val="32426372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618DF5B-C7E5-41A3-9007-E34DE55A35B1}"/>
              </a:ext>
            </a:extLst>
          </p:cNvPr>
          <p:cNvSpPr txBox="1"/>
          <p:nvPr/>
        </p:nvSpPr>
        <p:spPr>
          <a:xfrm>
            <a:off x="4744042" y="692697"/>
            <a:ext cx="2914388" cy="507831"/>
          </a:xfrm>
          <a:prstGeom prst="rect">
            <a:avLst/>
          </a:prstGeom>
          <a:noFill/>
        </p:spPr>
        <p:txBody>
          <a:bodyPr wrap="none" rtlCol="0">
            <a:spAutoFit/>
          </a:bodyPr>
          <a:lstStyle/>
          <a:p>
            <a:r>
              <a:rPr lang="en-GB" sz="2700" b="1" dirty="0"/>
              <a:t>Week 2 - questions</a:t>
            </a:r>
          </a:p>
        </p:txBody>
      </p:sp>
      <p:sp>
        <p:nvSpPr>
          <p:cNvPr id="8" name="Rectangle 13"/>
          <p:cNvSpPr>
            <a:spLocks noChangeArrowheads="1"/>
          </p:cNvSpPr>
          <p:nvPr/>
        </p:nvSpPr>
        <p:spPr bwMode="auto">
          <a:xfrm>
            <a:off x="2495600" y="1531808"/>
            <a:ext cx="7200800"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eaLnBrk="0" fontAlgn="base" hangingPunct="0">
              <a:spcBef>
                <a:spcPct val="0"/>
              </a:spcBef>
              <a:spcAft>
                <a:spcPct val="0"/>
              </a:spcAft>
            </a:pPr>
            <a:r>
              <a:rPr lang="en-GB" altLang="en-US" sz="2200" b="1" dirty="0">
                <a:ea typeface="Times New Roman" panose="02020603050405020304" pitchFamily="18" charset="0"/>
                <a:cs typeface="Calibri" panose="020F0502020204030204" pitchFamily="34" charset="0"/>
              </a:rPr>
              <a:t>2.  </a:t>
            </a:r>
            <a:r>
              <a:rPr lang="en-GB" altLang="en-US" sz="2200" dirty="0">
                <a:latin typeface="Calibri" panose="020F0502020204030204" pitchFamily="34" charset="0"/>
                <a:ea typeface="Times New Roman" panose="02020603050405020304" pitchFamily="18" charset="0"/>
                <a:cs typeface="Calibri" panose="020F0502020204030204" pitchFamily="34" charset="0"/>
              </a:rPr>
              <a:t>Tick the sentence that is written in the </a:t>
            </a:r>
            <a:r>
              <a:rPr lang="en-GB" altLang="en-US" sz="2200" b="1" dirty="0">
                <a:latin typeface="Calibri" panose="020F0502020204030204" pitchFamily="34" charset="0"/>
                <a:ea typeface="Times New Roman" panose="02020603050405020304" pitchFamily="18" charset="0"/>
                <a:cs typeface="Calibri" panose="020F0502020204030204" pitchFamily="34" charset="0"/>
              </a:rPr>
              <a:t>present tense</a:t>
            </a:r>
            <a:r>
              <a:rPr lang="en-GB" altLang="en-US" sz="2200" dirty="0">
                <a:latin typeface="Calibri" panose="020F0502020204030204" pitchFamily="34" charset="0"/>
                <a:ea typeface="Times New Roman" panose="02020603050405020304" pitchFamily="18" charset="0"/>
                <a:cs typeface="Calibri" panose="020F0502020204030204" pitchFamily="34" charset="0"/>
              </a:rPr>
              <a:t>.</a:t>
            </a:r>
            <a:endParaRPr lang="en-GB" altLang="en-US" sz="2200" dirty="0"/>
          </a:p>
        </p:txBody>
      </p:sp>
      <p:sp>
        <p:nvSpPr>
          <p:cNvPr id="23" name="Rectangle 13"/>
          <p:cNvSpPr>
            <a:spLocks noChangeArrowheads="1"/>
          </p:cNvSpPr>
          <p:nvPr/>
        </p:nvSpPr>
        <p:spPr bwMode="auto">
          <a:xfrm>
            <a:off x="2074336" y="6250658"/>
            <a:ext cx="7968456"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ctr" eaLnBrk="0" fontAlgn="base" hangingPunct="0">
              <a:spcBef>
                <a:spcPct val="0"/>
              </a:spcBef>
              <a:spcAft>
                <a:spcPct val="0"/>
              </a:spcAft>
            </a:pPr>
            <a:r>
              <a:rPr lang="en-GB" altLang="en-US" sz="2200" b="1" i="1" u="sng" dirty="0">
                <a:ea typeface="Times New Roman" panose="02020603050405020304" pitchFamily="18" charset="0"/>
                <a:cs typeface="Calibri" panose="020F0502020204030204" pitchFamily="34" charset="0"/>
              </a:rPr>
              <a:t>CHALLENGE</a:t>
            </a:r>
            <a:r>
              <a:rPr lang="en-GB" altLang="en-US" sz="2200" b="1" i="1" dirty="0">
                <a:ea typeface="Times New Roman" panose="02020603050405020304" pitchFamily="18" charset="0"/>
                <a:cs typeface="Calibri" panose="020F0502020204030204" pitchFamily="34" charset="0"/>
              </a:rPr>
              <a:t>: List some irregular past tense verbs.</a:t>
            </a:r>
            <a:r>
              <a:rPr lang="en-GB" altLang="en-US" sz="2200" i="1" dirty="0">
                <a:ea typeface="Times New Roman" panose="02020603050405020304" pitchFamily="18" charset="0"/>
                <a:cs typeface="Calibri" panose="020F0502020204030204" pitchFamily="34" charset="0"/>
              </a:rPr>
              <a:t>                                                                                 </a:t>
            </a:r>
            <a:endParaRPr lang="en-GB" altLang="en-US" sz="2200" i="1" dirty="0"/>
          </a:p>
          <a:p>
            <a:pPr eaLnBrk="0" fontAlgn="base" hangingPunct="0">
              <a:spcBef>
                <a:spcPct val="0"/>
              </a:spcBef>
              <a:spcAft>
                <a:spcPct val="0"/>
              </a:spcAft>
            </a:pPr>
            <a:endParaRPr lang="en-GB" altLang="en-US" sz="2200" i="1" dirty="0"/>
          </a:p>
        </p:txBody>
      </p:sp>
      <p:pic>
        <p:nvPicPr>
          <p:cNvPr id="32" name="Picture 31">
            <a:extLst>
              <a:ext uri="{FF2B5EF4-FFF2-40B4-BE49-F238E27FC236}">
                <a16:creationId xmlns:a16="http://schemas.microsoft.com/office/drawing/2014/main" id="{4E28069A-111A-4EF6-B7B4-DC7086A449D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9832" y="167683"/>
            <a:ext cx="753237" cy="1082421"/>
          </a:xfrm>
          <a:prstGeom prst="rect">
            <a:avLst/>
          </a:prstGeom>
        </p:spPr>
      </p:pic>
      <p:grpSp>
        <p:nvGrpSpPr>
          <p:cNvPr id="33" name="Group 32">
            <a:extLst>
              <a:ext uri="{FF2B5EF4-FFF2-40B4-BE49-F238E27FC236}">
                <a16:creationId xmlns:a16="http://schemas.microsoft.com/office/drawing/2014/main" id="{19146F89-D7E1-4DB9-8AC9-AE20C1ABEF9D}"/>
              </a:ext>
            </a:extLst>
          </p:cNvPr>
          <p:cNvGrpSpPr/>
          <p:nvPr/>
        </p:nvGrpSpPr>
        <p:grpSpPr>
          <a:xfrm>
            <a:off x="8186062" y="2182799"/>
            <a:ext cx="1155316" cy="3754663"/>
            <a:chOff x="7110309" y="2132856"/>
            <a:chExt cx="1155316" cy="3754663"/>
          </a:xfrm>
        </p:grpSpPr>
        <p:grpSp>
          <p:nvGrpSpPr>
            <p:cNvPr id="34" name="Group 33">
              <a:extLst>
                <a:ext uri="{FF2B5EF4-FFF2-40B4-BE49-F238E27FC236}">
                  <a16:creationId xmlns:a16="http://schemas.microsoft.com/office/drawing/2014/main" id="{AE67BD71-EB26-40CD-AE5B-B26E30ECEB49}"/>
                </a:ext>
              </a:extLst>
            </p:cNvPr>
            <p:cNvGrpSpPr/>
            <p:nvPr/>
          </p:nvGrpSpPr>
          <p:grpSpPr>
            <a:xfrm>
              <a:off x="7110309" y="2132856"/>
              <a:ext cx="1155316" cy="2966718"/>
              <a:chOff x="7110309" y="2132856"/>
              <a:chExt cx="1155316" cy="2966718"/>
            </a:xfrm>
          </p:grpSpPr>
          <p:grpSp>
            <p:nvGrpSpPr>
              <p:cNvPr id="36" name="Group 35">
                <a:extLst>
                  <a:ext uri="{FF2B5EF4-FFF2-40B4-BE49-F238E27FC236}">
                    <a16:creationId xmlns:a16="http://schemas.microsoft.com/office/drawing/2014/main" id="{7C21B272-94AB-4BA9-A2FE-E8394DD57CCA}"/>
                  </a:ext>
                </a:extLst>
              </p:cNvPr>
              <p:cNvGrpSpPr/>
              <p:nvPr/>
            </p:nvGrpSpPr>
            <p:grpSpPr>
              <a:xfrm>
                <a:off x="7455015" y="2703983"/>
                <a:ext cx="443007" cy="2395591"/>
                <a:chOff x="0" y="-69120"/>
                <a:chExt cx="219657" cy="1303797"/>
              </a:xfrm>
            </p:grpSpPr>
            <p:sp>
              <p:nvSpPr>
                <p:cNvPr id="47" name="Rectangle 46">
                  <a:extLst>
                    <a:ext uri="{FF2B5EF4-FFF2-40B4-BE49-F238E27FC236}">
                      <a16:creationId xmlns:a16="http://schemas.microsoft.com/office/drawing/2014/main" id="{38874EBE-29AE-4DB3-8E4D-0CD5D50D0317}"/>
                    </a:ext>
                  </a:extLst>
                </p:cNvPr>
                <p:cNvSpPr/>
                <p:nvPr/>
              </p:nvSpPr>
              <p:spPr>
                <a:xfrm>
                  <a:off x="0" y="-69120"/>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1</a:t>
                  </a:r>
                </a:p>
              </p:txBody>
            </p:sp>
            <p:sp>
              <p:nvSpPr>
                <p:cNvPr id="48" name="Rectangle 47">
                  <a:extLst>
                    <a:ext uri="{FF2B5EF4-FFF2-40B4-BE49-F238E27FC236}">
                      <a16:creationId xmlns:a16="http://schemas.microsoft.com/office/drawing/2014/main" id="{F8779295-F9E1-4F1A-9132-40EF1EBACA84}"/>
                    </a:ext>
                  </a:extLst>
                </p:cNvPr>
                <p:cNvSpPr/>
                <p:nvPr/>
              </p:nvSpPr>
              <p:spPr>
                <a:xfrm>
                  <a:off x="6297" y="289291"/>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2</a:t>
                  </a:r>
                </a:p>
              </p:txBody>
            </p:sp>
            <p:sp>
              <p:nvSpPr>
                <p:cNvPr id="49" name="Rectangle 48">
                  <a:extLst>
                    <a:ext uri="{FF2B5EF4-FFF2-40B4-BE49-F238E27FC236}">
                      <a16:creationId xmlns:a16="http://schemas.microsoft.com/office/drawing/2014/main" id="{3204A92B-B926-46DE-A6FB-3C5B10641C26}"/>
                    </a:ext>
                  </a:extLst>
                </p:cNvPr>
                <p:cNvSpPr/>
                <p:nvPr/>
              </p:nvSpPr>
              <p:spPr>
                <a:xfrm>
                  <a:off x="5434" y="657063"/>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3</a:t>
                  </a:r>
                </a:p>
              </p:txBody>
            </p:sp>
            <p:sp>
              <p:nvSpPr>
                <p:cNvPr id="50" name="Rectangle 49">
                  <a:extLst>
                    <a:ext uri="{FF2B5EF4-FFF2-40B4-BE49-F238E27FC236}">
                      <a16:creationId xmlns:a16="http://schemas.microsoft.com/office/drawing/2014/main" id="{E7ED0829-D22E-4F20-9A51-89A2C5509A0C}"/>
                    </a:ext>
                  </a:extLst>
                </p:cNvPr>
                <p:cNvSpPr/>
                <p:nvPr/>
              </p:nvSpPr>
              <p:spPr>
                <a:xfrm>
                  <a:off x="0" y="1021317"/>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4</a:t>
                  </a:r>
                </a:p>
              </p:txBody>
            </p:sp>
          </p:grpSp>
          <p:sp>
            <p:nvSpPr>
              <p:cNvPr id="37" name="Rectangle 36">
                <a:extLst>
                  <a:ext uri="{FF2B5EF4-FFF2-40B4-BE49-F238E27FC236}">
                    <a16:creationId xmlns:a16="http://schemas.microsoft.com/office/drawing/2014/main" id="{C0A15D8E-21D0-43D9-ADF0-1DEF0FC9DA15}"/>
                  </a:ext>
                </a:extLst>
              </p:cNvPr>
              <p:cNvSpPr/>
              <p:nvPr/>
            </p:nvSpPr>
            <p:spPr>
              <a:xfrm>
                <a:off x="7110309" y="2132856"/>
                <a:ext cx="1155316" cy="430887"/>
              </a:xfrm>
              <a:prstGeom prst="rect">
                <a:avLst/>
              </a:prstGeom>
            </p:spPr>
            <p:txBody>
              <a:bodyPr wrap="none">
                <a:spAutoFit/>
              </a:bodyPr>
              <a:lstStyle/>
              <a:p>
                <a:r>
                  <a:rPr lang="en-GB" altLang="en-US" sz="2200" dirty="0">
                    <a:ea typeface="Times New Roman" panose="02020603050405020304" pitchFamily="18" charset="0"/>
                    <a:cs typeface="Calibri" panose="020F0502020204030204" pitchFamily="34" charset="0"/>
                  </a:rPr>
                  <a:t>Tick </a:t>
                </a:r>
                <a:r>
                  <a:rPr lang="en-GB" altLang="en-US" sz="2200" b="1" dirty="0">
                    <a:ea typeface="Times New Roman" panose="02020603050405020304" pitchFamily="18" charset="0"/>
                    <a:cs typeface="Calibri" panose="020F0502020204030204" pitchFamily="34" charset="0"/>
                  </a:rPr>
                  <a:t>two</a:t>
                </a:r>
                <a:endParaRPr lang="en-GB" sz="2200" dirty="0"/>
              </a:p>
            </p:txBody>
          </p:sp>
        </p:grpSp>
        <p:sp>
          <p:nvSpPr>
            <p:cNvPr id="35" name="Rectangle 34">
              <a:extLst>
                <a:ext uri="{FF2B5EF4-FFF2-40B4-BE49-F238E27FC236}">
                  <a16:creationId xmlns:a16="http://schemas.microsoft.com/office/drawing/2014/main" id="{16CD40F5-1733-4FFC-9417-E359A57DAF8E}"/>
                </a:ext>
              </a:extLst>
            </p:cNvPr>
            <p:cNvSpPr/>
            <p:nvPr/>
          </p:nvSpPr>
          <p:spPr>
            <a:xfrm>
              <a:off x="7138760" y="5118078"/>
              <a:ext cx="1084733" cy="769441"/>
            </a:xfrm>
            <a:prstGeom prst="rect">
              <a:avLst/>
            </a:prstGeom>
          </p:spPr>
          <p:txBody>
            <a:bodyPr wrap="square">
              <a:spAutoFit/>
            </a:bodyPr>
            <a:lstStyle/>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______</a:t>
              </a:r>
              <a:endParaRPr lang="en-GB" altLang="en-US" sz="2200" dirty="0"/>
            </a:p>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1 mark</a:t>
              </a:r>
              <a:endParaRPr lang="en-GB" altLang="en-US" sz="2200" dirty="0"/>
            </a:p>
          </p:txBody>
        </p:sp>
      </p:grpSp>
      <p:sp>
        <p:nvSpPr>
          <p:cNvPr id="51" name="Rectangle 14">
            <a:extLst>
              <a:ext uri="{FF2B5EF4-FFF2-40B4-BE49-F238E27FC236}">
                <a16:creationId xmlns:a16="http://schemas.microsoft.com/office/drawing/2014/main" id="{D40FAA1E-EC86-4656-B644-7E6C22653EE4}"/>
              </a:ext>
            </a:extLst>
          </p:cNvPr>
          <p:cNvSpPr>
            <a:spLocks noChangeArrowheads="1"/>
          </p:cNvSpPr>
          <p:nvPr/>
        </p:nvSpPr>
        <p:spPr bwMode="auto">
          <a:xfrm>
            <a:off x="2982726" y="2629623"/>
            <a:ext cx="4841518" cy="2800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200" dirty="0">
                <a:cs typeface="Calibri" panose="020F0502020204030204" pitchFamily="34" charset="0"/>
              </a:rPr>
              <a:t>I tried to catch the early bus.</a:t>
            </a:r>
            <a:endParaRPr lang="en-GB" altLang="en-US" sz="2200" dirty="0"/>
          </a:p>
          <a:p>
            <a:pPr eaLnBrk="0" fontAlgn="base" hangingPunct="0">
              <a:spcBef>
                <a:spcPct val="0"/>
              </a:spcBef>
              <a:spcAft>
                <a:spcPct val="0"/>
              </a:spcAft>
            </a:pPr>
            <a:endParaRPr lang="en-GB" altLang="en-US" sz="2200" dirty="0">
              <a:ea typeface="Times New Roman" panose="02020603050405020304" pitchFamily="18" charset="0"/>
              <a:cs typeface="Calibri" panose="020F0502020204030204" pitchFamily="34" charset="0"/>
            </a:endParaRPr>
          </a:p>
          <a:p>
            <a:pP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He slept the entire day.</a:t>
            </a:r>
          </a:p>
          <a:p>
            <a:pPr eaLnBrk="0" fontAlgn="base" hangingPunct="0">
              <a:spcBef>
                <a:spcPct val="0"/>
              </a:spcBef>
              <a:spcAft>
                <a:spcPct val="0"/>
              </a:spcAft>
            </a:pPr>
            <a:endParaRPr lang="en-GB" altLang="en-US" sz="2200" dirty="0">
              <a:ea typeface="Times New Roman" panose="02020603050405020304" pitchFamily="18" charset="0"/>
              <a:cs typeface="Calibri" panose="020F0502020204030204" pitchFamily="34" charset="0"/>
            </a:endParaRPr>
          </a:p>
          <a:p>
            <a:pP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They have a pretty front garden.</a:t>
            </a:r>
            <a:endParaRPr lang="en-GB" altLang="en-US" sz="2200" dirty="0"/>
          </a:p>
          <a:p>
            <a:pPr eaLnBrk="0" fontAlgn="base" hangingPunct="0">
              <a:spcBef>
                <a:spcPct val="0"/>
              </a:spcBef>
              <a:spcAft>
                <a:spcPct val="0"/>
              </a:spcAft>
            </a:pPr>
            <a:endParaRPr lang="en-GB" altLang="en-US" sz="2200" dirty="0">
              <a:ea typeface="Times New Roman" panose="02020603050405020304" pitchFamily="18" charset="0"/>
              <a:cs typeface="Calibri" panose="020F0502020204030204" pitchFamily="34" charset="0"/>
            </a:endParaRPr>
          </a:p>
          <a:p>
            <a:pPr eaLnBrk="0" fontAlgn="base" hangingPunct="0">
              <a:spcBef>
                <a:spcPct val="0"/>
              </a:spcBef>
              <a:spcAft>
                <a:spcPct val="0"/>
              </a:spcAft>
            </a:pPr>
            <a:r>
              <a:rPr lang="en-GB" altLang="en-US" sz="2200" dirty="0">
                <a:cs typeface="Calibri" panose="020F0502020204030204" pitchFamily="34" charset="0"/>
              </a:rPr>
              <a:t>The dog was barking non-stop yesterday.</a:t>
            </a:r>
            <a:endParaRPr lang="en-GB" altLang="en-US" sz="2200" dirty="0"/>
          </a:p>
          <a:p>
            <a:pPr eaLnBrk="0" fontAlgn="base" hangingPunct="0">
              <a:spcBef>
                <a:spcPct val="0"/>
              </a:spcBef>
              <a:spcAft>
                <a:spcPct val="0"/>
              </a:spcAft>
            </a:pPr>
            <a:endParaRPr lang="en-GB" altLang="en-US" sz="2200" dirty="0"/>
          </a:p>
        </p:txBody>
      </p:sp>
      <p:pic>
        <p:nvPicPr>
          <p:cNvPr id="17" name="Picture 16">
            <a:extLst>
              <a:ext uri="{FF2B5EF4-FFF2-40B4-BE49-F238E27FC236}">
                <a16:creationId xmlns:a16="http://schemas.microsoft.com/office/drawing/2014/main" id="{C4934AE4-C1A6-174A-892E-63B2E75CD810}"/>
              </a:ext>
            </a:extLst>
          </p:cNvPr>
          <p:cNvPicPr>
            <a:picLocks noChangeAspect="1"/>
          </p:cNvPicPr>
          <p:nvPr/>
        </p:nvPicPr>
        <p:blipFill>
          <a:blip r:embed="rId3"/>
          <a:stretch>
            <a:fillRect/>
          </a:stretch>
        </p:blipFill>
        <p:spPr>
          <a:xfrm>
            <a:off x="10668000" y="470599"/>
            <a:ext cx="1234846" cy="826857"/>
          </a:xfrm>
          <a:prstGeom prst="rect">
            <a:avLst/>
          </a:prstGeom>
        </p:spPr>
      </p:pic>
    </p:spTree>
    <p:extLst>
      <p:ext uri="{BB962C8B-B14F-4D97-AF65-F5344CB8AC3E}">
        <p14:creationId xmlns:p14="http://schemas.microsoft.com/office/powerpoint/2010/main" val="372660723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618DF5B-C7E5-41A3-9007-E34DE55A35B1}"/>
              </a:ext>
            </a:extLst>
          </p:cNvPr>
          <p:cNvSpPr txBox="1"/>
          <p:nvPr/>
        </p:nvSpPr>
        <p:spPr>
          <a:xfrm>
            <a:off x="4551442" y="346735"/>
            <a:ext cx="3089115" cy="507831"/>
          </a:xfrm>
          <a:prstGeom prst="rect">
            <a:avLst/>
          </a:prstGeom>
          <a:noFill/>
        </p:spPr>
        <p:txBody>
          <a:bodyPr wrap="none" rtlCol="0">
            <a:spAutoFit/>
          </a:bodyPr>
          <a:lstStyle/>
          <a:p>
            <a:r>
              <a:rPr lang="en-GB" sz="2700" b="1" dirty="0"/>
              <a:t>Week 23 - questions</a:t>
            </a:r>
          </a:p>
        </p:txBody>
      </p:sp>
      <p:sp>
        <p:nvSpPr>
          <p:cNvPr id="8" name="Rectangle 13"/>
          <p:cNvSpPr>
            <a:spLocks noChangeArrowheads="1"/>
          </p:cNvSpPr>
          <p:nvPr/>
        </p:nvSpPr>
        <p:spPr bwMode="auto">
          <a:xfrm>
            <a:off x="2792072" y="960401"/>
            <a:ext cx="6933641"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200" b="1" dirty="0">
                <a:ea typeface="Times New Roman" panose="02020603050405020304" pitchFamily="18" charset="0"/>
                <a:cs typeface="Calibri" panose="020F0502020204030204" pitchFamily="34" charset="0"/>
              </a:rPr>
              <a:t>2.  </a:t>
            </a:r>
            <a:r>
              <a:rPr lang="en-GB" altLang="en-US" sz="2200" dirty="0">
                <a:ea typeface="Times New Roman" panose="02020603050405020304" pitchFamily="18" charset="0"/>
                <a:cs typeface="Calibri" panose="020F0502020204030204" pitchFamily="34" charset="0"/>
              </a:rPr>
              <a:t>Tick </a:t>
            </a:r>
            <a:r>
              <a:rPr lang="en-GB" altLang="en-US" sz="2200" b="1" dirty="0">
                <a:ea typeface="Times New Roman" panose="02020603050405020304" pitchFamily="18" charset="0"/>
                <a:cs typeface="Calibri" panose="020F0502020204030204" pitchFamily="34" charset="0"/>
              </a:rPr>
              <a:t>one</a:t>
            </a:r>
            <a:r>
              <a:rPr lang="en-GB" altLang="en-US" sz="2200" dirty="0">
                <a:ea typeface="Times New Roman" panose="02020603050405020304" pitchFamily="18" charset="0"/>
                <a:cs typeface="Calibri" panose="020F0502020204030204" pitchFamily="34" charset="0"/>
              </a:rPr>
              <a:t> box to show the pair of </a:t>
            </a:r>
            <a:r>
              <a:rPr lang="en-GB" altLang="en-US" sz="2200" b="1" dirty="0">
                <a:ea typeface="Times New Roman" panose="02020603050405020304" pitchFamily="18" charset="0"/>
                <a:cs typeface="Calibri" panose="020F0502020204030204" pitchFamily="34" charset="0"/>
              </a:rPr>
              <a:t>pronouns</a:t>
            </a:r>
            <a:r>
              <a:rPr lang="en-GB" altLang="en-US" sz="2200" dirty="0">
                <a:ea typeface="Times New Roman" panose="02020603050405020304" pitchFamily="18" charset="0"/>
                <a:cs typeface="Calibri" panose="020F0502020204030204" pitchFamily="34" charset="0"/>
              </a:rPr>
              <a:t> that completes the sentence below. </a:t>
            </a:r>
            <a:endParaRPr lang="en-GB" altLang="en-US" sz="2200" dirty="0"/>
          </a:p>
          <a:p>
            <a:pPr eaLnBrk="0" fontAlgn="base" hangingPunct="0">
              <a:spcBef>
                <a:spcPct val="0"/>
              </a:spcBef>
              <a:spcAft>
                <a:spcPct val="0"/>
              </a:spcAft>
            </a:pPr>
            <a:endParaRPr lang="en-GB" altLang="en-US" sz="2200" dirty="0"/>
          </a:p>
        </p:txBody>
      </p:sp>
      <p:sp>
        <p:nvSpPr>
          <p:cNvPr id="23" name="Rectangle 13"/>
          <p:cNvSpPr>
            <a:spLocks noChangeArrowheads="1"/>
          </p:cNvSpPr>
          <p:nvPr/>
        </p:nvSpPr>
        <p:spPr bwMode="auto">
          <a:xfrm>
            <a:off x="1524000" y="6365621"/>
            <a:ext cx="9144000"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ctr" eaLnBrk="0" fontAlgn="base" hangingPunct="0">
              <a:spcBef>
                <a:spcPct val="0"/>
              </a:spcBef>
              <a:spcAft>
                <a:spcPct val="0"/>
              </a:spcAft>
            </a:pPr>
            <a:r>
              <a:rPr lang="en-GB" altLang="en-US" sz="2200" b="1" i="1" u="sng" dirty="0">
                <a:ea typeface="Times New Roman" panose="02020603050405020304" pitchFamily="18" charset="0"/>
                <a:cs typeface="Calibri" panose="020F0502020204030204" pitchFamily="34" charset="0"/>
              </a:rPr>
              <a:t>CHALLENGE</a:t>
            </a:r>
            <a:r>
              <a:rPr lang="en-GB" altLang="en-US" sz="2200" b="1" i="1" dirty="0">
                <a:ea typeface="Times New Roman" panose="02020603050405020304" pitchFamily="18" charset="0"/>
                <a:cs typeface="Calibri" panose="020F0502020204030204" pitchFamily="34" charset="0"/>
              </a:rPr>
              <a:t>: Identify the coordinating conjunction in the sentence above.</a:t>
            </a:r>
            <a:endParaRPr lang="en-GB" altLang="en-US" sz="2200" i="1" dirty="0"/>
          </a:p>
          <a:p>
            <a:pPr eaLnBrk="0" fontAlgn="base" hangingPunct="0">
              <a:spcBef>
                <a:spcPct val="0"/>
              </a:spcBef>
              <a:spcAft>
                <a:spcPct val="0"/>
              </a:spcAft>
            </a:pPr>
            <a:r>
              <a:rPr lang="en-GB" altLang="en-US" sz="2200" i="1" dirty="0">
                <a:ea typeface="Times New Roman" panose="02020603050405020304" pitchFamily="18" charset="0"/>
                <a:cs typeface="Calibri" panose="020F0502020204030204" pitchFamily="34" charset="0"/>
              </a:rPr>
              <a:t>                                                                                  </a:t>
            </a:r>
            <a:endParaRPr lang="en-GB" altLang="en-US" sz="2200" i="1" dirty="0"/>
          </a:p>
          <a:p>
            <a:pPr eaLnBrk="0" fontAlgn="base" hangingPunct="0">
              <a:spcBef>
                <a:spcPct val="0"/>
              </a:spcBef>
              <a:spcAft>
                <a:spcPct val="0"/>
              </a:spcAft>
            </a:pPr>
            <a:endParaRPr lang="en-GB" altLang="en-US" sz="2200" i="1" dirty="0"/>
          </a:p>
        </p:txBody>
      </p:sp>
      <p:pic>
        <p:nvPicPr>
          <p:cNvPr id="10" name="Picture 9">
            <a:extLst>
              <a:ext uri="{FF2B5EF4-FFF2-40B4-BE49-F238E27FC236}">
                <a16:creationId xmlns:a16="http://schemas.microsoft.com/office/drawing/2014/main" id="{8E07FA8F-5518-468D-BA3A-779DB4DC1D7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9832" y="167683"/>
            <a:ext cx="753237" cy="1082421"/>
          </a:xfrm>
          <a:prstGeom prst="rect">
            <a:avLst/>
          </a:prstGeom>
        </p:spPr>
      </p:pic>
      <p:sp>
        <p:nvSpPr>
          <p:cNvPr id="11" name="Rectangle 14">
            <a:extLst>
              <a:ext uri="{FF2B5EF4-FFF2-40B4-BE49-F238E27FC236}">
                <a16:creationId xmlns:a16="http://schemas.microsoft.com/office/drawing/2014/main" id="{77DAC1E8-71BE-4A44-B9AD-249F912FD836}"/>
              </a:ext>
            </a:extLst>
          </p:cNvPr>
          <p:cNvSpPr>
            <a:spLocks noChangeArrowheads="1"/>
          </p:cNvSpPr>
          <p:nvPr/>
        </p:nvSpPr>
        <p:spPr bwMode="auto">
          <a:xfrm>
            <a:off x="2767886" y="1558817"/>
            <a:ext cx="6624736" cy="144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endParaRPr lang="en-GB" altLang="en-US" sz="2200" dirty="0">
              <a:cs typeface="Calibri" panose="020F0502020204030204" pitchFamily="34" charset="0"/>
            </a:endParaRPr>
          </a:p>
          <a:p>
            <a:pPr lvl="0" eaLnBrk="0" fontAlgn="base" hangingPunct="0">
              <a:spcBef>
                <a:spcPct val="0"/>
              </a:spcBef>
              <a:spcAft>
                <a:spcPct val="0"/>
              </a:spcAft>
            </a:pPr>
            <a:r>
              <a:rPr lang="en-GB" altLang="en-US" sz="2200" dirty="0">
                <a:cs typeface="Calibri" panose="020F0502020204030204" pitchFamily="34" charset="0"/>
              </a:rPr>
              <a:t>Usually, ____ go to the gym after school, but tomorrow ____ wants to go out. </a:t>
            </a:r>
          </a:p>
          <a:p>
            <a:pPr eaLnBrk="0" fontAlgn="base" hangingPunct="0">
              <a:spcBef>
                <a:spcPct val="0"/>
              </a:spcBef>
              <a:spcAft>
                <a:spcPct val="0"/>
              </a:spcAft>
            </a:pPr>
            <a:endParaRPr lang="en-GB" altLang="en-US" sz="2200" dirty="0">
              <a:cs typeface="Calibri" panose="020F0502020204030204" pitchFamily="34" charset="0"/>
            </a:endParaRPr>
          </a:p>
        </p:txBody>
      </p:sp>
      <p:grpSp>
        <p:nvGrpSpPr>
          <p:cNvPr id="12" name="Group 11">
            <a:extLst>
              <a:ext uri="{FF2B5EF4-FFF2-40B4-BE49-F238E27FC236}">
                <a16:creationId xmlns:a16="http://schemas.microsoft.com/office/drawing/2014/main" id="{6955E130-D7C7-42A3-A430-F5A349D7E472}"/>
              </a:ext>
            </a:extLst>
          </p:cNvPr>
          <p:cNvGrpSpPr/>
          <p:nvPr/>
        </p:nvGrpSpPr>
        <p:grpSpPr>
          <a:xfrm>
            <a:off x="7171432" y="2558825"/>
            <a:ext cx="1143262" cy="3754663"/>
            <a:chOff x="7110309" y="2132856"/>
            <a:chExt cx="1143262" cy="3754663"/>
          </a:xfrm>
        </p:grpSpPr>
        <p:grpSp>
          <p:nvGrpSpPr>
            <p:cNvPr id="13" name="Group 12">
              <a:extLst>
                <a:ext uri="{FF2B5EF4-FFF2-40B4-BE49-F238E27FC236}">
                  <a16:creationId xmlns:a16="http://schemas.microsoft.com/office/drawing/2014/main" id="{913B1FBD-21DC-48C2-9092-A71A87AB4225}"/>
                </a:ext>
              </a:extLst>
            </p:cNvPr>
            <p:cNvGrpSpPr/>
            <p:nvPr/>
          </p:nvGrpSpPr>
          <p:grpSpPr>
            <a:xfrm>
              <a:off x="7110309" y="2132856"/>
              <a:ext cx="1143262" cy="2966718"/>
              <a:chOff x="7110309" y="2132856"/>
              <a:chExt cx="1143262" cy="2966718"/>
            </a:xfrm>
          </p:grpSpPr>
          <p:grpSp>
            <p:nvGrpSpPr>
              <p:cNvPr id="15" name="Group 14">
                <a:extLst>
                  <a:ext uri="{FF2B5EF4-FFF2-40B4-BE49-F238E27FC236}">
                    <a16:creationId xmlns:a16="http://schemas.microsoft.com/office/drawing/2014/main" id="{A7F968AE-D111-4EE2-94F6-38793523703C}"/>
                  </a:ext>
                </a:extLst>
              </p:cNvPr>
              <p:cNvGrpSpPr/>
              <p:nvPr/>
            </p:nvGrpSpPr>
            <p:grpSpPr>
              <a:xfrm>
                <a:off x="7455015" y="2703983"/>
                <a:ext cx="443007" cy="2395591"/>
                <a:chOff x="0" y="-69120"/>
                <a:chExt cx="219657" cy="1303797"/>
              </a:xfrm>
            </p:grpSpPr>
            <p:sp>
              <p:nvSpPr>
                <p:cNvPr id="17" name="Rectangle 16">
                  <a:extLst>
                    <a:ext uri="{FF2B5EF4-FFF2-40B4-BE49-F238E27FC236}">
                      <a16:creationId xmlns:a16="http://schemas.microsoft.com/office/drawing/2014/main" id="{82C5BB29-D84E-48D8-8C24-ECDE44BA44A0}"/>
                    </a:ext>
                  </a:extLst>
                </p:cNvPr>
                <p:cNvSpPr/>
                <p:nvPr/>
              </p:nvSpPr>
              <p:spPr>
                <a:xfrm>
                  <a:off x="0" y="-69120"/>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1</a:t>
                  </a:r>
                </a:p>
              </p:txBody>
            </p:sp>
            <p:sp>
              <p:nvSpPr>
                <p:cNvPr id="18" name="Rectangle 17">
                  <a:extLst>
                    <a:ext uri="{FF2B5EF4-FFF2-40B4-BE49-F238E27FC236}">
                      <a16:creationId xmlns:a16="http://schemas.microsoft.com/office/drawing/2014/main" id="{2240930D-9C18-430B-8E36-5055C5E8EC76}"/>
                    </a:ext>
                  </a:extLst>
                </p:cNvPr>
                <p:cNvSpPr/>
                <p:nvPr/>
              </p:nvSpPr>
              <p:spPr>
                <a:xfrm>
                  <a:off x="6297" y="289291"/>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2</a:t>
                  </a:r>
                </a:p>
              </p:txBody>
            </p:sp>
            <p:sp>
              <p:nvSpPr>
                <p:cNvPr id="19" name="Rectangle 18">
                  <a:extLst>
                    <a:ext uri="{FF2B5EF4-FFF2-40B4-BE49-F238E27FC236}">
                      <a16:creationId xmlns:a16="http://schemas.microsoft.com/office/drawing/2014/main" id="{6AC2580E-F9EF-41D0-94F7-CD38482CF0F0}"/>
                    </a:ext>
                  </a:extLst>
                </p:cNvPr>
                <p:cNvSpPr/>
                <p:nvPr/>
              </p:nvSpPr>
              <p:spPr>
                <a:xfrm>
                  <a:off x="5434" y="657063"/>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3</a:t>
                  </a:r>
                </a:p>
              </p:txBody>
            </p:sp>
            <p:sp>
              <p:nvSpPr>
                <p:cNvPr id="20" name="Rectangle 19">
                  <a:extLst>
                    <a:ext uri="{FF2B5EF4-FFF2-40B4-BE49-F238E27FC236}">
                      <a16:creationId xmlns:a16="http://schemas.microsoft.com/office/drawing/2014/main" id="{E905BD26-5BB0-4456-9BAC-17F87E9C47A6}"/>
                    </a:ext>
                  </a:extLst>
                </p:cNvPr>
                <p:cNvSpPr/>
                <p:nvPr/>
              </p:nvSpPr>
              <p:spPr>
                <a:xfrm>
                  <a:off x="0" y="1021317"/>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4</a:t>
                  </a:r>
                </a:p>
              </p:txBody>
            </p:sp>
          </p:grpSp>
          <p:sp>
            <p:nvSpPr>
              <p:cNvPr id="16" name="Rectangle 15">
                <a:extLst>
                  <a:ext uri="{FF2B5EF4-FFF2-40B4-BE49-F238E27FC236}">
                    <a16:creationId xmlns:a16="http://schemas.microsoft.com/office/drawing/2014/main" id="{59736DF1-DA60-4D4F-BF6C-D2AE2D2460DA}"/>
                  </a:ext>
                </a:extLst>
              </p:cNvPr>
              <p:cNvSpPr/>
              <p:nvPr/>
            </p:nvSpPr>
            <p:spPr>
              <a:xfrm>
                <a:off x="7110309" y="2132856"/>
                <a:ext cx="1143262" cy="430887"/>
              </a:xfrm>
              <a:prstGeom prst="rect">
                <a:avLst/>
              </a:prstGeom>
            </p:spPr>
            <p:txBody>
              <a:bodyPr wrap="none">
                <a:spAutoFit/>
              </a:bodyPr>
              <a:lstStyle/>
              <a:p>
                <a:r>
                  <a:rPr lang="en-GB" altLang="en-US" sz="2200" dirty="0">
                    <a:ea typeface="Times New Roman" panose="02020603050405020304" pitchFamily="18" charset="0"/>
                    <a:cs typeface="Calibri" panose="020F0502020204030204" pitchFamily="34" charset="0"/>
                  </a:rPr>
                  <a:t>Tick </a:t>
                </a:r>
                <a:r>
                  <a:rPr lang="en-GB" altLang="en-US" sz="2200" b="1" dirty="0">
                    <a:ea typeface="Times New Roman" panose="02020603050405020304" pitchFamily="18" charset="0"/>
                    <a:cs typeface="Calibri" panose="020F0502020204030204" pitchFamily="34" charset="0"/>
                  </a:rPr>
                  <a:t>one</a:t>
                </a:r>
                <a:endParaRPr lang="en-GB" sz="2200" dirty="0"/>
              </a:p>
            </p:txBody>
          </p:sp>
        </p:grpSp>
        <p:sp>
          <p:nvSpPr>
            <p:cNvPr id="14" name="Rectangle 13">
              <a:extLst>
                <a:ext uri="{FF2B5EF4-FFF2-40B4-BE49-F238E27FC236}">
                  <a16:creationId xmlns:a16="http://schemas.microsoft.com/office/drawing/2014/main" id="{3A14E1D5-71E7-42DF-A97B-298D0AF47899}"/>
                </a:ext>
              </a:extLst>
            </p:cNvPr>
            <p:cNvSpPr/>
            <p:nvPr/>
          </p:nvSpPr>
          <p:spPr>
            <a:xfrm>
              <a:off x="7138760" y="5118078"/>
              <a:ext cx="1084733" cy="769441"/>
            </a:xfrm>
            <a:prstGeom prst="rect">
              <a:avLst/>
            </a:prstGeom>
          </p:spPr>
          <p:txBody>
            <a:bodyPr wrap="square">
              <a:spAutoFit/>
            </a:bodyPr>
            <a:lstStyle/>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______</a:t>
              </a:r>
              <a:endParaRPr lang="en-GB" altLang="en-US" sz="2200" dirty="0"/>
            </a:p>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1 mark</a:t>
              </a:r>
              <a:endParaRPr lang="en-GB" altLang="en-US" sz="2200" dirty="0"/>
            </a:p>
          </p:txBody>
        </p:sp>
      </p:grpSp>
      <p:sp>
        <p:nvSpPr>
          <p:cNvPr id="21" name="Rectangle 14">
            <a:extLst>
              <a:ext uri="{FF2B5EF4-FFF2-40B4-BE49-F238E27FC236}">
                <a16:creationId xmlns:a16="http://schemas.microsoft.com/office/drawing/2014/main" id="{003561EC-1DEA-4D29-9AD1-DE73E6228F8C}"/>
              </a:ext>
            </a:extLst>
          </p:cNvPr>
          <p:cNvSpPr>
            <a:spLocks noChangeArrowheads="1"/>
          </p:cNvSpPr>
          <p:nvPr/>
        </p:nvSpPr>
        <p:spPr bwMode="auto">
          <a:xfrm>
            <a:off x="4551442" y="3057500"/>
            <a:ext cx="1267694" cy="2462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they, you</a:t>
            </a:r>
            <a:endParaRPr lang="en-GB" altLang="en-US" sz="2200" dirty="0"/>
          </a:p>
          <a:p>
            <a:pPr eaLnBrk="0" fontAlgn="base" hangingPunct="0">
              <a:spcBef>
                <a:spcPct val="0"/>
              </a:spcBef>
              <a:spcAft>
                <a:spcPct val="0"/>
              </a:spcAft>
            </a:pPr>
            <a:endParaRPr lang="en-GB" altLang="en-US" sz="2200" dirty="0">
              <a:ea typeface="Times New Roman" panose="02020603050405020304" pitchFamily="18" charset="0"/>
              <a:cs typeface="Calibri" panose="020F0502020204030204" pitchFamily="34" charset="0"/>
            </a:endParaRPr>
          </a:p>
          <a:p>
            <a:pPr lvl="0"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I, they</a:t>
            </a:r>
          </a:p>
          <a:p>
            <a:pPr lvl="0" eaLnBrk="0" fontAlgn="base" hangingPunct="0">
              <a:spcBef>
                <a:spcPct val="0"/>
              </a:spcBef>
              <a:spcAft>
                <a:spcPct val="0"/>
              </a:spcAft>
            </a:pPr>
            <a:endParaRPr lang="en-GB" altLang="en-US" sz="2200" dirty="0">
              <a:ea typeface="Times New Roman" panose="02020603050405020304" pitchFamily="18" charset="0"/>
              <a:cs typeface="Calibri" panose="020F0502020204030204" pitchFamily="34" charset="0"/>
            </a:endParaRPr>
          </a:p>
          <a:p>
            <a:pPr lvl="0"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we, she</a:t>
            </a:r>
          </a:p>
          <a:p>
            <a:pPr eaLnBrk="0" fontAlgn="base" hangingPunct="0">
              <a:spcBef>
                <a:spcPct val="0"/>
              </a:spcBef>
              <a:spcAft>
                <a:spcPct val="0"/>
              </a:spcAft>
            </a:pPr>
            <a:endParaRPr lang="en-GB" altLang="en-US" sz="2200" dirty="0">
              <a:ea typeface="Times New Roman" panose="02020603050405020304" pitchFamily="18" charset="0"/>
              <a:cs typeface="Calibri" panose="020F0502020204030204" pitchFamily="34" charset="0"/>
            </a:endParaRPr>
          </a:p>
          <a:p>
            <a:pPr lvl="0"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she, he</a:t>
            </a:r>
            <a:endParaRPr lang="en-GB" altLang="en-US" sz="2200" dirty="0"/>
          </a:p>
        </p:txBody>
      </p:sp>
      <p:pic>
        <p:nvPicPr>
          <p:cNvPr id="22" name="Picture 21">
            <a:extLst>
              <a:ext uri="{FF2B5EF4-FFF2-40B4-BE49-F238E27FC236}">
                <a16:creationId xmlns:a16="http://schemas.microsoft.com/office/drawing/2014/main" id="{48ACEF24-4899-C843-B2B1-2A170EE50726}"/>
              </a:ext>
            </a:extLst>
          </p:cNvPr>
          <p:cNvPicPr>
            <a:picLocks noChangeAspect="1"/>
          </p:cNvPicPr>
          <p:nvPr/>
        </p:nvPicPr>
        <p:blipFill>
          <a:blip r:embed="rId3"/>
          <a:stretch>
            <a:fillRect/>
          </a:stretch>
        </p:blipFill>
        <p:spPr>
          <a:xfrm>
            <a:off x="10668000" y="470599"/>
            <a:ext cx="1234846" cy="826857"/>
          </a:xfrm>
          <a:prstGeom prst="rect">
            <a:avLst/>
          </a:prstGeom>
        </p:spPr>
      </p:pic>
    </p:spTree>
    <p:extLst>
      <p:ext uri="{BB962C8B-B14F-4D97-AF65-F5344CB8AC3E}">
        <p14:creationId xmlns:p14="http://schemas.microsoft.com/office/powerpoint/2010/main" val="946412977"/>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618DF5B-C7E5-41A3-9007-E34DE55A35B1}"/>
              </a:ext>
            </a:extLst>
          </p:cNvPr>
          <p:cNvSpPr txBox="1"/>
          <p:nvPr/>
        </p:nvSpPr>
        <p:spPr>
          <a:xfrm>
            <a:off x="4744042" y="692697"/>
            <a:ext cx="3089115" cy="507831"/>
          </a:xfrm>
          <a:prstGeom prst="rect">
            <a:avLst/>
          </a:prstGeom>
          <a:noFill/>
        </p:spPr>
        <p:txBody>
          <a:bodyPr wrap="none" rtlCol="0">
            <a:spAutoFit/>
          </a:bodyPr>
          <a:lstStyle/>
          <a:p>
            <a:r>
              <a:rPr lang="en-GB" sz="2700" b="1" dirty="0"/>
              <a:t>Week 23 - questions</a:t>
            </a:r>
          </a:p>
        </p:txBody>
      </p:sp>
      <p:sp>
        <p:nvSpPr>
          <p:cNvPr id="8" name="Rectangle 13"/>
          <p:cNvSpPr>
            <a:spLocks noChangeArrowheads="1"/>
          </p:cNvSpPr>
          <p:nvPr/>
        </p:nvSpPr>
        <p:spPr bwMode="auto">
          <a:xfrm>
            <a:off x="2495600" y="1484784"/>
            <a:ext cx="7200800"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200" b="1" dirty="0">
                <a:ea typeface="Times New Roman" panose="02020603050405020304" pitchFamily="18" charset="0"/>
                <a:cs typeface="Calibri" panose="020F0502020204030204" pitchFamily="34" charset="0"/>
              </a:rPr>
              <a:t>3.  </a:t>
            </a:r>
            <a:r>
              <a:rPr lang="en-GB" altLang="en-US" sz="2200" dirty="0">
                <a:ea typeface="Times New Roman" panose="02020603050405020304" pitchFamily="18" charset="0"/>
                <a:cs typeface="Calibri" panose="020F0502020204030204" pitchFamily="34" charset="0"/>
              </a:rPr>
              <a:t>Add two </a:t>
            </a:r>
            <a:r>
              <a:rPr lang="en-GB" altLang="en-US" sz="2200" b="1" dirty="0">
                <a:ea typeface="Times New Roman" panose="02020603050405020304" pitchFamily="18" charset="0"/>
                <a:cs typeface="Calibri" panose="020F0502020204030204" pitchFamily="34" charset="0"/>
              </a:rPr>
              <a:t>full stops </a:t>
            </a:r>
            <a:r>
              <a:rPr lang="en-GB" altLang="en-US" sz="2200" dirty="0">
                <a:ea typeface="Times New Roman" panose="02020603050405020304" pitchFamily="18" charset="0"/>
                <a:cs typeface="Calibri" panose="020F0502020204030204" pitchFamily="34" charset="0"/>
              </a:rPr>
              <a:t>and </a:t>
            </a:r>
            <a:r>
              <a:rPr lang="en-GB" altLang="en-US" sz="2200" b="1" dirty="0">
                <a:ea typeface="Times New Roman" panose="02020603050405020304" pitchFamily="18" charset="0"/>
                <a:cs typeface="Calibri" panose="020F0502020204030204" pitchFamily="34" charset="0"/>
              </a:rPr>
              <a:t>capital letters </a:t>
            </a:r>
            <a:r>
              <a:rPr lang="en-GB" altLang="en-US" sz="2200" dirty="0">
                <a:ea typeface="Times New Roman" panose="02020603050405020304" pitchFamily="18" charset="0"/>
                <a:cs typeface="Calibri" panose="020F0502020204030204" pitchFamily="34" charset="0"/>
              </a:rPr>
              <a:t>in the correct places below.</a:t>
            </a:r>
            <a:endParaRPr lang="en-GB" altLang="en-US" sz="2200" dirty="0"/>
          </a:p>
          <a:p>
            <a:pPr eaLnBrk="0" fontAlgn="base" hangingPunct="0">
              <a:spcBef>
                <a:spcPct val="0"/>
              </a:spcBef>
              <a:spcAft>
                <a:spcPct val="0"/>
              </a:spcAft>
            </a:pPr>
            <a:endParaRPr lang="en-GB" altLang="en-US" sz="2200" dirty="0"/>
          </a:p>
        </p:txBody>
      </p:sp>
      <p:sp>
        <p:nvSpPr>
          <p:cNvPr id="24" name="Rectangle 23"/>
          <p:cNvSpPr/>
          <p:nvPr/>
        </p:nvSpPr>
        <p:spPr>
          <a:xfrm>
            <a:off x="8407724" y="5078795"/>
            <a:ext cx="1084733" cy="769441"/>
          </a:xfrm>
          <a:prstGeom prst="rect">
            <a:avLst/>
          </a:prstGeom>
        </p:spPr>
        <p:txBody>
          <a:bodyPr wrap="square">
            <a:spAutoFit/>
          </a:bodyPr>
          <a:lstStyle/>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______</a:t>
            </a:r>
            <a:endParaRPr lang="en-GB" altLang="en-US" sz="2200" dirty="0"/>
          </a:p>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1 mark</a:t>
            </a:r>
            <a:endParaRPr lang="en-GB" altLang="en-US" sz="2200" dirty="0"/>
          </a:p>
        </p:txBody>
      </p:sp>
      <p:sp>
        <p:nvSpPr>
          <p:cNvPr id="23" name="Rectangle 13"/>
          <p:cNvSpPr>
            <a:spLocks noChangeArrowheads="1"/>
          </p:cNvSpPr>
          <p:nvPr/>
        </p:nvSpPr>
        <p:spPr bwMode="auto">
          <a:xfrm>
            <a:off x="1524000" y="6209436"/>
            <a:ext cx="9144000"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ctr" eaLnBrk="0" fontAlgn="base" hangingPunct="0">
              <a:spcBef>
                <a:spcPct val="0"/>
              </a:spcBef>
              <a:spcAft>
                <a:spcPct val="0"/>
              </a:spcAft>
            </a:pPr>
            <a:r>
              <a:rPr lang="en-GB" altLang="en-US" sz="2200" b="1" i="1" u="sng" dirty="0">
                <a:ea typeface="Times New Roman" panose="02020603050405020304" pitchFamily="18" charset="0"/>
                <a:cs typeface="Calibri" panose="020F0502020204030204" pitchFamily="34" charset="0"/>
              </a:rPr>
              <a:t>CHALLENGE</a:t>
            </a:r>
            <a:r>
              <a:rPr lang="en-GB" altLang="en-US" sz="2200" b="1" i="1" dirty="0">
                <a:ea typeface="Times New Roman" panose="02020603050405020304" pitchFamily="18" charset="0"/>
                <a:cs typeface="Calibri" panose="020F0502020204030204" pitchFamily="34" charset="0"/>
              </a:rPr>
              <a:t>: Combine the two sentences into one using a conjunction.</a:t>
            </a:r>
            <a:endParaRPr lang="en-GB" altLang="en-US" sz="2200" i="1" dirty="0"/>
          </a:p>
          <a:p>
            <a:pPr eaLnBrk="0" fontAlgn="base" hangingPunct="0">
              <a:spcBef>
                <a:spcPct val="0"/>
              </a:spcBef>
              <a:spcAft>
                <a:spcPct val="0"/>
              </a:spcAft>
            </a:pPr>
            <a:r>
              <a:rPr lang="en-GB" altLang="en-US" sz="2200" i="1" dirty="0">
                <a:ea typeface="Times New Roman" panose="02020603050405020304" pitchFamily="18" charset="0"/>
                <a:cs typeface="Calibri" panose="020F0502020204030204" pitchFamily="34" charset="0"/>
              </a:rPr>
              <a:t>                                                                                  </a:t>
            </a:r>
            <a:endParaRPr lang="en-GB" altLang="en-US" sz="2200" i="1" dirty="0"/>
          </a:p>
          <a:p>
            <a:pPr eaLnBrk="0" fontAlgn="base" hangingPunct="0">
              <a:spcBef>
                <a:spcPct val="0"/>
              </a:spcBef>
              <a:spcAft>
                <a:spcPct val="0"/>
              </a:spcAft>
            </a:pPr>
            <a:endParaRPr lang="en-GB" altLang="en-US" sz="2200" i="1" dirty="0"/>
          </a:p>
        </p:txBody>
      </p:sp>
      <p:sp>
        <p:nvSpPr>
          <p:cNvPr id="10" name="Rectangle 14"/>
          <p:cNvSpPr>
            <a:spLocks noChangeArrowheads="1"/>
          </p:cNvSpPr>
          <p:nvPr/>
        </p:nvSpPr>
        <p:spPr bwMode="auto">
          <a:xfrm>
            <a:off x="3052191" y="2953980"/>
            <a:ext cx="6885383" cy="27392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eaLnBrk="0" fontAlgn="base" hangingPunct="0">
              <a:spcBef>
                <a:spcPct val="0"/>
              </a:spcBef>
              <a:spcAft>
                <a:spcPct val="0"/>
              </a:spcAft>
            </a:pPr>
            <a:r>
              <a:rPr lang="en-GB" altLang="en-US" sz="2800" dirty="0">
                <a:ea typeface="Times New Roman" panose="02020603050405020304" pitchFamily="18" charset="0"/>
                <a:cs typeface="Calibri" panose="020F0502020204030204" pitchFamily="34" charset="0"/>
              </a:rPr>
              <a:t>late at night </a:t>
            </a:r>
            <a:r>
              <a:rPr lang="en-GB" altLang="en-US" sz="2800" dirty="0" err="1">
                <a:ea typeface="Times New Roman" panose="02020603050405020304" pitchFamily="18" charset="0"/>
                <a:cs typeface="Calibri" panose="020F0502020204030204" pitchFamily="34" charset="0"/>
              </a:rPr>
              <a:t>simon</a:t>
            </a:r>
            <a:r>
              <a:rPr lang="en-GB" altLang="en-US" sz="2800" dirty="0">
                <a:ea typeface="Times New Roman" panose="02020603050405020304" pitchFamily="18" charset="0"/>
                <a:cs typeface="Calibri" panose="020F0502020204030204" pitchFamily="34" charset="0"/>
              </a:rPr>
              <a:t> saw a strange light he cautiously stepped outside </a:t>
            </a:r>
          </a:p>
          <a:p>
            <a:pPr lvl="0" eaLnBrk="0" fontAlgn="base" hangingPunct="0">
              <a:spcBef>
                <a:spcPct val="0"/>
              </a:spcBef>
              <a:spcAft>
                <a:spcPct val="0"/>
              </a:spcAft>
            </a:pPr>
            <a:endParaRPr lang="en-GB" altLang="en-US" sz="3600" dirty="0">
              <a:ea typeface="Times New Roman" panose="02020603050405020304" pitchFamily="18" charset="0"/>
              <a:cs typeface="Calibri" panose="020F0502020204030204" pitchFamily="34" charset="0"/>
            </a:endParaRPr>
          </a:p>
          <a:p>
            <a:pPr lvl="0" eaLnBrk="0" fontAlgn="base" hangingPunct="0">
              <a:spcBef>
                <a:spcPct val="0"/>
              </a:spcBef>
              <a:spcAft>
                <a:spcPct val="0"/>
              </a:spcAft>
            </a:pPr>
            <a:endParaRPr lang="en-GB" altLang="en-US" sz="3600" dirty="0">
              <a:ea typeface="Times New Roman" panose="02020603050405020304" pitchFamily="18" charset="0"/>
              <a:cs typeface="Calibri" panose="020F0502020204030204" pitchFamily="34" charset="0"/>
            </a:endParaRPr>
          </a:p>
          <a:p>
            <a:pPr lvl="0" eaLnBrk="0" fontAlgn="base" hangingPunct="0">
              <a:spcBef>
                <a:spcPct val="0"/>
              </a:spcBef>
              <a:spcAft>
                <a:spcPct val="0"/>
              </a:spcAft>
            </a:pPr>
            <a:endParaRPr lang="en-GB" altLang="en-US" sz="2200" dirty="0">
              <a:ea typeface="Times New Roman" panose="02020603050405020304" pitchFamily="18" charset="0"/>
              <a:cs typeface="Calibri" panose="020F0502020204030204" pitchFamily="34" charset="0"/>
            </a:endParaRPr>
          </a:p>
          <a:p>
            <a:pPr eaLnBrk="0" fontAlgn="base" hangingPunct="0">
              <a:spcBef>
                <a:spcPct val="0"/>
              </a:spcBef>
              <a:spcAft>
                <a:spcPct val="0"/>
              </a:spcAft>
            </a:pPr>
            <a:endParaRPr lang="en-GB" altLang="en-US" sz="2200" dirty="0">
              <a:cs typeface="Calibri" panose="020F0502020204030204" pitchFamily="34" charset="0"/>
            </a:endParaRPr>
          </a:p>
        </p:txBody>
      </p:sp>
      <p:pic>
        <p:nvPicPr>
          <p:cNvPr id="22" name="Picture 21">
            <a:extLst>
              <a:ext uri="{FF2B5EF4-FFF2-40B4-BE49-F238E27FC236}">
                <a16:creationId xmlns:a16="http://schemas.microsoft.com/office/drawing/2014/main" id="{9DBBA42E-16D8-470A-823F-766E188AE3F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9832" y="167683"/>
            <a:ext cx="753237" cy="1082421"/>
          </a:xfrm>
          <a:prstGeom prst="rect">
            <a:avLst/>
          </a:prstGeom>
        </p:spPr>
      </p:pic>
      <p:pic>
        <p:nvPicPr>
          <p:cNvPr id="9" name="Picture 8">
            <a:extLst>
              <a:ext uri="{FF2B5EF4-FFF2-40B4-BE49-F238E27FC236}">
                <a16:creationId xmlns:a16="http://schemas.microsoft.com/office/drawing/2014/main" id="{621A5623-5F4C-874E-B5D4-281528B62279}"/>
              </a:ext>
            </a:extLst>
          </p:cNvPr>
          <p:cNvPicPr>
            <a:picLocks noChangeAspect="1"/>
          </p:cNvPicPr>
          <p:nvPr/>
        </p:nvPicPr>
        <p:blipFill>
          <a:blip r:embed="rId3"/>
          <a:stretch>
            <a:fillRect/>
          </a:stretch>
        </p:blipFill>
        <p:spPr>
          <a:xfrm>
            <a:off x="10668000" y="470599"/>
            <a:ext cx="1234846" cy="826857"/>
          </a:xfrm>
          <a:prstGeom prst="rect">
            <a:avLst/>
          </a:prstGeom>
        </p:spPr>
      </p:pic>
    </p:spTree>
    <p:extLst>
      <p:ext uri="{BB962C8B-B14F-4D97-AF65-F5344CB8AC3E}">
        <p14:creationId xmlns:p14="http://schemas.microsoft.com/office/powerpoint/2010/main" val="3405163050"/>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618DF5B-C7E5-41A3-9007-E34DE55A35B1}"/>
              </a:ext>
            </a:extLst>
          </p:cNvPr>
          <p:cNvSpPr txBox="1"/>
          <p:nvPr/>
        </p:nvSpPr>
        <p:spPr>
          <a:xfrm>
            <a:off x="4744042" y="692697"/>
            <a:ext cx="3089115" cy="507831"/>
          </a:xfrm>
          <a:prstGeom prst="rect">
            <a:avLst/>
          </a:prstGeom>
          <a:noFill/>
        </p:spPr>
        <p:txBody>
          <a:bodyPr wrap="none" rtlCol="0">
            <a:spAutoFit/>
          </a:bodyPr>
          <a:lstStyle/>
          <a:p>
            <a:r>
              <a:rPr lang="en-GB" sz="2700" b="1" dirty="0"/>
              <a:t>Week 24 - questions</a:t>
            </a:r>
          </a:p>
        </p:txBody>
      </p:sp>
      <p:sp>
        <p:nvSpPr>
          <p:cNvPr id="8" name="Rectangle 13"/>
          <p:cNvSpPr>
            <a:spLocks noChangeArrowheads="1"/>
          </p:cNvSpPr>
          <p:nvPr/>
        </p:nvSpPr>
        <p:spPr bwMode="auto">
          <a:xfrm>
            <a:off x="2103841" y="1535254"/>
            <a:ext cx="6933641" cy="20621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a:r>
              <a:rPr lang="en-GB" altLang="en-US" sz="2200" b="1" dirty="0">
                <a:ea typeface="Times New Roman" panose="02020603050405020304" pitchFamily="18" charset="0"/>
                <a:cs typeface="Calibri" panose="020F0502020204030204" pitchFamily="34" charset="0"/>
              </a:rPr>
              <a:t>1.</a:t>
            </a:r>
            <a:r>
              <a:rPr lang="en-GB" altLang="en-US" sz="2200" dirty="0">
                <a:ea typeface="Times New Roman" panose="02020603050405020304" pitchFamily="18" charset="0"/>
                <a:cs typeface="Calibri" panose="020F0502020204030204" pitchFamily="34" charset="0"/>
              </a:rPr>
              <a:t>  Tick the </a:t>
            </a:r>
            <a:r>
              <a:rPr lang="en-GB" sz="2200" dirty="0"/>
              <a:t>correct option to complete the sentence below. </a:t>
            </a:r>
          </a:p>
          <a:p>
            <a:r>
              <a:rPr lang="en-GB" dirty="0"/>
              <a:t> </a:t>
            </a:r>
          </a:p>
          <a:p>
            <a:r>
              <a:rPr lang="en-GB" sz="2200" dirty="0"/>
              <a:t>     _______ going to football practice.</a:t>
            </a:r>
          </a:p>
          <a:p>
            <a:pPr marL="457200" indent="-457200" eaLnBrk="0" fontAlgn="base" hangingPunct="0">
              <a:spcBef>
                <a:spcPct val="0"/>
              </a:spcBef>
              <a:spcAft>
                <a:spcPct val="0"/>
              </a:spcAft>
              <a:buAutoNum type="arabicPeriod"/>
            </a:pPr>
            <a:endParaRPr lang="en-GB" altLang="en-US" sz="2200" dirty="0">
              <a:cs typeface="Calibri" panose="020F0502020204030204" pitchFamily="34" charset="0"/>
            </a:endParaRPr>
          </a:p>
          <a:p>
            <a:pP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                                                                                  </a:t>
            </a:r>
            <a:endParaRPr lang="en-GB" altLang="en-US" sz="2200" dirty="0"/>
          </a:p>
          <a:p>
            <a:pPr eaLnBrk="0" fontAlgn="base" hangingPunct="0">
              <a:spcBef>
                <a:spcPct val="0"/>
              </a:spcBef>
              <a:spcAft>
                <a:spcPct val="0"/>
              </a:spcAft>
            </a:pPr>
            <a:endParaRPr lang="en-GB" altLang="en-US" sz="2200" dirty="0"/>
          </a:p>
        </p:txBody>
      </p:sp>
      <p:sp>
        <p:nvSpPr>
          <p:cNvPr id="37" name="Rectangle 13"/>
          <p:cNvSpPr>
            <a:spLocks noChangeArrowheads="1"/>
          </p:cNvSpPr>
          <p:nvPr/>
        </p:nvSpPr>
        <p:spPr bwMode="auto">
          <a:xfrm>
            <a:off x="1524000" y="6337769"/>
            <a:ext cx="9144000"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ctr" eaLnBrk="0" fontAlgn="base" hangingPunct="0">
              <a:spcBef>
                <a:spcPct val="0"/>
              </a:spcBef>
              <a:spcAft>
                <a:spcPct val="0"/>
              </a:spcAft>
            </a:pPr>
            <a:r>
              <a:rPr lang="en-GB" altLang="en-US" sz="2200" b="1" i="1" u="sng" dirty="0">
                <a:ea typeface="Times New Roman" panose="02020603050405020304" pitchFamily="18" charset="0"/>
                <a:cs typeface="Calibri" panose="020F0502020204030204" pitchFamily="34" charset="0"/>
              </a:rPr>
              <a:t>CHALLENGE</a:t>
            </a:r>
            <a:r>
              <a:rPr lang="en-GB" altLang="en-US" sz="2200" b="1" i="1" dirty="0">
                <a:ea typeface="Times New Roman" panose="02020603050405020304" pitchFamily="18" charset="0"/>
                <a:cs typeface="Calibri" panose="020F0502020204030204" pitchFamily="34" charset="0"/>
              </a:rPr>
              <a:t>: Write the expanded form of the contraction above.</a:t>
            </a:r>
            <a:endParaRPr lang="en-GB" altLang="en-US" sz="2200" i="1" dirty="0"/>
          </a:p>
          <a:p>
            <a:pPr eaLnBrk="0" fontAlgn="base" hangingPunct="0">
              <a:spcBef>
                <a:spcPct val="0"/>
              </a:spcBef>
              <a:spcAft>
                <a:spcPct val="0"/>
              </a:spcAft>
            </a:pPr>
            <a:endParaRPr lang="en-GB" altLang="en-US" sz="2200" i="1" dirty="0"/>
          </a:p>
        </p:txBody>
      </p:sp>
      <p:grpSp>
        <p:nvGrpSpPr>
          <p:cNvPr id="20" name="Group 19"/>
          <p:cNvGrpSpPr/>
          <p:nvPr/>
        </p:nvGrpSpPr>
        <p:grpSpPr>
          <a:xfrm>
            <a:off x="7522995" y="2289168"/>
            <a:ext cx="1143262" cy="3754663"/>
            <a:chOff x="7110309" y="2132856"/>
            <a:chExt cx="1143262" cy="3754663"/>
          </a:xfrm>
        </p:grpSpPr>
        <p:grpSp>
          <p:nvGrpSpPr>
            <p:cNvPr id="21" name="Group 20"/>
            <p:cNvGrpSpPr/>
            <p:nvPr/>
          </p:nvGrpSpPr>
          <p:grpSpPr>
            <a:xfrm>
              <a:off x="7110309" y="2132856"/>
              <a:ext cx="1143262" cy="2966718"/>
              <a:chOff x="7110309" y="2132856"/>
              <a:chExt cx="1143262" cy="2966718"/>
            </a:xfrm>
          </p:grpSpPr>
          <p:grpSp>
            <p:nvGrpSpPr>
              <p:cNvPr id="23" name="Group 22"/>
              <p:cNvGrpSpPr/>
              <p:nvPr/>
            </p:nvGrpSpPr>
            <p:grpSpPr>
              <a:xfrm>
                <a:off x="7455015" y="2703983"/>
                <a:ext cx="443007" cy="2395591"/>
                <a:chOff x="0" y="-69120"/>
                <a:chExt cx="219657" cy="1303797"/>
              </a:xfrm>
            </p:grpSpPr>
            <p:sp>
              <p:nvSpPr>
                <p:cNvPr id="26" name="Rectangle 25"/>
                <p:cNvSpPr/>
                <p:nvPr/>
              </p:nvSpPr>
              <p:spPr>
                <a:xfrm>
                  <a:off x="0" y="-69120"/>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1</a:t>
                  </a:r>
                </a:p>
              </p:txBody>
            </p:sp>
            <p:sp>
              <p:nvSpPr>
                <p:cNvPr id="28" name="Rectangle 27"/>
                <p:cNvSpPr/>
                <p:nvPr/>
              </p:nvSpPr>
              <p:spPr>
                <a:xfrm>
                  <a:off x="6297" y="289291"/>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2</a:t>
                  </a:r>
                </a:p>
              </p:txBody>
            </p:sp>
            <p:sp>
              <p:nvSpPr>
                <p:cNvPr id="32" name="Rectangle 31"/>
                <p:cNvSpPr/>
                <p:nvPr/>
              </p:nvSpPr>
              <p:spPr>
                <a:xfrm>
                  <a:off x="5434" y="657063"/>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3</a:t>
                  </a:r>
                </a:p>
              </p:txBody>
            </p:sp>
            <p:sp>
              <p:nvSpPr>
                <p:cNvPr id="33" name="Rectangle 32"/>
                <p:cNvSpPr/>
                <p:nvPr/>
              </p:nvSpPr>
              <p:spPr>
                <a:xfrm>
                  <a:off x="0" y="1021317"/>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4</a:t>
                  </a:r>
                </a:p>
              </p:txBody>
            </p:sp>
          </p:grpSp>
          <p:sp>
            <p:nvSpPr>
              <p:cNvPr id="25" name="Rectangle 24"/>
              <p:cNvSpPr/>
              <p:nvPr/>
            </p:nvSpPr>
            <p:spPr>
              <a:xfrm>
                <a:off x="7110309" y="2132856"/>
                <a:ext cx="1143262" cy="430887"/>
              </a:xfrm>
              <a:prstGeom prst="rect">
                <a:avLst/>
              </a:prstGeom>
            </p:spPr>
            <p:txBody>
              <a:bodyPr wrap="none">
                <a:spAutoFit/>
              </a:bodyPr>
              <a:lstStyle/>
              <a:p>
                <a:r>
                  <a:rPr lang="en-GB" altLang="en-US" sz="2200" dirty="0">
                    <a:ea typeface="Times New Roman" panose="02020603050405020304" pitchFamily="18" charset="0"/>
                    <a:cs typeface="Calibri" panose="020F0502020204030204" pitchFamily="34" charset="0"/>
                  </a:rPr>
                  <a:t>Tick </a:t>
                </a:r>
                <a:r>
                  <a:rPr lang="en-GB" altLang="en-US" sz="2200" b="1" dirty="0">
                    <a:ea typeface="Times New Roman" panose="02020603050405020304" pitchFamily="18" charset="0"/>
                    <a:cs typeface="Calibri" panose="020F0502020204030204" pitchFamily="34" charset="0"/>
                  </a:rPr>
                  <a:t>one</a:t>
                </a:r>
                <a:endParaRPr lang="en-GB" sz="2200" dirty="0"/>
              </a:p>
            </p:txBody>
          </p:sp>
        </p:grpSp>
        <p:sp>
          <p:nvSpPr>
            <p:cNvPr id="22" name="Rectangle 21"/>
            <p:cNvSpPr/>
            <p:nvPr/>
          </p:nvSpPr>
          <p:spPr>
            <a:xfrm>
              <a:off x="7138760" y="5118078"/>
              <a:ext cx="1084733" cy="769441"/>
            </a:xfrm>
            <a:prstGeom prst="rect">
              <a:avLst/>
            </a:prstGeom>
          </p:spPr>
          <p:txBody>
            <a:bodyPr wrap="square">
              <a:spAutoFit/>
            </a:bodyPr>
            <a:lstStyle/>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______</a:t>
              </a:r>
              <a:endParaRPr lang="en-GB" altLang="en-US" sz="2200" dirty="0"/>
            </a:p>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1 mark</a:t>
              </a:r>
              <a:endParaRPr lang="en-GB" altLang="en-US" sz="2200" dirty="0"/>
            </a:p>
          </p:txBody>
        </p:sp>
      </p:grpSp>
      <p:sp>
        <p:nvSpPr>
          <p:cNvPr id="34" name="Rectangle 14"/>
          <p:cNvSpPr>
            <a:spLocks noChangeArrowheads="1"/>
          </p:cNvSpPr>
          <p:nvPr/>
        </p:nvSpPr>
        <p:spPr bwMode="auto">
          <a:xfrm>
            <a:off x="4936814" y="2792830"/>
            <a:ext cx="1267694" cy="2462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200" dirty="0" err="1">
                <a:ea typeface="Times New Roman" panose="02020603050405020304" pitchFamily="18" charset="0"/>
                <a:cs typeface="Calibri" panose="020F0502020204030204" pitchFamily="34" charset="0"/>
              </a:rPr>
              <a:t>Theyre</a:t>
            </a:r>
            <a:r>
              <a:rPr lang="en-GB" altLang="en-US" sz="2200" dirty="0">
                <a:ea typeface="Times New Roman" panose="02020603050405020304" pitchFamily="18" charset="0"/>
                <a:cs typeface="Calibri" panose="020F0502020204030204" pitchFamily="34" charset="0"/>
              </a:rPr>
              <a:t>’</a:t>
            </a:r>
            <a:endParaRPr lang="en-GB" altLang="en-US" sz="2200" dirty="0"/>
          </a:p>
          <a:p>
            <a:pPr eaLnBrk="0" fontAlgn="base" hangingPunct="0">
              <a:spcBef>
                <a:spcPct val="0"/>
              </a:spcBef>
              <a:spcAft>
                <a:spcPct val="0"/>
              </a:spcAft>
            </a:pPr>
            <a:endParaRPr lang="en-GB" altLang="en-US" sz="2200" dirty="0">
              <a:ea typeface="Times New Roman" panose="02020603050405020304" pitchFamily="18" charset="0"/>
              <a:cs typeface="Calibri" panose="020F0502020204030204" pitchFamily="34" charset="0"/>
            </a:endParaRPr>
          </a:p>
          <a:p>
            <a:pPr lvl="0" eaLnBrk="0" fontAlgn="base" hangingPunct="0">
              <a:spcBef>
                <a:spcPct val="0"/>
              </a:spcBef>
              <a:spcAft>
                <a:spcPct val="0"/>
              </a:spcAft>
            </a:pPr>
            <a:r>
              <a:rPr lang="en-GB" altLang="en-US" sz="2200" dirty="0" err="1">
                <a:ea typeface="Times New Roman" panose="02020603050405020304" pitchFamily="18" charset="0"/>
                <a:cs typeface="Calibri" panose="020F0502020204030204" pitchFamily="34" charset="0"/>
              </a:rPr>
              <a:t>Th’eyre</a:t>
            </a:r>
            <a:endParaRPr lang="en-GB" altLang="en-US" sz="2200" dirty="0">
              <a:ea typeface="Times New Roman" panose="02020603050405020304" pitchFamily="18" charset="0"/>
              <a:cs typeface="Calibri" panose="020F0502020204030204" pitchFamily="34" charset="0"/>
            </a:endParaRPr>
          </a:p>
          <a:p>
            <a:pPr lvl="0" eaLnBrk="0" fontAlgn="base" hangingPunct="0">
              <a:spcBef>
                <a:spcPct val="0"/>
              </a:spcBef>
              <a:spcAft>
                <a:spcPct val="0"/>
              </a:spcAft>
            </a:pPr>
            <a:endParaRPr lang="en-GB" altLang="en-US" sz="2200" dirty="0">
              <a:ea typeface="Times New Roman" panose="02020603050405020304" pitchFamily="18" charset="0"/>
              <a:cs typeface="Calibri" panose="020F0502020204030204" pitchFamily="34" charset="0"/>
            </a:endParaRPr>
          </a:p>
          <a:p>
            <a:pPr lvl="0" eaLnBrk="0" fontAlgn="base" hangingPunct="0">
              <a:spcBef>
                <a:spcPct val="0"/>
              </a:spcBef>
              <a:spcAft>
                <a:spcPct val="0"/>
              </a:spcAft>
            </a:pPr>
            <a:r>
              <a:rPr lang="en-GB" altLang="en-US" sz="2200" dirty="0" err="1">
                <a:ea typeface="Times New Roman" panose="02020603050405020304" pitchFamily="18" charset="0"/>
                <a:cs typeface="Calibri" panose="020F0502020204030204" pitchFamily="34" charset="0"/>
              </a:rPr>
              <a:t>Theyr’e</a:t>
            </a:r>
            <a:endParaRPr lang="en-GB" altLang="en-US" sz="2200" dirty="0">
              <a:ea typeface="Times New Roman" panose="02020603050405020304" pitchFamily="18" charset="0"/>
              <a:cs typeface="Calibri" panose="020F0502020204030204" pitchFamily="34" charset="0"/>
            </a:endParaRPr>
          </a:p>
          <a:p>
            <a:pPr eaLnBrk="0" fontAlgn="base" hangingPunct="0">
              <a:spcBef>
                <a:spcPct val="0"/>
              </a:spcBef>
              <a:spcAft>
                <a:spcPct val="0"/>
              </a:spcAft>
            </a:pPr>
            <a:endParaRPr lang="en-GB" altLang="en-US" sz="2200" dirty="0">
              <a:ea typeface="Times New Roman" panose="02020603050405020304" pitchFamily="18" charset="0"/>
              <a:cs typeface="Calibri" panose="020F0502020204030204" pitchFamily="34" charset="0"/>
            </a:endParaRPr>
          </a:p>
          <a:p>
            <a:pPr lvl="0"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They’re</a:t>
            </a:r>
            <a:endParaRPr lang="en-GB" altLang="en-US" sz="2200" dirty="0"/>
          </a:p>
        </p:txBody>
      </p:sp>
      <p:pic>
        <p:nvPicPr>
          <p:cNvPr id="18" name="Picture 17">
            <a:extLst>
              <a:ext uri="{FF2B5EF4-FFF2-40B4-BE49-F238E27FC236}">
                <a16:creationId xmlns:a16="http://schemas.microsoft.com/office/drawing/2014/main" id="{128A5E4E-6257-40B9-9D46-0852E79A1C2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9832" y="167683"/>
            <a:ext cx="753237" cy="1082421"/>
          </a:xfrm>
          <a:prstGeom prst="rect">
            <a:avLst/>
          </a:prstGeom>
        </p:spPr>
      </p:pic>
      <p:pic>
        <p:nvPicPr>
          <p:cNvPr id="19" name="Picture 18">
            <a:extLst>
              <a:ext uri="{FF2B5EF4-FFF2-40B4-BE49-F238E27FC236}">
                <a16:creationId xmlns:a16="http://schemas.microsoft.com/office/drawing/2014/main" id="{B3790271-F410-DC4A-BB01-EF47142EF261}"/>
              </a:ext>
            </a:extLst>
          </p:cNvPr>
          <p:cNvPicPr>
            <a:picLocks noChangeAspect="1"/>
          </p:cNvPicPr>
          <p:nvPr/>
        </p:nvPicPr>
        <p:blipFill>
          <a:blip r:embed="rId3"/>
          <a:stretch>
            <a:fillRect/>
          </a:stretch>
        </p:blipFill>
        <p:spPr>
          <a:xfrm>
            <a:off x="10668000" y="470599"/>
            <a:ext cx="1234846" cy="826857"/>
          </a:xfrm>
          <a:prstGeom prst="rect">
            <a:avLst/>
          </a:prstGeom>
        </p:spPr>
      </p:pic>
    </p:spTree>
    <p:extLst>
      <p:ext uri="{BB962C8B-B14F-4D97-AF65-F5344CB8AC3E}">
        <p14:creationId xmlns:p14="http://schemas.microsoft.com/office/powerpoint/2010/main" val="456204800"/>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618DF5B-C7E5-41A3-9007-E34DE55A35B1}"/>
              </a:ext>
            </a:extLst>
          </p:cNvPr>
          <p:cNvSpPr txBox="1"/>
          <p:nvPr/>
        </p:nvSpPr>
        <p:spPr>
          <a:xfrm>
            <a:off x="4744042" y="692697"/>
            <a:ext cx="3089115" cy="507831"/>
          </a:xfrm>
          <a:prstGeom prst="rect">
            <a:avLst/>
          </a:prstGeom>
          <a:noFill/>
        </p:spPr>
        <p:txBody>
          <a:bodyPr wrap="none" rtlCol="0">
            <a:spAutoFit/>
          </a:bodyPr>
          <a:lstStyle/>
          <a:p>
            <a:r>
              <a:rPr lang="en-GB" sz="2700" b="1" dirty="0"/>
              <a:t>Week 24 - questions</a:t>
            </a:r>
          </a:p>
        </p:txBody>
      </p:sp>
      <p:sp>
        <p:nvSpPr>
          <p:cNvPr id="8" name="Rectangle 13"/>
          <p:cNvSpPr>
            <a:spLocks noChangeArrowheads="1"/>
          </p:cNvSpPr>
          <p:nvPr/>
        </p:nvSpPr>
        <p:spPr bwMode="auto">
          <a:xfrm>
            <a:off x="2302220" y="1600411"/>
            <a:ext cx="7158105" cy="31393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r>
              <a:rPr lang="en-GB" sz="2200" b="1" dirty="0"/>
              <a:t>2</a:t>
            </a:r>
            <a:r>
              <a:rPr lang="en-GB" sz="2200" dirty="0"/>
              <a:t>. Explain why there is an apostrophe after the </a:t>
            </a:r>
            <a:r>
              <a:rPr lang="en-GB" sz="2200" b="1" dirty="0"/>
              <a:t>s</a:t>
            </a:r>
            <a:r>
              <a:rPr lang="en-GB" sz="2200" dirty="0"/>
              <a:t> in </a:t>
            </a:r>
            <a:r>
              <a:rPr lang="en-GB" sz="2200" b="1" dirty="0"/>
              <a:t>girls</a:t>
            </a:r>
            <a:r>
              <a:rPr lang="en-GB" sz="2200" dirty="0"/>
              <a:t> in the sentence below.</a:t>
            </a:r>
          </a:p>
          <a:p>
            <a:pPr marL="457200" indent="-457200">
              <a:buAutoNum type="arabicPeriod" startAt="2"/>
            </a:pPr>
            <a:endParaRPr lang="en-GB" sz="2200" dirty="0"/>
          </a:p>
          <a:p>
            <a:r>
              <a:rPr lang="en-GB" sz="2200" dirty="0"/>
              <a:t>The </a:t>
            </a:r>
            <a:r>
              <a:rPr lang="en-GB" sz="2200" u="sng" dirty="0"/>
              <a:t>girls’</a:t>
            </a:r>
            <a:r>
              <a:rPr lang="en-GB" sz="2200" dirty="0"/>
              <a:t> locker room was extremely messy.</a:t>
            </a:r>
          </a:p>
          <a:p>
            <a:endParaRPr lang="en-GB" sz="2200" dirty="0"/>
          </a:p>
          <a:p>
            <a:endParaRPr lang="en-GB" sz="2200" dirty="0"/>
          </a:p>
          <a:p>
            <a:r>
              <a:rPr lang="en-GB" sz="2200" dirty="0"/>
              <a:t>_________________________________________________</a:t>
            </a:r>
          </a:p>
          <a:p>
            <a:endParaRPr lang="en-GB" sz="2200" dirty="0"/>
          </a:p>
          <a:p>
            <a:r>
              <a:rPr lang="en-GB" sz="2200" dirty="0"/>
              <a:t>_________________________________________________</a:t>
            </a:r>
          </a:p>
        </p:txBody>
      </p:sp>
      <p:sp>
        <p:nvSpPr>
          <p:cNvPr id="37" name="Rectangle 13"/>
          <p:cNvSpPr>
            <a:spLocks noChangeArrowheads="1"/>
          </p:cNvSpPr>
          <p:nvPr/>
        </p:nvSpPr>
        <p:spPr bwMode="auto">
          <a:xfrm>
            <a:off x="1965798" y="6043936"/>
            <a:ext cx="8234658"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algn="ctr" eaLnBrk="0" fontAlgn="base" hangingPunct="0">
              <a:spcBef>
                <a:spcPct val="0"/>
              </a:spcBef>
              <a:spcAft>
                <a:spcPct val="0"/>
              </a:spcAft>
            </a:pPr>
            <a:r>
              <a:rPr lang="en-GB" altLang="en-US" sz="2200" b="1" i="1" u="sng" dirty="0">
                <a:ea typeface="Times New Roman" panose="02020603050405020304" pitchFamily="18" charset="0"/>
                <a:cs typeface="Calibri" panose="020F0502020204030204" pitchFamily="34" charset="0"/>
              </a:rPr>
              <a:t>CHALLENGE</a:t>
            </a:r>
            <a:r>
              <a:rPr lang="en-GB" altLang="en-US" sz="2200" b="1" i="1" dirty="0">
                <a:ea typeface="Times New Roman" panose="02020603050405020304" pitchFamily="18" charset="0"/>
                <a:cs typeface="Calibri" panose="020F0502020204030204" pitchFamily="34" charset="0"/>
              </a:rPr>
              <a:t>: How would the meaning change if it was written as girl’s?</a:t>
            </a:r>
            <a:endParaRPr lang="en-GB" altLang="en-US" sz="2200" i="1" dirty="0"/>
          </a:p>
        </p:txBody>
      </p:sp>
      <p:sp>
        <p:nvSpPr>
          <p:cNvPr id="20" name="Rectangle 19"/>
          <p:cNvSpPr/>
          <p:nvPr/>
        </p:nvSpPr>
        <p:spPr>
          <a:xfrm>
            <a:off x="9250263" y="5155402"/>
            <a:ext cx="1084733" cy="769441"/>
          </a:xfrm>
          <a:prstGeom prst="rect">
            <a:avLst/>
          </a:prstGeom>
        </p:spPr>
        <p:txBody>
          <a:bodyPr wrap="square">
            <a:spAutoFit/>
          </a:bodyPr>
          <a:lstStyle/>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______</a:t>
            </a:r>
            <a:endParaRPr lang="en-GB" altLang="en-US" sz="2200" dirty="0"/>
          </a:p>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1 mark</a:t>
            </a:r>
            <a:endParaRPr lang="en-GB" altLang="en-US" sz="2200" dirty="0"/>
          </a:p>
        </p:txBody>
      </p:sp>
      <p:pic>
        <p:nvPicPr>
          <p:cNvPr id="10" name="Picture 9">
            <a:extLst>
              <a:ext uri="{FF2B5EF4-FFF2-40B4-BE49-F238E27FC236}">
                <a16:creationId xmlns:a16="http://schemas.microsoft.com/office/drawing/2014/main" id="{D3A365B9-DD71-4B43-9A32-4128C5F833C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9832" y="167683"/>
            <a:ext cx="753237" cy="1082421"/>
          </a:xfrm>
          <a:prstGeom prst="rect">
            <a:avLst/>
          </a:prstGeom>
        </p:spPr>
      </p:pic>
      <p:pic>
        <p:nvPicPr>
          <p:cNvPr id="11" name="Picture 10">
            <a:extLst>
              <a:ext uri="{FF2B5EF4-FFF2-40B4-BE49-F238E27FC236}">
                <a16:creationId xmlns:a16="http://schemas.microsoft.com/office/drawing/2014/main" id="{FD7D522C-0980-1A4B-B07F-D2FF6374EF92}"/>
              </a:ext>
            </a:extLst>
          </p:cNvPr>
          <p:cNvPicPr>
            <a:picLocks noChangeAspect="1"/>
          </p:cNvPicPr>
          <p:nvPr/>
        </p:nvPicPr>
        <p:blipFill>
          <a:blip r:embed="rId3"/>
          <a:stretch>
            <a:fillRect/>
          </a:stretch>
        </p:blipFill>
        <p:spPr>
          <a:xfrm>
            <a:off x="10668000" y="470599"/>
            <a:ext cx="1234846" cy="826857"/>
          </a:xfrm>
          <a:prstGeom prst="rect">
            <a:avLst/>
          </a:prstGeom>
        </p:spPr>
      </p:pic>
    </p:spTree>
    <p:extLst>
      <p:ext uri="{BB962C8B-B14F-4D97-AF65-F5344CB8AC3E}">
        <p14:creationId xmlns:p14="http://schemas.microsoft.com/office/powerpoint/2010/main" val="1734692526"/>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618DF5B-C7E5-41A3-9007-E34DE55A35B1}"/>
              </a:ext>
            </a:extLst>
          </p:cNvPr>
          <p:cNvSpPr txBox="1"/>
          <p:nvPr/>
        </p:nvSpPr>
        <p:spPr>
          <a:xfrm>
            <a:off x="4744042" y="692697"/>
            <a:ext cx="3089115" cy="507831"/>
          </a:xfrm>
          <a:prstGeom prst="rect">
            <a:avLst/>
          </a:prstGeom>
          <a:noFill/>
        </p:spPr>
        <p:txBody>
          <a:bodyPr wrap="none" rtlCol="0">
            <a:spAutoFit/>
          </a:bodyPr>
          <a:lstStyle/>
          <a:p>
            <a:r>
              <a:rPr lang="en-GB" sz="2700" b="1" dirty="0"/>
              <a:t>Week 24 - questions</a:t>
            </a:r>
          </a:p>
        </p:txBody>
      </p:sp>
      <p:sp>
        <p:nvSpPr>
          <p:cNvPr id="8" name="Rectangle 13"/>
          <p:cNvSpPr>
            <a:spLocks noChangeArrowheads="1"/>
          </p:cNvSpPr>
          <p:nvPr/>
        </p:nvSpPr>
        <p:spPr bwMode="auto">
          <a:xfrm>
            <a:off x="2629179" y="1642736"/>
            <a:ext cx="6933641" cy="21236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a:r>
              <a:rPr lang="en-GB" altLang="en-US" sz="2200" b="1" dirty="0">
                <a:ea typeface="Times New Roman" panose="02020603050405020304" pitchFamily="18" charset="0"/>
                <a:cs typeface="Calibri" panose="020F0502020204030204" pitchFamily="34" charset="0"/>
              </a:rPr>
              <a:t>3.  </a:t>
            </a:r>
            <a:r>
              <a:rPr lang="en-GB" altLang="en-US" sz="2200" dirty="0">
                <a:ea typeface="Times New Roman" panose="02020603050405020304" pitchFamily="18" charset="0"/>
                <a:cs typeface="Calibri" panose="020F0502020204030204" pitchFamily="34" charset="0"/>
              </a:rPr>
              <a:t>Circle </a:t>
            </a:r>
            <a:r>
              <a:rPr lang="en-GB" sz="2200" b="1" dirty="0"/>
              <a:t>one</a:t>
            </a:r>
            <a:r>
              <a:rPr lang="en-GB" sz="2200" dirty="0"/>
              <a:t> word in each set of brackets to complete the sentences correctly. </a:t>
            </a:r>
          </a:p>
          <a:p>
            <a:r>
              <a:rPr lang="en-GB" sz="2200" dirty="0"/>
              <a:t> </a:t>
            </a:r>
          </a:p>
          <a:p>
            <a:r>
              <a:rPr lang="en-GB" sz="2200" dirty="0"/>
              <a:t>Today, I am (  carrying / carried ) a heavy bag to school.</a:t>
            </a:r>
          </a:p>
          <a:p>
            <a:r>
              <a:rPr lang="en-GB" sz="2200" dirty="0"/>
              <a:t> </a:t>
            </a:r>
          </a:p>
          <a:p>
            <a:r>
              <a:rPr lang="en-GB" sz="2200" dirty="0"/>
              <a:t>Yesterday, I (  carrying / carried ) a heavy bag to school.</a:t>
            </a:r>
            <a:endParaRPr lang="en-GB" altLang="en-US" sz="2200" dirty="0"/>
          </a:p>
        </p:txBody>
      </p:sp>
      <p:sp>
        <p:nvSpPr>
          <p:cNvPr id="24" name="Rectangle 23"/>
          <p:cNvSpPr/>
          <p:nvPr/>
        </p:nvSpPr>
        <p:spPr>
          <a:xfrm>
            <a:off x="8400257" y="4437113"/>
            <a:ext cx="1084733" cy="769441"/>
          </a:xfrm>
          <a:prstGeom prst="rect">
            <a:avLst/>
          </a:prstGeom>
        </p:spPr>
        <p:txBody>
          <a:bodyPr wrap="square">
            <a:spAutoFit/>
          </a:bodyPr>
          <a:lstStyle/>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______</a:t>
            </a:r>
            <a:endParaRPr lang="en-GB" altLang="en-US" sz="2200" dirty="0"/>
          </a:p>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1 mark</a:t>
            </a:r>
            <a:endParaRPr lang="en-GB" altLang="en-US" sz="2200" dirty="0"/>
          </a:p>
        </p:txBody>
      </p:sp>
      <p:sp>
        <p:nvSpPr>
          <p:cNvPr id="23" name="Rectangle 13"/>
          <p:cNvSpPr>
            <a:spLocks noChangeArrowheads="1"/>
          </p:cNvSpPr>
          <p:nvPr/>
        </p:nvSpPr>
        <p:spPr bwMode="auto">
          <a:xfrm>
            <a:off x="1524000" y="6209436"/>
            <a:ext cx="9144000"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ctr" eaLnBrk="0" fontAlgn="base" hangingPunct="0">
              <a:spcBef>
                <a:spcPct val="0"/>
              </a:spcBef>
              <a:spcAft>
                <a:spcPct val="0"/>
              </a:spcAft>
            </a:pPr>
            <a:r>
              <a:rPr lang="en-GB" altLang="en-US" sz="2200" b="1" i="1" u="sng" dirty="0">
                <a:ea typeface="Times New Roman" panose="02020603050405020304" pitchFamily="18" charset="0"/>
                <a:cs typeface="Calibri" panose="020F0502020204030204" pitchFamily="34" charset="0"/>
              </a:rPr>
              <a:t>CHALLENGE</a:t>
            </a:r>
            <a:r>
              <a:rPr lang="en-GB" altLang="en-US" sz="2200" b="1" i="1" dirty="0">
                <a:ea typeface="Times New Roman" panose="02020603050405020304" pitchFamily="18" charset="0"/>
                <a:cs typeface="Calibri" panose="020F0502020204030204" pitchFamily="34" charset="0"/>
              </a:rPr>
              <a:t>: Add an adverb to improve the sentence.</a:t>
            </a:r>
            <a:endParaRPr lang="en-GB" altLang="en-US" sz="2200" i="1" dirty="0"/>
          </a:p>
          <a:p>
            <a:pPr eaLnBrk="0" fontAlgn="base" hangingPunct="0">
              <a:spcBef>
                <a:spcPct val="0"/>
              </a:spcBef>
              <a:spcAft>
                <a:spcPct val="0"/>
              </a:spcAft>
            </a:pPr>
            <a:r>
              <a:rPr lang="en-GB" altLang="en-US" sz="2200" i="1" dirty="0">
                <a:ea typeface="Times New Roman" panose="02020603050405020304" pitchFamily="18" charset="0"/>
                <a:cs typeface="Calibri" panose="020F0502020204030204" pitchFamily="34" charset="0"/>
              </a:rPr>
              <a:t>                                                                                  </a:t>
            </a:r>
            <a:endParaRPr lang="en-GB" altLang="en-US" sz="2200" i="1" dirty="0"/>
          </a:p>
          <a:p>
            <a:pPr eaLnBrk="0" fontAlgn="base" hangingPunct="0">
              <a:spcBef>
                <a:spcPct val="0"/>
              </a:spcBef>
              <a:spcAft>
                <a:spcPct val="0"/>
              </a:spcAft>
            </a:pPr>
            <a:endParaRPr lang="en-GB" altLang="en-US" sz="2200" i="1" dirty="0"/>
          </a:p>
        </p:txBody>
      </p:sp>
      <p:pic>
        <p:nvPicPr>
          <p:cNvPr id="10" name="Picture 9">
            <a:extLst>
              <a:ext uri="{FF2B5EF4-FFF2-40B4-BE49-F238E27FC236}">
                <a16:creationId xmlns:a16="http://schemas.microsoft.com/office/drawing/2014/main" id="{4D6D626F-8A3E-42AB-98F7-193BF4B68E5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9832" y="167683"/>
            <a:ext cx="753237" cy="1082421"/>
          </a:xfrm>
          <a:prstGeom prst="rect">
            <a:avLst/>
          </a:prstGeom>
        </p:spPr>
      </p:pic>
      <p:pic>
        <p:nvPicPr>
          <p:cNvPr id="11" name="Picture 10">
            <a:extLst>
              <a:ext uri="{FF2B5EF4-FFF2-40B4-BE49-F238E27FC236}">
                <a16:creationId xmlns:a16="http://schemas.microsoft.com/office/drawing/2014/main" id="{BA695172-CB28-1445-ABFC-B2BCB207A7E8}"/>
              </a:ext>
            </a:extLst>
          </p:cNvPr>
          <p:cNvPicPr>
            <a:picLocks noChangeAspect="1"/>
          </p:cNvPicPr>
          <p:nvPr/>
        </p:nvPicPr>
        <p:blipFill>
          <a:blip r:embed="rId3"/>
          <a:stretch>
            <a:fillRect/>
          </a:stretch>
        </p:blipFill>
        <p:spPr>
          <a:xfrm>
            <a:off x="10668000" y="470599"/>
            <a:ext cx="1234846" cy="826857"/>
          </a:xfrm>
          <a:prstGeom prst="rect">
            <a:avLst/>
          </a:prstGeom>
        </p:spPr>
      </p:pic>
    </p:spTree>
    <p:extLst>
      <p:ext uri="{BB962C8B-B14F-4D97-AF65-F5344CB8AC3E}">
        <p14:creationId xmlns:p14="http://schemas.microsoft.com/office/powerpoint/2010/main" val="1800639639"/>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618DF5B-C7E5-41A3-9007-E34DE55A35B1}"/>
              </a:ext>
            </a:extLst>
          </p:cNvPr>
          <p:cNvSpPr txBox="1"/>
          <p:nvPr/>
        </p:nvSpPr>
        <p:spPr>
          <a:xfrm>
            <a:off x="4744042" y="692697"/>
            <a:ext cx="3089115" cy="507831"/>
          </a:xfrm>
          <a:prstGeom prst="rect">
            <a:avLst/>
          </a:prstGeom>
          <a:noFill/>
        </p:spPr>
        <p:txBody>
          <a:bodyPr wrap="none" rtlCol="0">
            <a:spAutoFit/>
          </a:bodyPr>
          <a:lstStyle/>
          <a:p>
            <a:r>
              <a:rPr lang="en-GB" sz="2700" b="1" dirty="0"/>
              <a:t>Week 25 - questions</a:t>
            </a:r>
          </a:p>
        </p:txBody>
      </p:sp>
      <p:sp>
        <p:nvSpPr>
          <p:cNvPr id="8" name="Rectangle 13"/>
          <p:cNvSpPr>
            <a:spLocks noChangeArrowheads="1"/>
          </p:cNvSpPr>
          <p:nvPr/>
        </p:nvSpPr>
        <p:spPr bwMode="auto">
          <a:xfrm>
            <a:off x="2639616" y="1249164"/>
            <a:ext cx="7128792" cy="16312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200" b="1" dirty="0">
                <a:ea typeface="Times New Roman" panose="02020603050405020304" pitchFamily="18" charset="0"/>
                <a:cs typeface="Calibri" panose="020F0502020204030204" pitchFamily="34" charset="0"/>
              </a:rPr>
              <a:t>1.</a:t>
            </a:r>
            <a:r>
              <a:rPr lang="en-GB" altLang="en-US" sz="2200" dirty="0">
                <a:ea typeface="Times New Roman" panose="02020603050405020304" pitchFamily="18" charset="0"/>
                <a:cs typeface="Calibri" panose="020F0502020204030204" pitchFamily="34" charset="0"/>
              </a:rPr>
              <a:t>  Tick the box to show which </a:t>
            </a:r>
            <a:r>
              <a:rPr lang="en-GB" altLang="en-US" sz="2200" b="1" dirty="0">
                <a:ea typeface="Times New Roman" panose="02020603050405020304" pitchFamily="18" charset="0"/>
                <a:cs typeface="Calibri" panose="020F0502020204030204" pitchFamily="34" charset="0"/>
              </a:rPr>
              <a:t>conjunction</a:t>
            </a:r>
            <a:r>
              <a:rPr lang="en-GB" altLang="en-US" sz="2200" dirty="0">
                <a:ea typeface="Times New Roman" panose="02020603050405020304" pitchFamily="18" charset="0"/>
                <a:cs typeface="Calibri" panose="020F0502020204030204" pitchFamily="34" charset="0"/>
              </a:rPr>
              <a:t> best completes the sentence below.</a:t>
            </a:r>
          </a:p>
          <a:p>
            <a:pPr eaLnBrk="0" fontAlgn="base" hangingPunct="0">
              <a:spcBef>
                <a:spcPct val="0"/>
              </a:spcBef>
              <a:spcAft>
                <a:spcPct val="0"/>
              </a:spcAft>
            </a:pPr>
            <a:r>
              <a:rPr lang="en-GB" altLang="en-US" sz="1200" dirty="0">
                <a:ea typeface="Times New Roman" panose="02020603050405020304" pitchFamily="18" charset="0"/>
                <a:cs typeface="Calibri" panose="020F0502020204030204" pitchFamily="34" charset="0"/>
              </a:rPr>
              <a:t>                                               </a:t>
            </a:r>
          </a:p>
          <a:p>
            <a:pPr lvl="0"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Yesterday, I rode my bike  ___________ it was a sunny day.                                   </a:t>
            </a:r>
            <a:endParaRPr lang="en-GB" altLang="en-US" sz="2200" dirty="0"/>
          </a:p>
          <a:p>
            <a:pPr eaLnBrk="0" fontAlgn="base" hangingPunct="0">
              <a:spcBef>
                <a:spcPct val="0"/>
              </a:spcBef>
              <a:spcAft>
                <a:spcPct val="0"/>
              </a:spcAft>
            </a:pPr>
            <a:endParaRPr lang="en-GB" altLang="en-US" sz="2200" dirty="0"/>
          </a:p>
        </p:txBody>
      </p:sp>
      <p:sp>
        <p:nvSpPr>
          <p:cNvPr id="37" name="Rectangle 13"/>
          <p:cNvSpPr>
            <a:spLocks noChangeArrowheads="1"/>
          </p:cNvSpPr>
          <p:nvPr/>
        </p:nvSpPr>
        <p:spPr bwMode="auto">
          <a:xfrm>
            <a:off x="1740024" y="6312508"/>
            <a:ext cx="8748464"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ctr" eaLnBrk="0" fontAlgn="base" hangingPunct="0">
              <a:spcBef>
                <a:spcPct val="0"/>
              </a:spcBef>
              <a:spcAft>
                <a:spcPct val="0"/>
              </a:spcAft>
            </a:pPr>
            <a:r>
              <a:rPr lang="en-GB" altLang="en-US" sz="2200" b="1" i="1" u="sng" dirty="0">
                <a:ea typeface="Times New Roman" panose="02020603050405020304" pitchFamily="18" charset="0"/>
                <a:cs typeface="Calibri" panose="020F0502020204030204" pitchFamily="34" charset="0"/>
              </a:rPr>
              <a:t>CHALLENGE</a:t>
            </a:r>
            <a:r>
              <a:rPr lang="en-GB" altLang="en-US" sz="2200" b="1" i="1" dirty="0">
                <a:ea typeface="Times New Roman" panose="02020603050405020304" pitchFamily="18" charset="0"/>
                <a:cs typeface="Calibri" panose="020F0502020204030204" pitchFamily="34" charset="0"/>
              </a:rPr>
              <a:t>: Underline the main clause in the sentence above.</a:t>
            </a:r>
            <a:endParaRPr lang="en-GB" altLang="en-US" sz="2200" i="1" dirty="0"/>
          </a:p>
          <a:p>
            <a:pPr eaLnBrk="0" fontAlgn="base" hangingPunct="0">
              <a:spcBef>
                <a:spcPct val="0"/>
              </a:spcBef>
              <a:spcAft>
                <a:spcPct val="0"/>
              </a:spcAft>
            </a:pPr>
            <a:r>
              <a:rPr lang="en-GB" altLang="en-US" sz="2200" i="1" dirty="0">
                <a:ea typeface="Times New Roman" panose="02020603050405020304" pitchFamily="18" charset="0"/>
                <a:cs typeface="Calibri" panose="020F0502020204030204" pitchFamily="34" charset="0"/>
              </a:rPr>
              <a:t>                                                                                  </a:t>
            </a:r>
            <a:endParaRPr lang="en-GB" altLang="en-US" sz="2200" i="1" dirty="0"/>
          </a:p>
          <a:p>
            <a:pPr eaLnBrk="0" fontAlgn="base" hangingPunct="0">
              <a:spcBef>
                <a:spcPct val="0"/>
              </a:spcBef>
              <a:spcAft>
                <a:spcPct val="0"/>
              </a:spcAft>
            </a:pPr>
            <a:endParaRPr lang="en-GB" altLang="en-US" sz="2200" i="1" dirty="0"/>
          </a:p>
        </p:txBody>
      </p:sp>
      <p:grpSp>
        <p:nvGrpSpPr>
          <p:cNvPr id="20" name="Group 19"/>
          <p:cNvGrpSpPr/>
          <p:nvPr/>
        </p:nvGrpSpPr>
        <p:grpSpPr>
          <a:xfrm>
            <a:off x="7320136" y="2564905"/>
            <a:ext cx="1143262" cy="3754663"/>
            <a:chOff x="7110309" y="2132856"/>
            <a:chExt cx="1143262" cy="3754663"/>
          </a:xfrm>
        </p:grpSpPr>
        <p:grpSp>
          <p:nvGrpSpPr>
            <p:cNvPr id="21" name="Group 20"/>
            <p:cNvGrpSpPr/>
            <p:nvPr/>
          </p:nvGrpSpPr>
          <p:grpSpPr>
            <a:xfrm>
              <a:off x="7110309" y="2132856"/>
              <a:ext cx="1143262" cy="2966718"/>
              <a:chOff x="7110309" y="2132856"/>
              <a:chExt cx="1143262" cy="2966718"/>
            </a:xfrm>
          </p:grpSpPr>
          <p:grpSp>
            <p:nvGrpSpPr>
              <p:cNvPr id="23" name="Group 22"/>
              <p:cNvGrpSpPr/>
              <p:nvPr/>
            </p:nvGrpSpPr>
            <p:grpSpPr>
              <a:xfrm>
                <a:off x="7455015" y="2703983"/>
                <a:ext cx="443007" cy="2395591"/>
                <a:chOff x="0" y="-69120"/>
                <a:chExt cx="219657" cy="1303797"/>
              </a:xfrm>
            </p:grpSpPr>
            <p:sp>
              <p:nvSpPr>
                <p:cNvPr id="26" name="Rectangle 25"/>
                <p:cNvSpPr/>
                <p:nvPr/>
              </p:nvSpPr>
              <p:spPr>
                <a:xfrm>
                  <a:off x="0" y="-69120"/>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1</a:t>
                  </a:r>
                </a:p>
              </p:txBody>
            </p:sp>
            <p:sp>
              <p:nvSpPr>
                <p:cNvPr id="28" name="Rectangle 27"/>
                <p:cNvSpPr/>
                <p:nvPr/>
              </p:nvSpPr>
              <p:spPr>
                <a:xfrm>
                  <a:off x="6297" y="289291"/>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2</a:t>
                  </a:r>
                </a:p>
              </p:txBody>
            </p:sp>
            <p:sp>
              <p:nvSpPr>
                <p:cNvPr id="32" name="Rectangle 31"/>
                <p:cNvSpPr/>
                <p:nvPr/>
              </p:nvSpPr>
              <p:spPr>
                <a:xfrm>
                  <a:off x="5434" y="657063"/>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3</a:t>
                  </a:r>
                </a:p>
              </p:txBody>
            </p:sp>
            <p:sp>
              <p:nvSpPr>
                <p:cNvPr id="33" name="Rectangle 32"/>
                <p:cNvSpPr/>
                <p:nvPr/>
              </p:nvSpPr>
              <p:spPr>
                <a:xfrm>
                  <a:off x="0" y="1021317"/>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4</a:t>
                  </a:r>
                </a:p>
              </p:txBody>
            </p:sp>
          </p:grpSp>
          <p:sp>
            <p:nvSpPr>
              <p:cNvPr id="25" name="Rectangle 24"/>
              <p:cNvSpPr/>
              <p:nvPr/>
            </p:nvSpPr>
            <p:spPr>
              <a:xfrm>
                <a:off x="7110309" y="2132856"/>
                <a:ext cx="1143262" cy="430887"/>
              </a:xfrm>
              <a:prstGeom prst="rect">
                <a:avLst/>
              </a:prstGeom>
            </p:spPr>
            <p:txBody>
              <a:bodyPr wrap="none">
                <a:spAutoFit/>
              </a:bodyPr>
              <a:lstStyle/>
              <a:p>
                <a:r>
                  <a:rPr lang="en-GB" altLang="en-US" sz="2200" dirty="0">
                    <a:ea typeface="Times New Roman" panose="02020603050405020304" pitchFamily="18" charset="0"/>
                    <a:cs typeface="Calibri" panose="020F0502020204030204" pitchFamily="34" charset="0"/>
                  </a:rPr>
                  <a:t>Tick </a:t>
                </a:r>
                <a:r>
                  <a:rPr lang="en-GB" altLang="en-US" sz="2200" b="1" dirty="0">
                    <a:ea typeface="Times New Roman" panose="02020603050405020304" pitchFamily="18" charset="0"/>
                    <a:cs typeface="Calibri" panose="020F0502020204030204" pitchFamily="34" charset="0"/>
                  </a:rPr>
                  <a:t>one</a:t>
                </a:r>
                <a:endParaRPr lang="en-GB" sz="2200" dirty="0"/>
              </a:p>
            </p:txBody>
          </p:sp>
        </p:grpSp>
        <p:sp>
          <p:nvSpPr>
            <p:cNvPr id="22" name="Rectangle 21"/>
            <p:cNvSpPr/>
            <p:nvPr/>
          </p:nvSpPr>
          <p:spPr>
            <a:xfrm>
              <a:off x="7138760" y="5118078"/>
              <a:ext cx="1084733" cy="769441"/>
            </a:xfrm>
            <a:prstGeom prst="rect">
              <a:avLst/>
            </a:prstGeom>
          </p:spPr>
          <p:txBody>
            <a:bodyPr wrap="square">
              <a:spAutoFit/>
            </a:bodyPr>
            <a:lstStyle/>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______</a:t>
              </a:r>
              <a:endParaRPr lang="en-GB" altLang="en-US" sz="2200" dirty="0"/>
            </a:p>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1 mark</a:t>
              </a:r>
              <a:endParaRPr lang="en-GB" altLang="en-US" sz="2200" dirty="0"/>
            </a:p>
          </p:txBody>
        </p:sp>
      </p:grpSp>
      <p:sp>
        <p:nvSpPr>
          <p:cNvPr id="34" name="Rectangle 14"/>
          <p:cNvSpPr>
            <a:spLocks noChangeArrowheads="1"/>
          </p:cNvSpPr>
          <p:nvPr/>
        </p:nvSpPr>
        <p:spPr bwMode="auto">
          <a:xfrm>
            <a:off x="3474498" y="3091028"/>
            <a:ext cx="5573830" cy="2462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200" dirty="0">
                <a:cs typeface="Calibri" panose="020F0502020204030204" pitchFamily="34" charset="0"/>
              </a:rPr>
              <a:t>so</a:t>
            </a:r>
          </a:p>
          <a:p>
            <a:pPr eaLnBrk="0" fontAlgn="base" hangingPunct="0">
              <a:spcBef>
                <a:spcPct val="0"/>
              </a:spcBef>
              <a:spcAft>
                <a:spcPct val="0"/>
              </a:spcAft>
            </a:pPr>
            <a:endParaRPr lang="en-GB" altLang="en-US" sz="2200" dirty="0">
              <a:cs typeface="Calibri" panose="020F0502020204030204" pitchFamily="34" charset="0"/>
            </a:endParaRPr>
          </a:p>
          <a:p>
            <a:pPr eaLnBrk="0" fontAlgn="base" hangingPunct="0">
              <a:spcBef>
                <a:spcPct val="0"/>
              </a:spcBef>
              <a:spcAft>
                <a:spcPct val="0"/>
              </a:spcAft>
            </a:pPr>
            <a:r>
              <a:rPr lang="en-GB" altLang="en-US" sz="2200" dirty="0">
                <a:cs typeface="Calibri" panose="020F0502020204030204" pitchFamily="34" charset="0"/>
              </a:rPr>
              <a:t>whilst</a:t>
            </a:r>
          </a:p>
          <a:p>
            <a:pPr eaLnBrk="0" fontAlgn="base" hangingPunct="0">
              <a:spcBef>
                <a:spcPct val="0"/>
              </a:spcBef>
              <a:spcAft>
                <a:spcPct val="0"/>
              </a:spcAft>
            </a:pPr>
            <a:endParaRPr lang="en-GB" altLang="en-US" sz="2200" dirty="0">
              <a:cs typeface="Calibri" panose="020F0502020204030204" pitchFamily="34" charset="0"/>
            </a:endParaRPr>
          </a:p>
          <a:p>
            <a:pPr eaLnBrk="0" fontAlgn="base" hangingPunct="0">
              <a:spcBef>
                <a:spcPct val="0"/>
              </a:spcBef>
              <a:spcAft>
                <a:spcPct val="0"/>
              </a:spcAft>
            </a:pPr>
            <a:r>
              <a:rPr lang="en-GB" altLang="en-US" sz="2200" dirty="0">
                <a:cs typeface="Calibri" panose="020F0502020204030204" pitchFamily="34" charset="0"/>
              </a:rPr>
              <a:t>because</a:t>
            </a:r>
          </a:p>
          <a:p>
            <a:pPr eaLnBrk="0" fontAlgn="base" hangingPunct="0">
              <a:spcBef>
                <a:spcPct val="0"/>
              </a:spcBef>
              <a:spcAft>
                <a:spcPct val="0"/>
              </a:spcAft>
            </a:pPr>
            <a:endParaRPr lang="en-GB" altLang="en-US" sz="2200" dirty="0">
              <a:cs typeface="Calibri" panose="020F0502020204030204" pitchFamily="34" charset="0"/>
            </a:endParaRPr>
          </a:p>
          <a:p>
            <a:pPr eaLnBrk="0" fontAlgn="base" hangingPunct="0">
              <a:spcBef>
                <a:spcPct val="0"/>
              </a:spcBef>
              <a:spcAft>
                <a:spcPct val="0"/>
              </a:spcAft>
            </a:pPr>
            <a:r>
              <a:rPr lang="en-GB" altLang="en-US" sz="2200" dirty="0">
                <a:cs typeface="Calibri" panose="020F0502020204030204" pitchFamily="34" charset="0"/>
              </a:rPr>
              <a:t>but</a:t>
            </a:r>
            <a:endParaRPr lang="en-GB" altLang="en-US" sz="2200" dirty="0"/>
          </a:p>
        </p:txBody>
      </p:sp>
      <p:pic>
        <p:nvPicPr>
          <p:cNvPr id="18" name="Picture 17">
            <a:extLst>
              <a:ext uri="{FF2B5EF4-FFF2-40B4-BE49-F238E27FC236}">
                <a16:creationId xmlns:a16="http://schemas.microsoft.com/office/drawing/2014/main" id="{1D7640A0-FE4A-443B-9A5D-5FAD6430AA6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9832" y="167683"/>
            <a:ext cx="753237" cy="1082421"/>
          </a:xfrm>
          <a:prstGeom prst="rect">
            <a:avLst/>
          </a:prstGeom>
        </p:spPr>
      </p:pic>
      <p:pic>
        <p:nvPicPr>
          <p:cNvPr id="19" name="Picture 18">
            <a:extLst>
              <a:ext uri="{FF2B5EF4-FFF2-40B4-BE49-F238E27FC236}">
                <a16:creationId xmlns:a16="http://schemas.microsoft.com/office/drawing/2014/main" id="{B4B54E2A-6A66-EE4F-A0F7-4D97372AE53A}"/>
              </a:ext>
            </a:extLst>
          </p:cNvPr>
          <p:cNvPicPr>
            <a:picLocks noChangeAspect="1"/>
          </p:cNvPicPr>
          <p:nvPr/>
        </p:nvPicPr>
        <p:blipFill>
          <a:blip r:embed="rId3"/>
          <a:stretch>
            <a:fillRect/>
          </a:stretch>
        </p:blipFill>
        <p:spPr>
          <a:xfrm>
            <a:off x="10668000" y="470599"/>
            <a:ext cx="1234846" cy="826857"/>
          </a:xfrm>
          <a:prstGeom prst="rect">
            <a:avLst/>
          </a:prstGeom>
        </p:spPr>
      </p:pic>
    </p:spTree>
    <p:extLst>
      <p:ext uri="{BB962C8B-B14F-4D97-AF65-F5344CB8AC3E}">
        <p14:creationId xmlns:p14="http://schemas.microsoft.com/office/powerpoint/2010/main" val="1141589248"/>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618DF5B-C7E5-41A3-9007-E34DE55A35B1}"/>
              </a:ext>
            </a:extLst>
          </p:cNvPr>
          <p:cNvSpPr txBox="1"/>
          <p:nvPr/>
        </p:nvSpPr>
        <p:spPr>
          <a:xfrm>
            <a:off x="4744042" y="692697"/>
            <a:ext cx="3089115" cy="507831"/>
          </a:xfrm>
          <a:prstGeom prst="rect">
            <a:avLst/>
          </a:prstGeom>
          <a:noFill/>
        </p:spPr>
        <p:txBody>
          <a:bodyPr wrap="none" rtlCol="0">
            <a:spAutoFit/>
          </a:bodyPr>
          <a:lstStyle/>
          <a:p>
            <a:r>
              <a:rPr lang="en-GB" sz="2700" b="1" dirty="0"/>
              <a:t>Week 25 - questions</a:t>
            </a:r>
          </a:p>
        </p:txBody>
      </p:sp>
      <p:sp>
        <p:nvSpPr>
          <p:cNvPr id="8" name="Rectangle 13"/>
          <p:cNvSpPr>
            <a:spLocks noChangeArrowheads="1"/>
          </p:cNvSpPr>
          <p:nvPr/>
        </p:nvSpPr>
        <p:spPr bwMode="auto">
          <a:xfrm>
            <a:off x="2927648" y="1603539"/>
            <a:ext cx="7200800"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eaLnBrk="0" fontAlgn="base" hangingPunct="0">
              <a:spcBef>
                <a:spcPct val="0"/>
              </a:spcBef>
              <a:spcAft>
                <a:spcPct val="0"/>
              </a:spcAft>
            </a:pPr>
            <a:r>
              <a:rPr lang="en-GB" altLang="en-US" sz="2200" b="1" dirty="0">
                <a:ea typeface="Times New Roman" panose="02020603050405020304" pitchFamily="18" charset="0"/>
                <a:cs typeface="Calibri" panose="020F0502020204030204" pitchFamily="34" charset="0"/>
              </a:rPr>
              <a:t>2.  </a:t>
            </a:r>
            <a:r>
              <a:rPr lang="en-GB" altLang="en-US" sz="2200" dirty="0">
                <a:latin typeface="Calibri" panose="020F0502020204030204" pitchFamily="34" charset="0"/>
                <a:ea typeface="Times New Roman" panose="02020603050405020304" pitchFamily="18" charset="0"/>
                <a:cs typeface="Calibri" panose="020F0502020204030204" pitchFamily="34" charset="0"/>
              </a:rPr>
              <a:t>Circle the </a:t>
            </a:r>
            <a:r>
              <a:rPr lang="en-GB" altLang="en-US" sz="2200" b="1" dirty="0">
                <a:latin typeface="Calibri" panose="020F0502020204030204" pitchFamily="34" charset="0"/>
                <a:ea typeface="Times New Roman" panose="02020603050405020304" pitchFamily="18" charset="0"/>
                <a:cs typeface="Calibri" panose="020F0502020204030204" pitchFamily="34" charset="0"/>
              </a:rPr>
              <a:t>full stops </a:t>
            </a:r>
            <a:r>
              <a:rPr lang="en-GB" altLang="en-US" sz="2200" dirty="0">
                <a:latin typeface="Calibri" panose="020F0502020204030204" pitchFamily="34" charset="0"/>
                <a:ea typeface="Times New Roman" panose="02020603050405020304" pitchFamily="18" charset="0"/>
                <a:cs typeface="Calibri" panose="020F0502020204030204" pitchFamily="34" charset="0"/>
              </a:rPr>
              <a:t>that are in the wrong place.</a:t>
            </a:r>
            <a:endParaRPr lang="en-GB" altLang="en-US" sz="2200" dirty="0"/>
          </a:p>
          <a:p>
            <a:pPr lvl="0" eaLnBrk="0" fontAlgn="base" hangingPunct="0">
              <a:spcBef>
                <a:spcPct val="0"/>
              </a:spcBef>
              <a:spcAft>
                <a:spcPct val="0"/>
              </a:spcAft>
            </a:pPr>
            <a:endParaRPr lang="en-GB" altLang="en-US" sz="2200" dirty="0">
              <a:latin typeface="Arial" panose="020B0604020202020204" pitchFamily="34" charset="0"/>
            </a:endParaRPr>
          </a:p>
          <a:p>
            <a:pPr eaLnBrk="0" fontAlgn="base" hangingPunct="0">
              <a:spcBef>
                <a:spcPct val="0"/>
              </a:spcBef>
              <a:spcAft>
                <a:spcPct val="0"/>
              </a:spcAft>
            </a:pPr>
            <a:endParaRPr lang="en-GB" altLang="en-US" sz="2200" dirty="0"/>
          </a:p>
        </p:txBody>
      </p:sp>
      <p:sp>
        <p:nvSpPr>
          <p:cNvPr id="24" name="Rectangle 23"/>
          <p:cNvSpPr/>
          <p:nvPr/>
        </p:nvSpPr>
        <p:spPr>
          <a:xfrm>
            <a:off x="8407724" y="5078795"/>
            <a:ext cx="1084733" cy="769441"/>
          </a:xfrm>
          <a:prstGeom prst="rect">
            <a:avLst/>
          </a:prstGeom>
        </p:spPr>
        <p:txBody>
          <a:bodyPr wrap="square">
            <a:spAutoFit/>
          </a:bodyPr>
          <a:lstStyle/>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______</a:t>
            </a:r>
            <a:endParaRPr lang="en-GB" altLang="en-US" sz="2200" dirty="0"/>
          </a:p>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1 mark</a:t>
            </a:r>
            <a:endParaRPr lang="en-GB" altLang="en-US" sz="2200" dirty="0"/>
          </a:p>
        </p:txBody>
      </p:sp>
      <p:sp>
        <p:nvSpPr>
          <p:cNvPr id="23" name="Rectangle 13"/>
          <p:cNvSpPr>
            <a:spLocks noChangeArrowheads="1"/>
          </p:cNvSpPr>
          <p:nvPr/>
        </p:nvSpPr>
        <p:spPr bwMode="auto">
          <a:xfrm>
            <a:off x="1524000" y="6209436"/>
            <a:ext cx="9144000"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ctr" eaLnBrk="0" fontAlgn="base" hangingPunct="0">
              <a:spcBef>
                <a:spcPct val="0"/>
              </a:spcBef>
              <a:spcAft>
                <a:spcPct val="0"/>
              </a:spcAft>
            </a:pPr>
            <a:r>
              <a:rPr lang="en-GB" altLang="en-US" sz="2200" b="1" i="1" u="sng" dirty="0">
                <a:ea typeface="Times New Roman" panose="02020603050405020304" pitchFamily="18" charset="0"/>
                <a:cs typeface="Calibri" panose="020F0502020204030204" pitchFamily="34" charset="0"/>
              </a:rPr>
              <a:t>CHALLENGE</a:t>
            </a:r>
            <a:r>
              <a:rPr lang="en-GB" altLang="en-US" sz="2200" b="1" i="1" dirty="0">
                <a:ea typeface="Times New Roman" panose="02020603050405020304" pitchFamily="18" charset="0"/>
                <a:cs typeface="Calibri" panose="020F0502020204030204" pitchFamily="34" charset="0"/>
              </a:rPr>
              <a:t>: Give a synonym for </a:t>
            </a:r>
            <a:r>
              <a:rPr lang="en-GB" altLang="en-US" sz="2200" b="1" i="1" u="sng" dirty="0">
                <a:ea typeface="Times New Roman" panose="02020603050405020304" pitchFamily="18" charset="0"/>
                <a:cs typeface="Calibri" panose="020F0502020204030204" pitchFamily="34" charset="0"/>
              </a:rPr>
              <a:t>rickety</a:t>
            </a:r>
            <a:r>
              <a:rPr lang="en-GB" altLang="en-US" sz="2200" b="1" i="1" dirty="0">
                <a:ea typeface="Times New Roman" panose="02020603050405020304" pitchFamily="18" charset="0"/>
                <a:cs typeface="Calibri" panose="020F0502020204030204" pitchFamily="34" charset="0"/>
              </a:rPr>
              <a:t>.</a:t>
            </a:r>
            <a:endParaRPr lang="en-GB" altLang="en-US" sz="2200" i="1" dirty="0"/>
          </a:p>
          <a:p>
            <a:pPr eaLnBrk="0" fontAlgn="base" hangingPunct="0">
              <a:spcBef>
                <a:spcPct val="0"/>
              </a:spcBef>
              <a:spcAft>
                <a:spcPct val="0"/>
              </a:spcAft>
            </a:pPr>
            <a:r>
              <a:rPr lang="en-GB" altLang="en-US" sz="2200" i="1" dirty="0">
                <a:ea typeface="Times New Roman" panose="02020603050405020304" pitchFamily="18" charset="0"/>
                <a:cs typeface="Calibri" panose="020F0502020204030204" pitchFamily="34" charset="0"/>
              </a:rPr>
              <a:t>                                                                                  </a:t>
            </a:r>
            <a:endParaRPr lang="en-GB" altLang="en-US" sz="2200" i="1" dirty="0"/>
          </a:p>
          <a:p>
            <a:pPr eaLnBrk="0" fontAlgn="base" hangingPunct="0">
              <a:spcBef>
                <a:spcPct val="0"/>
              </a:spcBef>
              <a:spcAft>
                <a:spcPct val="0"/>
              </a:spcAft>
            </a:pPr>
            <a:endParaRPr lang="en-GB" altLang="en-US" sz="2200" i="1" dirty="0"/>
          </a:p>
        </p:txBody>
      </p:sp>
      <p:sp>
        <p:nvSpPr>
          <p:cNvPr id="9" name="Rectangle 8"/>
          <p:cNvSpPr/>
          <p:nvPr/>
        </p:nvSpPr>
        <p:spPr>
          <a:xfrm>
            <a:off x="1875625" y="2736502"/>
            <a:ext cx="8825948" cy="1384995"/>
          </a:xfrm>
          <a:prstGeom prst="rect">
            <a:avLst/>
          </a:prstGeom>
        </p:spPr>
        <p:txBody>
          <a:bodyPr wrap="square">
            <a:spAutoFit/>
          </a:bodyPr>
          <a:lstStyle/>
          <a:p>
            <a:r>
              <a:rPr lang="en-GB" sz="2800" dirty="0"/>
              <a:t>His study is. Very small. There are some rickety shelves. Hanging on the back wall. Piles of books are scattered. On every available surface. </a:t>
            </a:r>
          </a:p>
        </p:txBody>
      </p:sp>
      <p:pic>
        <p:nvPicPr>
          <p:cNvPr id="29" name="Picture 28">
            <a:extLst>
              <a:ext uri="{FF2B5EF4-FFF2-40B4-BE49-F238E27FC236}">
                <a16:creationId xmlns:a16="http://schemas.microsoft.com/office/drawing/2014/main" id="{1F15A4C4-AA64-43F6-A2CF-58C43D798AC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9832" y="167683"/>
            <a:ext cx="753237" cy="1082421"/>
          </a:xfrm>
          <a:prstGeom prst="rect">
            <a:avLst/>
          </a:prstGeom>
        </p:spPr>
      </p:pic>
      <p:pic>
        <p:nvPicPr>
          <p:cNvPr id="10" name="Picture 9">
            <a:extLst>
              <a:ext uri="{FF2B5EF4-FFF2-40B4-BE49-F238E27FC236}">
                <a16:creationId xmlns:a16="http://schemas.microsoft.com/office/drawing/2014/main" id="{986A10B6-1B8B-1D40-ADCE-FE6823710705}"/>
              </a:ext>
            </a:extLst>
          </p:cNvPr>
          <p:cNvPicPr>
            <a:picLocks noChangeAspect="1"/>
          </p:cNvPicPr>
          <p:nvPr/>
        </p:nvPicPr>
        <p:blipFill>
          <a:blip r:embed="rId3"/>
          <a:stretch>
            <a:fillRect/>
          </a:stretch>
        </p:blipFill>
        <p:spPr>
          <a:xfrm>
            <a:off x="10668000" y="470599"/>
            <a:ext cx="1234846" cy="826857"/>
          </a:xfrm>
          <a:prstGeom prst="rect">
            <a:avLst/>
          </a:prstGeom>
        </p:spPr>
      </p:pic>
    </p:spTree>
    <p:extLst>
      <p:ext uri="{BB962C8B-B14F-4D97-AF65-F5344CB8AC3E}">
        <p14:creationId xmlns:p14="http://schemas.microsoft.com/office/powerpoint/2010/main" val="371561393"/>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618DF5B-C7E5-41A3-9007-E34DE55A35B1}"/>
              </a:ext>
            </a:extLst>
          </p:cNvPr>
          <p:cNvSpPr txBox="1"/>
          <p:nvPr/>
        </p:nvSpPr>
        <p:spPr>
          <a:xfrm>
            <a:off x="4545619" y="666825"/>
            <a:ext cx="3089115" cy="507831"/>
          </a:xfrm>
          <a:prstGeom prst="rect">
            <a:avLst/>
          </a:prstGeom>
          <a:noFill/>
        </p:spPr>
        <p:txBody>
          <a:bodyPr wrap="none" rtlCol="0">
            <a:spAutoFit/>
          </a:bodyPr>
          <a:lstStyle/>
          <a:p>
            <a:r>
              <a:rPr lang="en-GB" sz="2700" b="1" dirty="0"/>
              <a:t>Week 25 - questions</a:t>
            </a:r>
          </a:p>
        </p:txBody>
      </p:sp>
      <p:sp>
        <p:nvSpPr>
          <p:cNvPr id="8" name="Rectangle 13"/>
          <p:cNvSpPr>
            <a:spLocks noChangeArrowheads="1"/>
          </p:cNvSpPr>
          <p:nvPr/>
        </p:nvSpPr>
        <p:spPr bwMode="auto">
          <a:xfrm>
            <a:off x="2623355" y="1611555"/>
            <a:ext cx="6933641" cy="2800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200" b="1" dirty="0">
                <a:ea typeface="Times New Roman" panose="02020603050405020304" pitchFamily="18" charset="0"/>
                <a:cs typeface="Calibri" panose="020F0502020204030204" pitchFamily="34" charset="0"/>
              </a:rPr>
              <a:t>3. </a:t>
            </a:r>
            <a:r>
              <a:rPr lang="en-GB" altLang="en-US" sz="2200" dirty="0">
                <a:ea typeface="Times New Roman" panose="02020603050405020304" pitchFamily="18" charset="0"/>
                <a:cs typeface="Calibri" panose="020F0502020204030204" pitchFamily="34" charset="0"/>
              </a:rPr>
              <a:t>Circle the </a:t>
            </a:r>
            <a:r>
              <a:rPr lang="en-GB" altLang="en-US" sz="2200" b="1" dirty="0">
                <a:ea typeface="Times New Roman" panose="02020603050405020304" pitchFamily="18" charset="0"/>
                <a:cs typeface="Calibri" panose="020F0502020204030204" pitchFamily="34" charset="0"/>
              </a:rPr>
              <a:t>three prefixes</a:t>
            </a:r>
            <a:r>
              <a:rPr lang="en-GB" altLang="en-US" sz="2200" dirty="0">
                <a:ea typeface="Times New Roman" panose="02020603050405020304" pitchFamily="18" charset="0"/>
                <a:cs typeface="Calibri" panose="020F0502020204030204" pitchFamily="34" charset="0"/>
              </a:rPr>
              <a:t> that can be added to the word below to create three new words.</a:t>
            </a:r>
          </a:p>
          <a:p>
            <a:pPr marL="457200" indent="-457200" eaLnBrk="0" fontAlgn="base" hangingPunct="0">
              <a:spcBef>
                <a:spcPct val="0"/>
              </a:spcBef>
              <a:spcAft>
                <a:spcPct val="0"/>
              </a:spcAft>
              <a:buAutoNum type="arabicPeriod" startAt="3"/>
            </a:pPr>
            <a:endParaRPr lang="en-GB" altLang="en-US" sz="2200" dirty="0">
              <a:ea typeface="Times New Roman" panose="02020603050405020304" pitchFamily="18" charset="0"/>
              <a:cs typeface="Calibri" panose="020F0502020204030204" pitchFamily="34" charset="0"/>
            </a:endParaRPr>
          </a:p>
          <a:p>
            <a:pPr eaLnBrk="0" fontAlgn="base" hangingPunct="0">
              <a:spcBef>
                <a:spcPct val="0"/>
              </a:spcBef>
              <a:spcAft>
                <a:spcPct val="0"/>
              </a:spcAft>
            </a:pPr>
            <a:r>
              <a:rPr lang="en-GB" altLang="en-US" sz="2200" b="1" dirty="0">
                <a:ea typeface="Times New Roman" panose="02020603050405020304" pitchFamily="18" charset="0"/>
                <a:cs typeface="Calibri" panose="020F0502020204030204" pitchFamily="34" charset="0"/>
              </a:rPr>
              <a:t>		                cover</a:t>
            </a:r>
          </a:p>
          <a:p>
            <a:pPr eaLnBrk="0" fontAlgn="base" hangingPunct="0">
              <a:spcBef>
                <a:spcPct val="0"/>
              </a:spcBef>
              <a:spcAft>
                <a:spcPct val="0"/>
              </a:spcAft>
            </a:pPr>
            <a:endParaRPr lang="en-GB" altLang="en-US" sz="2200" dirty="0">
              <a:ea typeface="Times New Roman" panose="02020603050405020304" pitchFamily="18" charset="0"/>
              <a:cs typeface="Calibri" panose="020F0502020204030204" pitchFamily="34" charset="0"/>
            </a:endParaRPr>
          </a:p>
          <a:p>
            <a:pPr marL="457200" indent="-457200" eaLnBrk="0" fontAlgn="base" hangingPunct="0">
              <a:spcBef>
                <a:spcPct val="0"/>
              </a:spcBef>
              <a:spcAft>
                <a:spcPct val="0"/>
              </a:spcAft>
              <a:buAutoNum type="arabicPeriod" startAt="3"/>
            </a:pPr>
            <a:endParaRPr lang="en-GB" altLang="en-US" sz="2200" dirty="0">
              <a:cs typeface="Calibri" panose="020F0502020204030204" pitchFamily="34" charset="0"/>
            </a:endParaRPr>
          </a:p>
          <a:p>
            <a:pPr eaLnBrk="0" fontAlgn="base" hangingPunct="0">
              <a:spcBef>
                <a:spcPct val="0"/>
              </a:spcBef>
              <a:spcAft>
                <a:spcPct val="0"/>
              </a:spcAft>
            </a:pPr>
            <a:r>
              <a:rPr lang="en-GB" altLang="en-US" sz="2200" dirty="0">
                <a:cs typeface="Calibri" panose="020F0502020204030204" pitchFamily="34" charset="0"/>
              </a:rPr>
              <a:t>               un          auto          re          bi          under</a:t>
            </a:r>
            <a:endParaRPr lang="en-GB" altLang="en-US" sz="2200" dirty="0"/>
          </a:p>
          <a:p>
            <a:pPr eaLnBrk="0" fontAlgn="base" hangingPunct="0">
              <a:spcBef>
                <a:spcPct val="0"/>
              </a:spcBef>
              <a:spcAft>
                <a:spcPct val="0"/>
              </a:spcAft>
            </a:pPr>
            <a:endParaRPr lang="en-GB" altLang="en-US" sz="2200" dirty="0"/>
          </a:p>
        </p:txBody>
      </p:sp>
      <p:sp>
        <p:nvSpPr>
          <p:cNvPr id="24" name="Rectangle 23"/>
          <p:cNvSpPr/>
          <p:nvPr/>
        </p:nvSpPr>
        <p:spPr>
          <a:xfrm>
            <a:off x="8661836" y="4757309"/>
            <a:ext cx="1084733" cy="769441"/>
          </a:xfrm>
          <a:prstGeom prst="rect">
            <a:avLst/>
          </a:prstGeom>
        </p:spPr>
        <p:txBody>
          <a:bodyPr wrap="square">
            <a:spAutoFit/>
          </a:bodyPr>
          <a:lstStyle/>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______</a:t>
            </a:r>
            <a:endParaRPr lang="en-GB" altLang="en-US" sz="2200" dirty="0"/>
          </a:p>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1 mark</a:t>
            </a:r>
            <a:endParaRPr lang="en-GB" altLang="en-US" sz="2200" dirty="0"/>
          </a:p>
        </p:txBody>
      </p:sp>
      <p:sp>
        <p:nvSpPr>
          <p:cNvPr id="23" name="Rectangle 13"/>
          <p:cNvSpPr>
            <a:spLocks noChangeArrowheads="1"/>
          </p:cNvSpPr>
          <p:nvPr/>
        </p:nvSpPr>
        <p:spPr bwMode="auto">
          <a:xfrm>
            <a:off x="1703511" y="5963649"/>
            <a:ext cx="8784976"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ctr" eaLnBrk="0" fontAlgn="base" hangingPunct="0">
              <a:spcBef>
                <a:spcPct val="0"/>
              </a:spcBef>
              <a:spcAft>
                <a:spcPct val="0"/>
              </a:spcAft>
            </a:pPr>
            <a:r>
              <a:rPr lang="en-GB" altLang="en-US" sz="2200" b="1" i="1" u="sng" dirty="0">
                <a:ea typeface="Times New Roman" panose="02020603050405020304" pitchFamily="18" charset="0"/>
                <a:cs typeface="Calibri" panose="020F0502020204030204" pitchFamily="34" charset="0"/>
              </a:rPr>
              <a:t>CHALLENGE</a:t>
            </a:r>
            <a:r>
              <a:rPr lang="en-GB" altLang="en-US" sz="2200" b="1" i="1" dirty="0">
                <a:ea typeface="Times New Roman" panose="02020603050405020304" pitchFamily="18" charset="0"/>
                <a:cs typeface="Calibri" panose="020F0502020204030204" pitchFamily="34" charset="0"/>
              </a:rPr>
              <a:t>: Which suffixes would you add to use </a:t>
            </a:r>
            <a:r>
              <a:rPr lang="en-GB" altLang="en-US" sz="2200" b="1" i="1" u="sng" dirty="0">
                <a:ea typeface="Times New Roman" panose="02020603050405020304" pitchFamily="18" charset="0"/>
                <a:cs typeface="Calibri" panose="020F0502020204030204" pitchFamily="34" charset="0"/>
              </a:rPr>
              <a:t>cover</a:t>
            </a:r>
            <a:r>
              <a:rPr lang="en-GB" altLang="en-US" sz="2200" b="1" i="1" dirty="0">
                <a:ea typeface="Times New Roman" panose="02020603050405020304" pitchFamily="18" charset="0"/>
                <a:cs typeface="Calibri" panose="020F0502020204030204" pitchFamily="34" charset="0"/>
              </a:rPr>
              <a:t> in the past tense and present progressive tense? </a:t>
            </a:r>
            <a:endParaRPr lang="en-GB" altLang="en-US" sz="2200" i="1" dirty="0"/>
          </a:p>
          <a:p>
            <a:pPr eaLnBrk="0" fontAlgn="base" hangingPunct="0">
              <a:spcBef>
                <a:spcPct val="0"/>
              </a:spcBef>
              <a:spcAft>
                <a:spcPct val="0"/>
              </a:spcAft>
            </a:pPr>
            <a:endParaRPr lang="en-GB" altLang="en-US" sz="2200" i="1" dirty="0"/>
          </a:p>
        </p:txBody>
      </p:sp>
      <p:pic>
        <p:nvPicPr>
          <p:cNvPr id="10" name="Picture 9">
            <a:extLst>
              <a:ext uri="{FF2B5EF4-FFF2-40B4-BE49-F238E27FC236}">
                <a16:creationId xmlns:a16="http://schemas.microsoft.com/office/drawing/2014/main" id="{28F32231-4EE6-48D4-8CB2-5801476298E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9832" y="167683"/>
            <a:ext cx="753237" cy="1082421"/>
          </a:xfrm>
          <a:prstGeom prst="rect">
            <a:avLst/>
          </a:prstGeom>
        </p:spPr>
      </p:pic>
      <p:pic>
        <p:nvPicPr>
          <p:cNvPr id="11" name="Picture 10">
            <a:extLst>
              <a:ext uri="{FF2B5EF4-FFF2-40B4-BE49-F238E27FC236}">
                <a16:creationId xmlns:a16="http://schemas.microsoft.com/office/drawing/2014/main" id="{8B4E53C9-318C-094C-B548-9EECCD9F1D74}"/>
              </a:ext>
            </a:extLst>
          </p:cNvPr>
          <p:cNvPicPr>
            <a:picLocks noChangeAspect="1"/>
          </p:cNvPicPr>
          <p:nvPr/>
        </p:nvPicPr>
        <p:blipFill>
          <a:blip r:embed="rId3"/>
          <a:stretch>
            <a:fillRect/>
          </a:stretch>
        </p:blipFill>
        <p:spPr>
          <a:xfrm>
            <a:off x="10668000" y="470599"/>
            <a:ext cx="1234846" cy="826857"/>
          </a:xfrm>
          <a:prstGeom prst="rect">
            <a:avLst/>
          </a:prstGeom>
        </p:spPr>
      </p:pic>
    </p:spTree>
    <p:extLst>
      <p:ext uri="{BB962C8B-B14F-4D97-AF65-F5344CB8AC3E}">
        <p14:creationId xmlns:p14="http://schemas.microsoft.com/office/powerpoint/2010/main" val="956941177"/>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618DF5B-C7E5-41A3-9007-E34DE55A35B1}"/>
              </a:ext>
            </a:extLst>
          </p:cNvPr>
          <p:cNvSpPr txBox="1"/>
          <p:nvPr/>
        </p:nvSpPr>
        <p:spPr>
          <a:xfrm>
            <a:off x="4744042" y="692697"/>
            <a:ext cx="3089115" cy="507831"/>
          </a:xfrm>
          <a:prstGeom prst="rect">
            <a:avLst/>
          </a:prstGeom>
          <a:noFill/>
        </p:spPr>
        <p:txBody>
          <a:bodyPr wrap="none" rtlCol="0">
            <a:spAutoFit/>
          </a:bodyPr>
          <a:lstStyle/>
          <a:p>
            <a:r>
              <a:rPr lang="en-GB" sz="2700" b="1" dirty="0"/>
              <a:t>Week 26 - questions</a:t>
            </a:r>
          </a:p>
        </p:txBody>
      </p:sp>
      <p:sp>
        <p:nvSpPr>
          <p:cNvPr id="8" name="Rectangle 13"/>
          <p:cNvSpPr>
            <a:spLocks noChangeArrowheads="1"/>
          </p:cNvSpPr>
          <p:nvPr/>
        </p:nvSpPr>
        <p:spPr bwMode="auto">
          <a:xfrm>
            <a:off x="2898479" y="1320635"/>
            <a:ext cx="6894877"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r>
              <a:rPr lang="en-GB" sz="2200" b="1" dirty="0"/>
              <a:t>1.  </a:t>
            </a:r>
            <a:r>
              <a:rPr lang="en-GB" sz="2200" dirty="0"/>
              <a:t>Tick the sentence that uses the </a:t>
            </a:r>
            <a:r>
              <a:rPr lang="en-GB" sz="2200" b="1" dirty="0"/>
              <a:t>apostrophe</a:t>
            </a:r>
            <a:r>
              <a:rPr lang="en-GB" sz="2200" dirty="0"/>
              <a:t> correctly.</a:t>
            </a:r>
          </a:p>
          <a:p>
            <a:endParaRPr lang="en-GB" sz="2200" dirty="0"/>
          </a:p>
        </p:txBody>
      </p:sp>
      <p:sp>
        <p:nvSpPr>
          <p:cNvPr id="37" name="Rectangle 13"/>
          <p:cNvSpPr>
            <a:spLocks noChangeArrowheads="1"/>
          </p:cNvSpPr>
          <p:nvPr/>
        </p:nvSpPr>
        <p:spPr bwMode="auto">
          <a:xfrm>
            <a:off x="1524000" y="6168492"/>
            <a:ext cx="9144000"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algn="ctr" eaLnBrk="0" fontAlgn="base" hangingPunct="0">
              <a:spcBef>
                <a:spcPct val="0"/>
              </a:spcBef>
              <a:spcAft>
                <a:spcPct val="0"/>
              </a:spcAft>
            </a:pPr>
            <a:r>
              <a:rPr lang="en-GB" altLang="en-US" sz="2200" b="1" i="1" u="sng" dirty="0">
                <a:ea typeface="Times New Roman" panose="02020603050405020304" pitchFamily="18" charset="0"/>
                <a:cs typeface="Calibri" panose="020F0502020204030204" pitchFamily="34" charset="0"/>
              </a:rPr>
              <a:t>CHALLENGE</a:t>
            </a:r>
            <a:r>
              <a:rPr lang="en-GB" altLang="en-US" sz="2200" b="1" i="1" dirty="0">
                <a:ea typeface="Times New Roman" panose="02020603050405020304" pitchFamily="18" charset="0"/>
                <a:cs typeface="Calibri" panose="020F0502020204030204" pitchFamily="34" charset="0"/>
              </a:rPr>
              <a:t>: Write the above contraction in its expanded form.</a:t>
            </a:r>
            <a:endParaRPr lang="en-GB" altLang="en-US" sz="2200" i="1" dirty="0"/>
          </a:p>
          <a:p>
            <a:pPr lvl="0" eaLnBrk="0" fontAlgn="base" hangingPunct="0">
              <a:spcBef>
                <a:spcPct val="0"/>
              </a:spcBef>
              <a:spcAft>
                <a:spcPct val="0"/>
              </a:spcAft>
            </a:pPr>
            <a:r>
              <a:rPr lang="en-GB" altLang="en-US" sz="2200" i="1" dirty="0">
                <a:ea typeface="Times New Roman" panose="02020603050405020304" pitchFamily="18" charset="0"/>
                <a:cs typeface="Calibri" panose="020F0502020204030204" pitchFamily="34" charset="0"/>
              </a:rPr>
              <a:t>                                                                                  </a:t>
            </a:r>
            <a:endParaRPr lang="en-GB" altLang="en-US" sz="2200" i="1" dirty="0"/>
          </a:p>
          <a:p>
            <a:pPr lvl="0" eaLnBrk="0" fontAlgn="base" hangingPunct="0">
              <a:spcBef>
                <a:spcPct val="0"/>
              </a:spcBef>
              <a:spcAft>
                <a:spcPct val="0"/>
              </a:spcAft>
            </a:pPr>
            <a:endParaRPr lang="en-GB" altLang="en-US" sz="2200" i="1" dirty="0"/>
          </a:p>
        </p:txBody>
      </p:sp>
      <p:pic>
        <p:nvPicPr>
          <p:cNvPr id="10" name="Picture 9">
            <a:extLst>
              <a:ext uri="{FF2B5EF4-FFF2-40B4-BE49-F238E27FC236}">
                <a16:creationId xmlns:a16="http://schemas.microsoft.com/office/drawing/2014/main" id="{E7196603-9869-4D2C-A2D4-D4078286289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9832" y="167683"/>
            <a:ext cx="753237" cy="1082421"/>
          </a:xfrm>
          <a:prstGeom prst="rect">
            <a:avLst/>
          </a:prstGeom>
        </p:spPr>
      </p:pic>
      <p:sp>
        <p:nvSpPr>
          <p:cNvPr id="3" name="Rectangle 2">
            <a:extLst>
              <a:ext uri="{FF2B5EF4-FFF2-40B4-BE49-F238E27FC236}">
                <a16:creationId xmlns:a16="http://schemas.microsoft.com/office/drawing/2014/main" id="{513D6786-6FE6-4A23-A8A8-4D400115E943}"/>
              </a:ext>
            </a:extLst>
          </p:cNvPr>
          <p:cNvSpPr/>
          <p:nvPr/>
        </p:nvSpPr>
        <p:spPr>
          <a:xfrm>
            <a:off x="2803092" y="2405365"/>
            <a:ext cx="6096000" cy="2462213"/>
          </a:xfrm>
          <a:prstGeom prst="rect">
            <a:avLst/>
          </a:prstGeom>
        </p:spPr>
        <p:txBody>
          <a:bodyPr>
            <a:spAutoFit/>
          </a:bodyPr>
          <a:lstStyle/>
          <a:p>
            <a:pPr marL="57150" marR="57150">
              <a:spcAft>
                <a:spcPts val="0"/>
              </a:spcAft>
            </a:pPr>
            <a:r>
              <a:rPr lang="en-GB" sz="2200" dirty="0">
                <a:ea typeface="Times New Roman" panose="02020603050405020304" pitchFamily="18" charset="0"/>
                <a:cs typeface="Times New Roman" panose="02020603050405020304" pitchFamily="18" charset="0"/>
              </a:rPr>
              <a:t>Year 4 </a:t>
            </a:r>
            <a:r>
              <a:rPr lang="en-GB" sz="2200" dirty="0" err="1">
                <a:ea typeface="Times New Roman" panose="02020603050405020304" pitchFamily="18" charset="0"/>
                <a:cs typeface="Times New Roman" panose="02020603050405020304" pitchFamily="18" charset="0"/>
              </a:rPr>
              <a:t>shouldv’e</a:t>
            </a:r>
            <a:r>
              <a:rPr lang="en-GB" sz="2200" dirty="0">
                <a:ea typeface="Times New Roman" panose="02020603050405020304" pitchFamily="18" charset="0"/>
                <a:cs typeface="Times New Roman" panose="02020603050405020304" pitchFamily="18" charset="0"/>
              </a:rPr>
              <a:t> had P.E. today.</a:t>
            </a:r>
          </a:p>
          <a:p>
            <a:pPr marL="57150" marR="57150">
              <a:spcAft>
                <a:spcPts val="0"/>
              </a:spcAft>
            </a:pPr>
            <a:r>
              <a:rPr lang="en-GB" sz="2200" dirty="0">
                <a:ea typeface="Times New Roman" panose="02020603050405020304" pitchFamily="18" charset="0"/>
                <a:cs typeface="Times New Roman" panose="02020603050405020304" pitchFamily="18" charset="0"/>
              </a:rPr>
              <a:t>  </a:t>
            </a:r>
          </a:p>
          <a:p>
            <a:pPr marL="57150" marR="57150">
              <a:spcAft>
                <a:spcPts val="0"/>
              </a:spcAft>
            </a:pPr>
            <a:r>
              <a:rPr lang="en-GB" sz="2200" dirty="0">
                <a:ea typeface="Times New Roman" panose="02020603050405020304" pitchFamily="18" charset="0"/>
                <a:cs typeface="Times New Roman" panose="02020603050405020304" pitchFamily="18" charset="0"/>
              </a:rPr>
              <a:t>Year 4 should’ve had P.E. today.  </a:t>
            </a:r>
          </a:p>
          <a:p>
            <a:pPr marL="57150" marR="57150">
              <a:spcAft>
                <a:spcPts val="0"/>
              </a:spcAft>
            </a:pPr>
            <a:r>
              <a:rPr lang="en-GB" sz="2200" dirty="0">
                <a:ea typeface="Times New Roman" panose="02020603050405020304" pitchFamily="18" charset="0"/>
                <a:cs typeface="Times New Roman" panose="02020603050405020304" pitchFamily="18" charset="0"/>
              </a:rPr>
              <a:t> </a:t>
            </a:r>
          </a:p>
          <a:p>
            <a:pPr marL="57150" marR="57150">
              <a:spcAft>
                <a:spcPts val="0"/>
              </a:spcAft>
            </a:pPr>
            <a:r>
              <a:rPr lang="en-GB" sz="2200" dirty="0">
                <a:ea typeface="Times New Roman" panose="02020603050405020304" pitchFamily="18" charset="0"/>
                <a:cs typeface="Times New Roman" panose="02020603050405020304" pitchFamily="18" charset="0"/>
              </a:rPr>
              <a:t>Year 4 </a:t>
            </a:r>
            <a:r>
              <a:rPr lang="en-GB" sz="2200" dirty="0" err="1">
                <a:ea typeface="Times New Roman" panose="02020603050405020304" pitchFamily="18" charset="0"/>
                <a:cs typeface="Times New Roman" panose="02020603050405020304" pitchFamily="18" charset="0"/>
              </a:rPr>
              <a:t>shou’ldve</a:t>
            </a:r>
            <a:r>
              <a:rPr lang="en-GB" sz="2200" dirty="0">
                <a:ea typeface="Times New Roman" panose="02020603050405020304" pitchFamily="18" charset="0"/>
                <a:cs typeface="Times New Roman" panose="02020603050405020304" pitchFamily="18" charset="0"/>
              </a:rPr>
              <a:t> had P.E. today.  </a:t>
            </a:r>
          </a:p>
          <a:p>
            <a:pPr marL="57150" marR="57150">
              <a:spcAft>
                <a:spcPts val="0"/>
              </a:spcAft>
            </a:pPr>
            <a:r>
              <a:rPr lang="en-GB" sz="2200" dirty="0">
                <a:ea typeface="Times New Roman" panose="02020603050405020304" pitchFamily="18" charset="0"/>
                <a:cs typeface="Times New Roman" panose="02020603050405020304" pitchFamily="18" charset="0"/>
              </a:rPr>
              <a:t> </a:t>
            </a:r>
          </a:p>
          <a:p>
            <a:pPr marL="57150" marR="57150">
              <a:spcAft>
                <a:spcPts val="0"/>
              </a:spcAft>
            </a:pPr>
            <a:r>
              <a:rPr lang="en-GB" sz="2200" dirty="0">
                <a:ea typeface="Times New Roman" panose="02020603050405020304" pitchFamily="18" charset="0"/>
                <a:cs typeface="Times New Roman" panose="02020603050405020304" pitchFamily="18" charset="0"/>
              </a:rPr>
              <a:t>Year 4 </a:t>
            </a:r>
            <a:r>
              <a:rPr lang="en-GB" sz="2200" dirty="0" err="1">
                <a:ea typeface="Times New Roman" panose="02020603050405020304" pitchFamily="18" charset="0"/>
                <a:cs typeface="Times New Roman" panose="02020603050405020304" pitchFamily="18" charset="0"/>
              </a:rPr>
              <a:t>shouldve</a:t>
            </a:r>
            <a:r>
              <a:rPr lang="en-GB" sz="2200" dirty="0">
                <a:ea typeface="Times New Roman" panose="02020603050405020304" pitchFamily="18" charset="0"/>
                <a:cs typeface="Times New Roman" panose="02020603050405020304" pitchFamily="18" charset="0"/>
              </a:rPr>
              <a:t>’ had P.E. today.  </a:t>
            </a:r>
          </a:p>
        </p:txBody>
      </p:sp>
      <p:grpSp>
        <p:nvGrpSpPr>
          <p:cNvPr id="11" name="Group 10">
            <a:extLst>
              <a:ext uri="{FF2B5EF4-FFF2-40B4-BE49-F238E27FC236}">
                <a16:creationId xmlns:a16="http://schemas.microsoft.com/office/drawing/2014/main" id="{EE7C018E-1B29-4089-83D0-077A2DF6BA88}"/>
              </a:ext>
            </a:extLst>
          </p:cNvPr>
          <p:cNvGrpSpPr/>
          <p:nvPr/>
        </p:nvGrpSpPr>
        <p:grpSpPr>
          <a:xfrm>
            <a:off x="8870641" y="1941513"/>
            <a:ext cx="1143262" cy="3754663"/>
            <a:chOff x="7110309" y="2132856"/>
            <a:chExt cx="1143262" cy="3754663"/>
          </a:xfrm>
        </p:grpSpPr>
        <p:grpSp>
          <p:nvGrpSpPr>
            <p:cNvPr id="12" name="Group 11">
              <a:extLst>
                <a:ext uri="{FF2B5EF4-FFF2-40B4-BE49-F238E27FC236}">
                  <a16:creationId xmlns:a16="http://schemas.microsoft.com/office/drawing/2014/main" id="{DD5F82E4-8B8E-4DB7-928D-8BF77F14AE17}"/>
                </a:ext>
              </a:extLst>
            </p:cNvPr>
            <p:cNvGrpSpPr/>
            <p:nvPr/>
          </p:nvGrpSpPr>
          <p:grpSpPr>
            <a:xfrm>
              <a:off x="7110309" y="2132856"/>
              <a:ext cx="1143262" cy="2966718"/>
              <a:chOff x="7110309" y="2132856"/>
              <a:chExt cx="1143262" cy="2966718"/>
            </a:xfrm>
          </p:grpSpPr>
          <p:grpSp>
            <p:nvGrpSpPr>
              <p:cNvPr id="14" name="Group 13">
                <a:extLst>
                  <a:ext uri="{FF2B5EF4-FFF2-40B4-BE49-F238E27FC236}">
                    <a16:creationId xmlns:a16="http://schemas.microsoft.com/office/drawing/2014/main" id="{A155BCF3-90DF-4930-B5E9-E595A670FC0C}"/>
                  </a:ext>
                </a:extLst>
              </p:cNvPr>
              <p:cNvGrpSpPr/>
              <p:nvPr/>
            </p:nvGrpSpPr>
            <p:grpSpPr>
              <a:xfrm>
                <a:off x="7455015" y="2703983"/>
                <a:ext cx="443007" cy="2395591"/>
                <a:chOff x="0" y="-69120"/>
                <a:chExt cx="219657" cy="1303797"/>
              </a:xfrm>
            </p:grpSpPr>
            <p:sp>
              <p:nvSpPr>
                <p:cNvPr id="16" name="Rectangle 15">
                  <a:extLst>
                    <a:ext uri="{FF2B5EF4-FFF2-40B4-BE49-F238E27FC236}">
                      <a16:creationId xmlns:a16="http://schemas.microsoft.com/office/drawing/2014/main" id="{F3F9FCF2-EF1F-4699-8A8F-13020D62B2CD}"/>
                    </a:ext>
                  </a:extLst>
                </p:cNvPr>
                <p:cNvSpPr/>
                <p:nvPr/>
              </p:nvSpPr>
              <p:spPr>
                <a:xfrm>
                  <a:off x="0" y="-69120"/>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1</a:t>
                  </a:r>
                </a:p>
              </p:txBody>
            </p:sp>
            <p:sp>
              <p:nvSpPr>
                <p:cNvPr id="17" name="Rectangle 16">
                  <a:extLst>
                    <a:ext uri="{FF2B5EF4-FFF2-40B4-BE49-F238E27FC236}">
                      <a16:creationId xmlns:a16="http://schemas.microsoft.com/office/drawing/2014/main" id="{7AAC7E3C-E373-4ED8-9D57-6816C30C5269}"/>
                    </a:ext>
                  </a:extLst>
                </p:cNvPr>
                <p:cNvSpPr/>
                <p:nvPr/>
              </p:nvSpPr>
              <p:spPr>
                <a:xfrm>
                  <a:off x="6297" y="289291"/>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2</a:t>
                  </a:r>
                </a:p>
              </p:txBody>
            </p:sp>
            <p:sp>
              <p:nvSpPr>
                <p:cNvPr id="18" name="Rectangle 17">
                  <a:extLst>
                    <a:ext uri="{FF2B5EF4-FFF2-40B4-BE49-F238E27FC236}">
                      <a16:creationId xmlns:a16="http://schemas.microsoft.com/office/drawing/2014/main" id="{B5CE2C68-9ACA-407B-AAFB-CCA0199ABEE4}"/>
                    </a:ext>
                  </a:extLst>
                </p:cNvPr>
                <p:cNvSpPr/>
                <p:nvPr/>
              </p:nvSpPr>
              <p:spPr>
                <a:xfrm>
                  <a:off x="5434" y="657063"/>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3</a:t>
                  </a:r>
                </a:p>
              </p:txBody>
            </p:sp>
            <p:sp>
              <p:nvSpPr>
                <p:cNvPr id="19" name="Rectangle 18">
                  <a:extLst>
                    <a:ext uri="{FF2B5EF4-FFF2-40B4-BE49-F238E27FC236}">
                      <a16:creationId xmlns:a16="http://schemas.microsoft.com/office/drawing/2014/main" id="{2B4F8784-69D1-4EFF-B425-99B754717615}"/>
                    </a:ext>
                  </a:extLst>
                </p:cNvPr>
                <p:cNvSpPr/>
                <p:nvPr/>
              </p:nvSpPr>
              <p:spPr>
                <a:xfrm>
                  <a:off x="0" y="1021317"/>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4</a:t>
                  </a:r>
                </a:p>
              </p:txBody>
            </p:sp>
          </p:grpSp>
          <p:sp>
            <p:nvSpPr>
              <p:cNvPr id="15" name="Rectangle 14">
                <a:extLst>
                  <a:ext uri="{FF2B5EF4-FFF2-40B4-BE49-F238E27FC236}">
                    <a16:creationId xmlns:a16="http://schemas.microsoft.com/office/drawing/2014/main" id="{2BD36D68-69B9-488D-ACEB-204301CDF4C7}"/>
                  </a:ext>
                </a:extLst>
              </p:cNvPr>
              <p:cNvSpPr/>
              <p:nvPr/>
            </p:nvSpPr>
            <p:spPr>
              <a:xfrm>
                <a:off x="7110309" y="2132856"/>
                <a:ext cx="1143262" cy="430887"/>
              </a:xfrm>
              <a:prstGeom prst="rect">
                <a:avLst/>
              </a:prstGeom>
            </p:spPr>
            <p:txBody>
              <a:bodyPr wrap="none">
                <a:spAutoFit/>
              </a:bodyPr>
              <a:lstStyle/>
              <a:p>
                <a:r>
                  <a:rPr lang="en-GB" altLang="en-US" sz="2200" dirty="0">
                    <a:ea typeface="Times New Roman" panose="02020603050405020304" pitchFamily="18" charset="0"/>
                    <a:cs typeface="Calibri" panose="020F0502020204030204" pitchFamily="34" charset="0"/>
                  </a:rPr>
                  <a:t>Tick </a:t>
                </a:r>
                <a:r>
                  <a:rPr lang="en-GB" altLang="en-US" sz="2200" b="1" dirty="0">
                    <a:ea typeface="Times New Roman" panose="02020603050405020304" pitchFamily="18" charset="0"/>
                    <a:cs typeface="Calibri" panose="020F0502020204030204" pitchFamily="34" charset="0"/>
                  </a:rPr>
                  <a:t>one</a:t>
                </a:r>
                <a:endParaRPr lang="en-GB" sz="2200" dirty="0"/>
              </a:p>
            </p:txBody>
          </p:sp>
        </p:grpSp>
        <p:sp>
          <p:nvSpPr>
            <p:cNvPr id="13" name="Rectangle 12">
              <a:extLst>
                <a:ext uri="{FF2B5EF4-FFF2-40B4-BE49-F238E27FC236}">
                  <a16:creationId xmlns:a16="http://schemas.microsoft.com/office/drawing/2014/main" id="{44EB105F-9CE5-4837-ACC2-C2F02655EA20}"/>
                </a:ext>
              </a:extLst>
            </p:cNvPr>
            <p:cNvSpPr/>
            <p:nvPr/>
          </p:nvSpPr>
          <p:spPr>
            <a:xfrm>
              <a:off x="7138760" y="5118078"/>
              <a:ext cx="1084733" cy="769441"/>
            </a:xfrm>
            <a:prstGeom prst="rect">
              <a:avLst/>
            </a:prstGeom>
          </p:spPr>
          <p:txBody>
            <a:bodyPr wrap="square">
              <a:spAutoFit/>
            </a:bodyPr>
            <a:lstStyle/>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______</a:t>
              </a:r>
              <a:endParaRPr lang="en-GB" altLang="en-US" sz="2200" dirty="0"/>
            </a:p>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1 mark</a:t>
              </a:r>
              <a:endParaRPr lang="en-GB" altLang="en-US" sz="2200" dirty="0"/>
            </a:p>
          </p:txBody>
        </p:sp>
      </p:grpSp>
      <p:pic>
        <p:nvPicPr>
          <p:cNvPr id="20" name="Picture 19">
            <a:extLst>
              <a:ext uri="{FF2B5EF4-FFF2-40B4-BE49-F238E27FC236}">
                <a16:creationId xmlns:a16="http://schemas.microsoft.com/office/drawing/2014/main" id="{BFFBFC5E-AD72-5E4F-8792-42B087920555}"/>
              </a:ext>
            </a:extLst>
          </p:cNvPr>
          <p:cNvPicPr>
            <a:picLocks noChangeAspect="1"/>
          </p:cNvPicPr>
          <p:nvPr/>
        </p:nvPicPr>
        <p:blipFill>
          <a:blip r:embed="rId3"/>
          <a:stretch>
            <a:fillRect/>
          </a:stretch>
        </p:blipFill>
        <p:spPr>
          <a:xfrm>
            <a:off x="10668000" y="470599"/>
            <a:ext cx="1234846" cy="826857"/>
          </a:xfrm>
          <a:prstGeom prst="rect">
            <a:avLst/>
          </a:prstGeom>
        </p:spPr>
      </p:pic>
    </p:spTree>
    <p:extLst>
      <p:ext uri="{BB962C8B-B14F-4D97-AF65-F5344CB8AC3E}">
        <p14:creationId xmlns:p14="http://schemas.microsoft.com/office/powerpoint/2010/main" val="2458061569"/>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618DF5B-C7E5-41A3-9007-E34DE55A35B1}"/>
              </a:ext>
            </a:extLst>
          </p:cNvPr>
          <p:cNvSpPr txBox="1"/>
          <p:nvPr/>
        </p:nvSpPr>
        <p:spPr>
          <a:xfrm>
            <a:off x="4744042" y="692697"/>
            <a:ext cx="3089115" cy="507831"/>
          </a:xfrm>
          <a:prstGeom prst="rect">
            <a:avLst/>
          </a:prstGeom>
          <a:noFill/>
        </p:spPr>
        <p:txBody>
          <a:bodyPr wrap="none" rtlCol="0">
            <a:spAutoFit/>
          </a:bodyPr>
          <a:lstStyle/>
          <a:p>
            <a:r>
              <a:rPr lang="en-GB" sz="2700" b="1" dirty="0"/>
              <a:t>Week 26 - questions</a:t>
            </a:r>
          </a:p>
        </p:txBody>
      </p:sp>
      <p:sp>
        <p:nvSpPr>
          <p:cNvPr id="8" name="Rectangle 13"/>
          <p:cNvSpPr>
            <a:spLocks noChangeArrowheads="1"/>
          </p:cNvSpPr>
          <p:nvPr/>
        </p:nvSpPr>
        <p:spPr bwMode="auto">
          <a:xfrm>
            <a:off x="2865390" y="1604701"/>
            <a:ext cx="7047034"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r>
              <a:rPr lang="en-GB" sz="2200" b="1" dirty="0"/>
              <a:t>2.  </a:t>
            </a:r>
            <a:r>
              <a:rPr lang="en-GB" sz="2200" dirty="0"/>
              <a:t>Circle both </a:t>
            </a:r>
            <a:r>
              <a:rPr lang="en-GB" sz="2200" b="1" dirty="0"/>
              <a:t>determiners</a:t>
            </a:r>
            <a:r>
              <a:rPr lang="en-GB" sz="2200" dirty="0"/>
              <a:t> in the sentence below.</a:t>
            </a:r>
          </a:p>
        </p:txBody>
      </p:sp>
      <p:sp>
        <p:nvSpPr>
          <p:cNvPr id="37" name="Rectangle 13"/>
          <p:cNvSpPr>
            <a:spLocks noChangeArrowheads="1"/>
          </p:cNvSpPr>
          <p:nvPr/>
        </p:nvSpPr>
        <p:spPr bwMode="auto">
          <a:xfrm>
            <a:off x="1965798" y="6211177"/>
            <a:ext cx="8234658"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algn="ctr" eaLnBrk="0" fontAlgn="base" hangingPunct="0">
              <a:spcBef>
                <a:spcPct val="0"/>
              </a:spcBef>
              <a:spcAft>
                <a:spcPct val="0"/>
              </a:spcAft>
            </a:pPr>
            <a:r>
              <a:rPr lang="en-GB" altLang="en-US" sz="2200" b="1" i="1" u="sng" dirty="0">
                <a:ea typeface="Times New Roman" panose="02020603050405020304" pitchFamily="18" charset="0"/>
                <a:cs typeface="Calibri" panose="020F0502020204030204" pitchFamily="34" charset="0"/>
              </a:rPr>
              <a:t>CHALLENGE</a:t>
            </a:r>
            <a:r>
              <a:rPr lang="en-GB" altLang="en-US" sz="2200" b="1" i="1" dirty="0">
                <a:ea typeface="Times New Roman" panose="02020603050405020304" pitchFamily="18" charset="0"/>
                <a:cs typeface="Calibri" panose="020F0502020204030204" pitchFamily="34" charset="0"/>
              </a:rPr>
              <a:t>: Identify the adverb in the sentence above.</a:t>
            </a:r>
            <a:endParaRPr lang="en-GB" altLang="en-US" sz="2200" i="1" dirty="0"/>
          </a:p>
        </p:txBody>
      </p:sp>
      <p:sp>
        <p:nvSpPr>
          <p:cNvPr id="20" name="Rectangle 19"/>
          <p:cNvSpPr/>
          <p:nvPr/>
        </p:nvSpPr>
        <p:spPr>
          <a:xfrm>
            <a:off x="8982634" y="5229201"/>
            <a:ext cx="1084733" cy="769441"/>
          </a:xfrm>
          <a:prstGeom prst="rect">
            <a:avLst/>
          </a:prstGeom>
        </p:spPr>
        <p:txBody>
          <a:bodyPr wrap="square">
            <a:spAutoFit/>
          </a:bodyPr>
          <a:lstStyle/>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______</a:t>
            </a:r>
            <a:endParaRPr lang="en-GB" altLang="en-US" sz="2200" dirty="0"/>
          </a:p>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1 mark</a:t>
            </a:r>
            <a:endParaRPr lang="en-GB" altLang="en-US" sz="2200" dirty="0"/>
          </a:p>
        </p:txBody>
      </p:sp>
      <p:pic>
        <p:nvPicPr>
          <p:cNvPr id="10" name="Picture 9">
            <a:extLst>
              <a:ext uri="{FF2B5EF4-FFF2-40B4-BE49-F238E27FC236}">
                <a16:creationId xmlns:a16="http://schemas.microsoft.com/office/drawing/2014/main" id="{BAD07E8C-1D91-4228-910F-005E5379F32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9832" y="167683"/>
            <a:ext cx="753237" cy="1082421"/>
          </a:xfrm>
          <a:prstGeom prst="rect">
            <a:avLst/>
          </a:prstGeom>
        </p:spPr>
      </p:pic>
      <p:sp>
        <p:nvSpPr>
          <p:cNvPr id="11" name="Rectangle 14">
            <a:extLst>
              <a:ext uri="{FF2B5EF4-FFF2-40B4-BE49-F238E27FC236}">
                <a16:creationId xmlns:a16="http://schemas.microsoft.com/office/drawing/2014/main" id="{91D25B72-2E61-4C50-9ED1-BA1F7A91163D}"/>
              </a:ext>
            </a:extLst>
          </p:cNvPr>
          <p:cNvSpPr>
            <a:spLocks noChangeArrowheads="1"/>
          </p:cNvSpPr>
          <p:nvPr/>
        </p:nvSpPr>
        <p:spPr bwMode="auto">
          <a:xfrm>
            <a:off x="2535357" y="3416951"/>
            <a:ext cx="7157793"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The  tired  farmer  was  climbing  awkwardly  into  a  tractor . </a:t>
            </a:r>
          </a:p>
        </p:txBody>
      </p:sp>
      <p:pic>
        <p:nvPicPr>
          <p:cNvPr id="12" name="Picture 11">
            <a:extLst>
              <a:ext uri="{FF2B5EF4-FFF2-40B4-BE49-F238E27FC236}">
                <a16:creationId xmlns:a16="http://schemas.microsoft.com/office/drawing/2014/main" id="{942021A6-7A17-3540-8C78-72F9739B0A03}"/>
              </a:ext>
            </a:extLst>
          </p:cNvPr>
          <p:cNvPicPr>
            <a:picLocks noChangeAspect="1"/>
          </p:cNvPicPr>
          <p:nvPr/>
        </p:nvPicPr>
        <p:blipFill>
          <a:blip r:embed="rId3"/>
          <a:stretch>
            <a:fillRect/>
          </a:stretch>
        </p:blipFill>
        <p:spPr>
          <a:xfrm>
            <a:off x="10668000" y="470599"/>
            <a:ext cx="1234846" cy="826857"/>
          </a:xfrm>
          <a:prstGeom prst="rect">
            <a:avLst/>
          </a:prstGeom>
        </p:spPr>
      </p:pic>
    </p:spTree>
    <p:extLst>
      <p:ext uri="{BB962C8B-B14F-4D97-AF65-F5344CB8AC3E}">
        <p14:creationId xmlns:p14="http://schemas.microsoft.com/office/powerpoint/2010/main" val="26918168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618DF5B-C7E5-41A3-9007-E34DE55A35B1}"/>
              </a:ext>
            </a:extLst>
          </p:cNvPr>
          <p:cNvSpPr txBox="1"/>
          <p:nvPr/>
        </p:nvSpPr>
        <p:spPr>
          <a:xfrm>
            <a:off x="4744042" y="692697"/>
            <a:ext cx="2914388" cy="507831"/>
          </a:xfrm>
          <a:prstGeom prst="rect">
            <a:avLst/>
          </a:prstGeom>
          <a:noFill/>
        </p:spPr>
        <p:txBody>
          <a:bodyPr wrap="none" rtlCol="0">
            <a:spAutoFit/>
          </a:bodyPr>
          <a:lstStyle/>
          <a:p>
            <a:r>
              <a:rPr lang="en-GB" sz="2700" b="1" dirty="0"/>
              <a:t>Week 2 - questions</a:t>
            </a:r>
          </a:p>
        </p:txBody>
      </p:sp>
      <p:sp>
        <p:nvSpPr>
          <p:cNvPr id="8" name="Rectangle 13"/>
          <p:cNvSpPr>
            <a:spLocks noChangeArrowheads="1"/>
          </p:cNvSpPr>
          <p:nvPr/>
        </p:nvSpPr>
        <p:spPr bwMode="auto">
          <a:xfrm>
            <a:off x="2865390" y="1435424"/>
            <a:ext cx="7047034"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r>
              <a:rPr lang="en-GB" sz="2200" b="1" dirty="0"/>
              <a:t>3.  </a:t>
            </a:r>
            <a:r>
              <a:rPr lang="en-GB" sz="2200" dirty="0"/>
              <a:t>Insert a </a:t>
            </a:r>
            <a:r>
              <a:rPr lang="en-GB" sz="2200" b="1" dirty="0"/>
              <a:t>comma</a:t>
            </a:r>
            <a:r>
              <a:rPr lang="en-GB" sz="2200" dirty="0"/>
              <a:t> or </a:t>
            </a:r>
            <a:r>
              <a:rPr lang="en-GB" sz="2200" b="1" dirty="0"/>
              <a:t>commas</a:t>
            </a:r>
            <a:r>
              <a:rPr lang="en-GB" sz="2200" dirty="0"/>
              <a:t> in the correct place in the sentences below.</a:t>
            </a:r>
          </a:p>
        </p:txBody>
      </p:sp>
      <p:sp>
        <p:nvSpPr>
          <p:cNvPr id="37" name="Rectangle 13"/>
          <p:cNvSpPr>
            <a:spLocks noChangeArrowheads="1"/>
          </p:cNvSpPr>
          <p:nvPr/>
        </p:nvSpPr>
        <p:spPr bwMode="auto">
          <a:xfrm>
            <a:off x="1965798" y="5987308"/>
            <a:ext cx="8234658"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algn="ctr" eaLnBrk="0" fontAlgn="base" hangingPunct="0">
              <a:spcBef>
                <a:spcPct val="0"/>
              </a:spcBef>
              <a:spcAft>
                <a:spcPct val="0"/>
              </a:spcAft>
            </a:pPr>
            <a:r>
              <a:rPr lang="en-GB" altLang="en-US" sz="2200" b="1" i="1" u="sng" dirty="0">
                <a:ea typeface="Times New Roman" panose="02020603050405020304" pitchFamily="18" charset="0"/>
                <a:cs typeface="Calibri" panose="020F0502020204030204" pitchFamily="34" charset="0"/>
              </a:rPr>
              <a:t>CHALLENGE</a:t>
            </a:r>
            <a:r>
              <a:rPr lang="en-GB" altLang="en-US" sz="2200" b="1" i="1" dirty="0">
                <a:ea typeface="Times New Roman" panose="02020603050405020304" pitchFamily="18" charset="0"/>
                <a:cs typeface="Calibri" panose="020F0502020204030204" pitchFamily="34" charset="0"/>
              </a:rPr>
              <a:t>: Explain the functions of the commas in each of the sentences above.</a:t>
            </a:r>
            <a:endParaRPr lang="en-GB" altLang="en-US" sz="2200" i="1" dirty="0"/>
          </a:p>
        </p:txBody>
      </p:sp>
      <p:sp>
        <p:nvSpPr>
          <p:cNvPr id="20" name="Rectangle 19"/>
          <p:cNvSpPr/>
          <p:nvPr/>
        </p:nvSpPr>
        <p:spPr>
          <a:xfrm>
            <a:off x="8982634" y="5229201"/>
            <a:ext cx="1084733" cy="769441"/>
          </a:xfrm>
          <a:prstGeom prst="rect">
            <a:avLst/>
          </a:prstGeom>
        </p:spPr>
        <p:txBody>
          <a:bodyPr wrap="square">
            <a:spAutoFit/>
          </a:bodyPr>
          <a:lstStyle/>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______</a:t>
            </a:r>
            <a:endParaRPr lang="en-GB" altLang="en-US" sz="2200" dirty="0"/>
          </a:p>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1 mark</a:t>
            </a:r>
            <a:endParaRPr lang="en-GB" altLang="en-US" sz="2200" dirty="0"/>
          </a:p>
        </p:txBody>
      </p:sp>
      <p:pic>
        <p:nvPicPr>
          <p:cNvPr id="10" name="Picture 9">
            <a:extLst>
              <a:ext uri="{FF2B5EF4-FFF2-40B4-BE49-F238E27FC236}">
                <a16:creationId xmlns:a16="http://schemas.microsoft.com/office/drawing/2014/main" id="{2F532935-EC92-4BAF-8D9D-746E2F739F7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9832" y="167683"/>
            <a:ext cx="753237" cy="1082421"/>
          </a:xfrm>
          <a:prstGeom prst="rect">
            <a:avLst/>
          </a:prstGeom>
        </p:spPr>
      </p:pic>
      <p:sp>
        <p:nvSpPr>
          <p:cNvPr id="11" name="Rectangle 14">
            <a:extLst>
              <a:ext uri="{FF2B5EF4-FFF2-40B4-BE49-F238E27FC236}">
                <a16:creationId xmlns:a16="http://schemas.microsoft.com/office/drawing/2014/main" id="{0D763799-F80E-438B-9F8C-B4A5633AD753}"/>
              </a:ext>
            </a:extLst>
          </p:cNvPr>
          <p:cNvSpPr>
            <a:spLocks noChangeArrowheads="1"/>
          </p:cNvSpPr>
          <p:nvPr/>
        </p:nvSpPr>
        <p:spPr bwMode="auto">
          <a:xfrm>
            <a:off x="2742795" y="2707460"/>
            <a:ext cx="7828722" cy="22467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eaLnBrk="0" fontAlgn="base" hangingPunct="0">
              <a:spcBef>
                <a:spcPct val="0"/>
              </a:spcBef>
              <a:spcAft>
                <a:spcPct val="0"/>
              </a:spcAft>
            </a:pPr>
            <a:r>
              <a:rPr lang="en-GB" altLang="en-US" sz="2800" dirty="0">
                <a:ea typeface="Times New Roman" panose="02020603050405020304" pitchFamily="18" charset="0"/>
                <a:cs typeface="Calibri" panose="020F0502020204030204" pitchFamily="34" charset="0"/>
              </a:rPr>
              <a:t>The  souvenir  shop  sells  flags  mugs  toys  and  snacks.</a:t>
            </a:r>
          </a:p>
          <a:p>
            <a:pPr lvl="0" eaLnBrk="0" fontAlgn="base" hangingPunct="0">
              <a:spcBef>
                <a:spcPct val="0"/>
              </a:spcBef>
              <a:spcAft>
                <a:spcPct val="0"/>
              </a:spcAft>
            </a:pPr>
            <a:endParaRPr lang="en-GB" altLang="en-US" sz="2800" dirty="0">
              <a:ea typeface="Times New Roman" panose="02020603050405020304" pitchFamily="18" charset="0"/>
              <a:cs typeface="Calibri" panose="020F0502020204030204" pitchFamily="34" charset="0"/>
            </a:endParaRPr>
          </a:p>
          <a:p>
            <a:pPr lvl="0" eaLnBrk="0" fontAlgn="base" hangingPunct="0">
              <a:spcBef>
                <a:spcPct val="0"/>
              </a:spcBef>
              <a:spcAft>
                <a:spcPct val="0"/>
              </a:spcAft>
            </a:pPr>
            <a:r>
              <a:rPr lang="en-GB" altLang="en-US" sz="2800" dirty="0">
                <a:ea typeface="Times New Roman" panose="02020603050405020304" pitchFamily="18" charset="0"/>
                <a:cs typeface="Calibri" panose="020F0502020204030204" pitchFamily="34" charset="0"/>
              </a:rPr>
              <a:t>Yesterday  they  sold  more  mugs  than  snacks.</a:t>
            </a:r>
          </a:p>
          <a:p>
            <a:pPr lvl="0" eaLnBrk="0" fontAlgn="base" hangingPunct="0">
              <a:spcBef>
                <a:spcPct val="0"/>
              </a:spcBef>
              <a:spcAft>
                <a:spcPct val="0"/>
              </a:spcAft>
            </a:pPr>
            <a:endParaRPr lang="en-GB" altLang="en-US" sz="2800" dirty="0">
              <a:ea typeface="Times New Roman" panose="02020603050405020304" pitchFamily="18" charset="0"/>
              <a:cs typeface="Calibri" panose="020F0502020204030204" pitchFamily="34" charset="0"/>
            </a:endParaRPr>
          </a:p>
        </p:txBody>
      </p:sp>
      <p:pic>
        <p:nvPicPr>
          <p:cNvPr id="12" name="Picture 11">
            <a:extLst>
              <a:ext uri="{FF2B5EF4-FFF2-40B4-BE49-F238E27FC236}">
                <a16:creationId xmlns:a16="http://schemas.microsoft.com/office/drawing/2014/main" id="{CD049AB9-0A54-554B-93DD-9B06B65C94EE}"/>
              </a:ext>
            </a:extLst>
          </p:cNvPr>
          <p:cNvPicPr>
            <a:picLocks noChangeAspect="1"/>
          </p:cNvPicPr>
          <p:nvPr/>
        </p:nvPicPr>
        <p:blipFill>
          <a:blip r:embed="rId3"/>
          <a:stretch>
            <a:fillRect/>
          </a:stretch>
        </p:blipFill>
        <p:spPr>
          <a:xfrm>
            <a:off x="10668000" y="470599"/>
            <a:ext cx="1234846" cy="826857"/>
          </a:xfrm>
          <a:prstGeom prst="rect">
            <a:avLst/>
          </a:prstGeom>
        </p:spPr>
      </p:pic>
    </p:spTree>
    <p:extLst>
      <p:ext uri="{BB962C8B-B14F-4D97-AF65-F5344CB8AC3E}">
        <p14:creationId xmlns:p14="http://schemas.microsoft.com/office/powerpoint/2010/main" val="2917762434"/>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618DF5B-C7E5-41A3-9007-E34DE55A35B1}"/>
              </a:ext>
            </a:extLst>
          </p:cNvPr>
          <p:cNvSpPr txBox="1"/>
          <p:nvPr/>
        </p:nvSpPr>
        <p:spPr>
          <a:xfrm>
            <a:off x="4744042" y="692697"/>
            <a:ext cx="3089115" cy="507831"/>
          </a:xfrm>
          <a:prstGeom prst="rect">
            <a:avLst/>
          </a:prstGeom>
          <a:noFill/>
        </p:spPr>
        <p:txBody>
          <a:bodyPr wrap="none" rtlCol="0">
            <a:spAutoFit/>
          </a:bodyPr>
          <a:lstStyle/>
          <a:p>
            <a:r>
              <a:rPr lang="en-GB" sz="2700" b="1" dirty="0"/>
              <a:t>Week 26 - questions</a:t>
            </a:r>
          </a:p>
        </p:txBody>
      </p:sp>
      <p:sp>
        <p:nvSpPr>
          <p:cNvPr id="8" name="Rectangle 13"/>
          <p:cNvSpPr>
            <a:spLocks noChangeArrowheads="1"/>
          </p:cNvSpPr>
          <p:nvPr/>
        </p:nvSpPr>
        <p:spPr bwMode="auto">
          <a:xfrm>
            <a:off x="2821778" y="1599764"/>
            <a:ext cx="6933641" cy="12464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200" b="1" dirty="0">
                <a:ea typeface="Times New Roman" panose="02020603050405020304" pitchFamily="18" charset="0"/>
                <a:cs typeface="Calibri" panose="020F0502020204030204" pitchFamily="34" charset="0"/>
              </a:rPr>
              <a:t>3.  </a:t>
            </a:r>
            <a:r>
              <a:rPr lang="en-GB" altLang="en-US" sz="2200" dirty="0">
                <a:ea typeface="Times New Roman" panose="02020603050405020304" pitchFamily="18" charset="0"/>
                <a:cs typeface="Calibri" panose="020F0502020204030204" pitchFamily="34" charset="0"/>
              </a:rPr>
              <a:t>Rewrite the sentence below as </a:t>
            </a:r>
            <a:r>
              <a:rPr lang="en-GB" altLang="en-US" sz="2200" b="1" dirty="0">
                <a:ea typeface="Times New Roman" panose="02020603050405020304" pitchFamily="18" charset="0"/>
                <a:cs typeface="Calibri" panose="020F0502020204030204" pitchFamily="34" charset="0"/>
              </a:rPr>
              <a:t>direct speech</a:t>
            </a:r>
            <a:r>
              <a:rPr lang="en-GB" altLang="en-US" sz="2200" dirty="0">
                <a:ea typeface="Times New Roman" panose="02020603050405020304" pitchFamily="18" charset="0"/>
                <a:cs typeface="Calibri" panose="020F0502020204030204" pitchFamily="34" charset="0"/>
              </a:rPr>
              <a:t>.</a:t>
            </a:r>
          </a:p>
          <a:p>
            <a:pPr marL="457200" indent="-457200" eaLnBrk="0" fontAlgn="base" hangingPunct="0">
              <a:spcBef>
                <a:spcPct val="0"/>
              </a:spcBef>
              <a:spcAft>
                <a:spcPct val="0"/>
              </a:spcAft>
              <a:buAutoNum type="alphaUcPeriod" startAt="16"/>
            </a:pPr>
            <a:endParaRPr lang="en-GB" altLang="en-US" sz="900" dirty="0">
              <a:ea typeface="Times New Roman" panose="02020603050405020304" pitchFamily="18" charset="0"/>
              <a:cs typeface="Calibri" panose="020F0502020204030204" pitchFamily="34" charset="0"/>
            </a:endParaRPr>
          </a:p>
          <a:p>
            <a:pP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                                                                                  </a:t>
            </a:r>
            <a:endParaRPr lang="en-GB" altLang="en-US" sz="2200" dirty="0"/>
          </a:p>
          <a:p>
            <a:pPr eaLnBrk="0" fontAlgn="base" hangingPunct="0">
              <a:spcBef>
                <a:spcPct val="0"/>
              </a:spcBef>
              <a:spcAft>
                <a:spcPct val="0"/>
              </a:spcAft>
            </a:pPr>
            <a:endParaRPr lang="en-GB" altLang="en-US" sz="2200" dirty="0"/>
          </a:p>
        </p:txBody>
      </p:sp>
      <p:sp>
        <p:nvSpPr>
          <p:cNvPr id="21" name="Rectangle 14"/>
          <p:cNvSpPr>
            <a:spLocks noChangeArrowheads="1"/>
          </p:cNvSpPr>
          <p:nvPr/>
        </p:nvSpPr>
        <p:spPr bwMode="auto">
          <a:xfrm>
            <a:off x="2369160" y="2742743"/>
            <a:ext cx="7123297" cy="17851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Pax asked Suri how she felt about the upcoming match.</a:t>
            </a:r>
          </a:p>
          <a:p>
            <a:pPr eaLnBrk="0" fontAlgn="base" hangingPunct="0">
              <a:spcBef>
                <a:spcPct val="0"/>
              </a:spcBef>
              <a:spcAft>
                <a:spcPct val="0"/>
              </a:spcAft>
            </a:pPr>
            <a:endParaRPr lang="en-GB" altLang="en-US" sz="2200" dirty="0">
              <a:ea typeface="Times New Roman" panose="02020603050405020304" pitchFamily="18" charset="0"/>
              <a:cs typeface="Calibri" panose="020F0502020204030204" pitchFamily="34" charset="0"/>
            </a:endParaRPr>
          </a:p>
          <a:p>
            <a:pP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________________________________________________</a:t>
            </a:r>
          </a:p>
          <a:p>
            <a:pPr lvl="0" eaLnBrk="0" fontAlgn="base" hangingPunct="0">
              <a:spcBef>
                <a:spcPct val="0"/>
              </a:spcBef>
              <a:spcAft>
                <a:spcPct val="0"/>
              </a:spcAft>
            </a:pPr>
            <a:endParaRPr lang="en-GB" altLang="en-US" sz="2200" dirty="0">
              <a:ea typeface="Times New Roman" panose="02020603050405020304" pitchFamily="18" charset="0"/>
              <a:cs typeface="Calibri" panose="020F0502020204030204" pitchFamily="34" charset="0"/>
            </a:endParaRPr>
          </a:p>
          <a:p>
            <a:pPr lvl="0"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________________________________________________</a:t>
            </a:r>
          </a:p>
        </p:txBody>
      </p:sp>
      <p:sp>
        <p:nvSpPr>
          <p:cNvPr id="24" name="Rectangle 23"/>
          <p:cNvSpPr/>
          <p:nvPr/>
        </p:nvSpPr>
        <p:spPr>
          <a:xfrm>
            <a:off x="8407724" y="4779737"/>
            <a:ext cx="1084733" cy="769441"/>
          </a:xfrm>
          <a:prstGeom prst="rect">
            <a:avLst/>
          </a:prstGeom>
        </p:spPr>
        <p:txBody>
          <a:bodyPr wrap="square">
            <a:spAutoFit/>
          </a:bodyPr>
          <a:lstStyle/>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______</a:t>
            </a:r>
            <a:endParaRPr lang="en-GB" altLang="en-US" sz="2200" dirty="0"/>
          </a:p>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1 mark</a:t>
            </a:r>
            <a:endParaRPr lang="en-GB" altLang="en-US" sz="2200" dirty="0"/>
          </a:p>
        </p:txBody>
      </p:sp>
      <p:sp>
        <p:nvSpPr>
          <p:cNvPr id="23" name="Rectangle 13"/>
          <p:cNvSpPr>
            <a:spLocks noChangeArrowheads="1"/>
          </p:cNvSpPr>
          <p:nvPr/>
        </p:nvSpPr>
        <p:spPr bwMode="auto">
          <a:xfrm>
            <a:off x="1991544" y="6209436"/>
            <a:ext cx="8064896"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ctr" eaLnBrk="0" fontAlgn="base" hangingPunct="0">
              <a:spcBef>
                <a:spcPct val="0"/>
              </a:spcBef>
              <a:spcAft>
                <a:spcPct val="0"/>
              </a:spcAft>
            </a:pPr>
            <a:r>
              <a:rPr lang="en-GB" altLang="en-US" sz="2200" b="1" i="1" u="sng" dirty="0">
                <a:ea typeface="Times New Roman" panose="02020603050405020304" pitchFamily="18" charset="0"/>
                <a:cs typeface="Calibri" panose="020F0502020204030204" pitchFamily="34" charset="0"/>
              </a:rPr>
              <a:t>CHALLENGE</a:t>
            </a:r>
            <a:r>
              <a:rPr lang="en-GB" altLang="en-US" sz="2200" b="1" i="1" dirty="0">
                <a:ea typeface="Times New Roman" panose="02020603050405020304" pitchFamily="18" charset="0"/>
                <a:cs typeface="Calibri" panose="020F0502020204030204" pitchFamily="34" charset="0"/>
              </a:rPr>
              <a:t>: Write what Suri’s response could be as direct speech.</a:t>
            </a:r>
            <a:endParaRPr lang="en-GB" altLang="en-US" sz="2200" i="1" dirty="0"/>
          </a:p>
          <a:p>
            <a:pPr eaLnBrk="0" fontAlgn="base" hangingPunct="0">
              <a:spcBef>
                <a:spcPct val="0"/>
              </a:spcBef>
              <a:spcAft>
                <a:spcPct val="0"/>
              </a:spcAft>
            </a:pPr>
            <a:r>
              <a:rPr lang="en-GB" altLang="en-US" sz="2200" i="1" dirty="0">
                <a:ea typeface="Times New Roman" panose="02020603050405020304" pitchFamily="18" charset="0"/>
                <a:cs typeface="Calibri" panose="020F0502020204030204" pitchFamily="34" charset="0"/>
              </a:rPr>
              <a:t>                                                                                  </a:t>
            </a:r>
            <a:endParaRPr lang="en-GB" altLang="en-US" sz="2200" i="1" dirty="0"/>
          </a:p>
          <a:p>
            <a:pPr eaLnBrk="0" fontAlgn="base" hangingPunct="0">
              <a:spcBef>
                <a:spcPct val="0"/>
              </a:spcBef>
              <a:spcAft>
                <a:spcPct val="0"/>
              </a:spcAft>
            </a:pPr>
            <a:endParaRPr lang="en-GB" altLang="en-US" sz="2200" i="1" dirty="0"/>
          </a:p>
        </p:txBody>
      </p:sp>
      <p:pic>
        <p:nvPicPr>
          <p:cNvPr id="10" name="Picture 9">
            <a:extLst>
              <a:ext uri="{FF2B5EF4-FFF2-40B4-BE49-F238E27FC236}">
                <a16:creationId xmlns:a16="http://schemas.microsoft.com/office/drawing/2014/main" id="{76258EA2-4691-4DAD-A29F-44E0456759C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9832" y="167683"/>
            <a:ext cx="753237" cy="1082421"/>
          </a:xfrm>
          <a:prstGeom prst="rect">
            <a:avLst/>
          </a:prstGeom>
        </p:spPr>
      </p:pic>
      <p:pic>
        <p:nvPicPr>
          <p:cNvPr id="11" name="Picture 10">
            <a:extLst>
              <a:ext uri="{FF2B5EF4-FFF2-40B4-BE49-F238E27FC236}">
                <a16:creationId xmlns:a16="http://schemas.microsoft.com/office/drawing/2014/main" id="{765A43F8-7BD8-6346-B07A-64463E90DA9F}"/>
              </a:ext>
            </a:extLst>
          </p:cNvPr>
          <p:cNvPicPr>
            <a:picLocks noChangeAspect="1"/>
          </p:cNvPicPr>
          <p:nvPr/>
        </p:nvPicPr>
        <p:blipFill>
          <a:blip r:embed="rId3"/>
          <a:stretch>
            <a:fillRect/>
          </a:stretch>
        </p:blipFill>
        <p:spPr>
          <a:xfrm>
            <a:off x="10668000" y="470599"/>
            <a:ext cx="1234846" cy="826857"/>
          </a:xfrm>
          <a:prstGeom prst="rect">
            <a:avLst/>
          </a:prstGeom>
        </p:spPr>
      </p:pic>
    </p:spTree>
    <p:extLst>
      <p:ext uri="{BB962C8B-B14F-4D97-AF65-F5344CB8AC3E}">
        <p14:creationId xmlns:p14="http://schemas.microsoft.com/office/powerpoint/2010/main" val="647472735"/>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618DF5B-C7E5-41A3-9007-E34DE55A35B1}"/>
              </a:ext>
            </a:extLst>
          </p:cNvPr>
          <p:cNvSpPr txBox="1"/>
          <p:nvPr/>
        </p:nvSpPr>
        <p:spPr>
          <a:xfrm>
            <a:off x="4744042" y="692697"/>
            <a:ext cx="3089115" cy="507831"/>
          </a:xfrm>
          <a:prstGeom prst="rect">
            <a:avLst/>
          </a:prstGeom>
          <a:noFill/>
        </p:spPr>
        <p:txBody>
          <a:bodyPr wrap="none" rtlCol="0">
            <a:spAutoFit/>
          </a:bodyPr>
          <a:lstStyle/>
          <a:p>
            <a:r>
              <a:rPr lang="en-GB" sz="2700" b="1" dirty="0"/>
              <a:t>Week 27 - questions</a:t>
            </a:r>
          </a:p>
        </p:txBody>
      </p:sp>
      <p:sp>
        <p:nvSpPr>
          <p:cNvPr id="8" name="Rectangle 13"/>
          <p:cNvSpPr>
            <a:spLocks noChangeArrowheads="1"/>
          </p:cNvSpPr>
          <p:nvPr/>
        </p:nvSpPr>
        <p:spPr bwMode="auto">
          <a:xfrm>
            <a:off x="2495601" y="1988841"/>
            <a:ext cx="6933641"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200" b="1" dirty="0">
                <a:ea typeface="Times New Roman" panose="02020603050405020304" pitchFamily="18" charset="0"/>
                <a:cs typeface="Calibri" panose="020F0502020204030204" pitchFamily="34" charset="0"/>
              </a:rPr>
              <a:t>1.  </a:t>
            </a:r>
            <a:r>
              <a:rPr lang="en-GB" altLang="en-US" sz="2200" dirty="0">
                <a:ea typeface="Times New Roman" panose="02020603050405020304" pitchFamily="18" charset="0"/>
                <a:cs typeface="Calibri" panose="020F0502020204030204" pitchFamily="34" charset="0"/>
              </a:rPr>
              <a:t>Insert a </a:t>
            </a:r>
            <a:r>
              <a:rPr lang="en-GB" altLang="en-US" sz="2200" b="1" dirty="0">
                <a:ea typeface="Times New Roman" panose="02020603050405020304" pitchFamily="18" charset="0"/>
                <a:cs typeface="Calibri" panose="020F0502020204030204" pitchFamily="34" charset="0"/>
              </a:rPr>
              <a:t>preposition</a:t>
            </a:r>
            <a:r>
              <a:rPr lang="en-GB" altLang="en-US" sz="2200" dirty="0">
                <a:ea typeface="Times New Roman" panose="02020603050405020304" pitchFamily="18" charset="0"/>
                <a:cs typeface="Calibri" panose="020F0502020204030204" pitchFamily="34" charset="0"/>
              </a:rPr>
              <a:t> to complete the sentence below.</a:t>
            </a:r>
            <a:endParaRPr lang="en-GB" altLang="en-US" sz="2200" dirty="0"/>
          </a:p>
          <a:p>
            <a:pPr eaLnBrk="0" fontAlgn="base" hangingPunct="0">
              <a:spcBef>
                <a:spcPct val="0"/>
              </a:spcBef>
              <a:spcAft>
                <a:spcPct val="0"/>
              </a:spcAft>
            </a:pPr>
            <a:endParaRPr lang="en-GB" altLang="en-US" sz="2200" dirty="0"/>
          </a:p>
        </p:txBody>
      </p:sp>
      <p:sp>
        <p:nvSpPr>
          <p:cNvPr id="21" name="Rectangle 14"/>
          <p:cNvSpPr>
            <a:spLocks noChangeArrowheads="1"/>
          </p:cNvSpPr>
          <p:nvPr/>
        </p:nvSpPr>
        <p:spPr bwMode="auto">
          <a:xfrm>
            <a:off x="2639616" y="3217331"/>
            <a:ext cx="7087479"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800" dirty="0">
                <a:ea typeface="Times New Roman" panose="02020603050405020304" pitchFamily="18" charset="0"/>
                <a:cs typeface="Calibri" panose="020F0502020204030204" pitchFamily="34" charset="0"/>
              </a:rPr>
              <a:t>The huge truck drove __________ the tunnel.</a:t>
            </a:r>
            <a:endParaRPr lang="en-GB" altLang="en-US" sz="2800" dirty="0"/>
          </a:p>
        </p:txBody>
      </p:sp>
      <p:sp>
        <p:nvSpPr>
          <p:cNvPr id="24" name="Rectangle 23"/>
          <p:cNvSpPr/>
          <p:nvPr/>
        </p:nvSpPr>
        <p:spPr>
          <a:xfrm>
            <a:off x="8407724" y="4293097"/>
            <a:ext cx="1084733" cy="769441"/>
          </a:xfrm>
          <a:prstGeom prst="rect">
            <a:avLst/>
          </a:prstGeom>
        </p:spPr>
        <p:txBody>
          <a:bodyPr wrap="square">
            <a:spAutoFit/>
          </a:bodyPr>
          <a:lstStyle/>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______</a:t>
            </a:r>
            <a:endParaRPr lang="en-GB" altLang="en-US" sz="2200" dirty="0"/>
          </a:p>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1 mark</a:t>
            </a:r>
            <a:endParaRPr lang="en-GB" altLang="en-US" sz="2200" dirty="0"/>
          </a:p>
        </p:txBody>
      </p:sp>
      <p:sp>
        <p:nvSpPr>
          <p:cNvPr id="23" name="Rectangle 13"/>
          <p:cNvSpPr>
            <a:spLocks noChangeArrowheads="1"/>
          </p:cNvSpPr>
          <p:nvPr/>
        </p:nvSpPr>
        <p:spPr bwMode="auto">
          <a:xfrm>
            <a:off x="1524000" y="5977424"/>
            <a:ext cx="9144000"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ctr" eaLnBrk="0" fontAlgn="base" hangingPunct="0">
              <a:spcBef>
                <a:spcPct val="0"/>
              </a:spcBef>
              <a:spcAft>
                <a:spcPct val="0"/>
              </a:spcAft>
            </a:pPr>
            <a:r>
              <a:rPr lang="en-GB" altLang="en-US" sz="2200" b="1" i="1" u="sng" dirty="0">
                <a:ea typeface="Times New Roman" panose="02020603050405020304" pitchFamily="18" charset="0"/>
                <a:cs typeface="Calibri" panose="020F0502020204030204" pitchFamily="34" charset="0"/>
              </a:rPr>
              <a:t>CHALLENGE</a:t>
            </a:r>
            <a:r>
              <a:rPr lang="en-GB" altLang="en-US" sz="2200" b="1" i="1" dirty="0">
                <a:ea typeface="Times New Roman" panose="02020603050405020304" pitchFamily="18" charset="0"/>
                <a:cs typeface="Calibri" panose="020F0502020204030204" pitchFamily="34" charset="0"/>
              </a:rPr>
              <a:t>: List two alternative prepositions that would also fit the sentence. Spell them correctly. </a:t>
            </a:r>
            <a:r>
              <a:rPr lang="en-GB" altLang="en-US" sz="2200" i="1" dirty="0">
                <a:ea typeface="Times New Roman" panose="02020603050405020304" pitchFamily="18" charset="0"/>
                <a:cs typeface="Calibri" panose="020F0502020204030204" pitchFamily="34" charset="0"/>
              </a:rPr>
              <a:t>                                                                               </a:t>
            </a:r>
            <a:endParaRPr lang="en-GB" altLang="en-US" sz="2200" i="1" dirty="0"/>
          </a:p>
          <a:p>
            <a:pPr eaLnBrk="0" fontAlgn="base" hangingPunct="0">
              <a:spcBef>
                <a:spcPct val="0"/>
              </a:spcBef>
              <a:spcAft>
                <a:spcPct val="0"/>
              </a:spcAft>
            </a:pPr>
            <a:endParaRPr lang="en-GB" altLang="en-US" sz="2200" i="1" dirty="0"/>
          </a:p>
        </p:txBody>
      </p:sp>
      <p:pic>
        <p:nvPicPr>
          <p:cNvPr id="10" name="Picture 9">
            <a:extLst>
              <a:ext uri="{FF2B5EF4-FFF2-40B4-BE49-F238E27FC236}">
                <a16:creationId xmlns:a16="http://schemas.microsoft.com/office/drawing/2014/main" id="{E8CA782C-7FC3-424F-9079-D94A77D8660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9832" y="167683"/>
            <a:ext cx="753237" cy="1082421"/>
          </a:xfrm>
          <a:prstGeom prst="rect">
            <a:avLst/>
          </a:prstGeom>
        </p:spPr>
      </p:pic>
      <p:pic>
        <p:nvPicPr>
          <p:cNvPr id="11" name="Picture 10">
            <a:extLst>
              <a:ext uri="{FF2B5EF4-FFF2-40B4-BE49-F238E27FC236}">
                <a16:creationId xmlns:a16="http://schemas.microsoft.com/office/drawing/2014/main" id="{E0F7768A-E701-B64B-A8FF-03BD4E7BA3D3}"/>
              </a:ext>
            </a:extLst>
          </p:cNvPr>
          <p:cNvPicPr>
            <a:picLocks noChangeAspect="1"/>
          </p:cNvPicPr>
          <p:nvPr/>
        </p:nvPicPr>
        <p:blipFill>
          <a:blip r:embed="rId3"/>
          <a:stretch>
            <a:fillRect/>
          </a:stretch>
        </p:blipFill>
        <p:spPr>
          <a:xfrm>
            <a:off x="10668000" y="470599"/>
            <a:ext cx="1234846" cy="826857"/>
          </a:xfrm>
          <a:prstGeom prst="rect">
            <a:avLst/>
          </a:prstGeom>
        </p:spPr>
      </p:pic>
    </p:spTree>
    <p:extLst>
      <p:ext uri="{BB962C8B-B14F-4D97-AF65-F5344CB8AC3E}">
        <p14:creationId xmlns:p14="http://schemas.microsoft.com/office/powerpoint/2010/main" val="3892588493"/>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618DF5B-C7E5-41A3-9007-E34DE55A35B1}"/>
              </a:ext>
            </a:extLst>
          </p:cNvPr>
          <p:cNvSpPr txBox="1"/>
          <p:nvPr/>
        </p:nvSpPr>
        <p:spPr>
          <a:xfrm>
            <a:off x="4744042" y="692697"/>
            <a:ext cx="3089115" cy="507831"/>
          </a:xfrm>
          <a:prstGeom prst="rect">
            <a:avLst/>
          </a:prstGeom>
          <a:noFill/>
        </p:spPr>
        <p:txBody>
          <a:bodyPr wrap="none" rtlCol="0">
            <a:spAutoFit/>
          </a:bodyPr>
          <a:lstStyle/>
          <a:p>
            <a:r>
              <a:rPr lang="en-GB" sz="2700" b="1" dirty="0"/>
              <a:t>Week 27 - questions</a:t>
            </a:r>
          </a:p>
        </p:txBody>
      </p:sp>
      <p:sp>
        <p:nvSpPr>
          <p:cNvPr id="8" name="Rectangle 13"/>
          <p:cNvSpPr>
            <a:spLocks noChangeArrowheads="1"/>
          </p:cNvSpPr>
          <p:nvPr/>
        </p:nvSpPr>
        <p:spPr bwMode="auto">
          <a:xfrm>
            <a:off x="2815936" y="1654062"/>
            <a:ext cx="7168496"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r>
              <a:rPr lang="en-GB" sz="2200" b="1" dirty="0"/>
              <a:t>2.  </a:t>
            </a:r>
            <a:r>
              <a:rPr lang="en-GB" sz="2200" dirty="0"/>
              <a:t>Write the words that should start with a </a:t>
            </a:r>
            <a:r>
              <a:rPr lang="en-GB" sz="2200" b="1" dirty="0"/>
              <a:t>capital letter</a:t>
            </a:r>
            <a:r>
              <a:rPr lang="en-GB" sz="2200" dirty="0"/>
              <a:t>.</a:t>
            </a:r>
          </a:p>
        </p:txBody>
      </p:sp>
      <p:sp>
        <p:nvSpPr>
          <p:cNvPr id="37" name="Rectangle 13"/>
          <p:cNvSpPr>
            <a:spLocks noChangeArrowheads="1"/>
          </p:cNvSpPr>
          <p:nvPr/>
        </p:nvSpPr>
        <p:spPr bwMode="auto">
          <a:xfrm>
            <a:off x="1965798" y="6213213"/>
            <a:ext cx="8234658"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algn="ctr" eaLnBrk="0" fontAlgn="base" hangingPunct="0">
              <a:spcBef>
                <a:spcPct val="0"/>
              </a:spcBef>
              <a:spcAft>
                <a:spcPct val="0"/>
              </a:spcAft>
            </a:pPr>
            <a:r>
              <a:rPr lang="en-GB" altLang="en-US" sz="2200" b="1" i="1" u="sng" dirty="0">
                <a:ea typeface="Times New Roman" panose="02020603050405020304" pitchFamily="18" charset="0"/>
                <a:cs typeface="Calibri" panose="020F0502020204030204" pitchFamily="34" charset="0"/>
              </a:rPr>
              <a:t>CHALLENGE</a:t>
            </a:r>
            <a:r>
              <a:rPr lang="en-GB" altLang="en-US" sz="2200" b="1" i="1" dirty="0">
                <a:ea typeface="Times New Roman" panose="02020603050405020304" pitchFamily="18" charset="0"/>
                <a:cs typeface="Calibri" panose="020F0502020204030204" pitchFamily="34" charset="0"/>
              </a:rPr>
              <a:t>: List three synonyms for </a:t>
            </a:r>
            <a:r>
              <a:rPr lang="en-GB" altLang="en-US" sz="2200" b="1" i="1" u="sng" dirty="0">
                <a:ea typeface="Times New Roman" panose="02020603050405020304" pitchFamily="18" charset="0"/>
                <a:cs typeface="Calibri" panose="020F0502020204030204" pitchFamily="34" charset="0"/>
              </a:rPr>
              <a:t>asked</a:t>
            </a:r>
            <a:r>
              <a:rPr lang="en-GB" altLang="en-US" sz="2200" b="1" i="1" dirty="0">
                <a:ea typeface="Times New Roman" panose="02020603050405020304" pitchFamily="18" charset="0"/>
                <a:cs typeface="Calibri" panose="020F0502020204030204" pitchFamily="34" charset="0"/>
              </a:rPr>
              <a:t>.</a:t>
            </a:r>
            <a:endParaRPr lang="en-GB" altLang="en-US" sz="2200" i="1" dirty="0"/>
          </a:p>
        </p:txBody>
      </p:sp>
      <p:sp>
        <p:nvSpPr>
          <p:cNvPr id="20" name="Rectangle 19"/>
          <p:cNvSpPr/>
          <p:nvPr/>
        </p:nvSpPr>
        <p:spPr>
          <a:xfrm>
            <a:off x="8982634" y="5421698"/>
            <a:ext cx="1084733" cy="769441"/>
          </a:xfrm>
          <a:prstGeom prst="rect">
            <a:avLst/>
          </a:prstGeom>
        </p:spPr>
        <p:txBody>
          <a:bodyPr wrap="square">
            <a:spAutoFit/>
          </a:bodyPr>
          <a:lstStyle/>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______</a:t>
            </a:r>
            <a:endParaRPr lang="en-GB" altLang="en-US" sz="2200" dirty="0"/>
          </a:p>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1 mark</a:t>
            </a:r>
            <a:endParaRPr lang="en-GB" altLang="en-US" sz="2200" dirty="0"/>
          </a:p>
        </p:txBody>
      </p:sp>
      <p:pic>
        <p:nvPicPr>
          <p:cNvPr id="10" name="Picture 9">
            <a:extLst>
              <a:ext uri="{FF2B5EF4-FFF2-40B4-BE49-F238E27FC236}">
                <a16:creationId xmlns:a16="http://schemas.microsoft.com/office/drawing/2014/main" id="{BFF3F35A-D34C-4030-AD2D-C81AB424CC0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9832" y="167683"/>
            <a:ext cx="753237" cy="1082421"/>
          </a:xfrm>
          <a:prstGeom prst="rect">
            <a:avLst/>
          </a:prstGeom>
        </p:spPr>
      </p:pic>
      <p:sp>
        <p:nvSpPr>
          <p:cNvPr id="11" name="Rectangle 14">
            <a:extLst>
              <a:ext uri="{FF2B5EF4-FFF2-40B4-BE49-F238E27FC236}">
                <a16:creationId xmlns:a16="http://schemas.microsoft.com/office/drawing/2014/main" id="{B0579ECD-7C79-403C-B6B3-2889EB08CA84}"/>
              </a:ext>
            </a:extLst>
          </p:cNvPr>
          <p:cNvSpPr>
            <a:spLocks noChangeArrowheads="1"/>
          </p:cNvSpPr>
          <p:nvPr/>
        </p:nvSpPr>
        <p:spPr bwMode="auto">
          <a:xfrm>
            <a:off x="2815936" y="2676105"/>
            <a:ext cx="6789624"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800" dirty="0">
                <a:ea typeface="Times New Roman" panose="02020603050405020304" pitchFamily="18" charset="0"/>
                <a:cs typeface="Calibri" panose="020F0502020204030204" pitchFamily="34" charset="0"/>
              </a:rPr>
              <a:t>without thinking, </a:t>
            </a:r>
            <a:r>
              <a:rPr lang="en-GB" altLang="en-US" sz="2800" dirty="0" err="1">
                <a:ea typeface="Times New Roman" panose="02020603050405020304" pitchFamily="18" charset="0"/>
                <a:cs typeface="Calibri" panose="020F0502020204030204" pitchFamily="34" charset="0"/>
              </a:rPr>
              <a:t>i</a:t>
            </a:r>
            <a:r>
              <a:rPr lang="en-GB" altLang="en-US" sz="2800" dirty="0">
                <a:ea typeface="Times New Roman" panose="02020603050405020304" pitchFamily="18" charset="0"/>
                <a:cs typeface="Calibri" panose="020F0502020204030204" pitchFamily="34" charset="0"/>
              </a:rPr>
              <a:t> asked, “how old is your mum?”</a:t>
            </a:r>
            <a:endParaRPr lang="en-GB" altLang="en-US" sz="2800" dirty="0"/>
          </a:p>
        </p:txBody>
      </p:sp>
      <p:pic>
        <p:nvPicPr>
          <p:cNvPr id="12" name="Picture 11">
            <a:extLst>
              <a:ext uri="{FF2B5EF4-FFF2-40B4-BE49-F238E27FC236}">
                <a16:creationId xmlns:a16="http://schemas.microsoft.com/office/drawing/2014/main" id="{29E5ABB0-4737-FC4A-9F4A-C5E4CB3FFCCA}"/>
              </a:ext>
            </a:extLst>
          </p:cNvPr>
          <p:cNvPicPr>
            <a:picLocks noChangeAspect="1"/>
          </p:cNvPicPr>
          <p:nvPr/>
        </p:nvPicPr>
        <p:blipFill>
          <a:blip r:embed="rId3"/>
          <a:stretch>
            <a:fillRect/>
          </a:stretch>
        </p:blipFill>
        <p:spPr>
          <a:xfrm>
            <a:off x="10668000" y="470599"/>
            <a:ext cx="1234846" cy="826857"/>
          </a:xfrm>
          <a:prstGeom prst="rect">
            <a:avLst/>
          </a:prstGeom>
        </p:spPr>
      </p:pic>
    </p:spTree>
    <p:extLst>
      <p:ext uri="{BB962C8B-B14F-4D97-AF65-F5344CB8AC3E}">
        <p14:creationId xmlns:p14="http://schemas.microsoft.com/office/powerpoint/2010/main" val="464950338"/>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618DF5B-C7E5-41A3-9007-E34DE55A35B1}"/>
              </a:ext>
            </a:extLst>
          </p:cNvPr>
          <p:cNvSpPr txBox="1"/>
          <p:nvPr/>
        </p:nvSpPr>
        <p:spPr>
          <a:xfrm>
            <a:off x="4744042" y="692697"/>
            <a:ext cx="3089115" cy="507831"/>
          </a:xfrm>
          <a:prstGeom prst="rect">
            <a:avLst/>
          </a:prstGeom>
          <a:noFill/>
        </p:spPr>
        <p:txBody>
          <a:bodyPr wrap="none" rtlCol="0">
            <a:spAutoFit/>
          </a:bodyPr>
          <a:lstStyle/>
          <a:p>
            <a:r>
              <a:rPr lang="en-GB" sz="2700" b="1" dirty="0"/>
              <a:t>Week 27 - questions</a:t>
            </a:r>
          </a:p>
        </p:txBody>
      </p:sp>
      <p:sp>
        <p:nvSpPr>
          <p:cNvPr id="8" name="Rectangle 13"/>
          <p:cNvSpPr>
            <a:spLocks noChangeArrowheads="1"/>
          </p:cNvSpPr>
          <p:nvPr/>
        </p:nvSpPr>
        <p:spPr bwMode="auto">
          <a:xfrm>
            <a:off x="2434546" y="1423686"/>
            <a:ext cx="6933641"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200" b="1" dirty="0">
                <a:ea typeface="Times New Roman" panose="02020603050405020304" pitchFamily="18" charset="0"/>
                <a:cs typeface="Calibri" panose="020F0502020204030204" pitchFamily="34" charset="0"/>
              </a:rPr>
              <a:t>3.</a:t>
            </a:r>
            <a:r>
              <a:rPr lang="en-GB" altLang="en-US" sz="2200" dirty="0">
                <a:ea typeface="Times New Roman" panose="02020603050405020304" pitchFamily="18" charset="0"/>
                <a:cs typeface="Calibri" panose="020F0502020204030204" pitchFamily="34" charset="0"/>
              </a:rPr>
              <a:t>  Match the </a:t>
            </a:r>
            <a:r>
              <a:rPr lang="en-GB" altLang="en-US" sz="2200" b="1" dirty="0">
                <a:ea typeface="Times New Roman" panose="02020603050405020304" pitchFamily="18" charset="0"/>
                <a:cs typeface="Calibri" panose="020F0502020204030204" pitchFamily="34" charset="0"/>
              </a:rPr>
              <a:t>suffixes</a:t>
            </a:r>
            <a:r>
              <a:rPr lang="en-GB" altLang="en-US" sz="2200" dirty="0">
                <a:ea typeface="Times New Roman" panose="02020603050405020304" pitchFamily="18" charset="0"/>
                <a:cs typeface="Calibri" panose="020F0502020204030204" pitchFamily="34" charset="0"/>
              </a:rPr>
              <a:t> to the root words to create three new words.                                                                                 </a:t>
            </a:r>
            <a:endParaRPr lang="en-GB" altLang="en-US" sz="2200" dirty="0"/>
          </a:p>
          <a:p>
            <a:pPr eaLnBrk="0" fontAlgn="base" hangingPunct="0">
              <a:spcBef>
                <a:spcPct val="0"/>
              </a:spcBef>
              <a:spcAft>
                <a:spcPct val="0"/>
              </a:spcAft>
            </a:pPr>
            <a:endParaRPr lang="en-GB" altLang="en-US" sz="2200" dirty="0"/>
          </a:p>
        </p:txBody>
      </p:sp>
      <p:grpSp>
        <p:nvGrpSpPr>
          <p:cNvPr id="27" name="Group 26"/>
          <p:cNvGrpSpPr/>
          <p:nvPr/>
        </p:nvGrpSpPr>
        <p:grpSpPr>
          <a:xfrm>
            <a:off x="2434546" y="2754840"/>
            <a:ext cx="8354336" cy="2989031"/>
            <a:chOff x="6748498" y="2500618"/>
            <a:chExt cx="8354336" cy="2989031"/>
          </a:xfrm>
        </p:grpSpPr>
        <p:grpSp>
          <p:nvGrpSpPr>
            <p:cNvPr id="16" name="Group 15"/>
            <p:cNvGrpSpPr/>
            <p:nvPr/>
          </p:nvGrpSpPr>
          <p:grpSpPr>
            <a:xfrm>
              <a:off x="6748498" y="2500618"/>
              <a:ext cx="7282301" cy="2219590"/>
              <a:chOff x="-350314" y="-179801"/>
              <a:chExt cx="3610798" cy="1208009"/>
            </a:xfrm>
          </p:grpSpPr>
          <p:sp>
            <p:nvSpPr>
              <p:cNvPr id="17" name="Rectangle 16"/>
              <p:cNvSpPr/>
              <p:nvPr/>
            </p:nvSpPr>
            <p:spPr>
              <a:xfrm>
                <a:off x="-350314" y="-179801"/>
                <a:ext cx="2489277" cy="324041"/>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en-GB" sz="2200" b="1" dirty="0">
                    <a:solidFill>
                      <a:schemeClr val="tx1"/>
                    </a:solidFill>
                  </a:rPr>
                  <a:t>1)  </a:t>
                </a:r>
                <a:r>
                  <a:rPr lang="en-GB" sz="2200" dirty="0">
                    <a:solidFill>
                      <a:schemeClr val="tx1"/>
                    </a:solidFill>
                  </a:rPr>
                  <a:t>inform </a:t>
                </a:r>
              </a:p>
            </p:txBody>
          </p:sp>
          <p:sp>
            <p:nvSpPr>
              <p:cNvPr id="18" name="Rectangle 17"/>
              <p:cNvSpPr/>
              <p:nvPr/>
            </p:nvSpPr>
            <p:spPr>
              <a:xfrm>
                <a:off x="-344017" y="258015"/>
                <a:ext cx="2489277" cy="324041"/>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en-GB" sz="2200" b="1" dirty="0"/>
                  <a:t>2)</a:t>
                </a:r>
                <a:r>
                  <a:rPr lang="en-GB" sz="2200" dirty="0"/>
                  <a:t>  mountain</a:t>
                </a:r>
              </a:p>
            </p:txBody>
          </p:sp>
          <p:sp>
            <p:nvSpPr>
              <p:cNvPr id="19" name="Rectangle 18"/>
              <p:cNvSpPr/>
              <p:nvPr/>
            </p:nvSpPr>
            <p:spPr>
              <a:xfrm>
                <a:off x="-344883" y="704167"/>
                <a:ext cx="2489277" cy="324041"/>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en-GB" sz="2200" b="1" dirty="0"/>
                  <a:t>3)</a:t>
                </a:r>
                <a:r>
                  <a:rPr lang="en-GB" sz="2200" dirty="0"/>
                  <a:t>  interesting</a:t>
                </a:r>
              </a:p>
            </p:txBody>
          </p:sp>
          <p:sp>
            <p:nvSpPr>
              <p:cNvPr id="29" name="Rectangle 28"/>
              <p:cNvSpPr/>
              <p:nvPr/>
            </p:nvSpPr>
            <p:spPr>
              <a:xfrm>
                <a:off x="2608950" y="-179801"/>
                <a:ext cx="645238" cy="324041"/>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en-GB" sz="2200" dirty="0"/>
                  <a:t>a) </a:t>
                </a:r>
                <a:r>
                  <a:rPr lang="en-GB" sz="2200" dirty="0" err="1"/>
                  <a:t>ous</a:t>
                </a:r>
                <a:endParaRPr lang="en-GB" sz="2200" b="1" dirty="0"/>
              </a:p>
            </p:txBody>
          </p:sp>
          <p:sp>
            <p:nvSpPr>
              <p:cNvPr id="30" name="Rectangle 29"/>
              <p:cNvSpPr/>
              <p:nvPr/>
            </p:nvSpPr>
            <p:spPr>
              <a:xfrm>
                <a:off x="2615246" y="258015"/>
                <a:ext cx="645238" cy="324041"/>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en-GB" sz="2200" dirty="0"/>
                  <a:t>b) </a:t>
                </a:r>
                <a:r>
                  <a:rPr lang="en-GB" sz="2200" dirty="0" err="1"/>
                  <a:t>ly</a:t>
                </a:r>
                <a:endParaRPr lang="en-GB" sz="2200" dirty="0"/>
              </a:p>
            </p:txBody>
          </p:sp>
          <p:sp>
            <p:nvSpPr>
              <p:cNvPr id="31" name="Rectangle 30"/>
              <p:cNvSpPr/>
              <p:nvPr/>
            </p:nvSpPr>
            <p:spPr>
              <a:xfrm>
                <a:off x="2614384" y="704167"/>
                <a:ext cx="645238" cy="324041"/>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en-GB" sz="2200" dirty="0">
                    <a:solidFill>
                      <a:schemeClr val="tx1"/>
                    </a:solidFill>
                  </a:rPr>
                  <a:t>c) </a:t>
                </a:r>
                <a:r>
                  <a:rPr lang="en-GB" sz="2200" dirty="0" err="1">
                    <a:solidFill>
                      <a:schemeClr val="tx1"/>
                    </a:solidFill>
                  </a:rPr>
                  <a:t>ation</a:t>
                </a:r>
                <a:endParaRPr lang="en-GB" sz="2200" b="1" dirty="0">
                  <a:solidFill>
                    <a:schemeClr val="tx1"/>
                  </a:solidFill>
                </a:endParaRPr>
              </a:p>
            </p:txBody>
          </p:sp>
        </p:grpSp>
        <p:sp>
          <p:nvSpPr>
            <p:cNvPr id="24" name="Rectangle 23"/>
            <p:cNvSpPr/>
            <p:nvPr/>
          </p:nvSpPr>
          <p:spPr>
            <a:xfrm>
              <a:off x="14018101" y="4720208"/>
              <a:ext cx="1084733" cy="769441"/>
            </a:xfrm>
            <a:prstGeom prst="rect">
              <a:avLst/>
            </a:prstGeom>
          </p:spPr>
          <p:txBody>
            <a:bodyPr wrap="square">
              <a:spAutoFit/>
            </a:bodyPr>
            <a:lstStyle/>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______</a:t>
              </a:r>
              <a:endParaRPr lang="en-GB" altLang="en-US" sz="2200" dirty="0"/>
            </a:p>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1 mark</a:t>
              </a:r>
              <a:endParaRPr lang="en-GB" altLang="en-US" sz="2200" dirty="0"/>
            </a:p>
          </p:txBody>
        </p:sp>
      </p:grpSp>
      <p:sp>
        <p:nvSpPr>
          <p:cNvPr id="37" name="Rectangle 13"/>
          <p:cNvSpPr>
            <a:spLocks noChangeArrowheads="1"/>
          </p:cNvSpPr>
          <p:nvPr/>
        </p:nvSpPr>
        <p:spPr bwMode="auto">
          <a:xfrm>
            <a:off x="1329366" y="6339262"/>
            <a:ext cx="9144000"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ctr" eaLnBrk="0" fontAlgn="base" hangingPunct="0">
              <a:spcBef>
                <a:spcPct val="0"/>
              </a:spcBef>
              <a:spcAft>
                <a:spcPct val="0"/>
              </a:spcAft>
            </a:pPr>
            <a:r>
              <a:rPr lang="en-GB" altLang="en-US" sz="2200" b="1" i="1" u="sng" dirty="0">
                <a:ea typeface="Times New Roman" panose="02020603050405020304" pitchFamily="18" charset="0"/>
                <a:cs typeface="Calibri" panose="020F0502020204030204" pitchFamily="34" charset="0"/>
              </a:rPr>
              <a:t>CHALLENGE</a:t>
            </a:r>
            <a:r>
              <a:rPr lang="en-GB" altLang="en-US" sz="2200" b="1" i="1" dirty="0">
                <a:ea typeface="Times New Roman" panose="02020603050405020304" pitchFamily="18" charset="0"/>
                <a:cs typeface="Calibri" panose="020F0502020204030204" pitchFamily="34" charset="0"/>
              </a:rPr>
              <a:t>: Which suffix can you add to </a:t>
            </a:r>
            <a:r>
              <a:rPr lang="en-GB" altLang="en-US" sz="2200" b="1" i="1" u="sng" dirty="0">
                <a:ea typeface="Times New Roman" panose="02020603050405020304" pitchFamily="18" charset="0"/>
                <a:cs typeface="Calibri" panose="020F0502020204030204" pitchFamily="34" charset="0"/>
              </a:rPr>
              <a:t>interesting</a:t>
            </a:r>
            <a:r>
              <a:rPr lang="en-GB" altLang="en-US" sz="2200" b="1" i="1" dirty="0">
                <a:ea typeface="Times New Roman" panose="02020603050405020304" pitchFamily="18" charset="0"/>
                <a:cs typeface="Calibri" panose="020F0502020204030204" pitchFamily="34" charset="0"/>
              </a:rPr>
              <a:t> to make it an adverb?</a:t>
            </a:r>
            <a:r>
              <a:rPr lang="en-GB" altLang="en-US" sz="2200" i="1" dirty="0">
                <a:ea typeface="Times New Roman" panose="02020603050405020304" pitchFamily="18" charset="0"/>
                <a:cs typeface="Calibri" panose="020F0502020204030204" pitchFamily="34" charset="0"/>
              </a:rPr>
              <a:t>                                                                                </a:t>
            </a:r>
            <a:endParaRPr lang="en-GB" altLang="en-US" sz="2200" i="1" dirty="0"/>
          </a:p>
          <a:p>
            <a:pPr eaLnBrk="0" fontAlgn="base" hangingPunct="0">
              <a:spcBef>
                <a:spcPct val="0"/>
              </a:spcBef>
              <a:spcAft>
                <a:spcPct val="0"/>
              </a:spcAft>
            </a:pPr>
            <a:endParaRPr lang="en-GB" altLang="en-US" sz="2200" i="1" dirty="0"/>
          </a:p>
        </p:txBody>
      </p:sp>
      <p:pic>
        <p:nvPicPr>
          <p:cNvPr id="21" name="Picture 20">
            <a:extLst>
              <a:ext uri="{FF2B5EF4-FFF2-40B4-BE49-F238E27FC236}">
                <a16:creationId xmlns:a16="http://schemas.microsoft.com/office/drawing/2014/main" id="{45B21FBC-F704-4E9D-AD9F-82F2C32F58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9832" y="167683"/>
            <a:ext cx="753237" cy="1082421"/>
          </a:xfrm>
          <a:prstGeom prst="rect">
            <a:avLst/>
          </a:prstGeom>
        </p:spPr>
      </p:pic>
      <p:pic>
        <p:nvPicPr>
          <p:cNvPr id="22" name="Picture 21">
            <a:extLst>
              <a:ext uri="{FF2B5EF4-FFF2-40B4-BE49-F238E27FC236}">
                <a16:creationId xmlns:a16="http://schemas.microsoft.com/office/drawing/2014/main" id="{08065A52-0BB2-7647-99B4-8668062A5CF9}"/>
              </a:ext>
            </a:extLst>
          </p:cNvPr>
          <p:cNvPicPr>
            <a:picLocks noChangeAspect="1"/>
          </p:cNvPicPr>
          <p:nvPr/>
        </p:nvPicPr>
        <p:blipFill>
          <a:blip r:embed="rId3"/>
          <a:stretch>
            <a:fillRect/>
          </a:stretch>
        </p:blipFill>
        <p:spPr>
          <a:xfrm>
            <a:off x="10668000" y="470599"/>
            <a:ext cx="1234846" cy="826857"/>
          </a:xfrm>
          <a:prstGeom prst="rect">
            <a:avLst/>
          </a:prstGeom>
        </p:spPr>
      </p:pic>
    </p:spTree>
    <p:extLst>
      <p:ext uri="{BB962C8B-B14F-4D97-AF65-F5344CB8AC3E}">
        <p14:creationId xmlns:p14="http://schemas.microsoft.com/office/powerpoint/2010/main" val="592903995"/>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618DF5B-C7E5-41A3-9007-E34DE55A35B1}"/>
              </a:ext>
            </a:extLst>
          </p:cNvPr>
          <p:cNvSpPr txBox="1"/>
          <p:nvPr/>
        </p:nvSpPr>
        <p:spPr>
          <a:xfrm>
            <a:off x="4744042" y="692697"/>
            <a:ext cx="3089115" cy="507831"/>
          </a:xfrm>
          <a:prstGeom prst="rect">
            <a:avLst/>
          </a:prstGeom>
          <a:noFill/>
        </p:spPr>
        <p:txBody>
          <a:bodyPr wrap="none" rtlCol="0">
            <a:spAutoFit/>
          </a:bodyPr>
          <a:lstStyle/>
          <a:p>
            <a:r>
              <a:rPr lang="en-GB" sz="2700" b="1" dirty="0"/>
              <a:t>Week 28 - questions</a:t>
            </a:r>
          </a:p>
        </p:txBody>
      </p:sp>
      <p:sp>
        <p:nvSpPr>
          <p:cNvPr id="37" name="Rectangle 13"/>
          <p:cNvSpPr>
            <a:spLocks noChangeArrowheads="1"/>
          </p:cNvSpPr>
          <p:nvPr/>
        </p:nvSpPr>
        <p:spPr bwMode="auto">
          <a:xfrm>
            <a:off x="1524000" y="6378713"/>
            <a:ext cx="9144000"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ctr" eaLnBrk="0" fontAlgn="base" hangingPunct="0">
              <a:spcBef>
                <a:spcPct val="0"/>
              </a:spcBef>
              <a:spcAft>
                <a:spcPct val="0"/>
              </a:spcAft>
            </a:pPr>
            <a:r>
              <a:rPr lang="en-GB" altLang="en-US" sz="2200" b="1" i="1" u="sng" dirty="0">
                <a:ea typeface="Times New Roman" panose="02020603050405020304" pitchFamily="18" charset="0"/>
                <a:cs typeface="Calibri" panose="020F0502020204030204" pitchFamily="34" charset="0"/>
              </a:rPr>
              <a:t>CHALLENGE</a:t>
            </a:r>
            <a:r>
              <a:rPr lang="en-GB" altLang="en-US" sz="2200" b="1" i="1" dirty="0">
                <a:ea typeface="Times New Roman" panose="02020603050405020304" pitchFamily="18" charset="0"/>
                <a:cs typeface="Calibri" panose="020F0502020204030204" pitchFamily="34" charset="0"/>
              </a:rPr>
              <a:t>: Circle the adverb in the sentence above.</a:t>
            </a:r>
            <a:r>
              <a:rPr lang="en-GB" altLang="en-US" sz="2200" i="1" dirty="0">
                <a:ea typeface="Times New Roman" panose="02020603050405020304" pitchFamily="18" charset="0"/>
                <a:cs typeface="Calibri" panose="020F0502020204030204" pitchFamily="34" charset="0"/>
              </a:rPr>
              <a:t>                                                                                 </a:t>
            </a:r>
            <a:endParaRPr lang="en-GB" altLang="en-US" sz="2200" i="1" dirty="0"/>
          </a:p>
          <a:p>
            <a:pPr eaLnBrk="0" fontAlgn="base" hangingPunct="0">
              <a:spcBef>
                <a:spcPct val="0"/>
              </a:spcBef>
              <a:spcAft>
                <a:spcPct val="0"/>
              </a:spcAft>
            </a:pPr>
            <a:endParaRPr lang="en-GB" altLang="en-US" sz="2200" i="1" dirty="0"/>
          </a:p>
        </p:txBody>
      </p:sp>
      <p:pic>
        <p:nvPicPr>
          <p:cNvPr id="18" name="Picture 17">
            <a:extLst>
              <a:ext uri="{FF2B5EF4-FFF2-40B4-BE49-F238E27FC236}">
                <a16:creationId xmlns:a16="http://schemas.microsoft.com/office/drawing/2014/main" id="{478D1D76-4A48-4A2F-9787-64482AD5214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9832" y="167683"/>
            <a:ext cx="753237" cy="1082421"/>
          </a:xfrm>
          <a:prstGeom prst="rect">
            <a:avLst/>
          </a:prstGeom>
        </p:spPr>
      </p:pic>
      <p:sp>
        <p:nvSpPr>
          <p:cNvPr id="19" name="Rectangle 13">
            <a:extLst>
              <a:ext uri="{FF2B5EF4-FFF2-40B4-BE49-F238E27FC236}">
                <a16:creationId xmlns:a16="http://schemas.microsoft.com/office/drawing/2014/main" id="{3524952A-7F2A-4DC3-988C-8FCF961C3AE9}"/>
              </a:ext>
            </a:extLst>
          </p:cNvPr>
          <p:cNvSpPr>
            <a:spLocks noChangeArrowheads="1"/>
          </p:cNvSpPr>
          <p:nvPr/>
        </p:nvSpPr>
        <p:spPr bwMode="auto">
          <a:xfrm>
            <a:off x="2062857" y="1608956"/>
            <a:ext cx="7849003" cy="39549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200" b="1" dirty="0">
                <a:ea typeface="Times New Roman" panose="02020603050405020304" pitchFamily="18" charset="0"/>
                <a:cs typeface="Calibri" panose="020F0502020204030204" pitchFamily="34" charset="0"/>
              </a:rPr>
              <a:t>1.  </a:t>
            </a:r>
            <a:r>
              <a:rPr lang="en-GB" altLang="en-US" sz="2200" dirty="0">
                <a:ea typeface="Times New Roman" panose="02020603050405020304" pitchFamily="18" charset="0"/>
                <a:cs typeface="Calibri" panose="020F0502020204030204" pitchFamily="34" charset="0"/>
              </a:rPr>
              <a:t>Tick </a:t>
            </a:r>
            <a:r>
              <a:rPr lang="en-GB" altLang="en-US" sz="2200" b="1" dirty="0">
                <a:ea typeface="Times New Roman" panose="02020603050405020304" pitchFamily="18" charset="0"/>
                <a:cs typeface="Calibri" panose="020F0502020204030204" pitchFamily="34" charset="0"/>
              </a:rPr>
              <a:t>one</a:t>
            </a:r>
            <a:r>
              <a:rPr lang="en-GB" altLang="en-US" sz="2200" dirty="0">
                <a:ea typeface="Times New Roman" panose="02020603050405020304" pitchFamily="18" charset="0"/>
                <a:cs typeface="Calibri" panose="020F0502020204030204" pitchFamily="34" charset="0"/>
              </a:rPr>
              <a:t> box to show the </a:t>
            </a:r>
            <a:r>
              <a:rPr lang="en-GB" altLang="en-US" sz="2200" b="1" dirty="0">
                <a:ea typeface="Times New Roman" panose="02020603050405020304" pitchFamily="18" charset="0"/>
                <a:cs typeface="Calibri" panose="020F0502020204030204" pitchFamily="34" charset="0"/>
              </a:rPr>
              <a:t>noun phrase </a:t>
            </a:r>
            <a:r>
              <a:rPr lang="en-GB" altLang="en-US" sz="2200" dirty="0">
                <a:ea typeface="Times New Roman" panose="02020603050405020304" pitchFamily="18" charset="0"/>
                <a:cs typeface="Calibri" panose="020F0502020204030204" pitchFamily="34" charset="0"/>
              </a:rPr>
              <a:t>in the sentence below.</a:t>
            </a:r>
          </a:p>
          <a:p>
            <a:pPr marL="457200" indent="-457200" eaLnBrk="0" fontAlgn="base" hangingPunct="0">
              <a:spcBef>
                <a:spcPct val="0"/>
              </a:spcBef>
              <a:spcAft>
                <a:spcPct val="0"/>
              </a:spcAft>
              <a:buAutoNum type="arabicPeriod" startAt="3"/>
            </a:pPr>
            <a:endParaRPr lang="en-GB" altLang="en-US" sz="2200" dirty="0">
              <a:ea typeface="Times New Roman" panose="02020603050405020304" pitchFamily="18" charset="0"/>
              <a:cs typeface="Calibri" panose="020F0502020204030204" pitchFamily="34" charset="0"/>
            </a:endParaRPr>
          </a:p>
          <a:p>
            <a:pPr eaLnBrk="0" fontAlgn="base" hangingPunct="0">
              <a:spcBef>
                <a:spcPct val="0"/>
              </a:spcBef>
              <a:spcAft>
                <a:spcPct val="0"/>
              </a:spcAft>
            </a:pPr>
            <a:endParaRPr lang="en-GB" altLang="en-US" sz="900" dirty="0">
              <a:cs typeface="Calibri" panose="020F0502020204030204" pitchFamily="34" charset="0"/>
            </a:endParaRPr>
          </a:p>
          <a:p>
            <a:pPr eaLnBrk="0" fontAlgn="base" hangingPunct="0">
              <a:spcBef>
                <a:spcPct val="0"/>
              </a:spcBef>
              <a:spcAft>
                <a:spcPct val="0"/>
              </a:spcAft>
            </a:pPr>
            <a:r>
              <a:rPr lang="en-GB" altLang="en-US" sz="2800" u="sng" dirty="0">
                <a:cs typeface="Calibri" panose="020F0502020204030204" pitchFamily="34" charset="0"/>
              </a:rPr>
              <a:t>The professor and student</a:t>
            </a:r>
            <a:r>
              <a:rPr lang="en-GB" altLang="en-US" sz="2800" dirty="0">
                <a:cs typeface="Calibri" panose="020F0502020204030204" pitchFamily="34" charset="0"/>
              </a:rPr>
              <a:t>  </a:t>
            </a:r>
            <a:r>
              <a:rPr lang="en-GB" altLang="en-US" sz="2800" u="sng" dirty="0">
                <a:cs typeface="Calibri" panose="020F0502020204030204" pitchFamily="34" charset="0"/>
              </a:rPr>
              <a:t>walked determinedly </a:t>
            </a:r>
          </a:p>
          <a:p>
            <a:pPr eaLnBrk="0" fontAlgn="base" hangingPunct="0">
              <a:spcBef>
                <a:spcPct val="0"/>
              </a:spcBef>
              <a:spcAft>
                <a:spcPct val="0"/>
              </a:spcAft>
            </a:pPr>
            <a:endParaRPr lang="en-GB" altLang="en-US" sz="2800" u="sng" dirty="0">
              <a:cs typeface="Calibri" panose="020F0502020204030204" pitchFamily="34" charset="0"/>
            </a:endParaRPr>
          </a:p>
          <a:p>
            <a:pPr eaLnBrk="0" fontAlgn="base" hangingPunct="0">
              <a:spcBef>
                <a:spcPct val="0"/>
              </a:spcBef>
              <a:spcAft>
                <a:spcPct val="0"/>
              </a:spcAft>
            </a:pPr>
            <a:endParaRPr lang="en-GB" altLang="en-US" sz="2800" u="sng" dirty="0">
              <a:cs typeface="Calibri" panose="020F0502020204030204" pitchFamily="34" charset="0"/>
            </a:endParaRPr>
          </a:p>
          <a:p>
            <a:pPr eaLnBrk="0" fontAlgn="base" hangingPunct="0">
              <a:spcBef>
                <a:spcPct val="0"/>
              </a:spcBef>
              <a:spcAft>
                <a:spcPct val="0"/>
              </a:spcAft>
            </a:pPr>
            <a:endParaRPr lang="en-GB" altLang="en-US" sz="2800" u="sng" dirty="0">
              <a:cs typeface="Calibri" panose="020F0502020204030204" pitchFamily="34" charset="0"/>
            </a:endParaRPr>
          </a:p>
          <a:p>
            <a:pPr eaLnBrk="0" fontAlgn="base" hangingPunct="0">
              <a:spcBef>
                <a:spcPct val="0"/>
              </a:spcBef>
              <a:spcAft>
                <a:spcPct val="0"/>
              </a:spcAft>
            </a:pPr>
            <a:r>
              <a:rPr lang="en-GB" altLang="en-US" sz="2800" u="sng" dirty="0">
                <a:cs typeface="Calibri" panose="020F0502020204030204" pitchFamily="34" charset="0"/>
              </a:rPr>
              <a:t>towards</a:t>
            </a:r>
            <a:r>
              <a:rPr lang="en-GB" altLang="en-US" sz="2800" dirty="0">
                <a:cs typeface="Calibri" panose="020F0502020204030204" pitchFamily="34" charset="0"/>
              </a:rPr>
              <a:t>  </a:t>
            </a:r>
            <a:r>
              <a:rPr lang="en-GB" altLang="en-US" sz="2800" u="sng" dirty="0">
                <a:cs typeface="Calibri" panose="020F0502020204030204" pitchFamily="34" charset="0"/>
              </a:rPr>
              <a:t>the huge, wooden podium</a:t>
            </a:r>
            <a:r>
              <a:rPr lang="en-GB" altLang="en-US" sz="2800" dirty="0">
                <a:cs typeface="Calibri" panose="020F0502020204030204" pitchFamily="34" charset="0"/>
              </a:rPr>
              <a:t>.</a:t>
            </a:r>
          </a:p>
          <a:p>
            <a:pPr eaLnBrk="0" fontAlgn="base" hangingPunct="0">
              <a:spcBef>
                <a:spcPct val="0"/>
              </a:spcBef>
              <a:spcAft>
                <a:spcPct val="0"/>
              </a:spcAft>
            </a:pPr>
            <a:r>
              <a:rPr lang="en-GB" altLang="en-US" sz="3600" dirty="0">
                <a:ea typeface="Times New Roman" panose="02020603050405020304" pitchFamily="18" charset="0"/>
                <a:cs typeface="Calibri" panose="020F0502020204030204" pitchFamily="34" charset="0"/>
              </a:rPr>
              <a:t>                                                                                  </a:t>
            </a:r>
            <a:endParaRPr lang="en-GB" altLang="en-US" sz="3600" dirty="0"/>
          </a:p>
          <a:p>
            <a:pPr eaLnBrk="0" fontAlgn="base" hangingPunct="0">
              <a:spcBef>
                <a:spcPct val="0"/>
              </a:spcBef>
              <a:spcAft>
                <a:spcPct val="0"/>
              </a:spcAft>
            </a:pPr>
            <a:endParaRPr lang="en-GB" altLang="en-US" sz="2200" dirty="0"/>
          </a:p>
        </p:txBody>
      </p:sp>
      <p:sp>
        <p:nvSpPr>
          <p:cNvPr id="24" name="Rectangle 23">
            <a:extLst>
              <a:ext uri="{FF2B5EF4-FFF2-40B4-BE49-F238E27FC236}">
                <a16:creationId xmlns:a16="http://schemas.microsoft.com/office/drawing/2014/main" id="{7DB806BD-9DA2-4BC2-ADD3-1B0655B5C642}"/>
              </a:ext>
            </a:extLst>
          </p:cNvPr>
          <p:cNvSpPr/>
          <p:nvPr/>
        </p:nvSpPr>
        <p:spPr>
          <a:xfrm>
            <a:off x="8538526" y="5031566"/>
            <a:ext cx="1084733" cy="769441"/>
          </a:xfrm>
          <a:prstGeom prst="rect">
            <a:avLst/>
          </a:prstGeom>
        </p:spPr>
        <p:txBody>
          <a:bodyPr wrap="square">
            <a:spAutoFit/>
          </a:bodyPr>
          <a:lstStyle/>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______</a:t>
            </a:r>
            <a:endParaRPr lang="en-GB" altLang="en-US" sz="2200" dirty="0"/>
          </a:p>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1 mark</a:t>
            </a:r>
            <a:endParaRPr lang="en-GB" altLang="en-US" sz="2200" dirty="0"/>
          </a:p>
        </p:txBody>
      </p:sp>
      <p:grpSp>
        <p:nvGrpSpPr>
          <p:cNvPr id="27" name="Group 26">
            <a:extLst>
              <a:ext uri="{FF2B5EF4-FFF2-40B4-BE49-F238E27FC236}">
                <a16:creationId xmlns:a16="http://schemas.microsoft.com/office/drawing/2014/main" id="{91E425F7-4C1A-4D22-A4D9-3F0D42B067C0}"/>
              </a:ext>
            </a:extLst>
          </p:cNvPr>
          <p:cNvGrpSpPr/>
          <p:nvPr/>
        </p:nvGrpSpPr>
        <p:grpSpPr>
          <a:xfrm>
            <a:off x="3603797" y="2939336"/>
            <a:ext cx="410051" cy="724679"/>
            <a:chOff x="0" y="0"/>
            <a:chExt cx="213360" cy="403860"/>
          </a:xfrm>
        </p:grpSpPr>
        <p:sp>
          <p:nvSpPr>
            <p:cNvPr id="29" name="Rectangle 28">
              <a:extLst>
                <a:ext uri="{FF2B5EF4-FFF2-40B4-BE49-F238E27FC236}">
                  <a16:creationId xmlns:a16="http://schemas.microsoft.com/office/drawing/2014/main" id="{ABF5991A-5468-430C-9EB0-3962BF775F64}"/>
                </a:ext>
              </a:extLst>
            </p:cNvPr>
            <p:cNvSpPr/>
            <p:nvPr/>
          </p:nvSpPr>
          <p:spPr>
            <a:xfrm>
              <a:off x="0" y="190500"/>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a</a:t>
              </a:r>
            </a:p>
          </p:txBody>
        </p:sp>
        <p:cxnSp>
          <p:nvCxnSpPr>
            <p:cNvPr id="30" name="Straight Arrow Connector 29">
              <a:extLst>
                <a:ext uri="{FF2B5EF4-FFF2-40B4-BE49-F238E27FC236}">
                  <a16:creationId xmlns:a16="http://schemas.microsoft.com/office/drawing/2014/main" id="{AB199098-DD2D-49D4-AECB-67181AD50547}"/>
                </a:ext>
              </a:extLst>
            </p:cNvPr>
            <p:cNvCxnSpPr/>
            <p:nvPr/>
          </p:nvCxnSpPr>
          <p:spPr>
            <a:xfrm flipV="1">
              <a:off x="99060" y="0"/>
              <a:ext cx="0" cy="19050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31" name="Group 30">
            <a:extLst>
              <a:ext uri="{FF2B5EF4-FFF2-40B4-BE49-F238E27FC236}">
                <a16:creationId xmlns:a16="http://schemas.microsoft.com/office/drawing/2014/main" id="{69B6103A-E73A-4BFF-86D0-0BF17B86A436}"/>
              </a:ext>
            </a:extLst>
          </p:cNvPr>
          <p:cNvGrpSpPr/>
          <p:nvPr/>
        </p:nvGrpSpPr>
        <p:grpSpPr>
          <a:xfrm>
            <a:off x="7489367" y="2939336"/>
            <a:ext cx="410051" cy="724679"/>
            <a:chOff x="0" y="0"/>
            <a:chExt cx="213360" cy="403860"/>
          </a:xfrm>
        </p:grpSpPr>
        <p:sp>
          <p:nvSpPr>
            <p:cNvPr id="35" name="Rectangle 34">
              <a:extLst>
                <a:ext uri="{FF2B5EF4-FFF2-40B4-BE49-F238E27FC236}">
                  <a16:creationId xmlns:a16="http://schemas.microsoft.com/office/drawing/2014/main" id="{9110B847-A62B-4095-803F-0539913398A9}"/>
                </a:ext>
              </a:extLst>
            </p:cNvPr>
            <p:cNvSpPr/>
            <p:nvPr/>
          </p:nvSpPr>
          <p:spPr>
            <a:xfrm>
              <a:off x="0" y="190500"/>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b</a:t>
              </a:r>
            </a:p>
          </p:txBody>
        </p:sp>
        <p:cxnSp>
          <p:nvCxnSpPr>
            <p:cNvPr id="36" name="Straight Arrow Connector 35">
              <a:extLst>
                <a:ext uri="{FF2B5EF4-FFF2-40B4-BE49-F238E27FC236}">
                  <a16:creationId xmlns:a16="http://schemas.microsoft.com/office/drawing/2014/main" id="{BC7E7945-5E69-4180-9B1A-C21B4E2CA366}"/>
                </a:ext>
              </a:extLst>
            </p:cNvPr>
            <p:cNvCxnSpPr/>
            <p:nvPr/>
          </p:nvCxnSpPr>
          <p:spPr>
            <a:xfrm flipV="1">
              <a:off x="99060" y="0"/>
              <a:ext cx="0" cy="19050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38" name="Group 37">
            <a:extLst>
              <a:ext uri="{FF2B5EF4-FFF2-40B4-BE49-F238E27FC236}">
                <a16:creationId xmlns:a16="http://schemas.microsoft.com/office/drawing/2014/main" id="{00541417-5400-4220-872A-F54A4BA3E88B}"/>
              </a:ext>
            </a:extLst>
          </p:cNvPr>
          <p:cNvGrpSpPr/>
          <p:nvPr/>
        </p:nvGrpSpPr>
        <p:grpSpPr>
          <a:xfrm>
            <a:off x="2496237" y="4718725"/>
            <a:ext cx="410051" cy="724679"/>
            <a:chOff x="0" y="0"/>
            <a:chExt cx="213360" cy="403860"/>
          </a:xfrm>
        </p:grpSpPr>
        <p:sp>
          <p:nvSpPr>
            <p:cNvPr id="39" name="Rectangle 38">
              <a:extLst>
                <a:ext uri="{FF2B5EF4-FFF2-40B4-BE49-F238E27FC236}">
                  <a16:creationId xmlns:a16="http://schemas.microsoft.com/office/drawing/2014/main" id="{CE41087B-BB50-41FE-B750-C3EF6F44E889}"/>
                </a:ext>
              </a:extLst>
            </p:cNvPr>
            <p:cNvSpPr/>
            <p:nvPr/>
          </p:nvSpPr>
          <p:spPr>
            <a:xfrm>
              <a:off x="0" y="190500"/>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c</a:t>
              </a:r>
            </a:p>
          </p:txBody>
        </p:sp>
        <p:cxnSp>
          <p:nvCxnSpPr>
            <p:cNvPr id="40" name="Straight Arrow Connector 39">
              <a:extLst>
                <a:ext uri="{FF2B5EF4-FFF2-40B4-BE49-F238E27FC236}">
                  <a16:creationId xmlns:a16="http://schemas.microsoft.com/office/drawing/2014/main" id="{D5D7A16B-015F-4B7B-9F30-3AEAEFF8A8ED}"/>
                </a:ext>
              </a:extLst>
            </p:cNvPr>
            <p:cNvCxnSpPr/>
            <p:nvPr/>
          </p:nvCxnSpPr>
          <p:spPr>
            <a:xfrm flipV="1">
              <a:off x="99060" y="0"/>
              <a:ext cx="0" cy="19050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41" name="Group 40">
            <a:extLst>
              <a:ext uri="{FF2B5EF4-FFF2-40B4-BE49-F238E27FC236}">
                <a16:creationId xmlns:a16="http://schemas.microsoft.com/office/drawing/2014/main" id="{DAECF5DF-48E0-403D-8940-B7BA115FD420}"/>
              </a:ext>
            </a:extLst>
          </p:cNvPr>
          <p:cNvGrpSpPr/>
          <p:nvPr/>
        </p:nvGrpSpPr>
        <p:grpSpPr>
          <a:xfrm>
            <a:off x="5725231" y="4718725"/>
            <a:ext cx="410051" cy="724679"/>
            <a:chOff x="0" y="0"/>
            <a:chExt cx="213360" cy="403860"/>
          </a:xfrm>
        </p:grpSpPr>
        <p:sp>
          <p:nvSpPr>
            <p:cNvPr id="42" name="Rectangle 41">
              <a:extLst>
                <a:ext uri="{FF2B5EF4-FFF2-40B4-BE49-F238E27FC236}">
                  <a16:creationId xmlns:a16="http://schemas.microsoft.com/office/drawing/2014/main" id="{F60073C4-9306-4584-A150-916056EFA666}"/>
                </a:ext>
              </a:extLst>
            </p:cNvPr>
            <p:cNvSpPr/>
            <p:nvPr/>
          </p:nvSpPr>
          <p:spPr>
            <a:xfrm>
              <a:off x="0" y="190500"/>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d</a:t>
              </a:r>
            </a:p>
          </p:txBody>
        </p:sp>
        <p:cxnSp>
          <p:nvCxnSpPr>
            <p:cNvPr id="43" name="Straight Arrow Connector 42">
              <a:extLst>
                <a:ext uri="{FF2B5EF4-FFF2-40B4-BE49-F238E27FC236}">
                  <a16:creationId xmlns:a16="http://schemas.microsoft.com/office/drawing/2014/main" id="{43CD41B9-FCCB-43C3-BE53-A5C4B3FC8054}"/>
                </a:ext>
              </a:extLst>
            </p:cNvPr>
            <p:cNvCxnSpPr/>
            <p:nvPr/>
          </p:nvCxnSpPr>
          <p:spPr>
            <a:xfrm flipV="1">
              <a:off x="99060" y="0"/>
              <a:ext cx="0" cy="19050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pic>
        <p:nvPicPr>
          <p:cNvPr id="20" name="Picture 19">
            <a:extLst>
              <a:ext uri="{FF2B5EF4-FFF2-40B4-BE49-F238E27FC236}">
                <a16:creationId xmlns:a16="http://schemas.microsoft.com/office/drawing/2014/main" id="{BADC709C-5294-FF41-A620-DB136C3FAB64}"/>
              </a:ext>
            </a:extLst>
          </p:cNvPr>
          <p:cNvPicPr>
            <a:picLocks noChangeAspect="1"/>
          </p:cNvPicPr>
          <p:nvPr/>
        </p:nvPicPr>
        <p:blipFill>
          <a:blip r:embed="rId3"/>
          <a:stretch>
            <a:fillRect/>
          </a:stretch>
        </p:blipFill>
        <p:spPr>
          <a:xfrm>
            <a:off x="10668000" y="470599"/>
            <a:ext cx="1234846" cy="826857"/>
          </a:xfrm>
          <a:prstGeom prst="rect">
            <a:avLst/>
          </a:prstGeom>
        </p:spPr>
      </p:pic>
    </p:spTree>
    <p:extLst>
      <p:ext uri="{BB962C8B-B14F-4D97-AF65-F5344CB8AC3E}">
        <p14:creationId xmlns:p14="http://schemas.microsoft.com/office/powerpoint/2010/main" val="2456123992"/>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618DF5B-C7E5-41A3-9007-E34DE55A35B1}"/>
              </a:ext>
            </a:extLst>
          </p:cNvPr>
          <p:cNvSpPr txBox="1"/>
          <p:nvPr/>
        </p:nvSpPr>
        <p:spPr>
          <a:xfrm>
            <a:off x="4757030" y="328625"/>
            <a:ext cx="3089115" cy="507831"/>
          </a:xfrm>
          <a:prstGeom prst="rect">
            <a:avLst/>
          </a:prstGeom>
          <a:noFill/>
        </p:spPr>
        <p:txBody>
          <a:bodyPr wrap="none" rtlCol="0">
            <a:spAutoFit/>
          </a:bodyPr>
          <a:lstStyle/>
          <a:p>
            <a:r>
              <a:rPr lang="en-GB" sz="2700" b="1" dirty="0"/>
              <a:t>Week 28 - questions</a:t>
            </a:r>
          </a:p>
        </p:txBody>
      </p:sp>
      <p:sp>
        <p:nvSpPr>
          <p:cNvPr id="8" name="Rectangle 13"/>
          <p:cNvSpPr>
            <a:spLocks noChangeArrowheads="1"/>
          </p:cNvSpPr>
          <p:nvPr/>
        </p:nvSpPr>
        <p:spPr bwMode="auto">
          <a:xfrm>
            <a:off x="2734598" y="1335598"/>
            <a:ext cx="6933641"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200" b="1" dirty="0">
                <a:ea typeface="Times New Roman" panose="02020603050405020304" pitchFamily="18" charset="0"/>
                <a:cs typeface="Calibri" panose="020F0502020204030204" pitchFamily="34" charset="0"/>
              </a:rPr>
              <a:t>2.</a:t>
            </a:r>
            <a:r>
              <a:rPr lang="en-GB" altLang="en-US" sz="2200" dirty="0">
                <a:ea typeface="Times New Roman" panose="02020603050405020304" pitchFamily="18" charset="0"/>
                <a:cs typeface="Calibri" panose="020F0502020204030204" pitchFamily="34" charset="0"/>
              </a:rPr>
              <a:t>  Tick one box in each row to show whether the </a:t>
            </a:r>
            <a:r>
              <a:rPr lang="en-GB" altLang="en-US" sz="2200" b="1" dirty="0">
                <a:ea typeface="Times New Roman" panose="02020603050405020304" pitchFamily="18" charset="0"/>
                <a:cs typeface="Calibri" panose="020F0502020204030204" pitchFamily="34" charset="0"/>
              </a:rPr>
              <a:t>apostrophe</a:t>
            </a:r>
            <a:r>
              <a:rPr lang="en-GB" altLang="en-US" sz="2200" dirty="0">
                <a:ea typeface="Times New Roman" panose="02020603050405020304" pitchFamily="18" charset="0"/>
                <a:cs typeface="Calibri" panose="020F0502020204030204" pitchFamily="34" charset="0"/>
              </a:rPr>
              <a:t> is used to show omission or possession.</a:t>
            </a:r>
            <a:endParaRPr lang="en-GB" altLang="en-US" sz="2200" dirty="0">
              <a:cs typeface="Calibri" panose="020F0502020204030204" pitchFamily="34" charset="0"/>
            </a:endParaRPr>
          </a:p>
        </p:txBody>
      </p:sp>
      <p:sp>
        <p:nvSpPr>
          <p:cNvPr id="23" name="Rectangle 13"/>
          <p:cNvSpPr>
            <a:spLocks noChangeArrowheads="1"/>
          </p:cNvSpPr>
          <p:nvPr/>
        </p:nvSpPr>
        <p:spPr bwMode="auto">
          <a:xfrm>
            <a:off x="1039560" y="6367263"/>
            <a:ext cx="10640663"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ctr" eaLnBrk="0" fontAlgn="base" hangingPunct="0">
              <a:spcBef>
                <a:spcPct val="0"/>
              </a:spcBef>
              <a:spcAft>
                <a:spcPct val="0"/>
              </a:spcAft>
            </a:pPr>
            <a:r>
              <a:rPr lang="en-GB" altLang="en-US" sz="2200" b="1" i="1" u="sng" dirty="0">
                <a:ea typeface="Times New Roman" panose="02020603050405020304" pitchFamily="18" charset="0"/>
                <a:cs typeface="Calibri" panose="020F0502020204030204" pitchFamily="34" charset="0"/>
              </a:rPr>
              <a:t>CHALLENGE</a:t>
            </a:r>
            <a:r>
              <a:rPr lang="en-GB" altLang="en-US" sz="2200" b="1" i="1" dirty="0">
                <a:ea typeface="Times New Roman" panose="02020603050405020304" pitchFamily="18" charset="0"/>
                <a:cs typeface="Calibri" panose="020F0502020204030204" pitchFamily="34" charset="0"/>
              </a:rPr>
              <a:t>: Write the plural of </a:t>
            </a:r>
            <a:r>
              <a:rPr lang="en-GB" altLang="en-US" sz="2200" b="1" i="1" u="sng" dirty="0">
                <a:ea typeface="Times New Roman" panose="02020603050405020304" pitchFamily="18" charset="0"/>
                <a:cs typeface="Calibri" panose="020F0502020204030204" pitchFamily="34" charset="0"/>
              </a:rPr>
              <a:t>success</a:t>
            </a:r>
            <a:r>
              <a:rPr lang="en-GB" altLang="en-US" sz="2200" b="1" i="1" dirty="0">
                <a:ea typeface="Times New Roman" panose="02020603050405020304" pitchFamily="18" charset="0"/>
                <a:cs typeface="Calibri" panose="020F0502020204030204" pitchFamily="34" charset="0"/>
              </a:rPr>
              <a:t>.</a:t>
            </a:r>
            <a:endParaRPr lang="en-GB" altLang="en-US" sz="2200" i="1" dirty="0"/>
          </a:p>
          <a:p>
            <a:pPr eaLnBrk="0" fontAlgn="base" hangingPunct="0">
              <a:spcBef>
                <a:spcPct val="0"/>
              </a:spcBef>
              <a:spcAft>
                <a:spcPct val="0"/>
              </a:spcAft>
            </a:pPr>
            <a:endParaRPr lang="en-GB" altLang="en-US" sz="2200" i="1" dirty="0"/>
          </a:p>
        </p:txBody>
      </p:sp>
      <p:pic>
        <p:nvPicPr>
          <p:cNvPr id="10" name="Picture 9">
            <a:extLst>
              <a:ext uri="{FF2B5EF4-FFF2-40B4-BE49-F238E27FC236}">
                <a16:creationId xmlns:a16="http://schemas.microsoft.com/office/drawing/2014/main" id="{702BE67A-1703-4ED8-B55C-3BD196E9196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9832" y="167683"/>
            <a:ext cx="753237" cy="1082421"/>
          </a:xfrm>
          <a:prstGeom prst="rect">
            <a:avLst/>
          </a:prstGeom>
        </p:spPr>
      </p:pic>
      <p:graphicFrame>
        <p:nvGraphicFramePr>
          <p:cNvPr id="21" name="Table 20">
            <a:extLst>
              <a:ext uri="{FF2B5EF4-FFF2-40B4-BE49-F238E27FC236}">
                <a16:creationId xmlns:a16="http://schemas.microsoft.com/office/drawing/2014/main" id="{C462D6F4-E92D-4991-880C-B39A40AF7126}"/>
              </a:ext>
            </a:extLst>
          </p:cNvPr>
          <p:cNvGraphicFramePr>
            <a:graphicFrameLocks noGrp="1"/>
          </p:cNvGraphicFramePr>
          <p:nvPr>
            <p:extLst>
              <p:ext uri="{D42A27DB-BD31-4B8C-83A1-F6EECF244321}">
                <p14:modId xmlns:p14="http://schemas.microsoft.com/office/powerpoint/2010/main" val="1858784473"/>
              </p:ext>
            </p:extLst>
          </p:nvPr>
        </p:nvGraphicFramePr>
        <p:xfrm>
          <a:off x="2557669" y="2419688"/>
          <a:ext cx="7732383" cy="3295207"/>
        </p:xfrm>
        <a:graphic>
          <a:graphicData uri="http://schemas.openxmlformats.org/drawingml/2006/table">
            <a:tbl>
              <a:tblPr firstRow="1" bandRow="1">
                <a:tableStyleId>{5940675A-B579-460E-94D1-54222C63F5DA}</a:tableStyleId>
              </a:tblPr>
              <a:tblGrid>
                <a:gridCol w="3869785">
                  <a:extLst>
                    <a:ext uri="{9D8B030D-6E8A-4147-A177-3AD203B41FA5}">
                      <a16:colId xmlns:a16="http://schemas.microsoft.com/office/drawing/2014/main" val="1568187304"/>
                    </a:ext>
                  </a:extLst>
                </a:gridCol>
                <a:gridCol w="1931299">
                  <a:extLst>
                    <a:ext uri="{9D8B030D-6E8A-4147-A177-3AD203B41FA5}">
                      <a16:colId xmlns:a16="http://schemas.microsoft.com/office/drawing/2014/main" val="1231759449"/>
                    </a:ext>
                  </a:extLst>
                </a:gridCol>
                <a:gridCol w="1931299">
                  <a:extLst>
                    <a:ext uri="{9D8B030D-6E8A-4147-A177-3AD203B41FA5}">
                      <a16:colId xmlns:a16="http://schemas.microsoft.com/office/drawing/2014/main" val="526160121"/>
                    </a:ext>
                  </a:extLst>
                </a:gridCol>
              </a:tblGrid>
              <a:tr h="518347">
                <a:tc>
                  <a:txBody>
                    <a:bodyPr/>
                    <a:lstStyle/>
                    <a:p>
                      <a:pPr algn="ctr"/>
                      <a:r>
                        <a:rPr lang="en-GB" sz="2200" b="1" dirty="0"/>
                        <a:t>Sentence</a:t>
                      </a:r>
                    </a:p>
                  </a:txBody>
                  <a:tcPr/>
                </a:tc>
                <a:tc>
                  <a:txBody>
                    <a:bodyPr/>
                    <a:lstStyle/>
                    <a:p>
                      <a:pPr algn="ctr"/>
                      <a:r>
                        <a:rPr lang="en-GB" sz="2200" b="1" dirty="0"/>
                        <a:t>Omission</a:t>
                      </a:r>
                    </a:p>
                  </a:txBody>
                  <a:tcPr/>
                </a:tc>
                <a:tc>
                  <a:txBody>
                    <a:bodyPr/>
                    <a:lstStyle/>
                    <a:p>
                      <a:pPr algn="ctr"/>
                      <a:r>
                        <a:rPr lang="en-GB" sz="2200" b="1" dirty="0"/>
                        <a:t>Possession</a:t>
                      </a:r>
                    </a:p>
                  </a:txBody>
                  <a:tcPr/>
                </a:tc>
                <a:extLst>
                  <a:ext uri="{0D108BD9-81ED-4DB2-BD59-A6C34878D82A}">
                    <a16:rowId xmlns:a16="http://schemas.microsoft.com/office/drawing/2014/main" val="236259336"/>
                  </a:ext>
                </a:extLst>
              </a:tr>
              <a:tr h="925620">
                <a:tc>
                  <a:txBody>
                    <a:bodyPr/>
                    <a:lstStyle/>
                    <a:p>
                      <a:r>
                        <a:rPr lang="en-GB" sz="2200" b="1" dirty="0"/>
                        <a:t>1) </a:t>
                      </a:r>
                      <a:r>
                        <a:rPr lang="en-GB" sz="2200" dirty="0"/>
                        <a:t>Where is Kim’s bag?</a:t>
                      </a:r>
                    </a:p>
                    <a:p>
                      <a:endParaRPr lang="en-GB" sz="2200" dirty="0"/>
                    </a:p>
                  </a:txBody>
                  <a:tcPr/>
                </a:tc>
                <a:tc>
                  <a:txBody>
                    <a:bodyPr/>
                    <a:lstStyle/>
                    <a:p>
                      <a:endParaRPr lang="en-GB" sz="2200" dirty="0"/>
                    </a:p>
                  </a:txBody>
                  <a:tcPr/>
                </a:tc>
                <a:tc>
                  <a:txBody>
                    <a:bodyPr/>
                    <a:lstStyle/>
                    <a:p>
                      <a:endParaRPr lang="en-GB" sz="2200" dirty="0"/>
                    </a:p>
                  </a:txBody>
                  <a:tcPr/>
                </a:tc>
                <a:extLst>
                  <a:ext uri="{0D108BD9-81ED-4DB2-BD59-A6C34878D82A}">
                    <a16:rowId xmlns:a16="http://schemas.microsoft.com/office/drawing/2014/main" val="303808688"/>
                  </a:ext>
                </a:extLst>
              </a:tr>
              <a:tr h="925620">
                <a:tc>
                  <a:txBody>
                    <a:bodyPr/>
                    <a:lstStyle/>
                    <a:p>
                      <a:r>
                        <a:rPr lang="en-GB" sz="2200" b="1" dirty="0"/>
                        <a:t>2) </a:t>
                      </a:r>
                      <a:r>
                        <a:rPr lang="en-GB" sz="2200" dirty="0"/>
                        <a:t>I couldn’t understand a word he said.</a:t>
                      </a:r>
                    </a:p>
                  </a:txBody>
                  <a:tcPr/>
                </a:tc>
                <a:tc>
                  <a:txBody>
                    <a:bodyPr/>
                    <a:lstStyle/>
                    <a:p>
                      <a:endParaRPr lang="en-GB" sz="2200" dirty="0"/>
                    </a:p>
                  </a:txBody>
                  <a:tcPr/>
                </a:tc>
                <a:tc>
                  <a:txBody>
                    <a:bodyPr/>
                    <a:lstStyle/>
                    <a:p>
                      <a:endParaRPr lang="en-GB" sz="2200" dirty="0"/>
                    </a:p>
                  </a:txBody>
                  <a:tcPr/>
                </a:tc>
                <a:extLst>
                  <a:ext uri="{0D108BD9-81ED-4DB2-BD59-A6C34878D82A}">
                    <a16:rowId xmlns:a16="http://schemas.microsoft.com/office/drawing/2014/main" val="4192684680"/>
                  </a:ext>
                </a:extLst>
              </a:tr>
              <a:tr h="925620">
                <a:tc>
                  <a:txBody>
                    <a:bodyPr/>
                    <a:lstStyle/>
                    <a:p>
                      <a:r>
                        <a:rPr lang="en-GB" sz="2200" b="1" dirty="0"/>
                        <a:t>3) </a:t>
                      </a:r>
                      <a:r>
                        <a:rPr lang="en-GB" sz="2200" dirty="0"/>
                        <a:t>The mayor’s party was a great success.</a:t>
                      </a:r>
                    </a:p>
                  </a:txBody>
                  <a:tcPr/>
                </a:tc>
                <a:tc>
                  <a:txBody>
                    <a:bodyPr/>
                    <a:lstStyle/>
                    <a:p>
                      <a:endParaRPr lang="en-GB" sz="2200" dirty="0"/>
                    </a:p>
                  </a:txBody>
                  <a:tcPr/>
                </a:tc>
                <a:tc>
                  <a:txBody>
                    <a:bodyPr/>
                    <a:lstStyle/>
                    <a:p>
                      <a:endParaRPr lang="en-GB" sz="2200" dirty="0"/>
                    </a:p>
                  </a:txBody>
                  <a:tcPr/>
                </a:tc>
                <a:extLst>
                  <a:ext uri="{0D108BD9-81ED-4DB2-BD59-A6C34878D82A}">
                    <a16:rowId xmlns:a16="http://schemas.microsoft.com/office/drawing/2014/main" val="1797623223"/>
                  </a:ext>
                </a:extLst>
              </a:tr>
            </a:tbl>
          </a:graphicData>
        </a:graphic>
      </p:graphicFrame>
      <p:sp>
        <p:nvSpPr>
          <p:cNvPr id="11" name="Rectangle 10">
            <a:extLst>
              <a:ext uri="{FF2B5EF4-FFF2-40B4-BE49-F238E27FC236}">
                <a16:creationId xmlns:a16="http://schemas.microsoft.com/office/drawing/2014/main" id="{01CD66CC-C678-4D7F-B40A-1E5C2DE4C628}"/>
              </a:ext>
            </a:extLst>
          </p:cNvPr>
          <p:cNvSpPr/>
          <p:nvPr/>
        </p:nvSpPr>
        <p:spPr>
          <a:xfrm>
            <a:off x="9205320" y="5714896"/>
            <a:ext cx="1084733" cy="769441"/>
          </a:xfrm>
          <a:prstGeom prst="rect">
            <a:avLst/>
          </a:prstGeom>
        </p:spPr>
        <p:txBody>
          <a:bodyPr wrap="square">
            <a:spAutoFit/>
          </a:bodyPr>
          <a:lstStyle/>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______</a:t>
            </a:r>
            <a:endParaRPr lang="en-GB" altLang="en-US" sz="2200" dirty="0"/>
          </a:p>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1 mark</a:t>
            </a:r>
            <a:endParaRPr lang="en-GB" altLang="en-US" sz="2200" dirty="0"/>
          </a:p>
        </p:txBody>
      </p:sp>
      <p:pic>
        <p:nvPicPr>
          <p:cNvPr id="12" name="Picture 11">
            <a:extLst>
              <a:ext uri="{FF2B5EF4-FFF2-40B4-BE49-F238E27FC236}">
                <a16:creationId xmlns:a16="http://schemas.microsoft.com/office/drawing/2014/main" id="{7154D491-16F0-8C45-85AD-16FB071A6DCE}"/>
              </a:ext>
            </a:extLst>
          </p:cNvPr>
          <p:cNvPicPr>
            <a:picLocks noChangeAspect="1"/>
          </p:cNvPicPr>
          <p:nvPr/>
        </p:nvPicPr>
        <p:blipFill>
          <a:blip r:embed="rId3"/>
          <a:stretch>
            <a:fillRect/>
          </a:stretch>
        </p:blipFill>
        <p:spPr>
          <a:xfrm>
            <a:off x="10668000" y="470599"/>
            <a:ext cx="1234846" cy="826857"/>
          </a:xfrm>
          <a:prstGeom prst="rect">
            <a:avLst/>
          </a:prstGeom>
        </p:spPr>
      </p:pic>
    </p:spTree>
    <p:extLst>
      <p:ext uri="{BB962C8B-B14F-4D97-AF65-F5344CB8AC3E}">
        <p14:creationId xmlns:p14="http://schemas.microsoft.com/office/powerpoint/2010/main" val="931893750"/>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618DF5B-C7E5-41A3-9007-E34DE55A35B1}"/>
              </a:ext>
            </a:extLst>
          </p:cNvPr>
          <p:cNvSpPr txBox="1"/>
          <p:nvPr/>
        </p:nvSpPr>
        <p:spPr>
          <a:xfrm>
            <a:off x="4744042" y="692697"/>
            <a:ext cx="3089115" cy="507831"/>
          </a:xfrm>
          <a:prstGeom prst="rect">
            <a:avLst/>
          </a:prstGeom>
          <a:noFill/>
        </p:spPr>
        <p:txBody>
          <a:bodyPr wrap="none" rtlCol="0">
            <a:spAutoFit/>
          </a:bodyPr>
          <a:lstStyle/>
          <a:p>
            <a:r>
              <a:rPr lang="en-GB" sz="2700" b="1" dirty="0"/>
              <a:t>Week 28 - questions</a:t>
            </a:r>
          </a:p>
        </p:txBody>
      </p:sp>
      <p:sp>
        <p:nvSpPr>
          <p:cNvPr id="23" name="Rectangle 13"/>
          <p:cNvSpPr>
            <a:spLocks noChangeArrowheads="1"/>
          </p:cNvSpPr>
          <p:nvPr/>
        </p:nvSpPr>
        <p:spPr bwMode="auto">
          <a:xfrm>
            <a:off x="1610747" y="5996026"/>
            <a:ext cx="8784976"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ctr" eaLnBrk="0" fontAlgn="base" hangingPunct="0">
              <a:spcBef>
                <a:spcPct val="0"/>
              </a:spcBef>
              <a:spcAft>
                <a:spcPct val="0"/>
              </a:spcAft>
            </a:pPr>
            <a:r>
              <a:rPr lang="en-GB" altLang="en-US" sz="2200" b="1" i="1" u="sng" dirty="0">
                <a:ea typeface="Times New Roman" panose="02020603050405020304" pitchFamily="18" charset="0"/>
                <a:cs typeface="Calibri" panose="020F0502020204030204" pitchFamily="34" charset="0"/>
              </a:rPr>
              <a:t>CHALLENGE</a:t>
            </a:r>
            <a:r>
              <a:rPr lang="en-GB" altLang="en-US" sz="2200" b="1" i="1" dirty="0">
                <a:ea typeface="Times New Roman" panose="02020603050405020304" pitchFamily="18" charset="0"/>
                <a:cs typeface="Calibri" panose="020F0502020204030204" pitchFamily="34" charset="0"/>
              </a:rPr>
              <a:t>: Rewrite the sentence below in Standard English:</a:t>
            </a:r>
          </a:p>
          <a:p>
            <a:pPr algn="ctr" eaLnBrk="0" fontAlgn="base" hangingPunct="0">
              <a:spcBef>
                <a:spcPct val="0"/>
              </a:spcBef>
              <a:spcAft>
                <a:spcPct val="0"/>
              </a:spcAft>
            </a:pPr>
            <a:r>
              <a:rPr lang="en-GB" altLang="en-US" sz="2200" b="1" i="1" dirty="0">
                <a:ea typeface="Times New Roman" panose="02020603050405020304" pitchFamily="18" charset="0"/>
                <a:cs typeface="Calibri" panose="020F0502020204030204" pitchFamily="34" charset="0"/>
              </a:rPr>
              <a:t>Sarah played good today.</a:t>
            </a:r>
            <a:r>
              <a:rPr lang="en-GB" altLang="en-US" sz="2200" i="1" dirty="0">
                <a:ea typeface="Times New Roman" panose="02020603050405020304" pitchFamily="18" charset="0"/>
                <a:cs typeface="Calibri" panose="020F0502020204030204" pitchFamily="34" charset="0"/>
              </a:rPr>
              <a:t>                                                                          </a:t>
            </a:r>
            <a:endParaRPr lang="en-GB" altLang="en-US" sz="2200" i="1" dirty="0"/>
          </a:p>
          <a:p>
            <a:pPr eaLnBrk="0" fontAlgn="base" hangingPunct="0">
              <a:spcBef>
                <a:spcPct val="0"/>
              </a:spcBef>
              <a:spcAft>
                <a:spcPct val="0"/>
              </a:spcAft>
            </a:pPr>
            <a:endParaRPr lang="en-GB" altLang="en-US" sz="2200" i="1" dirty="0"/>
          </a:p>
        </p:txBody>
      </p:sp>
      <p:pic>
        <p:nvPicPr>
          <p:cNvPr id="10" name="Picture 9">
            <a:extLst>
              <a:ext uri="{FF2B5EF4-FFF2-40B4-BE49-F238E27FC236}">
                <a16:creationId xmlns:a16="http://schemas.microsoft.com/office/drawing/2014/main" id="{B7266C99-86AE-4257-888A-FDCD4A6D4E6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9832" y="167683"/>
            <a:ext cx="753237" cy="1082421"/>
          </a:xfrm>
          <a:prstGeom prst="rect">
            <a:avLst/>
          </a:prstGeom>
        </p:spPr>
      </p:pic>
      <p:sp>
        <p:nvSpPr>
          <p:cNvPr id="25" name="Rectangle 13">
            <a:extLst>
              <a:ext uri="{FF2B5EF4-FFF2-40B4-BE49-F238E27FC236}">
                <a16:creationId xmlns:a16="http://schemas.microsoft.com/office/drawing/2014/main" id="{08990BA4-7D15-4E09-B282-EEB14251F08D}"/>
              </a:ext>
            </a:extLst>
          </p:cNvPr>
          <p:cNvSpPr>
            <a:spLocks noChangeArrowheads="1"/>
          </p:cNvSpPr>
          <p:nvPr/>
        </p:nvSpPr>
        <p:spPr bwMode="auto">
          <a:xfrm>
            <a:off x="2129884" y="1461053"/>
            <a:ext cx="7309554" cy="42934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200" b="1" dirty="0">
                <a:ea typeface="Times New Roman" panose="02020603050405020304" pitchFamily="18" charset="0"/>
                <a:cs typeface="Calibri" panose="020F0502020204030204" pitchFamily="34" charset="0"/>
              </a:rPr>
              <a:t>3.  </a:t>
            </a:r>
            <a:r>
              <a:rPr lang="en-GB" altLang="en-US" sz="2200" dirty="0">
                <a:ea typeface="Times New Roman" panose="02020603050405020304" pitchFamily="18" charset="0"/>
                <a:cs typeface="Calibri" panose="020F0502020204030204" pitchFamily="34" charset="0"/>
              </a:rPr>
              <a:t>Circle the word that correctly completes each sentence below.</a:t>
            </a:r>
          </a:p>
          <a:p>
            <a:pPr marL="457200" indent="-457200" eaLnBrk="0" fontAlgn="base" hangingPunct="0">
              <a:spcBef>
                <a:spcPct val="0"/>
              </a:spcBef>
              <a:spcAft>
                <a:spcPct val="0"/>
              </a:spcAft>
              <a:buAutoNum type="arabicPeriod" startAt="3"/>
            </a:pPr>
            <a:endParaRPr lang="en-GB" altLang="en-US" sz="2200" dirty="0">
              <a:ea typeface="Times New Roman" panose="02020603050405020304" pitchFamily="18" charset="0"/>
              <a:cs typeface="Calibri" panose="020F0502020204030204" pitchFamily="34" charset="0"/>
            </a:endParaRPr>
          </a:p>
          <a:p>
            <a:pPr eaLnBrk="0" fontAlgn="base" hangingPunct="0">
              <a:spcBef>
                <a:spcPct val="0"/>
              </a:spcBef>
              <a:spcAft>
                <a:spcPct val="0"/>
              </a:spcAft>
            </a:pPr>
            <a:endParaRPr lang="en-GB" altLang="en-US" sz="900" dirty="0">
              <a:cs typeface="Calibri" panose="020F0502020204030204" pitchFamily="34" charset="0"/>
            </a:endParaRPr>
          </a:p>
          <a:p>
            <a:pPr eaLnBrk="0" fontAlgn="base" hangingPunct="0">
              <a:spcBef>
                <a:spcPct val="0"/>
              </a:spcBef>
              <a:spcAft>
                <a:spcPct val="0"/>
              </a:spcAft>
            </a:pPr>
            <a:r>
              <a:rPr lang="en-GB" altLang="en-US" sz="2800" dirty="0">
                <a:cs typeface="Calibri" panose="020F0502020204030204" pitchFamily="34" charset="0"/>
              </a:rPr>
              <a:t>Hamid gave ( them / those ) bats to the captain.</a:t>
            </a:r>
          </a:p>
          <a:p>
            <a:pPr eaLnBrk="0" fontAlgn="base" hangingPunct="0">
              <a:spcBef>
                <a:spcPct val="0"/>
              </a:spcBef>
              <a:spcAft>
                <a:spcPct val="0"/>
              </a:spcAft>
            </a:pPr>
            <a:endParaRPr lang="en-GB" altLang="en-US" sz="2800" dirty="0">
              <a:cs typeface="Calibri" panose="020F0502020204030204" pitchFamily="34" charset="0"/>
            </a:endParaRPr>
          </a:p>
          <a:p>
            <a:pPr eaLnBrk="0" fontAlgn="base" hangingPunct="0">
              <a:spcBef>
                <a:spcPct val="0"/>
              </a:spcBef>
              <a:spcAft>
                <a:spcPct val="0"/>
              </a:spcAft>
            </a:pPr>
            <a:r>
              <a:rPr lang="en-GB" altLang="en-US" sz="2800" dirty="0">
                <a:cs typeface="Calibri" panose="020F0502020204030204" pitchFamily="34" charset="0"/>
              </a:rPr>
              <a:t>I don’t know whether he (did / done) the work by himself.</a:t>
            </a:r>
          </a:p>
          <a:p>
            <a:pPr eaLnBrk="0" fontAlgn="base" hangingPunct="0">
              <a:spcBef>
                <a:spcPct val="0"/>
              </a:spcBef>
              <a:spcAft>
                <a:spcPct val="0"/>
              </a:spcAft>
            </a:pPr>
            <a:endParaRPr lang="en-GB" altLang="en-US" sz="2800" dirty="0">
              <a:cs typeface="Calibri" panose="020F0502020204030204" pitchFamily="34" charset="0"/>
            </a:endParaRPr>
          </a:p>
          <a:p>
            <a:pPr eaLnBrk="0" fontAlgn="base" hangingPunct="0">
              <a:spcBef>
                <a:spcPct val="0"/>
              </a:spcBef>
              <a:spcAft>
                <a:spcPct val="0"/>
              </a:spcAft>
            </a:pPr>
            <a:r>
              <a:rPr lang="en-GB" altLang="en-US" sz="3600" dirty="0">
                <a:ea typeface="Times New Roman" panose="02020603050405020304" pitchFamily="18" charset="0"/>
                <a:cs typeface="Calibri" panose="020F0502020204030204" pitchFamily="34" charset="0"/>
              </a:rPr>
              <a:t>                                                                                  </a:t>
            </a:r>
            <a:endParaRPr lang="en-GB" altLang="en-US" sz="3600" dirty="0"/>
          </a:p>
          <a:p>
            <a:pPr eaLnBrk="0" fontAlgn="base" hangingPunct="0">
              <a:spcBef>
                <a:spcPct val="0"/>
              </a:spcBef>
              <a:spcAft>
                <a:spcPct val="0"/>
              </a:spcAft>
            </a:pPr>
            <a:endParaRPr lang="en-GB" altLang="en-US" sz="2200" dirty="0"/>
          </a:p>
        </p:txBody>
      </p:sp>
      <p:sp>
        <p:nvSpPr>
          <p:cNvPr id="26" name="Rectangle 25">
            <a:extLst>
              <a:ext uri="{FF2B5EF4-FFF2-40B4-BE49-F238E27FC236}">
                <a16:creationId xmlns:a16="http://schemas.microsoft.com/office/drawing/2014/main" id="{91C5A185-16E9-46D5-B4B2-6B135D3CC858}"/>
              </a:ext>
            </a:extLst>
          </p:cNvPr>
          <p:cNvSpPr/>
          <p:nvPr/>
        </p:nvSpPr>
        <p:spPr>
          <a:xfrm>
            <a:off x="8472265" y="4574329"/>
            <a:ext cx="1084733" cy="769441"/>
          </a:xfrm>
          <a:prstGeom prst="rect">
            <a:avLst/>
          </a:prstGeom>
        </p:spPr>
        <p:txBody>
          <a:bodyPr wrap="square">
            <a:spAutoFit/>
          </a:bodyPr>
          <a:lstStyle/>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______</a:t>
            </a:r>
            <a:endParaRPr lang="en-GB" altLang="en-US" sz="2200" dirty="0"/>
          </a:p>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1 mark</a:t>
            </a:r>
            <a:endParaRPr lang="en-GB" altLang="en-US" sz="2200" dirty="0"/>
          </a:p>
        </p:txBody>
      </p:sp>
      <p:pic>
        <p:nvPicPr>
          <p:cNvPr id="8" name="Picture 7">
            <a:extLst>
              <a:ext uri="{FF2B5EF4-FFF2-40B4-BE49-F238E27FC236}">
                <a16:creationId xmlns:a16="http://schemas.microsoft.com/office/drawing/2014/main" id="{845BAF30-0657-004B-84EB-179DF6C18535}"/>
              </a:ext>
            </a:extLst>
          </p:cNvPr>
          <p:cNvPicPr>
            <a:picLocks noChangeAspect="1"/>
          </p:cNvPicPr>
          <p:nvPr/>
        </p:nvPicPr>
        <p:blipFill>
          <a:blip r:embed="rId3"/>
          <a:stretch>
            <a:fillRect/>
          </a:stretch>
        </p:blipFill>
        <p:spPr>
          <a:xfrm>
            <a:off x="10668000" y="470599"/>
            <a:ext cx="1234846" cy="826857"/>
          </a:xfrm>
          <a:prstGeom prst="rect">
            <a:avLst/>
          </a:prstGeom>
        </p:spPr>
      </p:pic>
    </p:spTree>
    <p:extLst>
      <p:ext uri="{BB962C8B-B14F-4D97-AF65-F5344CB8AC3E}">
        <p14:creationId xmlns:p14="http://schemas.microsoft.com/office/powerpoint/2010/main" val="1785323242"/>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618DF5B-C7E5-41A3-9007-E34DE55A35B1}"/>
              </a:ext>
            </a:extLst>
          </p:cNvPr>
          <p:cNvSpPr txBox="1"/>
          <p:nvPr/>
        </p:nvSpPr>
        <p:spPr>
          <a:xfrm>
            <a:off x="4744042" y="692697"/>
            <a:ext cx="3089115" cy="507831"/>
          </a:xfrm>
          <a:prstGeom prst="rect">
            <a:avLst/>
          </a:prstGeom>
          <a:noFill/>
        </p:spPr>
        <p:txBody>
          <a:bodyPr wrap="none" rtlCol="0">
            <a:spAutoFit/>
          </a:bodyPr>
          <a:lstStyle/>
          <a:p>
            <a:r>
              <a:rPr lang="en-GB" sz="2700" b="1" dirty="0"/>
              <a:t>Week 29 - questions</a:t>
            </a:r>
          </a:p>
        </p:txBody>
      </p:sp>
      <p:sp>
        <p:nvSpPr>
          <p:cNvPr id="8" name="Rectangle 13"/>
          <p:cNvSpPr>
            <a:spLocks noChangeArrowheads="1"/>
          </p:cNvSpPr>
          <p:nvPr/>
        </p:nvSpPr>
        <p:spPr bwMode="auto">
          <a:xfrm>
            <a:off x="2834768" y="1603540"/>
            <a:ext cx="6933641"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200" b="1" dirty="0">
                <a:ea typeface="Times New Roman" panose="02020603050405020304" pitchFamily="18" charset="0"/>
                <a:cs typeface="Calibri" panose="020F0502020204030204" pitchFamily="34" charset="0"/>
              </a:rPr>
              <a:t>1.  </a:t>
            </a:r>
            <a:r>
              <a:rPr lang="en-GB" altLang="en-US" sz="2200" dirty="0">
                <a:ea typeface="Times New Roman" panose="02020603050405020304" pitchFamily="18" charset="0"/>
                <a:cs typeface="Calibri" panose="020F0502020204030204" pitchFamily="34" charset="0"/>
              </a:rPr>
              <a:t>Write the </a:t>
            </a:r>
            <a:r>
              <a:rPr lang="en-GB" altLang="en-US" sz="2200" b="1" dirty="0">
                <a:ea typeface="Times New Roman" panose="02020603050405020304" pitchFamily="18" charset="0"/>
                <a:cs typeface="Calibri" panose="020F0502020204030204" pitchFamily="34" charset="0"/>
              </a:rPr>
              <a:t>contracted form </a:t>
            </a:r>
            <a:r>
              <a:rPr lang="en-GB" altLang="en-US" sz="2200" dirty="0">
                <a:ea typeface="Times New Roman" panose="02020603050405020304" pitchFamily="18" charset="0"/>
                <a:cs typeface="Calibri" panose="020F0502020204030204" pitchFamily="34" charset="0"/>
              </a:rPr>
              <a:t>of the underlined words in the box.</a:t>
            </a:r>
            <a:endParaRPr lang="en-GB" altLang="en-US" sz="2200" dirty="0"/>
          </a:p>
          <a:p>
            <a:pPr eaLnBrk="0" fontAlgn="base" hangingPunct="0">
              <a:spcBef>
                <a:spcPct val="0"/>
              </a:spcBef>
              <a:spcAft>
                <a:spcPct val="0"/>
              </a:spcAft>
            </a:pPr>
            <a:endParaRPr lang="en-GB" altLang="en-US" sz="2200" dirty="0"/>
          </a:p>
        </p:txBody>
      </p:sp>
      <p:sp>
        <p:nvSpPr>
          <p:cNvPr id="21" name="Rectangle 14"/>
          <p:cNvSpPr>
            <a:spLocks noChangeArrowheads="1"/>
          </p:cNvSpPr>
          <p:nvPr/>
        </p:nvSpPr>
        <p:spPr bwMode="auto">
          <a:xfrm>
            <a:off x="2989220" y="2798997"/>
            <a:ext cx="6624736"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800" dirty="0">
                <a:ea typeface="Times New Roman" panose="02020603050405020304" pitchFamily="18" charset="0"/>
                <a:cs typeface="Calibri" panose="020F0502020204030204" pitchFamily="34" charset="0"/>
              </a:rPr>
              <a:t>The result </a:t>
            </a:r>
            <a:r>
              <a:rPr lang="en-GB" altLang="en-US" sz="2800" u="sng" dirty="0">
                <a:ea typeface="Times New Roman" panose="02020603050405020304" pitchFamily="18" charset="0"/>
                <a:cs typeface="Calibri" panose="020F0502020204030204" pitchFamily="34" charset="0"/>
              </a:rPr>
              <a:t>does not </a:t>
            </a:r>
            <a:r>
              <a:rPr lang="en-GB" altLang="en-US" sz="2800" dirty="0">
                <a:ea typeface="Times New Roman" panose="02020603050405020304" pitchFamily="18" charset="0"/>
                <a:cs typeface="Calibri" panose="020F0502020204030204" pitchFamily="34" charset="0"/>
              </a:rPr>
              <a:t>seem fair.</a:t>
            </a:r>
            <a:endParaRPr lang="en-GB" altLang="en-US" sz="2800" dirty="0">
              <a:cs typeface="Calibri" panose="020F0502020204030204" pitchFamily="34" charset="0"/>
            </a:endParaRPr>
          </a:p>
        </p:txBody>
      </p:sp>
      <p:sp>
        <p:nvSpPr>
          <p:cNvPr id="24" name="Rectangle 23"/>
          <p:cNvSpPr/>
          <p:nvPr/>
        </p:nvSpPr>
        <p:spPr>
          <a:xfrm>
            <a:off x="8407724" y="4365105"/>
            <a:ext cx="1084733" cy="769441"/>
          </a:xfrm>
          <a:prstGeom prst="rect">
            <a:avLst/>
          </a:prstGeom>
        </p:spPr>
        <p:txBody>
          <a:bodyPr wrap="square">
            <a:spAutoFit/>
          </a:bodyPr>
          <a:lstStyle/>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______</a:t>
            </a:r>
            <a:endParaRPr lang="en-GB" altLang="en-US" sz="2200" dirty="0"/>
          </a:p>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1 mark</a:t>
            </a:r>
            <a:endParaRPr lang="en-GB" altLang="en-US" sz="2200" dirty="0"/>
          </a:p>
        </p:txBody>
      </p:sp>
      <p:sp>
        <p:nvSpPr>
          <p:cNvPr id="23" name="Rectangle 13"/>
          <p:cNvSpPr>
            <a:spLocks noChangeArrowheads="1"/>
          </p:cNvSpPr>
          <p:nvPr/>
        </p:nvSpPr>
        <p:spPr bwMode="auto">
          <a:xfrm>
            <a:off x="1524000" y="6365065"/>
            <a:ext cx="9144000"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ctr" eaLnBrk="0" fontAlgn="base" hangingPunct="0">
              <a:spcBef>
                <a:spcPct val="0"/>
              </a:spcBef>
              <a:spcAft>
                <a:spcPct val="0"/>
              </a:spcAft>
            </a:pPr>
            <a:r>
              <a:rPr lang="en-GB" altLang="en-US" sz="2200" b="1" i="1" u="sng" dirty="0">
                <a:ea typeface="Times New Roman" panose="02020603050405020304" pitchFamily="18" charset="0"/>
                <a:cs typeface="Calibri" panose="020F0502020204030204" pitchFamily="34" charset="0"/>
              </a:rPr>
              <a:t>CHALLENGE</a:t>
            </a:r>
            <a:r>
              <a:rPr lang="en-GB" altLang="en-US" sz="2200" b="1" i="1" dirty="0">
                <a:ea typeface="Times New Roman" panose="02020603050405020304" pitchFamily="18" charset="0"/>
                <a:cs typeface="Calibri" panose="020F0502020204030204" pitchFamily="34" charset="0"/>
              </a:rPr>
              <a:t>: Which prefix could you use to create the antonym of </a:t>
            </a:r>
            <a:r>
              <a:rPr lang="en-GB" altLang="en-US" sz="2200" b="1" i="1" u="sng" dirty="0">
                <a:ea typeface="Times New Roman" panose="02020603050405020304" pitchFamily="18" charset="0"/>
                <a:cs typeface="Calibri" panose="020F0502020204030204" pitchFamily="34" charset="0"/>
              </a:rPr>
              <a:t>fair</a:t>
            </a:r>
            <a:r>
              <a:rPr lang="en-GB" altLang="en-US" sz="2200" b="1" i="1" dirty="0">
                <a:ea typeface="Times New Roman" panose="02020603050405020304" pitchFamily="18" charset="0"/>
                <a:cs typeface="Calibri" panose="020F0502020204030204" pitchFamily="34" charset="0"/>
              </a:rPr>
              <a:t>?</a:t>
            </a:r>
            <a:r>
              <a:rPr lang="en-GB" altLang="en-US" sz="2200" i="1" dirty="0">
                <a:ea typeface="Times New Roman" panose="02020603050405020304" pitchFamily="18" charset="0"/>
                <a:cs typeface="Calibri" panose="020F0502020204030204" pitchFamily="34" charset="0"/>
              </a:rPr>
              <a:t>                                                                                </a:t>
            </a:r>
            <a:endParaRPr lang="en-GB" altLang="en-US" sz="2200" i="1" dirty="0"/>
          </a:p>
          <a:p>
            <a:pPr eaLnBrk="0" fontAlgn="base" hangingPunct="0">
              <a:spcBef>
                <a:spcPct val="0"/>
              </a:spcBef>
              <a:spcAft>
                <a:spcPct val="0"/>
              </a:spcAft>
            </a:pPr>
            <a:endParaRPr lang="en-GB" altLang="en-US" sz="2200" i="1" dirty="0"/>
          </a:p>
        </p:txBody>
      </p:sp>
      <p:pic>
        <p:nvPicPr>
          <p:cNvPr id="10" name="Picture 9">
            <a:extLst>
              <a:ext uri="{FF2B5EF4-FFF2-40B4-BE49-F238E27FC236}">
                <a16:creationId xmlns:a16="http://schemas.microsoft.com/office/drawing/2014/main" id="{A1225BC2-E8C9-44E1-9EFC-847AB331234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9832" y="167683"/>
            <a:ext cx="753237" cy="1082421"/>
          </a:xfrm>
          <a:prstGeom prst="rect">
            <a:avLst/>
          </a:prstGeom>
        </p:spPr>
      </p:pic>
      <p:sp>
        <p:nvSpPr>
          <p:cNvPr id="2" name="Rectangle 1">
            <a:extLst>
              <a:ext uri="{FF2B5EF4-FFF2-40B4-BE49-F238E27FC236}">
                <a16:creationId xmlns:a16="http://schemas.microsoft.com/office/drawing/2014/main" id="{4FC604F6-F16C-4094-BAC4-C6B6102028E8}"/>
              </a:ext>
            </a:extLst>
          </p:cNvPr>
          <p:cNvSpPr/>
          <p:nvPr/>
        </p:nvSpPr>
        <p:spPr>
          <a:xfrm>
            <a:off x="4081347" y="3684881"/>
            <a:ext cx="2575932" cy="68022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Arrow: Up 2">
            <a:extLst>
              <a:ext uri="{FF2B5EF4-FFF2-40B4-BE49-F238E27FC236}">
                <a16:creationId xmlns:a16="http://schemas.microsoft.com/office/drawing/2014/main" id="{FAE158E8-F0D7-4003-B50F-C9F10C5E03B1}"/>
              </a:ext>
            </a:extLst>
          </p:cNvPr>
          <p:cNvSpPr/>
          <p:nvPr/>
        </p:nvSpPr>
        <p:spPr>
          <a:xfrm>
            <a:off x="5285679" y="3301556"/>
            <a:ext cx="167268" cy="368837"/>
          </a:xfrm>
          <a:prstGeom prst="up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1" name="Picture 10">
            <a:extLst>
              <a:ext uri="{FF2B5EF4-FFF2-40B4-BE49-F238E27FC236}">
                <a16:creationId xmlns:a16="http://schemas.microsoft.com/office/drawing/2014/main" id="{EC2386D3-A51B-3E45-A1D3-151D7F5A519D}"/>
              </a:ext>
            </a:extLst>
          </p:cNvPr>
          <p:cNvPicPr>
            <a:picLocks noChangeAspect="1"/>
          </p:cNvPicPr>
          <p:nvPr/>
        </p:nvPicPr>
        <p:blipFill>
          <a:blip r:embed="rId3"/>
          <a:stretch>
            <a:fillRect/>
          </a:stretch>
        </p:blipFill>
        <p:spPr>
          <a:xfrm>
            <a:off x="10668000" y="470599"/>
            <a:ext cx="1234846" cy="826857"/>
          </a:xfrm>
          <a:prstGeom prst="rect">
            <a:avLst/>
          </a:prstGeom>
        </p:spPr>
      </p:pic>
    </p:spTree>
    <p:extLst>
      <p:ext uri="{BB962C8B-B14F-4D97-AF65-F5344CB8AC3E}">
        <p14:creationId xmlns:p14="http://schemas.microsoft.com/office/powerpoint/2010/main" val="779274596"/>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618DF5B-C7E5-41A3-9007-E34DE55A35B1}"/>
              </a:ext>
            </a:extLst>
          </p:cNvPr>
          <p:cNvSpPr txBox="1"/>
          <p:nvPr/>
        </p:nvSpPr>
        <p:spPr>
          <a:xfrm>
            <a:off x="4345298" y="318285"/>
            <a:ext cx="3089115" cy="507831"/>
          </a:xfrm>
          <a:prstGeom prst="rect">
            <a:avLst/>
          </a:prstGeom>
          <a:noFill/>
        </p:spPr>
        <p:txBody>
          <a:bodyPr wrap="none" rtlCol="0">
            <a:spAutoFit/>
          </a:bodyPr>
          <a:lstStyle/>
          <a:p>
            <a:r>
              <a:rPr lang="en-GB" sz="2700" b="1" dirty="0"/>
              <a:t>Week 29 - questions</a:t>
            </a:r>
          </a:p>
        </p:txBody>
      </p:sp>
      <p:sp>
        <p:nvSpPr>
          <p:cNvPr id="8" name="Rectangle 13"/>
          <p:cNvSpPr>
            <a:spLocks noChangeArrowheads="1"/>
          </p:cNvSpPr>
          <p:nvPr/>
        </p:nvSpPr>
        <p:spPr bwMode="auto">
          <a:xfrm>
            <a:off x="2559610" y="1115627"/>
            <a:ext cx="7047034" cy="17851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r>
              <a:rPr lang="en-GB" sz="2200" b="1" dirty="0"/>
              <a:t>2.</a:t>
            </a:r>
            <a:r>
              <a:rPr lang="en-GB" sz="2200" dirty="0"/>
              <a:t>  Tick the pair of </a:t>
            </a:r>
            <a:r>
              <a:rPr lang="en-GB" sz="2200" b="1" dirty="0"/>
              <a:t>verbs</a:t>
            </a:r>
            <a:r>
              <a:rPr lang="en-GB" sz="2200" dirty="0"/>
              <a:t> that best completes the sentence below. </a:t>
            </a:r>
          </a:p>
          <a:p>
            <a:pPr marL="457200" indent="-457200">
              <a:buAutoNum type="arabicPeriod" startAt="2"/>
            </a:pPr>
            <a:endParaRPr lang="en-GB" sz="2200" dirty="0"/>
          </a:p>
          <a:p>
            <a:r>
              <a:rPr lang="en-GB" sz="2200" dirty="0"/>
              <a:t>Year 4 _______ looking forward to  _______ on the school trip.</a:t>
            </a:r>
          </a:p>
        </p:txBody>
      </p:sp>
      <p:sp>
        <p:nvSpPr>
          <p:cNvPr id="37" name="Rectangle 13"/>
          <p:cNvSpPr>
            <a:spLocks noChangeArrowheads="1"/>
          </p:cNvSpPr>
          <p:nvPr/>
        </p:nvSpPr>
        <p:spPr bwMode="auto">
          <a:xfrm>
            <a:off x="1965798" y="6327898"/>
            <a:ext cx="8234658"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algn="ctr" eaLnBrk="0" fontAlgn="base" hangingPunct="0">
              <a:spcBef>
                <a:spcPct val="0"/>
              </a:spcBef>
              <a:spcAft>
                <a:spcPct val="0"/>
              </a:spcAft>
            </a:pPr>
            <a:r>
              <a:rPr lang="en-GB" altLang="en-US" sz="2200" b="1" i="1" u="sng" dirty="0">
                <a:ea typeface="Times New Roman" panose="02020603050405020304" pitchFamily="18" charset="0"/>
                <a:cs typeface="Calibri" panose="020F0502020204030204" pitchFamily="34" charset="0"/>
              </a:rPr>
              <a:t>CHALLENGE</a:t>
            </a:r>
            <a:r>
              <a:rPr lang="en-GB" altLang="en-US" sz="2200" b="1" i="1" dirty="0">
                <a:ea typeface="Times New Roman" panose="02020603050405020304" pitchFamily="18" charset="0"/>
                <a:cs typeface="Calibri" panose="020F0502020204030204" pitchFamily="34" charset="0"/>
              </a:rPr>
              <a:t>: Change </a:t>
            </a:r>
            <a:r>
              <a:rPr lang="en-GB" altLang="en-US" sz="2200" b="1" i="1" u="sng" dirty="0">
                <a:ea typeface="Times New Roman" panose="02020603050405020304" pitchFamily="18" charset="0"/>
                <a:cs typeface="Calibri" panose="020F0502020204030204" pitchFamily="34" charset="0"/>
              </a:rPr>
              <a:t>are</a:t>
            </a:r>
            <a:r>
              <a:rPr lang="en-GB" altLang="en-US" sz="2200" b="1" i="1" dirty="0">
                <a:ea typeface="Times New Roman" panose="02020603050405020304" pitchFamily="18" charset="0"/>
                <a:cs typeface="Calibri" panose="020F0502020204030204" pitchFamily="34" charset="0"/>
              </a:rPr>
              <a:t> to the past tense form of the verb </a:t>
            </a:r>
            <a:r>
              <a:rPr lang="en-GB" altLang="en-US" sz="2200" b="1" i="1" u="sng" dirty="0">
                <a:ea typeface="Times New Roman" panose="02020603050405020304" pitchFamily="18" charset="0"/>
                <a:cs typeface="Calibri" panose="020F0502020204030204" pitchFamily="34" charset="0"/>
              </a:rPr>
              <a:t>to be</a:t>
            </a:r>
            <a:r>
              <a:rPr lang="en-GB" altLang="en-US" sz="2200" b="1" i="1" dirty="0">
                <a:ea typeface="Times New Roman" panose="02020603050405020304" pitchFamily="18" charset="0"/>
                <a:cs typeface="Calibri" panose="020F0502020204030204" pitchFamily="34" charset="0"/>
              </a:rPr>
              <a:t>.</a:t>
            </a:r>
            <a:endParaRPr lang="en-GB" altLang="en-US" sz="2200" i="1" dirty="0"/>
          </a:p>
        </p:txBody>
      </p:sp>
      <p:pic>
        <p:nvPicPr>
          <p:cNvPr id="10" name="Picture 9">
            <a:extLst>
              <a:ext uri="{FF2B5EF4-FFF2-40B4-BE49-F238E27FC236}">
                <a16:creationId xmlns:a16="http://schemas.microsoft.com/office/drawing/2014/main" id="{1515B59B-B372-4619-80B8-0F72F9A1CFD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9832" y="167683"/>
            <a:ext cx="753237" cy="1082421"/>
          </a:xfrm>
          <a:prstGeom prst="rect">
            <a:avLst/>
          </a:prstGeom>
        </p:spPr>
      </p:pic>
      <p:sp>
        <p:nvSpPr>
          <p:cNvPr id="11" name="Rectangle 10">
            <a:extLst>
              <a:ext uri="{FF2B5EF4-FFF2-40B4-BE49-F238E27FC236}">
                <a16:creationId xmlns:a16="http://schemas.microsoft.com/office/drawing/2014/main" id="{2842AE99-8FFB-4DB4-A7BB-90704092B376}"/>
              </a:ext>
            </a:extLst>
          </p:cNvPr>
          <p:cNvSpPr/>
          <p:nvPr/>
        </p:nvSpPr>
        <p:spPr>
          <a:xfrm>
            <a:off x="4452730" y="3038976"/>
            <a:ext cx="2345635" cy="2462213"/>
          </a:xfrm>
          <a:prstGeom prst="rect">
            <a:avLst/>
          </a:prstGeom>
        </p:spPr>
        <p:txBody>
          <a:bodyPr wrap="square">
            <a:spAutoFit/>
          </a:bodyPr>
          <a:lstStyle/>
          <a:p>
            <a:pPr marL="57150" marR="57150">
              <a:spcAft>
                <a:spcPts val="0"/>
              </a:spcAft>
            </a:pPr>
            <a:r>
              <a:rPr lang="en-GB" sz="800" dirty="0">
                <a:latin typeface="Comic Sans MS" panose="030F0702030302020204" pitchFamily="66" charset="0"/>
                <a:ea typeface="Times New Roman" panose="02020603050405020304" pitchFamily="18" charset="0"/>
                <a:cs typeface="Times New Roman" panose="02020603050405020304" pitchFamily="18" charset="0"/>
              </a:rPr>
              <a:t> </a:t>
            </a:r>
            <a:r>
              <a:rPr lang="en-GB" sz="2200" dirty="0">
                <a:ea typeface="Times New Roman" panose="02020603050405020304" pitchFamily="18" charset="0"/>
                <a:cs typeface="Times New Roman" panose="02020603050405020304" pitchFamily="18" charset="0"/>
              </a:rPr>
              <a:t>have, going</a:t>
            </a:r>
          </a:p>
          <a:p>
            <a:pPr marL="57150" marR="57150">
              <a:spcAft>
                <a:spcPts val="0"/>
              </a:spcAft>
            </a:pPr>
            <a:r>
              <a:rPr lang="en-GB" sz="2200" dirty="0">
                <a:ea typeface="Times New Roman" panose="02020603050405020304" pitchFamily="18" charset="0"/>
                <a:cs typeface="Times New Roman" panose="02020603050405020304" pitchFamily="18" charset="0"/>
              </a:rPr>
              <a:t>  </a:t>
            </a:r>
          </a:p>
          <a:p>
            <a:pPr marL="57150" marR="57150">
              <a:spcAft>
                <a:spcPts val="0"/>
              </a:spcAft>
            </a:pPr>
            <a:r>
              <a:rPr lang="en-GB" sz="2200" dirty="0">
                <a:ea typeface="Times New Roman" panose="02020603050405020304" pitchFamily="18" charset="0"/>
                <a:cs typeface="Times New Roman" panose="02020603050405020304" pitchFamily="18" charset="0"/>
              </a:rPr>
              <a:t>were, went</a:t>
            </a:r>
          </a:p>
          <a:p>
            <a:pPr marL="57150" marR="57150">
              <a:spcAft>
                <a:spcPts val="0"/>
              </a:spcAft>
            </a:pPr>
            <a:r>
              <a:rPr lang="en-GB" sz="2200" dirty="0">
                <a:ea typeface="Times New Roman" panose="02020603050405020304" pitchFamily="18" charset="0"/>
                <a:cs typeface="Times New Roman" panose="02020603050405020304" pitchFamily="18" charset="0"/>
              </a:rPr>
              <a:t> </a:t>
            </a:r>
          </a:p>
          <a:p>
            <a:pPr marL="57150" marR="57150">
              <a:spcAft>
                <a:spcPts val="0"/>
              </a:spcAft>
            </a:pPr>
            <a:r>
              <a:rPr lang="en-GB" sz="2200" dirty="0">
                <a:ea typeface="Times New Roman" panose="02020603050405020304" pitchFamily="18" charset="0"/>
                <a:cs typeface="Times New Roman" panose="02020603050405020304" pitchFamily="18" charset="0"/>
              </a:rPr>
              <a:t>are, going</a:t>
            </a:r>
          </a:p>
          <a:p>
            <a:pPr marL="57150" marR="57150">
              <a:spcAft>
                <a:spcPts val="0"/>
              </a:spcAft>
            </a:pPr>
            <a:r>
              <a:rPr lang="en-GB" sz="2200" dirty="0">
                <a:ea typeface="Times New Roman" panose="02020603050405020304" pitchFamily="18" charset="0"/>
                <a:cs typeface="Times New Roman" panose="02020603050405020304" pitchFamily="18" charset="0"/>
              </a:rPr>
              <a:t> </a:t>
            </a:r>
          </a:p>
          <a:p>
            <a:pPr marL="57150" marR="57150">
              <a:spcAft>
                <a:spcPts val="0"/>
              </a:spcAft>
            </a:pPr>
            <a:r>
              <a:rPr lang="en-GB" sz="2200" dirty="0">
                <a:ea typeface="Times New Roman" panose="02020603050405020304" pitchFamily="18" charset="0"/>
                <a:cs typeface="Times New Roman" panose="02020603050405020304" pitchFamily="18" charset="0"/>
              </a:rPr>
              <a:t>were, </a:t>
            </a:r>
            <a:r>
              <a:rPr lang="en-GB" sz="2200" dirty="0" err="1">
                <a:ea typeface="Times New Roman" panose="02020603050405020304" pitchFamily="18" charset="0"/>
                <a:cs typeface="Times New Roman" panose="02020603050405020304" pitchFamily="18" charset="0"/>
              </a:rPr>
              <a:t>goed</a:t>
            </a:r>
            <a:endParaRPr lang="en-GB" sz="2200" dirty="0"/>
          </a:p>
        </p:txBody>
      </p:sp>
      <p:grpSp>
        <p:nvGrpSpPr>
          <p:cNvPr id="12" name="Group 11">
            <a:extLst>
              <a:ext uri="{FF2B5EF4-FFF2-40B4-BE49-F238E27FC236}">
                <a16:creationId xmlns:a16="http://schemas.microsoft.com/office/drawing/2014/main" id="{92923E56-2E54-4D0A-8793-57F3C8D1249E}"/>
              </a:ext>
            </a:extLst>
          </p:cNvPr>
          <p:cNvGrpSpPr/>
          <p:nvPr/>
        </p:nvGrpSpPr>
        <p:grpSpPr>
          <a:xfrm>
            <a:off x="7078748" y="2538975"/>
            <a:ext cx="1143262" cy="3754663"/>
            <a:chOff x="7110309" y="2132856"/>
            <a:chExt cx="1143262" cy="3754663"/>
          </a:xfrm>
        </p:grpSpPr>
        <p:grpSp>
          <p:nvGrpSpPr>
            <p:cNvPr id="13" name="Group 12">
              <a:extLst>
                <a:ext uri="{FF2B5EF4-FFF2-40B4-BE49-F238E27FC236}">
                  <a16:creationId xmlns:a16="http://schemas.microsoft.com/office/drawing/2014/main" id="{339D5050-5B3C-4B72-B7AA-87F2118174D9}"/>
                </a:ext>
              </a:extLst>
            </p:cNvPr>
            <p:cNvGrpSpPr/>
            <p:nvPr/>
          </p:nvGrpSpPr>
          <p:grpSpPr>
            <a:xfrm>
              <a:off x="7110309" y="2132856"/>
              <a:ext cx="1143262" cy="2966718"/>
              <a:chOff x="7110309" y="2132856"/>
              <a:chExt cx="1143262" cy="2966718"/>
            </a:xfrm>
          </p:grpSpPr>
          <p:grpSp>
            <p:nvGrpSpPr>
              <p:cNvPr id="15" name="Group 14">
                <a:extLst>
                  <a:ext uri="{FF2B5EF4-FFF2-40B4-BE49-F238E27FC236}">
                    <a16:creationId xmlns:a16="http://schemas.microsoft.com/office/drawing/2014/main" id="{AFB2FCB4-2579-47A5-BA41-64013649748C}"/>
                  </a:ext>
                </a:extLst>
              </p:cNvPr>
              <p:cNvGrpSpPr/>
              <p:nvPr/>
            </p:nvGrpSpPr>
            <p:grpSpPr>
              <a:xfrm>
                <a:off x="7455015" y="2703983"/>
                <a:ext cx="443007" cy="2395591"/>
                <a:chOff x="0" y="-69120"/>
                <a:chExt cx="219657" cy="1303797"/>
              </a:xfrm>
            </p:grpSpPr>
            <p:sp>
              <p:nvSpPr>
                <p:cNvPr id="17" name="Rectangle 16">
                  <a:extLst>
                    <a:ext uri="{FF2B5EF4-FFF2-40B4-BE49-F238E27FC236}">
                      <a16:creationId xmlns:a16="http://schemas.microsoft.com/office/drawing/2014/main" id="{C548CC8D-9AF4-4CBA-97B3-70934485A51B}"/>
                    </a:ext>
                  </a:extLst>
                </p:cNvPr>
                <p:cNvSpPr/>
                <p:nvPr/>
              </p:nvSpPr>
              <p:spPr>
                <a:xfrm>
                  <a:off x="0" y="-69120"/>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1</a:t>
                  </a:r>
                </a:p>
              </p:txBody>
            </p:sp>
            <p:sp>
              <p:nvSpPr>
                <p:cNvPr id="18" name="Rectangle 17">
                  <a:extLst>
                    <a:ext uri="{FF2B5EF4-FFF2-40B4-BE49-F238E27FC236}">
                      <a16:creationId xmlns:a16="http://schemas.microsoft.com/office/drawing/2014/main" id="{82A0D73C-320B-4CCF-90DC-0A6287B692AA}"/>
                    </a:ext>
                  </a:extLst>
                </p:cNvPr>
                <p:cNvSpPr/>
                <p:nvPr/>
              </p:nvSpPr>
              <p:spPr>
                <a:xfrm>
                  <a:off x="6297" y="289291"/>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2</a:t>
                  </a:r>
                </a:p>
              </p:txBody>
            </p:sp>
            <p:sp>
              <p:nvSpPr>
                <p:cNvPr id="19" name="Rectangle 18">
                  <a:extLst>
                    <a:ext uri="{FF2B5EF4-FFF2-40B4-BE49-F238E27FC236}">
                      <a16:creationId xmlns:a16="http://schemas.microsoft.com/office/drawing/2014/main" id="{19092EE1-55B9-47A5-949A-069F714CE203}"/>
                    </a:ext>
                  </a:extLst>
                </p:cNvPr>
                <p:cNvSpPr/>
                <p:nvPr/>
              </p:nvSpPr>
              <p:spPr>
                <a:xfrm>
                  <a:off x="5434" y="657063"/>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3</a:t>
                  </a:r>
                </a:p>
              </p:txBody>
            </p:sp>
            <p:sp>
              <p:nvSpPr>
                <p:cNvPr id="21" name="Rectangle 20">
                  <a:extLst>
                    <a:ext uri="{FF2B5EF4-FFF2-40B4-BE49-F238E27FC236}">
                      <a16:creationId xmlns:a16="http://schemas.microsoft.com/office/drawing/2014/main" id="{4D801EF2-AFF5-4AE4-A7E7-376053E1CE6A}"/>
                    </a:ext>
                  </a:extLst>
                </p:cNvPr>
                <p:cNvSpPr/>
                <p:nvPr/>
              </p:nvSpPr>
              <p:spPr>
                <a:xfrm>
                  <a:off x="0" y="1021317"/>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4</a:t>
                  </a:r>
                </a:p>
              </p:txBody>
            </p:sp>
          </p:grpSp>
          <p:sp>
            <p:nvSpPr>
              <p:cNvPr id="16" name="Rectangle 15">
                <a:extLst>
                  <a:ext uri="{FF2B5EF4-FFF2-40B4-BE49-F238E27FC236}">
                    <a16:creationId xmlns:a16="http://schemas.microsoft.com/office/drawing/2014/main" id="{438BE1C7-6EE1-42D0-9097-5993DC9854DA}"/>
                  </a:ext>
                </a:extLst>
              </p:cNvPr>
              <p:cNvSpPr/>
              <p:nvPr/>
            </p:nvSpPr>
            <p:spPr>
              <a:xfrm>
                <a:off x="7110309" y="2132856"/>
                <a:ext cx="1143262" cy="430887"/>
              </a:xfrm>
              <a:prstGeom prst="rect">
                <a:avLst/>
              </a:prstGeom>
            </p:spPr>
            <p:txBody>
              <a:bodyPr wrap="none">
                <a:spAutoFit/>
              </a:bodyPr>
              <a:lstStyle/>
              <a:p>
                <a:r>
                  <a:rPr lang="en-GB" altLang="en-US" sz="2200" dirty="0">
                    <a:ea typeface="Times New Roman" panose="02020603050405020304" pitchFamily="18" charset="0"/>
                    <a:cs typeface="Calibri" panose="020F0502020204030204" pitchFamily="34" charset="0"/>
                  </a:rPr>
                  <a:t>Tick </a:t>
                </a:r>
                <a:r>
                  <a:rPr lang="en-GB" altLang="en-US" sz="2200" b="1" dirty="0">
                    <a:ea typeface="Times New Roman" panose="02020603050405020304" pitchFamily="18" charset="0"/>
                    <a:cs typeface="Calibri" panose="020F0502020204030204" pitchFamily="34" charset="0"/>
                  </a:rPr>
                  <a:t>one</a:t>
                </a:r>
                <a:endParaRPr lang="en-GB" sz="2200" dirty="0"/>
              </a:p>
            </p:txBody>
          </p:sp>
        </p:grpSp>
        <p:sp>
          <p:nvSpPr>
            <p:cNvPr id="14" name="Rectangle 13">
              <a:extLst>
                <a:ext uri="{FF2B5EF4-FFF2-40B4-BE49-F238E27FC236}">
                  <a16:creationId xmlns:a16="http://schemas.microsoft.com/office/drawing/2014/main" id="{1B20B02E-41C7-44BE-B9F1-E108F2D58659}"/>
                </a:ext>
              </a:extLst>
            </p:cNvPr>
            <p:cNvSpPr/>
            <p:nvPr/>
          </p:nvSpPr>
          <p:spPr>
            <a:xfrm>
              <a:off x="7138760" y="5118078"/>
              <a:ext cx="1084733" cy="769441"/>
            </a:xfrm>
            <a:prstGeom prst="rect">
              <a:avLst/>
            </a:prstGeom>
          </p:spPr>
          <p:txBody>
            <a:bodyPr wrap="square">
              <a:spAutoFit/>
            </a:bodyPr>
            <a:lstStyle/>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______</a:t>
              </a:r>
              <a:endParaRPr lang="en-GB" altLang="en-US" sz="2200" dirty="0"/>
            </a:p>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1 mark</a:t>
              </a:r>
              <a:endParaRPr lang="en-GB" altLang="en-US" sz="2200" dirty="0"/>
            </a:p>
          </p:txBody>
        </p:sp>
      </p:grpSp>
      <p:pic>
        <p:nvPicPr>
          <p:cNvPr id="20" name="Picture 19">
            <a:extLst>
              <a:ext uri="{FF2B5EF4-FFF2-40B4-BE49-F238E27FC236}">
                <a16:creationId xmlns:a16="http://schemas.microsoft.com/office/drawing/2014/main" id="{5341EB76-42BD-B74F-85E1-851CB7E54FA9}"/>
              </a:ext>
            </a:extLst>
          </p:cNvPr>
          <p:cNvPicPr>
            <a:picLocks noChangeAspect="1"/>
          </p:cNvPicPr>
          <p:nvPr/>
        </p:nvPicPr>
        <p:blipFill>
          <a:blip r:embed="rId3"/>
          <a:stretch>
            <a:fillRect/>
          </a:stretch>
        </p:blipFill>
        <p:spPr>
          <a:xfrm>
            <a:off x="10668000" y="470599"/>
            <a:ext cx="1234846" cy="826857"/>
          </a:xfrm>
          <a:prstGeom prst="rect">
            <a:avLst/>
          </a:prstGeom>
        </p:spPr>
      </p:pic>
    </p:spTree>
    <p:extLst>
      <p:ext uri="{BB962C8B-B14F-4D97-AF65-F5344CB8AC3E}">
        <p14:creationId xmlns:p14="http://schemas.microsoft.com/office/powerpoint/2010/main" val="2564461040"/>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618DF5B-C7E5-41A3-9007-E34DE55A35B1}"/>
              </a:ext>
            </a:extLst>
          </p:cNvPr>
          <p:cNvSpPr txBox="1"/>
          <p:nvPr/>
        </p:nvSpPr>
        <p:spPr>
          <a:xfrm>
            <a:off x="4744042" y="692697"/>
            <a:ext cx="3089115" cy="507831"/>
          </a:xfrm>
          <a:prstGeom prst="rect">
            <a:avLst/>
          </a:prstGeom>
          <a:noFill/>
        </p:spPr>
        <p:txBody>
          <a:bodyPr wrap="none" rtlCol="0">
            <a:spAutoFit/>
          </a:bodyPr>
          <a:lstStyle/>
          <a:p>
            <a:r>
              <a:rPr lang="en-GB" sz="2700" b="1" dirty="0"/>
              <a:t>Week 29 - questions</a:t>
            </a:r>
          </a:p>
        </p:txBody>
      </p:sp>
      <p:sp>
        <p:nvSpPr>
          <p:cNvPr id="8" name="Rectangle 13"/>
          <p:cNvSpPr>
            <a:spLocks noChangeArrowheads="1"/>
          </p:cNvSpPr>
          <p:nvPr/>
        </p:nvSpPr>
        <p:spPr bwMode="auto">
          <a:xfrm>
            <a:off x="2629179" y="1440898"/>
            <a:ext cx="6933641"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200" b="1" dirty="0">
                <a:ea typeface="Times New Roman" panose="02020603050405020304" pitchFamily="18" charset="0"/>
                <a:cs typeface="Calibri" panose="020F0502020204030204" pitchFamily="34" charset="0"/>
              </a:rPr>
              <a:t>3.  </a:t>
            </a:r>
            <a:r>
              <a:rPr lang="en-GB" altLang="en-US" sz="2200" dirty="0">
                <a:ea typeface="Times New Roman" panose="02020603050405020304" pitchFamily="18" charset="0"/>
                <a:cs typeface="Calibri" panose="020F0502020204030204" pitchFamily="34" charset="0"/>
              </a:rPr>
              <a:t>Complete the table below with the </a:t>
            </a:r>
            <a:r>
              <a:rPr lang="en-GB" altLang="en-US" sz="2200" b="1" dirty="0">
                <a:ea typeface="Times New Roman" panose="02020603050405020304" pitchFamily="18" charset="0"/>
                <a:cs typeface="Calibri" panose="020F0502020204030204" pitchFamily="34" charset="0"/>
              </a:rPr>
              <a:t>singular</a:t>
            </a:r>
            <a:r>
              <a:rPr lang="en-GB" altLang="en-US" sz="2200" dirty="0">
                <a:ea typeface="Times New Roman" panose="02020603050405020304" pitchFamily="18" charset="0"/>
                <a:cs typeface="Calibri" panose="020F0502020204030204" pitchFamily="34" charset="0"/>
              </a:rPr>
              <a:t> or</a:t>
            </a:r>
            <a:r>
              <a:rPr lang="en-GB" altLang="en-US" sz="2200" b="1" dirty="0">
                <a:ea typeface="Times New Roman" panose="02020603050405020304" pitchFamily="18" charset="0"/>
                <a:cs typeface="Calibri" panose="020F0502020204030204" pitchFamily="34" charset="0"/>
              </a:rPr>
              <a:t> plural</a:t>
            </a:r>
            <a:r>
              <a:rPr lang="en-GB" altLang="en-US" sz="2200" dirty="0">
                <a:ea typeface="Times New Roman" panose="02020603050405020304" pitchFamily="18" charset="0"/>
                <a:cs typeface="Calibri" panose="020F0502020204030204" pitchFamily="34" charset="0"/>
              </a:rPr>
              <a:t> form of each noun. The first one has been done for you.                                                                                  </a:t>
            </a:r>
            <a:endParaRPr lang="en-GB" altLang="en-US" sz="2200" dirty="0"/>
          </a:p>
          <a:p>
            <a:pPr eaLnBrk="0" fontAlgn="base" hangingPunct="0">
              <a:spcBef>
                <a:spcPct val="0"/>
              </a:spcBef>
              <a:spcAft>
                <a:spcPct val="0"/>
              </a:spcAft>
            </a:pPr>
            <a:endParaRPr lang="en-GB" altLang="en-US" sz="2200" dirty="0"/>
          </a:p>
        </p:txBody>
      </p:sp>
      <p:sp>
        <p:nvSpPr>
          <p:cNvPr id="24" name="Rectangle 23"/>
          <p:cNvSpPr/>
          <p:nvPr/>
        </p:nvSpPr>
        <p:spPr>
          <a:xfrm>
            <a:off x="9407762" y="4968167"/>
            <a:ext cx="1084733" cy="769441"/>
          </a:xfrm>
          <a:prstGeom prst="rect">
            <a:avLst/>
          </a:prstGeom>
        </p:spPr>
        <p:txBody>
          <a:bodyPr wrap="square">
            <a:spAutoFit/>
          </a:bodyPr>
          <a:lstStyle/>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______</a:t>
            </a:r>
            <a:endParaRPr lang="en-GB" altLang="en-US" sz="2200" dirty="0"/>
          </a:p>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1 mark</a:t>
            </a:r>
            <a:endParaRPr lang="en-GB" altLang="en-US" sz="2200" dirty="0"/>
          </a:p>
        </p:txBody>
      </p:sp>
      <p:sp>
        <p:nvSpPr>
          <p:cNvPr id="9" name="Rectangle 13"/>
          <p:cNvSpPr>
            <a:spLocks noChangeArrowheads="1"/>
          </p:cNvSpPr>
          <p:nvPr/>
        </p:nvSpPr>
        <p:spPr bwMode="auto">
          <a:xfrm>
            <a:off x="1839774" y="6230748"/>
            <a:ext cx="8234658"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algn="ctr" eaLnBrk="0" fontAlgn="base" hangingPunct="0">
              <a:spcBef>
                <a:spcPct val="0"/>
              </a:spcBef>
              <a:spcAft>
                <a:spcPct val="0"/>
              </a:spcAft>
            </a:pPr>
            <a:r>
              <a:rPr lang="en-GB" altLang="en-US" sz="2200" b="1" i="1" u="sng" dirty="0">
                <a:ea typeface="Times New Roman" panose="02020603050405020304" pitchFamily="18" charset="0"/>
                <a:cs typeface="Calibri" panose="020F0502020204030204" pitchFamily="34" charset="0"/>
              </a:rPr>
              <a:t>CHALLENGE</a:t>
            </a:r>
            <a:r>
              <a:rPr lang="en-GB" altLang="en-US" sz="2200" b="1" i="1" dirty="0">
                <a:ea typeface="Times New Roman" panose="02020603050405020304" pitchFamily="18" charset="0"/>
                <a:cs typeface="Calibri" panose="020F0502020204030204" pitchFamily="34" charset="0"/>
              </a:rPr>
              <a:t>: What is the plural for </a:t>
            </a:r>
            <a:r>
              <a:rPr lang="en-GB" altLang="en-US" sz="2200" b="1" i="1" u="sng" dirty="0">
                <a:ea typeface="Times New Roman" panose="02020603050405020304" pitchFamily="18" charset="0"/>
                <a:cs typeface="Calibri" panose="020F0502020204030204" pitchFamily="34" charset="0"/>
              </a:rPr>
              <a:t>fish</a:t>
            </a:r>
            <a:r>
              <a:rPr lang="en-GB" altLang="en-US" sz="2200" b="1" i="1" dirty="0">
                <a:ea typeface="Times New Roman" panose="02020603050405020304" pitchFamily="18" charset="0"/>
                <a:cs typeface="Calibri" panose="020F0502020204030204" pitchFamily="34" charset="0"/>
              </a:rPr>
              <a:t>? </a:t>
            </a:r>
            <a:endParaRPr lang="en-GB" altLang="en-US" sz="2200" i="1" dirty="0"/>
          </a:p>
        </p:txBody>
      </p:sp>
      <p:pic>
        <p:nvPicPr>
          <p:cNvPr id="11" name="Picture 10">
            <a:extLst>
              <a:ext uri="{FF2B5EF4-FFF2-40B4-BE49-F238E27FC236}">
                <a16:creationId xmlns:a16="http://schemas.microsoft.com/office/drawing/2014/main" id="{63BA2595-2636-4448-9DEC-08C2C1388DA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9832" y="167683"/>
            <a:ext cx="753237" cy="1082421"/>
          </a:xfrm>
          <a:prstGeom prst="rect">
            <a:avLst/>
          </a:prstGeom>
        </p:spPr>
      </p:pic>
      <p:graphicFrame>
        <p:nvGraphicFramePr>
          <p:cNvPr id="2" name="Table 1">
            <a:extLst>
              <a:ext uri="{FF2B5EF4-FFF2-40B4-BE49-F238E27FC236}">
                <a16:creationId xmlns:a16="http://schemas.microsoft.com/office/drawing/2014/main" id="{83A6F3DC-C9DC-4C61-858C-602EC2D27D22}"/>
              </a:ext>
            </a:extLst>
          </p:cNvPr>
          <p:cNvGraphicFramePr>
            <a:graphicFrameLocks noGrp="1"/>
          </p:cNvGraphicFramePr>
          <p:nvPr>
            <p:extLst>
              <p:ext uri="{D42A27DB-BD31-4B8C-83A1-F6EECF244321}">
                <p14:modId xmlns:p14="http://schemas.microsoft.com/office/powerpoint/2010/main" val="622646156"/>
              </p:ext>
            </p:extLst>
          </p:nvPr>
        </p:nvGraphicFramePr>
        <p:xfrm>
          <a:off x="3103943" y="2519920"/>
          <a:ext cx="5984112" cy="2560320"/>
        </p:xfrm>
        <a:graphic>
          <a:graphicData uri="http://schemas.openxmlformats.org/drawingml/2006/table">
            <a:tbl>
              <a:tblPr firstRow="1" bandRow="1">
                <a:tableStyleId>{5940675A-B579-460E-94D1-54222C63F5DA}</a:tableStyleId>
              </a:tblPr>
              <a:tblGrid>
                <a:gridCol w="2992056">
                  <a:extLst>
                    <a:ext uri="{9D8B030D-6E8A-4147-A177-3AD203B41FA5}">
                      <a16:colId xmlns:a16="http://schemas.microsoft.com/office/drawing/2014/main" val="2987038575"/>
                    </a:ext>
                  </a:extLst>
                </a:gridCol>
                <a:gridCol w="2992056">
                  <a:extLst>
                    <a:ext uri="{9D8B030D-6E8A-4147-A177-3AD203B41FA5}">
                      <a16:colId xmlns:a16="http://schemas.microsoft.com/office/drawing/2014/main" val="117263286"/>
                    </a:ext>
                  </a:extLst>
                </a:gridCol>
              </a:tblGrid>
              <a:tr h="370840">
                <a:tc>
                  <a:txBody>
                    <a:bodyPr/>
                    <a:lstStyle/>
                    <a:p>
                      <a:pPr algn="ctr"/>
                      <a:r>
                        <a:rPr lang="en-GB" sz="2200" b="1" dirty="0"/>
                        <a:t> Singular</a:t>
                      </a:r>
                    </a:p>
                  </a:txBody>
                  <a:tcPr/>
                </a:tc>
                <a:tc>
                  <a:txBody>
                    <a:bodyPr/>
                    <a:lstStyle/>
                    <a:p>
                      <a:pPr algn="ctr"/>
                      <a:r>
                        <a:rPr lang="en-GB" sz="2200" b="1" dirty="0"/>
                        <a:t>Plural</a:t>
                      </a:r>
                    </a:p>
                  </a:txBody>
                  <a:tcPr/>
                </a:tc>
                <a:extLst>
                  <a:ext uri="{0D108BD9-81ED-4DB2-BD59-A6C34878D82A}">
                    <a16:rowId xmlns:a16="http://schemas.microsoft.com/office/drawing/2014/main" val="2745310554"/>
                  </a:ext>
                </a:extLst>
              </a:tr>
              <a:tr h="370840">
                <a:tc>
                  <a:txBody>
                    <a:bodyPr/>
                    <a:lstStyle/>
                    <a:p>
                      <a:pPr algn="ctr"/>
                      <a:r>
                        <a:rPr lang="en-GB" sz="2200" dirty="0"/>
                        <a:t>computer</a:t>
                      </a:r>
                    </a:p>
                  </a:txBody>
                  <a:tcPr/>
                </a:tc>
                <a:tc>
                  <a:txBody>
                    <a:bodyPr/>
                    <a:lstStyle/>
                    <a:p>
                      <a:pPr algn="ctr"/>
                      <a:r>
                        <a:rPr lang="en-GB" sz="2200" dirty="0"/>
                        <a:t>computers</a:t>
                      </a:r>
                    </a:p>
                  </a:txBody>
                  <a:tcPr/>
                </a:tc>
                <a:extLst>
                  <a:ext uri="{0D108BD9-81ED-4DB2-BD59-A6C34878D82A}">
                    <a16:rowId xmlns:a16="http://schemas.microsoft.com/office/drawing/2014/main" val="4224859961"/>
                  </a:ext>
                </a:extLst>
              </a:tr>
              <a:tr h="370840">
                <a:tc>
                  <a:txBody>
                    <a:bodyPr/>
                    <a:lstStyle/>
                    <a:p>
                      <a:pPr algn="ctr"/>
                      <a:r>
                        <a:rPr lang="en-GB" sz="2200" dirty="0"/>
                        <a:t>mouse</a:t>
                      </a:r>
                    </a:p>
                  </a:txBody>
                  <a:tcPr/>
                </a:tc>
                <a:tc>
                  <a:txBody>
                    <a:bodyPr/>
                    <a:lstStyle/>
                    <a:p>
                      <a:pPr algn="ctr"/>
                      <a:endParaRPr lang="en-GB" sz="2200" dirty="0"/>
                    </a:p>
                  </a:txBody>
                  <a:tcPr/>
                </a:tc>
                <a:extLst>
                  <a:ext uri="{0D108BD9-81ED-4DB2-BD59-A6C34878D82A}">
                    <a16:rowId xmlns:a16="http://schemas.microsoft.com/office/drawing/2014/main" val="561506836"/>
                  </a:ext>
                </a:extLst>
              </a:tr>
              <a:tr h="370840">
                <a:tc>
                  <a:txBody>
                    <a:bodyPr/>
                    <a:lstStyle/>
                    <a:p>
                      <a:pPr algn="ctr"/>
                      <a:endParaRPr lang="en-GB" sz="2200" dirty="0"/>
                    </a:p>
                  </a:txBody>
                  <a:tcPr/>
                </a:tc>
                <a:tc>
                  <a:txBody>
                    <a:bodyPr/>
                    <a:lstStyle/>
                    <a:p>
                      <a:pPr algn="ctr"/>
                      <a:r>
                        <a:rPr lang="en-GB" sz="2200" dirty="0"/>
                        <a:t>lorries</a:t>
                      </a:r>
                    </a:p>
                  </a:txBody>
                  <a:tcPr/>
                </a:tc>
                <a:extLst>
                  <a:ext uri="{0D108BD9-81ED-4DB2-BD59-A6C34878D82A}">
                    <a16:rowId xmlns:a16="http://schemas.microsoft.com/office/drawing/2014/main" val="1955401177"/>
                  </a:ext>
                </a:extLst>
              </a:tr>
              <a:tr h="370840">
                <a:tc>
                  <a:txBody>
                    <a:bodyPr/>
                    <a:lstStyle/>
                    <a:p>
                      <a:pPr algn="ctr"/>
                      <a:r>
                        <a:rPr lang="en-GB" sz="2200" dirty="0"/>
                        <a:t>man</a:t>
                      </a:r>
                    </a:p>
                  </a:txBody>
                  <a:tcPr/>
                </a:tc>
                <a:tc>
                  <a:txBody>
                    <a:bodyPr/>
                    <a:lstStyle/>
                    <a:p>
                      <a:pPr algn="ctr"/>
                      <a:endParaRPr lang="en-GB" sz="2200" dirty="0"/>
                    </a:p>
                  </a:txBody>
                  <a:tcPr/>
                </a:tc>
                <a:extLst>
                  <a:ext uri="{0D108BD9-81ED-4DB2-BD59-A6C34878D82A}">
                    <a16:rowId xmlns:a16="http://schemas.microsoft.com/office/drawing/2014/main" val="2015721975"/>
                  </a:ext>
                </a:extLst>
              </a:tr>
              <a:tr h="370840">
                <a:tc>
                  <a:txBody>
                    <a:bodyPr/>
                    <a:lstStyle/>
                    <a:p>
                      <a:pPr algn="ctr"/>
                      <a:endParaRPr lang="en-GB" sz="2200"/>
                    </a:p>
                  </a:txBody>
                  <a:tcPr/>
                </a:tc>
                <a:tc>
                  <a:txBody>
                    <a:bodyPr/>
                    <a:lstStyle/>
                    <a:p>
                      <a:pPr algn="ctr"/>
                      <a:r>
                        <a:rPr lang="en-GB" sz="2200" dirty="0"/>
                        <a:t>children</a:t>
                      </a:r>
                    </a:p>
                  </a:txBody>
                  <a:tcPr/>
                </a:tc>
                <a:extLst>
                  <a:ext uri="{0D108BD9-81ED-4DB2-BD59-A6C34878D82A}">
                    <a16:rowId xmlns:a16="http://schemas.microsoft.com/office/drawing/2014/main" val="2427808084"/>
                  </a:ext>
                </a:extLst>
              </a:tr>
            </a:tbl>
          </a:graphicData>
        </a:graphic>
      </p:graphicFrame>
      <p:pic>
        <p:nvPicPr>
          <p:cNvPr id="12" name="Picture 11">
            <a:extLst>
              <a:ext uri="{FF2B5EF4-FFF2-40B4-BE49-F238E27FC236}">
                <a16:creationId xmlns:a16="http://schemas.microsoft.com/office/drawing/2014/main" id="{68CE9FC7-710D-F846-81BB-95CF9BB9A070}"/>
              </a:ext>
            </a:extLst>
          </p:cNvPr>
          <p:cNvPicPr>
            <a:picLocks noChangeAspect="1"/>
          </p:cNvPicPr>
          <p:nvPr/>
        </p:nvPicPr>
        <p:blipFill>
          <a:blip r:embed="rId3"/>
          <a:stretch>
            <a:fillRect/>
          </a:stretch>
        </p:blipFill>
        <p:spPr>
          <a:xfrm>
            <a:off x="10668000" y="470599"/>
            <a:ext cx="1234846" cy="826857"/>
          </a:xfrm>
          <a:prstGeom prst="rect">
            <a:avLst/>
          </a:prstGeom>
        </p:spPr>
      </p:pic>
    </p:spTree>
    <p:extLst>
      <p:ext uri="{BB962C8B-B14F-4D97-AF65-F5344CB8AC3E}">
        <p14:creationId xmlns:p14="http://schemas.microsoft.com/office/powerpoint/2010/main" val="31672903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618DF5B-C7E5-41A3-9007-E34DE55A35B1}"/>
              </a:ext>
            </a:extLst>
          </p:cNvPr>
          <p:cNvSpPr txBox="1"/>
          <p:nvPr/>
        </p:nvSpPr>
        <p:spPr>
          <a:xfrm>
            <a:off x="4744042" y="692697"/>
            <a:ext cx="2914388" cy="507831"/>
          </a:xfrm>
          <a:prstGeom prst="rect">
            <a:avLst/>
          </a:prstGeom>
          <a:noFill/>
        </p:spPr>
        <p:txBody>
          <a:bodyPr wrap="none" rtlCol="0">
            <a:spAutoFit/>
          </a:bodyPr>
          <a:lstStyle/>
          <a:p>
            <a:r>
              <a:rPr lang="en-GB" sz="2700" b="1" dirty="0"/>
              <a:t>Week 3 - questions</a:t>
            </a:r>
          </a:p>
        </p:txBody>
      </p:sp>
      <p:sp>
        <p:nvSpPr>
          <p:cNvPr id="8" name="Rectangle 13"/>
          <p:cNvSpPr>
            <a:spLocks noChangeArrowheads="1"/>
          </p:cNvSpPr>
          <p:nvPr/>
        </p:nvSpPr>
        <p:spPr bwMode="auto">
          <a:xfrm>
            <a:off x="2711625" y="1484784"/>
            <a:ext cx="6933641"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200" b="1" dirty="0">
                <a:ea typeface="Times New Roman" panose="02020603050405020304" pitchFamily="18" charset="0"/>
                <a:cs typeface="Calibri" panose="020F0502020204030204" pitchFamily="34" charset="0"/>
              </a:rPr>
              <a:t>1.</a:t>
            </a:r>
            <a:r>
              <a:rPr lang="en-GB" altLang="en-US" sz="2200" dirty="0">
                <a:ea typeface="Times New Roman" panose="02020603050405020304" pitchFamily="18" charset="0"/>
                <a:cs typeface="Calibri" panose="020F0502020204030204" pitchFamily="34" charset="0"/>
              </a:rPr>
              <a:t>  Which sentence is written in </a:t>
            </a:r>
            <a:r>
              <a:rPr lang="en-GB" altLang="en-US" sz="2200" b="1" dirty="0">
                <a:ea typeface="Times New Roman" panose="02020603050405020304" pitchFamily="18" charset="0"/>
                <a:cs typeface="Calibri" panose="020F0502020204030204" pitchFamily="34" charset="0"/>
              </a:rPr>
              <a:t>Standard English</a:t>
            </a:r>
            <a:r>
              <a:rPr lang="en-GB" altLang="en-US" sz="2200" dirty="0">
                <a:ea typeface="Times New Roman" panose="02020603050405020304" pitchFamily="18" charset="0"/>
                <a:cs typeface="Calibri" panose="020F0502020204030204" pitchFamily="34" charset="0"/>
              </a:rPr>
              <a:t>?</a:t>
            </a:r>
            <a:endParaRPr lang="en-GB" altLang="en-US" sz="2200" dirty="0"/>
          </a:p>
          <a:p>
            <a:pP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                                                                                  </a:t>
            </a:r>
            <a:endParaRPr lang="en-GB" altLang="en-US" sz="2200" dirty="0"/>
          </a:p>
          <a:p>
            <a:pPr eaLnBrk="0" fontAlgn="base" hangingPunct="0">
              <a:spcBef>
                <a:spcPct val="0"/>
              </a:spcBef>
              <a:spcAft>
                <a:spcPct val="0"/>
              </a:spcAft>
            </a:pPr>
            <a:endParaRPr lang="en-GB" altLang="en-US" sz="2200" dirty="0"/>
          </a:p>
        </p:txBody>
      </p:sp>
      <p:sp>
        <p:nvSpPr>
          <p:cNvPr id="37" name="Rectangle 13"/>
          <p:cNvSpPr>
            <a:spLocks noChangeArrowheads="1"/>
          </p:cNvSpPr>
          <p:nvPr/>
        </p:nvSpPr>
        <p:spPr bwMode="auto">
          <a:xfrm>
            <a:off x="1721768" y="6102511"/>
            <a:ext cx="8748464" cy="144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ctr" eaLnBrk="0" fontAlgn="base" hangingPunct="0">
              <a:spcBef>
                <a:spcPct val="0"/>
              </a:spcBef>
              <a:spcAft>
                <a:spcPct val="0"/>
              </a:spcAft>
            </a:pPr>
            <a:r>
              <a:rPr lang="en-GB" altLang="en-US" sz="2200" b="1" i="1" u="sng" dirty="0">
                <a:ea typeface="Times New Roman" panose="02020603050405020304" pitchFamily="18" charset="0"/>
                <a:cs typeface="Calibri" panose="020F0502020204030204" pitchFamily="34" charset="0"/>
              </a:rPr>
              <a:t>CHALLENGE</a:t>
            </a:r>
            <a:r>
              <a:rPr lang="en-GB" altLang="en-US" sz="2200" b="1" i="1" dirty="0">
                <a:ea typeface="Times New Roman" panose="02020603050405020304" pitchFamily="18" charset="0"/>
                <a:cs typeface="Calibri" panose="020F0502020204030204" pitchFamily="34" charset="0"/>
              </a:rPr>
              <a:t>: Rewrite the following sentence using Standard English: </a:t>
            </a:r>
          </a:p>
          <a:p>
            <a:pPr algn="ctr" eaLnBrk="0" fontAlgn="base" hangingPunct="0">
              <a:spcBef>
                <a:spcPct val="0"/>
              </a:spcBef>
              <a:spcAft>
                <a:spcPct val="0"/>
              </a:spcAft>
            </a:pPr>
            <a:r>
              <a:rPr lang="en-GB" altLang="en-US" sz="2200" b="1" i="1" dirty="0">
                <a:ea typeface="Times New Roman" panose="02020603050405020304" pitchFamily="18" charset="0"/>
                <a:cs typeface="Calibri" panose="020F0502020204030204" pitchFamily="34" charset="0"/>
              </a:rPr>
              <a:t>I </a:t>
            </a:r>
            <a:r>
              <a:rPr lang="en-GB" altLang="en-US" sz="2200" b="1" i="1" dirty="0" err="1">
                <a:ea typeface="Times New Roman" panose="02020603050405020304" pitchFamily="18" charset="0"/>
                <a:cs typeface="Calibri" panose="020F0502020204030204" pitchFamily="34" charset="0"/>
              </a:rPr>
              <a:t>ain’t</a:t>
            </a:r>
            <a:r>
              <a:rPr lang="en-GB" altLang="en-US" sz="2200" b="1" i="1" dirty="0">
                <a:ea typeface="Times New Roman" panose="02020603050405020304" pitchFamily="18" charset="0"/>
                <a:cs typeface="Calibri" panose="020F0502020204030204" pitchFamily="34" charset="0"/>
              </a:rPr>
              <a:t> tired.</a:t>
            </a:r>
            <a:endParaRPr lang="en-GB" altLang="en-US" sz="2200" i="1" dirty="0"/>
          </a:p>
          <a:p>
            <a:pPr eaLnBrk="0" fontAlgn="base" hangingPunct="0">
              <a:spcBef>
                <a:spcPct val="0"/>
              </a:spcBef>
              <a:spcAft>
                <a:spcPct val="0"/>
              </a:spcAft>
            </a:pPr>
            <a:r>
              <a:rPr lang="en-GB" altLang="en-US" sz="2200" i="1" dirty="0">
                <a:ea typeface="Times New Roman" panose="02020603050405020304" pitchFamily="18" charset="0"/>
                <a:cs typeface="Calibri" panose="020F0502020204030204" pitchFamily="34" charset="0"/>
              </a:rPr>
              <a:t>                                                                                  </a:t>
            </a:r>
            <a:endParaRPr lang="en-GB" altLang="en-US" sz="2200" i="1" dirty="0"/>
          </a:p>
          <a:p>
            <a:pPr eaLnBrk="0" fontAlgn="base" hangingPunct="0">
              <a:spcBef>
                <a:spcPct val="0"/>
              </a:spcBef>
              <a:spcAft>
                <a:spcPct val="0"/>
              </a:spcAft>
            </a:pPr>
            <a:endParaRPr lang="en-GB" altLang="en-US" sz="2200" i="1" dirty="0"/>
          </a:p>
        </p:txBody>
      </p:sp>
      <p:grpSp>
        <p:nvGrpSpPr>
          <p:cNvPr id="20" name="Group 19"/>
          <p:cNvGrpSpPr/>
          <p:nvPr/>
        </p:nvGrpSpPr>
        <p:grpSpPr>
          <a:xfrm>
            <a:off x="8184232" y="2182799"/>
            <a:ext cx="1143262" cy="3754663"/>
            <a:chOff x="7110309" y="2132856"/>
            <a:chExt cx="1143262" cy="3754663"/>
          </a:xfrm>
        </p:grpSpPr>
        <p:grpSp>
          <p:nvGrpSpPr>
            <p:cNvPr id="21" name="Group 20"/>
            <p:cNvGrpSpPr/>
            <p:nvPr/>
          </p:nvGrpSpPr>
          <p:grpSpPr>
            <a:xfrm>
              <a:off x="7110309" y="2132856"/>
              <a:ext cx="1143262" cy="2966718"/>
              <a:chOff x="7110309" y="2132856"/>
              <a:chExt cx="1143262" cy="2966718"/>
            </a:xfrm>
          </p:grpSpPr>
          <p:grpSp>
            <p:nvGrpSpPr>
              <p:cNvPr id="23" name="Group 22"/>
              <p:cNvGrpSpPr/>
              <p:nvPr/>
            </p:nvGrpSpPr>
            <p:grpSpPr>
              <a:xfrm>
                <a:off x="7455015" y="2703983"/>
                <a:ext cx="443007" cy="2395591"/>
                <a:chOff x="0" y="-69120"/>
                <a:chExt cx="219657" cy="1303797"/>
              </a:xfrm>
            </p:grpSpPr>
            <p:sp>
              <p:nvSpPr>
                <p:cNvPr id="26" name="Rectangle 25"/>
                <p:cNvSpPr/>
                <p:nvPr/>
              </p:nvSpPr>
              <p:spPr>
                <a:xfrm>
                  <a:off x="0" y="-69120"/>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1</a:t>
                  </a:r>
                </a:p>
              </p:txBody>
            </p:sp>
            <p:sp>
              <p:nvSpPr>
                <p:cNvPr id="28" name="Rectangle 27"/>
                <p:cNvSpPr/>
                <p:nvPr/>
              </p:nvSpPr>
              <p:spPr>
                <a:xfrm>
                  <a:off x="6297" y="289291"/>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2</a:t>
                  </a:r>
                </a:p>
              </p:txBody>
            </p:sp>
            <p:sp>
              <p:nvSpPr>
                <p:cNvPr id="32" name="Rectangle 31"/>
                <p:cNvSpPr/>
                <p:nvPr/>
              </p:nvSpPr>
              <p:spPr>
                <a:xfrm>
                  <a:off x="5434" y="657063"/>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3</a:t>
                  </a:r>
                </a:p>
              </p:txBody>
            </p:sp>
            <p:sp>
              <p:nvSpPr>
                <p:cNvPr id="33" name="Rectangle 32"/>
                <p:cNvSpPr/>
                <p:nvPr/>
              </p:nvSpPr>
              <p:spPr>
                <a:xfrm>
                  <a:off x="0" y="1021317"/>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4</a:t>
                  </a:r>
                </a:p>
              </p:txBody>
            </p:sp>
          </p:grpSp>
          <p:sp>
            <p:nvSpPr>
              <p:cNvPr id="25" name="Rectangle 24"/>
              <p:cNvSpPr/>
              <p:nvPr/>
            </p:nvSpPr>
            <p:spPr>
              <a:xfrm>
                <a:off x="7110309" y="2132856"/>
                <a:ext cx="1143262" cy="430887"/>
              </a:xfrm>
              <a:prstGeom prst="rect">
                <a:avLst/>
              </a:prstGeom>
            </p:spPr>
            <p:txBody>
              <a:bodyPr wrap="none">
                <a:spAutoFit/>
              </a:bodyPr>
              <a:lstStyle/>
              <a:p>
                <a:r>
                  <a:rPr lang="en-GB" altLang="en-US" sz="2200" dirty="0">
                    <a:ea typeface="Times New Roman" panose="02020603050405020304" pitchFamily="18" charset="0"/>
                    <a:cs typeface="Calibri" panose="020F0502020204030204" pitchFamily="34" charset="0"/>
                  </a:rPr>
                  <a:t>Tick </a:t>
                </a:r>
                <a:r>
                  <a:rPr lang="en-GB" altLang="en-US" sz="2200" b="1" dirty="0">
                    <a:ea typeface="Times New Roman" panose="02020603050405020304" pitchFamily="18" charset="0"/>
                    <a:cs typeface="Calibri" panose="020F0502020204030204" pitchFamily="34" charset="0"/>
                  </a:rPr>
                  <a:t>one</a:t>
                </a:r>
                <a:endParaRPr lang="en-GB" sz="2200" dirty="0"/>
              </a:p>
            </p:txBody>
          </p:sp>
        </p:grpSp>
        <p:sp>
          <p:nvSpPr>
            <p:cNvPr id="22" name="Rectangle 21"/>
            <p:cNvSpPr/>
            <p:nvPr/>
          </p:nvSpPr>
          <p:spPr>
            <a:xfrm>
              <a:off x="7138760" y="5118078"/>
              <a:ext cx="1084733" cy="769441"/>
            </a:xfrm>
            <a:prstGeom prst="rect">
              <a:avLst/>
            </a:prstGeom>
          </p:spPr>
          <p:txBody>
            <a:bodyPr wrap="square">
              <a:spAutoFit/>
            </a:bodyPr>
            <a:lstStyle/>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______</a:t>
              </a:r>
              <a:endParaRPr lang="en-GB" altLang="en-US" sz="2200" dirty="0"/>
            </a:p>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1 mark</a:t>
              </a:r>
              <a:endParaRPr lang="en-GB" altLang="en-US" sz="2200" dirty="0"/>
            </a:p>
          </p:txBody>
        </p:sp>
      </p:grpSp>
      <p:sp>
        <p:nvSpPr>
          <p:cNvPr id="34" name="Rectangle 14"/>
          <p:cNvSpPr>
            <a:spLocks noChangeArrowheads="1"/>
          </p:cNvSpPr>
          <p:nvPr/>
        </p:nvSpPr>
        <p:spPr bwMode="auto">
          <a:xfrm>
            <a:off x="2682410" y="2708921"/>
            <a:ext cx="5573830" cy="2462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r>
              <a:rPr lang="en-GB" sz="2200" dirty="0"/>
              <a:t>  I were talking to the teacher. </a:t>
            </a:r>
          </a:p>
          <a:p>
            <a:r>
              <a:rPr lang="en-GB" sz="2200" dirty="0"/>
              <a:t> </a:t>
            </a:r>
          </a:p>
          <a:p>
            <a:r>
              <a:rPr lang="en-GB" sz="2200" dirty="0"/>
              <a:t>  I was talking to the teacher.</a:t>
            </a:r>
            <a:r>
              <a:rPr lang="en-GB" sz="2200" b="1" dirty="0"/>
              <a:t> </a:t>
            </a:r>
            <a:endParaRPr lang="en-GB" sz="2200" dirty="0"/>
          </a:p>
          <a:p>
            <a:r>
              <a:rPr lang="en-GB" sz="2200" dirty="0"/>
              <a:t> </a:t>
            </a:r>
          </a:p>
          <a:p>
            <a:r>
              <a:rPr lang="en-GB" sz="2200" dirty="0"/>
              <a:t>  The teacher were listening. </a:t>
            </a:r>
          </a:p>
          <a:p>
            <a:r>
              <a:rPr lang="en-GB" sz="2200" dirty="0"/>
              <a:t> </a:t>
            </a:r>
          </a:p>
          <a:p>
            <a:r>
              <a:rPr lang="en-GB" sz="2200" dirty="0"/>
              <a:t>  They was talking to the teacher. </a:t>
            </a:r>
          </a:p>
        </p:txBody>
      </p:sp>
      <p:pic>
        <p:nvPicPr>
          <p:cNvPr id="18" name="Picture 17">
            <a:extLst>
              <a:ext uri="{FF2B5EF4-FFF2-40B4-BE49-F238E27FC236}">
                <a16:creationId xmlns:a16="http://schemas.microsoft.com/office/drawing/2014/main" id="{F8609958-50F4-4353-A32C-1147225854F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9832" y="167683"/>
            <a:ext cx="753237" cy="1082421"/>
          </a:xfrm>
          <a:prstGeom prst="rect">
            <a:avLst/>
          </a:prstGeom>
        </p:spPr>
      </p:pic>
      <p:pic>
        <p:nvPicPr>
          <p:cNvPr id="19" name="Picture 18">
            <a:extLst>
              <a:ext uri="{FF2B5EF4-FFF2-40B4-BE49-F238E27FC236}">
                <a16:creationId xmlns:a16="http://schemas.microsoft.com/office/drawing/2014/main" id="{DF6D1C2B-4A8B-3E47-9DEC-9FE4DBF3A3D3}"/>
              </a:ext>
            </a:extLst>
          </p:cNvPr>
          <p:cNvPicPr>
            <a:picLocks noChangeAspect="1"/>
          </p:cNvPicPr>
          <p:nvPr/>
        </p:nvPicPr>
        <p:blipFill>
          <a:blip r:embed="rId3"/>
          <a:stretch>
            <a:fillRect/>
          </a:stretch>
        </p:blipFill>
        <p:spPr>
          <a:xfrm>
            <a:off x="10668000" y="470599"/>
            <a:ext cx="1234846" cy="826857"/>
          </a:xfrm>
          <a:prstGeom prst="rect">
            <a:avLst/>
          </a:prstGeom>
        </p:spPr>
      </p:pic>
    </p:spTree>
    <p:extLst>
      <p:ext uri="{BB962C8B-B14F-4D97-AF65-F5344CB8AC3E}">
        <p14:creationId xmlns:p14="http://schemas.microsoft.com/office/powerpoint/2010/main" val="1342053659"/>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618DF5B-C7E5-41A3-9007-E34DE55A35B1}"/>
              </a:ext>
            </a:extLst>
          </p:cNvPr>
          <p:cNvSpPr txBox="1"/>
          <p:nvPr/>
        </p:nvSpPr>
        <p:spPr>
          <a:xfrm>
            <a:off x="4613014" y="328301"/>
            <a:ext cx="3089115" cy="507831"/>
          </a:xfrm>
          <a:prstGeom prst="rect">
            <a:avLst/>
          </a:prstGeom>
          <a:noFill/>
        </p:spPr>
        <p:txBody>
          <a:bodyPr wrap="none" rtlCol="0">
            <a:spAutoFit/>
          </a:bodyPr>
          <a:lstStyle/>
          <a:p>
            <a:r>
              <a:rPr lang="en-GB" sz="2700" b="1" dirty="0"/>
              <a:t>Week 30 - questions</a:t>
            </a:r>
          </a:p>
        </p:txBody>
      </p:sp>
      <p:sp>
        <p:nvSpPr>
          <p:cNvPr id="8" name="Rectangle 13"/>
          <p:cNvSpPr>
            <a:spLocks noChangeArrowheads="1"/>
          </p:cNvSpPr>
          <p:nvPr/>
        </p:nvSpPr>
        <p:spPr bwMode="auto">
          <a:xfrm>
            <a:off x="2690752" y="1048961"/>
            <a:ext cx="6933641" cy="21236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200" b="1" dirty="0">
                <a:ea typeface="Times New Roman" panose="02020603050405020304" pitchFamily="18" charset="0"/>
                <a:cs typeface="Calibri" panose="020F0502020204030204" pitchFamily="34" charset="0"/>
              </a:rPr>
              <a:t>1.</a:t>
            </a:r>
            <a:r>
              <a:rPr lang="en-GB" altLang="en-US" sz="2200" dirty="0">
                <a:ea typeface="Times New Roman" panose="02020603050405020304" pitchFamily="18" charset="0"/>
                <a:cs typeface="Calibri" panose="020F0502020204030204" pitchFamily="34" charset="0"/>
              </a:rPr>
              <a:t> Look where the arrow is pointing. </a:t>
            </a:r>
            <a:r>
              <a:rPr lang="en-GB" altLang="en-US" sz="2200" dirty="0">
                <a:cs typeface="Calibri" panose="020F0502020204030204" pitchFamily="34" charset="0"/>
              </a:rPr>
              <a:t>Tick the missing </a:t>
            </a:r>
            <a:r>
              <a:rPr lang="en-GB" altLang="en-US" sz="2200" b="1" dirty="0">
                <a:cs typeface="Calibri" panose="020F0502020204030204" pitchFamily="34" charset="0"/>
              </a:rPr>
              <a:t>punctuation mark</a:t>
            </a:r>
            <a:r>
              <a:rPr lang="en-GB" altLang="en-US" sz="2200" dirty="0">
                <a:cs typeface="Calibri" panose="020F0502020204030204" pitchFamily="34" charset="0"/>
              </a:rPr>
              <a:t>.</a:t>
            </a:r>
            <a:endParaRPr lang="en-GB" altLang="en-US" sz="2200" dirty="0">
              <a:ea typeface="Times New Roman" panose="02020603050405020304" pitchFamily="18" charset="0"/>
              <a:cs typeface="Calibri" panose="020F0502020204030204" pitchFamily="34" charset="0"/>
            </a:endParaRPr>
          </a:p>
          <a:p>
            <a:pPr marL="457200" indent="-457200" eaLnBrk="0" fontAlgn="base" hangingPunct="0">
              <a:spcBef>
                <a:spcPct val="0"/>
              </a:spcBef>
              <a:spcAft>
                <a:spcPct val="0"/>
              </a:spcAft>
              <a:buAutoNum type="arabicPeriod"/>
            </a:pPr>
            <a:endParaRPr lang="en-GB" altLang="en-US" sz="2200" dirty="0">
              <a:solidFill>
                <a:srgbClr val="FF0000"/>
              </a:solidFill>
              <a:cs typeface="Calibri" panose="020F0502020204030204" pitchFamily="34" charset="0"/>
            </a:endParaRPr>
          </a:p>
          <a:p>
            <a:pPr eaLnBrk="0" fontAlgn="base" hangingPunct="0">
              <a:spcBef>
                <a:spcPct val="0"/>
              </a:spcBef>
              <a:spcAft>
                <a:spcPct val="0"/>
              </a:spcAft>
            </a:pPr>
            <a:r>
              <a:rPr lang="en-GB" altLang="en-US" sz="2200" dirty="0">
                <a:cs typeface="Calibri" panose="020F0502020204030204" pitchFamily="34" charset="0"/>
              </a:rPr>
              <a:t>As  fast  as  he  could  the  squirrel  darted  up  the  tree.</a:t>
            </a:r>
          </a:p>
          <a:p>
            <a:pPr eaLnBrk="0" fontAlgn="base" hangingPunct="0">
              <a:spcBef>
                <a:spcPct val="0"/>
              </a:spcBef>
              <a:spcAft>
                <a:spcPct val="0"/>
              </a:spcAft>
            </a:pPr>
            <a:r>
              <a:rPr lang="en-GB" altLang="en-US" sz="2200" dirty="0">
                <a:solidFill>
                  <a:srgbClr val="FF0000"/>
                </a:solidFill>
                <a:ea typeface="Times New Roman" panose="02020603050405020304" pitchFamily="18" charset="0"/>
                <a:cs typeface="Calibri" panose="020F0502020204030204" pitchFamily="34" charset="0"/>
              </a:rPr>
              <a:t>                                                                                  </a:t>
            </a:r>
            <a:endParaRPr lang="en-GB" altLang="en-US" sz="2200" dirty="0">
              <a:solidFill>
                <a:srgbClr val="FF0000"/>
              </a:solidFill>
            </a:endParaRPr>
          </a:p>
          <a:p>
            <a:pPr eaLnBrk="0" fontAlgn="base" hangingPunct="0">
              <a:spcBef>
                <a:spcPct val="0"/>
              </a:spcBef>
              <a:spcAft>
                <a:spcPct val="0"/>
              </a:spcAft>
            </a:pPr>
            <a:endParaRPr lang="en-GB" altLang="en-US" sz="2200" dirty="0"/>
          </a:p>
        </p:txBody>
      </p:sp>
      <p:sp>
        <p:nvSpPr>
          <p:cNvPr id="37" name="Rectangle 13"/>
          <p:cNvSpPr>
            <a:spLocks noChangeArrowheads="1"/>
          </p:cNvSpPr>
          <p:nvPr/>
        </p:nvSpPr>
        <p:spPr bwMode="auto">
          <a:xfrm>
            <a:off x="1524000" y="6378713"/>
            <a:ext cx="9144000"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ctr" eaLnBrk="0" fontAlgn="base" hangingPunct="0">
              <a:spcBef>
                <a:spcPct val="0"/>
              </a:spcBef>
              <a:spcAft>
                <a:spcPct val="0"/>
              </a:spcAft>
            </a:pPr>
            <a:r>
              <a:rPr lang="en-GB" altLang="en-US" sz="2200" b="1" i="1" u="sng" dirty="0">
                <a:ea typeface="Times New Roman" panose="02020603050405020304" pitchFamily="18" charset="0"/>
                <a:cs typeface="Calibri" panose="020F0502020204030204" pitchFamily="34" charset="0"/>
              </a:rPr>
              <a:t>CHALLENGE</a:t>
            </a:r>
            <a:r>
              <a:rPr lang="en-GB" altLang="en-US" sz="2200" b="1" i="1" dirty="0">
                <a:ea typeface="Times New Roman" panose="02020603050405020304" pitchFamily="18" charset="0"/>
                <a:cs typeface="Calibri" panose="020F0502020204030204" pitchFamily="34" charset="0"/>
              </a:rPr>
              <a:t>: Why is this punctuation mark needed here?</a:t>
            </a:r>
            <a:r>
              <a:rPr lang="en-GB" altLang="en-US" sz="2200" i="1" dirty="0">
                <a:ea typeface="Times New Roman" panose="02020603050405020304" pitchFamily="18" charset="0"/>
                <a:cs typeface="Calibri" panose="020F0502020204030204" pitchFamily="34" charset="0"/>
              </a:rPr>
              <a:t>                                                                           </a:t>
            </a:r>
            <a:endParaRPr lang="en-GB" altLang="en-US" sz="2200" i="1" dirty="0"/>
          </a:p>
          <a:p>
            <a:pPr eaLnBrk="0" fontAlgn="base" hangingPunct="0">
              <a:spcBef>
                <a:spcPct val="0"/>
              </a:spcBef>
              <a:spcAft>
                <a:spcPct val="0"/>
              </a:spcAft>
            </a:pPr>
            <a:endParaRPr lang="en-GB" altLang="en-US" sz="2200" i="1" dirty="0"/>
          </a:p>
        </p:txBody>
      </p:sp>
      <p:grpSp>
        <p:nvGrpSpPr>
          <p:cNvPr id="20" name="Group 19"/>
          <p:cNvGrpSpPr/>
          <p:nvPr/>
        </p:nvGrpSpPr>
        <p:grpSpPr>
          <a:xfrm>
            <a:off x="7535662" y="2569518"/>
            <a:ext cx="1143262" cy="3754663"/>
            <a:chOff x="7110309" y="2132856"/>
            <a:chExt cx="1143262" cy="3754663"/>
          </a:xfrm>
        </p:grpSpPr>
        <p:grpSp>
          <p:nvGrpSpPr>
            <p:cNvPr id="21" name="Group 20"/>
            <p:cNvGrpSpPr/>
            <p:nvPr/>
          </p:nvGrpSpPr>
          <p:grpSpPr>
            <a:xfrm>
              <a:off x="7110309" y="2132856"/>
              <a:ext cx="1143262" cy="2966718"/>
              <a:chOff x="7110309" y="2132856"/>
              <a:chExt cx="1143262" cy="2966718"/>
            </a:xfrm>
          </p:grpSpPr>
          <p:grpSp>
            <p:nvGrpSpPr>
              <p:cNvPr id="23" name="Group 22"/>
              <p:cNvGrpSpPr/>
              <p:nvPr/>
            </p:nvGrpSpPr>
            <p:grpSpPr>
              <a:xfrm>
                <a:off x="7455015" y="2703983"/>
                <a:ext cx="443007" cy="2395591"/>
                <a:chOff x="0" y="-69120"/>
                <a:chExt cx="219657" cy="1303797"/>
              </a:xfrm>
            </p:grpSpPr>
            <p:sp>
              <p:nvSpPr>
                <p:cNvPr id="26" name="Rectangle 25"/>
                <p:cNvSpPr/>
                <p:nvPr/>
              </p:nvSpPr>
              <p:spPr>
                <a:xfrm>
                  <a:off x="0" y="-69120"/>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1</a:t>
                  </a:r>
                </a:p>
              </p:txBody>
            </p:sp>
            <p:sp>
              <p:nvSpPr>
                <p:cNvPr id="28" name="Rectangle 27"/>
                <p:cNvSpPr/>
                <p:nvPr/>
              </p:nvSpPr>
              <p:spPr>
                <a:xfrm>
                  <a:off x="6297" y="289291"/>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2</a:t>
                  </a:r>
                </a:p>
              </p:txBody>
            </p:sp>
            <p:sp>
              <p:nvSpPr>
                <p:cNvPr id="32" name="Rectangle 31"/>
                <p:cNvSpPr/>
                <p:nvPr/>
              </p:nvSpPr>
              <p:spPr>
                <a:xfrm>
                  <a:off x="5434" y="657063"/>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3</a:t>
                  </a:r>
                </a:p>
              </p:txBody>
            </p:sp>
            <p:sp>
              <p:nvSpPr>
                <p:cNvPr id="33" name="Rectangle 32"/>
                <p:cNvSpPr/>
                <p:nvPr/>
              </p:nvSpPr>
              <p:spPr>
                <a:xfrm>
                  <a:off x="0" y="1021317"/>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4</a:t>
                  </a:r>
                </a:p>
              </p:txBody>
            </p:sp>
          </p:grpSp>
          <p:sp>
            <p:nvSpPr>
              <p:cNvPr id="25" name="Rectangle 24"/>
              <p:cNvSpPr/>
              <p:nvPr/>
            </p:nvSpPr>
            <p:spPr>
              <a:xfrm>
                <a:off x="7110309" y="2132856"/>
                <a:ext cx="1143262" cy="430887"/>
              </a:xfrm>
              <a:prstGeom prst="rect">
                <a:avLst/>
              </a:prstGeom>
            </p:spPr>
            <p:txBody>
              <a:bodyPr wrap="none">
                <a:spAutoFit/>
              </a:bodyPr>
              <a:lstStyle/>
              <a:p>
                <a:r>
                  <a:rPr lang="en-GB" altLang="en-US" sz="2200" dirty="0">
                    <a:ea typeface="Times New Roman" panose="02020603050405020304" pitchFamily="18" charset="0"/>
                    <a:cs typeface="Calibri" panose="020F0502020204030204" pitchFamily="34" charset="0"/>
                  </a:rPr>
                  <a:t>Tick </a:t>
                </a:r>
                <a:r>
                  <a:rPr lang="en-GB" altLang="en-US" sz="2200" b="1" dirty="0">
                    <a:ea typeface="Times New Roman" panose="02020603050405020304" pitchFamily="18" charset="0"/>
                    <a:cs typeface="Calibri" panose="020F0502020204030204" pitchFamily="34" charset="0"/>
                  </a:rPr>
                  <a:t>one</a:t>
                </a:r>
                <a:endParaRPr lang="en-GB" sz="2200" dirty="0"/>
              </a:p>
            </p:txBody>
          </p:sp>
        </p:grpSp>
        <p:sp>
          <p:nvSpPr>
            <p:cNvPr id="22" name="Rectangle 21"/>
            <p:cNvSpPr/>
            <p:nvPr/>
          </p:nvSpPr>
          <p:spPr>
            <a:xfrm>
              <a:off x="7138760" y="5118078"/>
              <a:ext cx="1084733" cy="769441"/>
            </a:xfrm>
            <a:prstGeom prst="rect">
              <a:avLst/>
            </a:prstGeom>
          </p:spPr>
          <p:txBody>
            <a:bodyPr wrap="square">
              <a:spAutoFit/>
            </a:bodyPr>
            <a:lstStyle/>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______</a:t>
              </a:r>
              <a:endParaRPr lang="en-GB" altLang="en-US" sz="2200" dirty="0"/>
            </a:p>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1 mark</a:t>
              </a:r>
              <a:endParaRPr lang="en-GB" altLang="en-US" sz="2200" dirty="0"/>
            </a:p>
          </p:txBody>
        </p:sp>
      </p:grpSp>
      <p:sp>
        <p:nvSpPr>
          <p:cNvPr id="34" name="Rectangle 14"/>
          <p:cNvSpPr>
            <a:spLocks noChangeArrowheads="1"/>
          </p:cNvSpPr>
          <p:nvPr/>
        </p:nvSpPr>
        <p:spPr bwMode="auto">
          <a:xfrm>
            <a:off x="5240461" y="3049523"/>
            <a:ext cx="1834220" cy="2462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comma</a:t>
            </a:r>
          </a:p>
          <a:p>
            <a:pPr eaLnBrk="0" fontAlgn="base" hangingPunct="0">
              <a:spcBef>
                <a:spcPct val="0"/>
              </a:spcBef>
              <a:spcAft>
                <a:spcPct val="0"/>
              </a:spcAft>
            </a:pPr>
            <a:endParaRPr lang="en-GB" altLang="en-US" sz="2200" dirty="0">
              <a:ea typeface="Times New Roman" panose="02020603050405020304" pitchFamily="18" charset="0"/>
              <a:cs typeface="Calibri" panose="020F0502020204030204" pitchFamily="34" charset="0"/>
            </a:endParaRPr>
          </a:p>
          <a:p>
            <a:pPr lvl="0" eaLnBrk="0" fontAlgn="base" hangingPunct="0">
              <a:spcBef>
                <a:spcPct val="0"/>
              </a:spcBef>
              <a:spcAft>
                <a:spcPct val="0"/>
              </a:spcAft>
            </a:pPr>
            <a:r>
              <a:rPr lang="en-GB" altLang="en-US" sz="2200" dirty="0">
                <a:cs typeface="Calibri" panose="020F0502020204030204" pitchFamily="34" charset="0"/>
              </a:rPr>
              <a:t>apostrophe</a:t>
            </a:r>
          </a:p>
          <a:p>
            <a:pPr lvl="0" eaLnBrk="0" fontAlgn="base" hangingPunct="0">
              <a:spcBef>
                <a:spcPct val="0"/>
              </a:spcBef>
              <a:spcAft>
                <a:spcPct val="0"/>
              </a:spcAft>
            </a:pPr>
            <a:endParaRPr lang="en-GB" altLang="en-US" sz="2200" dirty="0">
              <a:ea typeface="Times New Roman" panose="02020603050405020304" pitchFamily="18" charset="0"/>
              <a:cs typeface="Calibri" panose="020F0502020204030204" pitchFamily="34" charset="0"/>
            </a:endParaRPr>
          </a:p>
          <a:p>
            <a:pPr lvl="0" eaLnBrk="0" fontAlgn="base" hangingPunct="0">
              <a:spcBef>
                <a:spcPct val="0"/>
              </a:spcBef>
              <a:spcAft>
                <a:spcPct val="0"/>
              </a:spcAft>
            </a:pPr>
            <a:r>
              <a:rPr lang="en-GB" altLang="en-US" sz="2200" dirty="0">
                <a:cs typeface="Calibri" panose="020F0502020204030204" pitchFamily="34" charset="0"/>
              </a:rPr>
              <a:t>full stop</a:t>
            </a:r>
            <a:endParaRPr lang="en-GB" altLang="en-US" sz="2200" dirty="0"/>
          </a:p>
          <a:p>
            <a:pPr eaLnBrk="0" fontAlgn="base" hangingPunct="0">
              <a:spcBef>
                <a:spcPct val="0"/>
              </a:spcBef>
              <a:spcAft>
                <a:spcPct val="0"/>
              </a:spcAft>
            </a:pPr>
            <a:endParaRPr lang="en-GB" altLang="en-US" sz="2200" dirty="0">
              <a:ea typeface="Times New Roman" panose="02020603050405020304" pitchFamily="18" charset="0"/>
              <a:cs typeface="Calibri" panose="020F0502020204030204" pitchFamily="34" charset="0"/>
            </a:endParaRPr>
          </a:p>
          <a:p>
            <a:pPr lvl="0" eaLnBrk="0" fontAlgn="base" hangingPunct="0">
              <a:spcBef>
                <a:spcPct val="0"/>
              </a:spcBef>
              <a:spcAft>
                <a:spcPct val="0"/>
              </a:spcAft>
            </a:pPr>
            <a:r>
              <a:rPr lang="en-GB" altLang="en-US" sz="2200" dirty="0">
                <a:cs typeface="Calibri" panose="020F0502020204030204" pitchFamily="34" charset="0"/>
              </a:rPr>
              <a:t>question mark</a:t>
            </a:r>
            <a:endParaRPr lang="en-GB" altLang="en-US" sz="2200" dirty="0"/>
          </a:p>
        </p:txBody>
      </p:sp>
      <p:pic>
        <p:nvPicPr>
          <p:cNvPr id="18" name="Picture 17">
            <a:extLst>
              <a:ext uri="{FF2B5EF4-FFF2-40B4-BE49-F238E27FC236}">
                <a16:creationId xmlns:a16="http://schemas.microsoft.com/office/drawing/2014/main" id="{A97866EC-CF97-46BB-BEA3-1923996FEEA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9832" y="167683"/>
            <a:ext cx="753237" cy="1082421"/>
          </a:xfrm>
          <a:prstGeom prst="rect">
            <a:avLst/>
          </a:prstGeom>
        </p:spPr>
      </p:pic>
      <p:sp>
        <p:nvSpPr>
          <p:cNvPr id="2" name="Arrow: Up 1">
            <a:extLst>
              <a:ext uri="{FF2B5EF4-FFF2-40B4-BE49-F238E27FC236}">
                <a16:creationId xmlns:a16="http://schemas.microsoft.com/office/drawing/2014/main" id="{7CA9A2A7-229C-4048-9940-B22483C756C3}"/>
              </a:ext>
            </a:extLst>
          </p:cNvPr>
          <p:cNvSpPr/>
          <p:nvPr/>
        </p:nvSpPr>
        <p:spPr>
          <a:xfrm>
            <a:off x="5120352" y="2422954"/>
            <a:ext cx="120109" cy="304274"/>
          </a:xfrm>
          <a:prstGeom prst="up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9" name="Picture 18">
            <a:extLst>
              <a:ext uri="{FF2B5EF4-FFF2-40B4-BE49-F238E27FC236}">
                <a16:creationId xmlns:a16="http://schemas.microsoft.com/office/drawing/2014/main" id="{5F4174CD-53E7-6C48-A83F-5568445389D3}"/>
              </a:ext>
            </a:extLst>
          </p:cNvPr>
          <p:cNvPicPr>
            <a:picLocks noChangeAspect="1"/>
          </p:cNvPicPr>
          <p:nvPr/>
        </p:nvPicPr>
        <p:blipFill>
          <a:blip r:embed="rId3"/>
          <a:stretch>
            <a:fillRect/>
          </a:stretch>
        </p:blipFill>
        <p:spPr>
          <a:xfrm>
            <a:off x="10668000" y="470599"/>
            <a:ext cx="1234846" cy="826857"/>
          </a:xfrm>
          <a:prstGeom prst="rect">
            <a:avLst/>
          </a:prstGeom>
        </p:spPr>
      </p:pic>
    </p:spTree>
    <p:extLst>
      <p:ext uri="{BB962C8B-B14F-4D97-AF65-F5344CB8AC3E}">
        <p14:creationId xmlns:p14="http://schemas.microsoft.com/office/powerpoint/2010/main" val="38238620"/>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618DF5B-C7E5-41A3-9007-E34DE55A35B1}"/>
              </a:ext>
            </a:extLst>
          </p:cNvPr>
          <p:cNvSpPr txBox="1"/>
          <p:nvPr/>
        </p:nvSpPr>
        <p:spPr>
          <a:xfrm>
            <a:off x="4744042" y="692697"/>
            <a:ext cx="3089115" cy="507831"/>
          </a:xfrm>
          <a:prstGeom prst="rect">
            <a:avLst/>
          </a:prstGeom>
          <a:noFill/>
        </p:spPr>
        <p:txBody>
          <a:bodyPr wrap="none" rtlCol="0">
            <a:spAutoFit/>
          </a:bodyPr>
          <a:lstStyle/>
          <a:p>
            <a:r>
              <a:rPr lang="en-GB" sz="2700" b="1" dirty="0"/>
              <a:t>Week 30 - questions</a:t>
            </a:r>
          </a:p>
        </p:txBody>
      </p:sp>
      <p:sp>
        <p:nvSpPr>
          <p:cNvPr id="23" name="Rectangle 13"/>
          <p:cNvSpPr>
            <a:spLocks noChangeArrowheads="1"/>
          </p:cNvSpPr>
          <p:nvPr/>
        </p:nvSpPr>
        <p:spPr bwMode="auto">
          <a:xfrm>
            <a:off x="1847528" y="6040159"/>
            <a:ext cx="8532440" cy="144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ctr" eaLnBrk="0" fontAlgn="base" hangingPunct="0">
              <a:spcBef>
                <a:spcPct val="0"/>
              </a:spcBef>
              <a:spcAft>
                <a:spcPct val="0"/>
              </a:spcAft>
            </a:pPr>
            <a:r>
              <a:rPr lang="en-GB" altLang="en-US" sz="2200" b="1" i="1" u="sng" dirty="0">
                <a:ea typeface="Times New Roman" panose="02020603050405020304" pitchFamily="18" charset="0"/>
                <a:cs typeface="Calibri" panose="020F0502020204030204" pitchFamily="34" charset="0"/>
              </a:rPr>
              <a:t>CHALLENGE</a:t>
            </a:r>
            <a:r>
              <a:rPr lang="en-GB" altLang="en-US" sz="2200" b="1" i="1" dirty="0">
                <a:ea typeface="Times New Roman" panose="02020603050405020304" pitchFamily="18" charset="0"/>
                <a:cs typeface="Calibri" panose="020F0502020204030204" pitchFamily="34" charset="0"/>
              </a:rPr>
              <a:t>: Name the word class of each word in the statement you have written.</a:t>
            </a:r>
            <a:endParaRPr lang="en-GB" altLang="en-US" sz="2200" i="1" dirty="0"/>
          </a:p>
          <a:p>
            <a:pPr eaLnBrk="0" fontAlgn="base" hangingPunct="0">
              <a:spcBef>
                <a:spcPct val="0"/>
              </a:spcBef>
              <a:spcAft>
                <a:spcPct val="0"/>
              </a:spcAft>
            </a:pPr>
            <a:r>
              <a:rPr lang="en-GB" altLang="en-US" sz="2200" i="1" dirty="0">
                <a:ea typeface="Times New Roman" panose="02020603050405020304" pitchFamily="18" charset="0"/>
                <a:cs typeface="Calibri" panose="020F0502020204030204" pitchFamily="34" charset="0"/>
              </a:rPr>
              <a:t>                                                                                  </a:t>
            </a:r>
            <a:endParaRPr lang="en-GB" altLang="en-US" sz="2200" i="1" dirty="0"/>
          </a:p>
          <a:p>
            <a:pPr eaLnBrk="0" fontAlgn="base" hangingPunct="0">
              <a:spcBef>
                <a:spcPct val="0"/>
              </a:spcBef>
              <a:spcAft>
                <a:spcPct val="0"/>
              </a:spcAft>
            </a:pPr>
            <a:endParaRPr lang="en-GB" altLang="en-US" sz="2200" i="1" dirty="0"/>
          </a:p>
        </p:txBody>
      </p:sp>
      <p:pic>
        <p:nvPicPr>
          <p:cNvPr id="10" name="Picture 9">
            <a:extLst>
              <a:ext uri="{FF2B5EF4-FFF2-40B4-BE49-F238E27FC236}">
                <a16:creationId xmlns:a16="http://schemas.microsoft.com/office/drawing/2014/main" id="{DB2D4D40-618B-4FB0-9021-5DA4994509F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9832" y="167683"/>
            <a:ext cx="753237" cy="1082421"/>
          </a:xfrm>
          <a:prstGeom prst="rect">
            <a:avLst/>
          </a:prstGeom>
        </p:spPr>
      </p:pic>
      <p:sp>
        <p:nvSpPr>
          <p:cNvPr id="11" name="Rectangle 10">
            <a:extLst>
              <a:ext uri="{FF2B5EF4-FFF2-40B4-BE49-F238E27FC236}">
                <a16:creationId xmlns:a16="http://schemas.microsoft.com/office/drawing/2014/main" id="{10F15806-4694-455A-A674-5080C8CD7544}"/>
              </a:ext>
            </a:extLst>
          </p:cNvPr>
          <p:cNvSpPr/>
          <p:nvPr/>
        </p:nvSpPr>
        <p:spPr>
          <a:xfrm>
            <a:off x="8472265" y="4790763"/>
            <a:ext cx="1084733" cy="769441"/>
          </a:xfrm>
          <a:prstGeom prst="rect">
            <a:avLst/>
          </a:prstGeom>
        </p:spPr>
        <p:txBody>
          <a:bodyPr wrap="square">
            <a:spAutoFit/>
          </a:bodyPr>
          <a:lstStyle/>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______</a:t>
            </a:r>
            <a:endParaRPr lang="en-GB" altLang="en-US" sz="2200" dirty="0"/>
          </a:p>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1 mark</a:t>
            </a:r>
            <a:endParaRPr lang="en-GB" altLang="en-US" sz="2200" dirty="0"/>
          </a:p>
        </p:txBody>
      </p:sp>
      <p:sp>
        <p:nvSpPr>
          <p:cNvPr id="12" name="Rectangle 13">
            <a:extLst>
              <a:ext uri="{FF2B5EF4-FFF2-40B4-BE49-F238E27FC236}">
                <a16:creationId xmlns:a16="http://schemas.microsoft.com/office/drawing/2014/main" id="{41EF8F5B-B169-45D4-9A07-EF296D3F2D22}"/>
              </a:ext>
            </a:extLst>
          </p:cNvPr>
          <p:cNvSpPr>
            <a:spLocks noChangeArrowheads="1"/>
          </p:cNvSpPr>
          <p:nvPr/>
        </p:nvSpPr>
        <p:spPr bwMode="auto">
          <a:xfrm>
            <a:off x="2784518" y="1481735"/>
            <a:ext cx="7047034" cy="24929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sz="2200" b="1" dirty="0"/>
              <a:t>2.  </a:t>
            </a:r>
            <a:r>
              <a:rPr lang="en-GB" altLang="en-US" sz="2200" dirty="0">
                <a:ea typeface="Times New Roman" panose="02020603050405020304" pitchFamily="18" charset="0"/>
                <a:cs typeface="Calibri" panose="020F0502020204030204" pitchFamily="34" charset="0"/>
              </a:rPr>
              <a:t>Change the following question to a </a:t>
            </a:r>
            <a:r>
              <a:rPr lang="en-GB" altLang="en-US" sz="2200" b="1" dirty="0">
                <a:ea typeface="Times New Roman" panose="02020603050405020304" pitchFamily="18" charset="0"/>
                <a:cs typeface="Calibri" panose="020F0502020204030204" pitchFamily="34" charset="0"/>
              </a:rPr>
              <a:t>statement</a:t>
            </a:r>
            <a:r>
              <a:rPr lang="en-GB" altLang="en-US" sz="2200" dirty="0">
                <a:ea typeface="Times New Roman" panose="02020603050405020304" pitchFamily="18" charset="0"/>
                <a:cs typeface="Calibri" panose="020F0502020204030204" pitchFamily="34" charset="0"/>
              </a:rPr>
              <a:t>.</a:t>
            </a:r>
          </a:p>
          <a:p>
            <a:pPr eaLnBrk="0" fontAlgn="base" hangingPunct="0">
              <a:spcBef>
                <a:spcPct val="0"/>
              </a:spcBef>
              <a:spcAft>
                <a:spcPct val="0"/>
              </a:spcAft>
            </a:pPr>
            <a:endParaRPr lang="en-GB" altLang="en-US" sz="2200" dirty="0">
              <a:cs typeface="Calibri" panose="020F0502020204030204" pitchFamily="34" charset="0"/>
            </a:endParaRPr>
          </a:p>
          <a:p>
            <a:pPr eaLnBrk="0" fontAlgn="base" hangingPunct="0">
              <a:spcBef>
                <a:spcPct val="0"/>
              </a:spcBef>
              <a:spcAft>
                <a:spcPct val="0"/>
              </a:spcAft>
            </a:pPr>
            <a:r>
              <a:rPr lang="en-GB" altLang="en-US" sz="2200" dirty="0">
                <a:cs typeface="Calibri" panose="020F0502020204030204" pitchFamily="34" charset="0"/>
              </a:rPr>
              <a:t>Do not use any additional words. Remember to punctuate your answer correctly.</a:t>
            </a:r>
          </a:p>
          <a:p>
            <a:pPr eaLnBrk="0" fontAlgn="base" hangingPunct="0">
              <a:spcBef>
                <a:spcPct val="0"/>
              </a:spcBef>
              <a:spcAft>
                <a:spcPct val="0"/>
              </a:spcAft>
            </a:pPr>
            <a:r>
              <a:rPr lang="en-GB" altLang="en-US" sz="1200" dirty="0">
                <a:cs typeface="Calibri" panose="020F0502020204030204" pitchFamily="34" charset="0"/>
              </a:rPr>
              <a:t> </a:t>
            </a:r>
            <a:endParaRPr lang="en-GB" altLang="en-US" sz="800" dirty="0">
              <a:cs typeface="Calibri" panose="020F0502020204030204" pitchFamily="34" charset="0"/>
            </a:endParaRPr>
          </a:p>
          <a:p>
            <a:pPr eaLnBrk="0" fontAlgn="base" hangingPunct="0">
              <a:spcBef>
                <a:spcPct val="0"/>
              </a:spcBef>
              <a:spcAft>
                <a:spcPct val="0"/>
              </a:spcAft>
            </a:pPr>
            <a:endParaRPr lang="en-GB" altLang="en-US" sz="2200" dirty="0">
              <a:ea typeface="Times New Roman" panose="02020603050405020304" pitchFamily="18" charset="0"/>
              <a:cs typeface="Calibri" panose="020F0502020204030204" pitchFamily="34" charset="0"/>
            </a:endParaRPr>
          </a:p>
          <a:p>
            <a:pPr eaLnBrk="0" fontAlgn="base" hangingPunct="0">
              <a:spcBef>
                <a:spcPct val="0"/>
              </a:spcBef>
              <a:spcAft>
                <a:spcPct val="0"/>
              </a:spcAft>
            </a:pPr>
            <a:endParaRPr lang="en-GB" altLang="en-US" sz="1200" dirty="0">
              <a:cs typeface="Calibri" panose="020F0502020204030204" pitchFamily="34" charset="0"/>
            </a:endParaRPr>
          </a:p>
          <a:p>
            <a:endParaRPr lang="en-GB" sz="2200" dirty="0"/>
          </a:p>
        </p:txBody>
      </p:sp>
      <p:sp>
        <p:nvSpPr>
          <p:cNvPr id="13" name="Rectangle 14">
            <a:extLst>
              <a:ext uri="{FF2B5EF4-FFF2-40B4-BE49-F238E27FC236}">
                <a16:creationId xmlns:a16="http://schemas.microsoft.com/office/drawing/2014/main" id="{AD05E3C7-90E3-489B-88A1-D67662FB2AD4}"/>
              </a:ext>
            </a:extLst>
          </p:cNvPr>
          <p:cNvSpPr>
            <a:spLocks noChangeArrowheads="1"/>
          </p:cNvSpPr>
          <p:nvPr/>
        </p:nvSpPr>
        <p:spPr bwMode="auto">
          <a:xfrm>
            <a:off x="2833731" y="3429000"/>
            <a:ext cx="6624736"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200" dirty="0"/>
              <a:t>Had they visited the temple before?</a:t>
            </a:r>
          </a:p>
          <a:p>
            <a:pPr eaLnBrk="0" fontAlgn="base" hangingPunct="0">
              <a:spcBef>
                <a:spcPct val="0"/>
              </a:spcBef>
              <a:spcAft>
                <a:spcPct val="0"/>
              </a:spcAft>
            </a:pPr>
            <a:endParaRPr lang="en-GB" altLang="en-US" sz="2200" dirty="0"/>
          </a:p>
          <a:p>
            <a:pPr eaLnBrk="0" fontAlgn="base" hangingPunct="0">
              <a:spcBef>
                <a:spcPct val="0"/>
              </a:spcBef>
              <a:spcAft>
                <a:spcPct val="0"/>
              </a:spcAft>
            </a:pPr>
            <a:r>
              <a:rPr lang="en-GB" altLang="en-US" sz="2200" dirty="0"/>
              <a:t>__________________________________________</a:t>
            </a:r>
          </a:p>
        </p:txBody>
      </p:sp>
      <p:pic>
        <p:nvPicPr>
          <p:cNvPr id="14" name="Picture 13">
            <a:extLst>
              <a:ext uri="{FF2B5EF4-FFF2-40B4-BE49-F238E27FC236}">
                <a16:creationId xmlns:a16="http://schemas.microsoft.com/office/drawing/2014/main" id="{C5D34376-0BAC-1741-B29E-729CC7724360}"/>
              </a:ext>
            </a:extLst>
          </p:cNvPr>
          <p:cNvPicPr>
            <a:picLocks noChangeAspect="1"/>
          </p:cNvPicPr>
          <p:nvPr/>
        </p:nvPicPr>
        <p:blipFill>
          <a:blip r:embed="rId3"/>
          <a:stretch>
            <a:fillRect/>
          </a:stretch>
        </p:blipFill>
        <p:spPr>
          <a:xfrm>
            <a:off x="10668000" y="470599"/>
            <a:ext cx="1234846" cy="826857"/>
          </a:xfrm>
          <a:prstGeom prst="rect">
            <a:avLst/>
          </a:prstGeom>
        </p:spPr>
      </p:pic>
    </p:spTree>
    <p:extLst>
      <p:ext uri="{BB962C8B-B14F-4D97-AF65-F5344CB8AC3E}">
        <p14:creationId xmlns:p14="http://schemas.microsoft.com/office/powerpoint/2010/main" val="2290435160"/>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618DF5B-C7E5-41A3-9007-E34DE55A35B1}"/>
              </a:ext>
            </a:extLst>
          </p:cNvPr>
          <p:cNvSpPr txBox="1"/>
          <p:nvPr/>
        </p:nvSpPr>
        <p:spPr>
          <a:xfrm>
            <a:off x="4744042" y="692697"/>
            <a:ext cx="3089115" cy="507831"/>
          </a:xfrm>
          <a:prstGeom prst="rect">
            <a:avLst/>
          </a:prstGeom>
          <a:noFill/>
        </p:spPr>
        <p:txBody>
          <a:bodyPr wrap="none" rtlCol="0">
            <a:spAutoFit/>
          </a:bodyPr>
          <a:lstStyle/>
          <a:p>
            <a:r>
              <a:rPr lang="en-GB" sz="2700" b="1" dirty="0"/>
              <a:t>Week 30 - questions</a:t>
            </a:r>
          </a:p>
        </p:txBody>
      </p:sp>
      <p:sp>
        <p:nvSpPr>
          <p:cNvPr id="24" name="Rectangle 23"/>
          <p:cNvSpPr/>
          <p:nvPr/>
        </p:nvSpPr>
        <p:spPr>
          <a:xfrm>
            <a:off x="8472265" y="4790763"/>
            <a:ext cx="1084733" cy="769441"/>
          </a:xfrm>
          <a:prstGeom prst="rect">
            <a:avLst/>
          </a:prstGeom>
        </p:spPr>
        <p:txBody>
          <a:bodyPr wrap="square">
            <a:spAutoFit/>
          </a:bodyPr>
          <a:lstStyle/>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______</a:t>
            </a:r>
            <a:endParaRPr lang="en-GB" altLang="en-US" sz="2200" dirty="0"/>
          </a:p>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1 mark</a:t>
            </a:r>
            <a:endParaRPr lang="en-GB" altLang="en-US" sz="2200" dirty="0"/>
          </a:p>
        </p:txBody>
      </p:sp>
      <p:sp>
        <p:nvSpPr>
          <p:cNvPr id="23" name="Rectangle 13"/>
          <p:cNvSpPr>
            <a:spLocks noChangeArrowheads="1"/>
          </p:cNvSpPr>
          <p:nvPr/>
        </p:nvSpPr>
        <p:spPr bwMode="auto">
          <a:xfrm>
            <a:off x="1569803" y="6116898"/>
            <a:ext cx="8784976"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ctr" eaLnBrk="0" fontAlgn="base" hangingPunct="0">
              <a:spcBef>
                <a:spcPct val="0"/>
              </a:spcBef>
              <a:spcAft>
                <a:spcPct val="0"/>
              </a:spcAft>
            </a:pPr>
            <a:r>
              <a:rPr lang="en-GB" altLang="en-US" sz="2200" b="1" i="1" u="sng" dirty="0">
                <a:ea typeface="Times New Roman" panose="02020603050405020304" pitchFamily="18" charset="0"/>
                <a:cs typeface="Calibri" panose="020F0502020204030204" pitchFamily="34" charset="0"/>
              </a:rPr>
              <a:t>CHALLENGE</a:t>
            </a:r>
            <a:r>
              <a:rPr lang="en-GB" altLang="en-US" sz="2200" b="1" i="1" dirty="0">
                <a:ea typeface="Times New Roman" panose="02020603050405020304" pitchFamily="18" charset="0"/>
                <a:cs typeface="Calibri" panose="020F0502020204030204" pitchFamily="34" charset="0"/>
              </a:rPr>
              <a:t>: Underline the preposition in the sentence above.</a:t>
            </a:r>
            <a:endParaRPr lang="en-GB" altLang="en-US" sz="2200" i="1" dirty="0"/>
          </a:p>
          <a:p>
            <a:pPr eaLnBrk="0" fontAlgn="base" hangingPunct="0">
              <a:spcBef>
                <a:spcPct val="0"/>
              </a:spcBef>
              <a:spcAft>
                <a:spcPct val="0"/>
              </a:spcAft>
            </a:pPr>
            <a:endParaRPr lang="en-GB" altLang="en-US" sz="2200" i="1" dirty="0"/>
          </a:p>
        </p:txBody>
      </p:sp>
      <p:pic>
        <p:nvPicPr>
          <p:cNvPr id="10" name="Picture 9">
            <a:extLst>
              <a:ext uri="{FF2B5EF4-FFF2-40B4-BE49-F238E27FC236}">
                <a16:creationId xmlns:a16="http://schemas.microsoft.com/office/drawing/2014/main" id="{381C3CF3-F4AB-4D9E-9BD8-55BF804487C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9832" y="167683"/>
            <a:ext cx="753237" cy="1082421"/>
          </a:xfrm>
          <a:prstGeom prst="rect">
            <a:avLst/>
          </a:prstGeom>
        </p:spPr>
      </p:pic>
      <p:sp>
        <p:nvSpPr>
          <p:cNvPr id="11" name="Rectangle 13">
            <a:extLst>
              <a:ext uri="{FF2B5EF4-FFF2-40B4-BE49-F238E27FC236}">
                <a16:creationId xmlns:a16="http://schemas.microsoft.com/office/drawing/2014/main" id="{6903656E-EB82-4D0A-8799-F074E1B25D4E}"/>
              </a:ext>
            </a:extLst>
          </p:cNvPr>
          <p:cNvSpPr>
            <a:spLocks noChangeArrowheads="1"/>
          </p:cNvSpPr>
          <p:nvPr/>
        </p:nvSpPr>
        <p:spPr bwMode="auto">
          <a:xfrm>
            <a:off x="2784518" y="1651012"/>
            <a:ext cx="7047034" cy="21544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sz="2200" b="1" dirty="0"/>
              <a:t>3. </a:t>
            </a:r>
            <a:r>
              <a:rPr lang="en-GB" altLang="en-US" sz="2200" dirty="0">
                <a:ea typeface="Times New Roman" panose="02020603050405020304" pitchFamily="18" charset="0"/>
                <a:cs typeface="Calibri" panose="020F0502020204030204" pitchFamily="34" charset="0"/>
              </a:rPr>
              <a:t>Write a </a:t>
            </a:r>
            <a:r>
              <a:rPr lang="en-GB" altLang="en-US" sz="2200" b="1" dirty="0">
                <a:ea typeface="Times New Roman" panose="02020603050405020304" pitchFamily="18" charset="0"/>
                <a:cs typeface="Calibri" panose="020F0502020204030204" pitchFamily="34" charset="0"/>
              </a:rPr>
              <a:t>possessive pronoun </a:t>
            </a:r>
            <a:r>
              <a:rPr lang="en-GB" altLang="en-US" sz="2200" dirty="0">
                <a:ea typeface="Times New Roman" panose="02020603050405020304" pitchFamily="18" charset="0"/>
                <a:cs typeface="Calibri" panose="020F0502020204030204" pitchFamily="34" charset="0"/>
              </a:rPr>
              <a:t>to replace the underlined words.</a:t>
            </a:r>
            <a:endParaRPr lang="en-GB" altLang="en-US" sz="2200" dirty="0">
              <a:cs typeface="Calibri" panose="020F0502020204030204" pitchFamily="34" charset="0"/>
            </a:endParaRPr>
          </a:p>
          <a:p>
            <a:pPr eaLnBrk="0" fontAlgn="base" hangingPunct="0">
              <a:spcBef>
                <a:spcPct val="0"/>
              </a:spcBef>
              <a:spcAft>
                <a:spcPct val="0"/>
              </a:spcAft>
            </a:pPr>
            <a:r>
              <a:rPr lang="en-GB" altLang="en-US" sz="1200" dirty="0">
                <a:cs typeface="Calibri" panose="020F0502020204030204" pitchFamily="34" charset="0"/>
              </a:rPr>
              <a:t> </a:t>
            </a:r>
            <a:endParaRPr lang="en-GB" altLang="en-US" sz="800" dirty="0">
              <a:cs typeface="Calibri" panose="020F0502020204030204" pitchFamily="34" charset="0"/>
            </a:endParaRPr>
          </a:p>
          <a:p>
            <a:pP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Mr Brown washed </a:t>
            </a:r>
            <a:r>
              <a:rPr lang="en-GB" altLang="en-US" sz="2200" u="sng" dirty="0">
                <a:ea typeface="Times New Roman" panose="02020603050405020304" pitchFamily="18" charset="0"/>
                <a:cs typeface="Calibri" panose="020F0502020204030204" pitchFamily="34" charset="0"/>
              </a:rPr>
              <a:t>Mr Brown’s</a:t>
            </a:r>
            <a:r>
              <a:rPr lang="en-GB" altLang="en-US" sz="2200" dirty="0">
                <a:ea typeface="Times New Roman" panose="02020603050405020304" pitchFamily="18" charset="0"/>
                <a:cs typeface="Calibri" panose="020F0502020204030204" pitchFamily="34" charset="0"/>
              </a:rPr>
              <a:t> car after driving through a muddy field.</a:t>
            </a:r>
          </a:p>
          <a:p>
            <a:pPr eaLnBrk="0" fontAlgn="base" hangingPunct="0">
              <a:spcBef>
                <a:spcPct val="0"/>
              </a:spcBef>
              <a:spcAft>
                <a:spcPct val="0"/>
              </a:spcAft>
            </a:pPr>
            <a:endParaRPr lang="en-GB" altLang="en-US" sz="1200" dirty="0">
              <a:cs typeface="Calibri" panose="020F0502020204030204" pitchFamily="34" charset="0"/>
            </a:endParaRPr>
          </a:p>
          <a:p>
            <a:endParaRPr lang="en-GB" sz="2200" dirty="0"/>
          </a:p>
        </p:txBody>
      </p:sp>
      <p:sp>
        <p:nvSpPr>
          <p:cNvPr id="12" name="Rectangle 14">
            <a:extLst>
              <a:ext uri="{FF2B5EF4-FFF2-40B4-BE49-F238E27FC236}">
                <a16:creationId xmlns:a16="http://schemas.microsoft.com/office/drawing/2014/main" id="{83623E41-7DCC-46EB-9B32-AC541BD80694}"/>
              </a:ext>
            </a:extLst>
          </p:cNvPr>
          <p:cNvSpPr>
            <a:spLocks noChangeArrowheads="1"/>
          </p:cNvSpPr>
          <p:nvPr/>
        </p:nvSpPr>
        <p:spPr bwMode="auto">
          <a:xfrm>
            <a:off x="2782746" y="3504233"/>
            <a:ext cx="6624736"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200" dirty="0"/>
              <a:t>__________________</a:t>
            </a:r>
          </a:p>
        </p:txBody>
      </p:sp>
      <p:pic>
        <p:nvPicPr>
          <p:cNvPr id="13" name="Picture 12">
            <a:extLst>
              <a:ext uri="{FF2B5EF4-FFF2-40B4-BE49-F238E27FC236}">
                <a16:creationId xmlns:a16="http://schemas.microsoft.com/office/drawing/2014/main" id="{27C1A2E9-FFDF-304C-AC41-88D680DB52C5}"/>
              </a:ext>
            </a:extLst>
          </p:cNvPr>
          <p:cNvPicPr>
            <a:picLocks noChangeAspect="1"/>
          </p:cNvPicPr>
          <p:nvPr/>
        </p:nvPicPr>
        <p:blipFill>
          <a:blip r:embed="rId3"/>
          <a:stretch>
            <a:fillRect/>
          </a:stretch>
        </p:blipFill>
        <p:spPr>
          <a:xfrm>
            <a:off x="10668000" y="470599"/>
            <a:ext cx="1234846" cy="826857"/>
          </a:xfrm>
          <a:prstGeom prst="rect">
            <a:avLst/>
          </a:prstGeom>
        </p:spPr>
      </p:pic>
    </p:spTree>
    <p:extLst>
      <p:ext uri="{BB962C8B-B14F-4D97-AF65-F5344CB8AC3E}">
        <p14:creationId xmlns:p14="http://schemas.microsoft.com/office/powerpoint/2010/main" val="1837897579"/>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618DF5B-C7E5-41A3-9007-E34DE55A35B1}"/>
              </a:ext>
            </a:extLst>
          </p:cNvPr>
          <p:cNvSpPr txBox="1"/>
          <p:nvPr/>
        </p:nvSpPr>
        <p:spPr>
          <a:xfrm>
            <a:off x="4311187" y="347555"/>
            <a:ext cx="3089115" cy="507831"/>
          </a:xfrm>
          <a:prstGeom prst="rect">
            <a:avLst/>
          </a:prstGeom>
          <a:noFill/>
        </p:spPr>
        <p:txBody>
          <a:bodyPr wrap="none" rtlCol="0">
            <a:spAutoFit/>
          </a:bodyPr>
          <a:lstStyle/>
          <a:p>
            <a:r>
              <a:rPr lang="en-GB" sz="2700" b="1" dirty="0"/>
              <a:t>Week 31 - questions</a:t>
            </a:r>
          </a:p>
        </p:txBody>
      </p:sp>
      <p:sp>
        <p:nvSpPr>
          <p:cNvPr id="8" name="Rectangle 13"/>
          <p:cNvSpPr>
            <a:spLocks noChangeArrowheads="1"/>
          </p:cNvSpPr>
          <p:nvPr/>
        </p:nvSpPr>
        <p:spPr bwMode="auto">
          <a:xfrm>
            <a:off x="2588235" y="989487"/>
            <a:ext cx="6933641" cy="144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200" b="1" dirty="0">
                <a:ea typeface="Times New Roman" panose="02020603050405020304" pitchFamily="18" charset="0"/>
                <a:cs typeface="Calibri" panose="020F0502020204030204" pitchFamily="34" charset="0"/>
              </a:rPr>
              <a:t>1.</a:t>
            </a:r>
            <a:r>
              <a:rPr lang="en-GB" altLang="en-US" sz="2200" dirty="0">
                <a:ea typeface="Times New Roman" panose="02020603050405020304" pitchFamily="18" charset="0"/>
                <a:cs typeface="Calibri" panose="020F0502020204030204" pitchFamily="34" charset="0"/>
              </a:rPr>
              <a:t>  Tick the pair of </a:t>
            </a:r>
            <a:r>
              <a:rPr lang="en-GB" altLang="en-US" sz="2200" b="1" dirty="0">
                <a:ea typeface="Times New Roman" panose="02020603050405020304" pitchFamily="18" charset="0"/>
                <a:cs typeface="Calibri" panose="020F0502020204030204" pitchFamily="34" charset="0"/>
              </a:rPr>
              <a:t>verbs</a:t>
            </a:r>
            <a:r>
              <a:rPr lang="en-GB" altLang="en-US" sz="2200" dirty="0">
                <a:ea typeface="Times New Roman" panose="02020603050405020304" pitchFamily="18" charset="0"/>
                <a:cs typeface="Calibri" panose="020F0502020204030204" pitchFamily="34" charset="0"/>
              </a:rPr>
              <a:t> that best completes the sentence below.</a:t>
            </a:r>
          </a:p>
          <a:p>
            <a:pP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                                                                                  </a:t>
            </a:r>
            <a:endParaRPr lang="en-GB" altLang="en-US" sz="2200" dirty="0"/>
          </a:p>
          <a:p>
            <a:pPr eaLnBrk="0" fontAlgn="base" hangingPunct="0">
              <a:spcBef>
                <a:spcPct val="0"/>
              </a:spcBef>
              <a:spcAft>
                <a:spcPct val="0"/>
              </a:spcAft>
            </a:pPr>
            <a:endParaRPr lang="en-GB" altLang="en-US" sz="2200" dirty="0"/>
          </a:p>
        </p:txBody>
      </p:sp>
      <p:sp>
        <p:nvSpPr>
          <p:cNvPr id="21" name="Rectangle 14"/>
          <p:cNvSpPr>
            <a:spLocks noChangeArrowheads="1"/>
          </p:cNvSpPr>
          <p:nvPr/>
        </p:nvSpPr>
        <p:spPr bwMode="auto">
          <a:xfrm>
            <a:off x="2670124" y="1762388"/>
            <a:ext cx="6725752"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He ______ the first hurdle but ______ at the second one.</a:t>
            </a:r>
          </a:p>
        </p:txBody>
      </p:sp>
      <p:sp>
        <p:nvSpPr>
          <p:cNvPr id="23" name="Rectangle 13"/>
          <p:cNvSpPr>
            <a:spLocks noChangeArrowheads="1"/>
          </p:cNvSpPr>
          <p:nvPr/>
        </p:nvSpPr>
        <p:spPr bwMode="auto">
          <a:xfrm>
            <a:off x="1662567" y="6316027"/>
            <a:ext cx="8784976"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ctr" eaLnBrk="0" fontAlgn="base" hangingPunct="0">
              <a:spcBef>
                <a:spcPct val="0"/>
              </a:spcBef>
              <a:spcAft>
                <a:spcPct val="0"/>
              </a:spcAft>
            </a:pPr>
            <a:r>
              <a:rPr lang="en-GB" altLang="en-US" sz="2200" b="1" i="1" u="sng" dirty="0">
                <a:ea typeface="Times New Roman" panose="02020603050405020304" pitchFamily="18" charset="0"/>
                <a:cs typeface="Calibri" panose="020F0502020204030204" pitchFamily="34" charset="0"/>
              </a:rPr>
              <a:t>CHALLENGE</a:t>
            </a:r>
            <a:r>
              <a:rPr lang="en-GB" altLang="en-US" sz="2200" b="1" i="1" dirty="0">
                <a:ea typeface="Times New Roman" panose="02020603050405020304" pitchFamily="18" charset="0"/>
                <a:cs typeface="Calibri" panose="020F0502020204030204" pitchFamily="34" charset="0"/>
              </a:rPr>
              <a:t>: Name three tenses and provide examples for each.</a:t>
            </a:r>
            <a:endParaRPr lang="en-GB" altLang="en-US" sz="2200" i="1" dirty="0"/>
          </a:p>
          <a:p>
            <a:pPr eaLnBrk="0" fontAlgn="base" hangingPunct="0">
              <a:spcBef>
                <a:spcPct val="0"/>
              </a:spcBef>
              <a:spcAft>
                <a:spcPct val="0"/>
              </a:spcAft>
            </a:pPr>
            <a:endParaRPr lang="en-GB" altLang="en-US" sz="2200" i="1" dirty="0"/>
          </a:p>
        </p:txBody>
      </p:sp>
      <p:pic>
        <p:nvPicPr>
          <p:cNvPr id="10" name="Picture 9">
            <a:extLst>
              <a:ext uri="{FF2B5EF4-FFF2-40B4-BE49-F238E27FC236}">
                <a16:creationId xmlns:a16="http://schemas.microsoft.com/office/drawing/2014/main" id="{381C3CF3-F4AB-4D9E-9BD8-55BF804487C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9832" y="167683"/>
            <a:ext cx="753237" cy="1082421"/>
          </a:xfrm>
          <a:prstGeom prst="rect">
            <a:avLst/>
          </a:prstGeom>
        </p:spPr>
      </p:pic>
      <p:grpSp>
        <p:nvGrpSpPr>
          <p:cNvPr id="11" name="Group 10">
            <a:extLst>
              <a:ext uri="{FF2B5EF4-FFF2-40B4-BE49-F238E27FC236}">
                <a16:creationId xmlns:a16="http://schemas.microsoft.com/office/drawing/2014/main" id="{DEAA6FE5-E5EB-4811-A2DB-F653EB3E8219}"/>
              </a:ext>
            </a:extLst>
          </p:cNvPr>
          <p:cNvGrpSpPr/>
          <p:nvPr/>
        </p:nvGrpSpPr>
        <p:grpSpPr>
          <a:xfrm>
            <a:off x="7535662" y="2370505"/>
            <a:ext cx="1143262" cy="3754663"/>
            <a:chOff x="7110309" y="2132856"/>
            <a:chExt cx="1143262" cy="3754663"/>
          </a:xfrm>
        </p:grpSpPr>
        <p:grpSp>
          <p:nvGrpSpPr>
            <p:cNvPr id="12" name="Group 11">
              <a:extLst>
                <a:ext uri="{FF2B5EF4-FFF2-40B4-BE49-F238E27FC236}">
                  <a16:creationId xmlns:a16="http://schemas.microsoft.com/office/drawing/2014/main" id="{C2AA3E0A-45F7-4764-B2A0-1F8B23926238}"/>
                </a:ext>
              </a:extLst>
            </p:cNvPr>
            <p:cNvGrpSpPr/>
            <p:nvPr/>
          </p:nvGrpSpPr>
          <p:grpSpPr>
            <a:xfrm>
              <a:off x="7110309" y="2132856"/>
              <a:ext cx="1143262" cy="2966718"/>
              <a:chOff x="7110309" y="2132856"/>
              <a:chExt cx="1143262" cy="2966718"/>
            </a:xfrm>
          </p:grpSpPr>
          <p:grpSp>
            <p:nvGrpSpPr>
              <p:cNvPr id="14" name="Group 13">
                <a:extLst>
                  <a:ext uri="{FF2B5EF4-FFF2-40B4-BE49-F238E27FC236}">
                    <a16:creationId xmlns:a16="http://schemas.microsoft.com/office/drawing/2014/main" id="{323B3FED-766C-4483-96BD-B9E333E37EB8}"/>
                  </a:ext>
                </a:extLst>
              </p:cNvPr>
              <p:cNvGrpSpPr/>
              <p:nvPr/>
            </p:nvGrpSpPr>
            <p:grpSpPr>
              <a:xfrm>
                <a:off x="7455015" y="2703983"/>
                <a:ext cx="443007" cy="2395591"/>
                <a:chOff x="0" y="-69120"/>
                <a:chExt cx="219657" cy="1303797"/>
              </a:xfrm>
            </p:grpSpPr>
            <p:sp>
              <p:nvSpPr>
                <p:cNvPr id="16" name="Rectangle 15">
                  <a:extLst>
                    <a:ext uri="{FF2B5EF4-FFF2-40B4-BE49-F238E27FC236}">
                      <a16:creationId xmlns:a16="http://schemas.microsoft.com/office/drawing/2014/main" id="{62555802-E3D5-4377-9809-158CEB363493}"/>
                    </a:ext>
                  </a:extLst>
                </p:cNvPr>
                <p:cNvSpPr/>
                <p:nvPr/>
              </p:nvSpPr>
              <p:spPr>
                <a:xfrm>
                  <a:off x="0" y="-69120"/>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1</a:t>
                  </a:r>
                </a:p>
              </p:txBody>
            </p:sp>
            <p:sp>
              <p:nvSpPr>
                <p:cNvPr id="17" name="Rectangle 16">
                  <a:extLst>
                    <a:ext uri="{FF2B5EF4-FFF2-40B4-BE49-F238E27FC236}">
                      <a16:creationId xmlns:a16="http://schemas.microsoft.com/office/drawing/2014/main" id="{089B8473-103B-400C-844A-17D14E943568}"/>
                    </a:ext>
                  </a:extLst>
                </p:cNvPr>
                <p:cNvSpPr/>
                <p:nvPr/>
              </p:nvSpPr>
              <p:spPr>
                <a:xfrm>
                  <a:off x="6297" y="289291"/>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2</a:t>
                  </a:r>
                </a:p>
              </p:txBody>
            </p:sp>
            <p:sp>
              <p:nvSpPr>
                <p:cNvPr id="18" name="Rectangle 17">
                  <a:extLst>
                    <a:ext uri="{FF2B5EF4-FFF2-40B4-BE49-F238E27FC236}">
                      <a16:creationId xmlns:a16="http://schemas.microsoft.com/office/drawing/2014/main" id="{6589F464-B0B3-4EE6-9C27-A05A64F1FACC}"/>
                    </a:ext>
                  </a:extLst>
                </p:cNvPr>
                <p:cNvSpPr/>
                <p:nvPr/>
              </p:nvSpPr>
              <p:spPr>
                <a:xfrm>
                  <a:off x="5434" y="657063"/>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3</a:t>
                  </a:r>
                </a:p>
              </p:txBody>
            </p:sp>
            <p:sp>
              <p:nvSpPr>
                <p:cNvPr id="19" name="Rectangle 18">
                  <a:extLst>
                    <a:ext uri="{FF2B5EF4-FFF2-40B4-BE49-F238E27FC236}">
                      <a16:creationId xmlns:a16="http://schemas.microsoft.com/office/drawing/2014/main" id="{3769F33A-6801-44D0-91DC-70C87B419713}"/>
                    </a:ext>
                  </a:extLst>
                </p:cNvPr>
                <p:cNvSpPr/>
                <p:nvPr/>
              </p:nvSpPr>
              <p:spPr>
                <a:xfrm>
                  <a:off x="0" y="1021317"/>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4</a:t>
                  </a:r>
                </a:p>
              </p:txBody>
            </p:sp>
          </p:grpSp>
          <p:sp>
            <p:nvSpPr>
              <p:cNvPr id="15" name="Rectangle 14">
                <a:extLst>
                  <a:ext uri="{FF2B5EF4-FFF2-40B4-BE49-F238E27FC236}">
                    <a16:creationId xmlns:a16="http://schemas.microsoft.com/office/drawing/2014/main" id="{6F5E3BBC-A7E1-4583-A815-27EBEC7C63A7}"/>
                  </a:ext>
                </a:extLst>
              </p:cNvPr>
              <p:cNvSpPr/>
              <p:nvPr/>
            </p:nvSpPr>
            <p:spPr>
              <a:xfrm>
                <a:off x="7110309" y="2132856"/>
                <a:ext cx="1143262" cy="430887"/>
              </a:xfrm>
              <a:prstGeom prst="rect">
                <a:avLst/>
              </a:prstGeom>
            </p:spPr>
            <p:txBody>
              <a:bodyPr wrap="none">
                <a:spAutoFit/>
              </a:bodyPr>
              <a:lstStyle/>
              <a:p>
                <a:r>
                  <a:rPr lang="en-GB" altLang="en-US" sz="2200" dirty="0">
                    <a:ea typeface="Times New Roman" panose="02020603050405020304" pitchFamily="18" charset="0"/>
                    <a:cs typeface="Calibri" panose="020F0502020204030204" pitchFamily="34" charset="0"/>
                  </a:rPr>
                  <a:t>Tick </a:t>
                </a:r>
                <a:r>
                  <a:rPr lang="en-GB" altLang="en-US" sz="2200" b="1" dirty="0">
                    <a:ea typeface="Times New Roman" panose="02020603050405020304" pitchFamily="18" charset="0"/>
                    <a:cs typeface="Calibri" panose="020F0502020204030204" pitchFamily="34" charset="0"/>
                  </a:rPr>
                  <a:t>one</a:t>
                </a:r>
                <a:endParaRPr lang="en-GB" sz="2200" dirty="0"/>
              </a:p>
            </p:txBody>
          </p:sp>
        </p:grpSp>
        <p:sp>
          <p:nvSpPr>
            <p:cNvPr id="13" name="Rectangle 12">
              <a:extLst>
                <a:ext uri="{FF2B5EF4-FFF2-40B4-BE49-F238E27FC236}">
                  <a16:creationId xmlns:a16="http://schemas.microsoft.com/office/drawing/2014/main" id="{75C10F56-CA3A-4CED-9BD3-B93FF0B13D51}"/>
                </a:ext>
              </a:extLst>
            </p:cNvPr>
            <p:cNvSpPr/>
            <p:nvPr/>
          </p:nvSpPr>
          <p:spPr>
            <a:xfrm>
              <a:off x="7138760" y="5118078"/>
              <a:ext cx="1084733" cy="769441"/>
            </a:xfrm>
            <a:prstGeom prst="rect">
              <a:avLst/>
            </a:prstGeom>
          </p:spPr>
          <p:txBody>
            <a:bodyPr wrap="square">
              <a:spAutoFit/>
            </a:bodyPr>
            <a:lstStyle/>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______</a:t>
              </a:r>
              <a:endParaRPr lang="en-GB" altLang="en-US" sz="2200" dirty="0"/>
            </a:p>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1 mark</a:t>
              </a:r>
              <a:endParaRPr lang="en-GB" altLang="en-US" sz="2200" dirty="0"/>
            </a:p>
          </p:txBody>
        </p:sp>
      </p:grpSp>
      <p:sp>
        <p:nvSpPr>
          <p:cNvPr id="20" name="Rectangle 14">
            <a:extLst>
              <a:ext uri="{FF2B5EF4-FFF2-40B4-BE49-F238E27FC236}">
                <a16:creationId xmlns:a16="http://schemas.microsoft.com/office/drawing/2014/main" id="{05CE2572-4006-4A00-90BA-9195954C317F}"/>
              </a:ext>
            </a:extLst>
          </p:cNvPr>
          <p:cNvSpPr>
            <a:spLocks noChangeArrowheads="1"/>
          </p:cNvSpPr>
          <p:nvPr/>
        </p:nvSpPr>
        <p:spPr bwMode="auto">
          <a:xfrm>
            <a:off x="5247021" y="2841283"/>
            <a:ext cx="1911934" cy="2462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clears, fall</a:t>
            </a:r>
          </a:p>
          <a:p>
            <a:pPr eaLnBrk="0" fontAlgn="base" hangingPunct="0">
              <a:spcBef>
                <a:spcPct val="0"/>
              </a:spcBef>
              <a:spcAft>
                <a:spcPct val="0"/>
              </a:spcAft>
            </a:pPr>
            <a:endParaRPr lang="en-GB" altLang="en-US" sz="2200" dirty="0">
              <a:ea typeface="Times New Roman" panose="02020603050405020304" pitchFamily="18" charset="0"/>
              <a:cs typeface="Calibri" panose="020F0502020204030204" pitchFamily="34" charset="0"/>
            </a:endParaRPr>
          </a:p>
          <a:p>
            <a:pPr lvl="0" eaLnBrk="0" fontAlgn="base" hangingPunct="0">
              <a:spcBef>
                <a:spcPct val="0"/>
              </a:spcBef>
              <a:spcAft>
                <a:spcPct val="0"/>
              </a:spcAft>
            </a:pPr>
            <a:r>
              <a:rPr lang="en-GB" altLang="en-US" sz="2200" dirty="0">
                <a:cs typeface="Calibri" panose="020F0502020204030204" pitchFamily="34" charset="0"/>
              </a:rPr>
              <a:t>cleared, </a:t>
            </a:r>
            <a:r>
              <a:rPr lang="en-GB" altLang="en-US" sz="2200" dirty="0" err="1">
                <a:cs typeface="Calibri" panose="020F0502020204030204" pitchFamily="34" charset="0"/>
              </a:rPr>
              <a:t>falled</a:t>
            </a:r>
            <a:endParaRPr lang="en-GB" altLang="en-US" sz="2200" dirty="0">
              <a:cs typeface="Calibri" panose="020F0502020204030204" pitchFamily="34" charset="0"/>
            </a:endParaRPr>
          </a:p>
          <a:p>
            <a:pPr lvl="0" eaLnBrk="0" fontAlgn="base" hangingPunct="0">
              <a:spcBef>
                <a:spcPct val="0"/>
              </a:spcBef>
              <a:spcAft>
                <a:spcPct val="0"/>
              </a:spcAft>
            </a:pPr>
            <a:endParaRPr lang="en-GB" altLang="en-US" sz="2200" dirty="0">
              <a:ea typeface="Times New Roman" panose="02020603050405020304" pitchFamily="18" charset="0"/>
              <a:cs typeface="Calibri" panose="020F0502020204030204" pitchFamily="34" charset="0"/>
            </a:endParaRPr>
          </a:p>
          <a:p>
            <a:pPr lvl="0" eaLnBrk="0" fontAlgn="base" hangingPunct="0">
              <a:spcBef>
                <a:spcPct val="0"/>
              </a:spcBef>
              <a:spcAft>
                <a:spcPct val="0"/>
              </a:spcAft>
            </a:pPr>
            <a:r>
              <a:rPr lang="en-GB" altLang="en-US" sz="2200" dirty="0">
                <a:cs typeface="Calibri" panose="020F0502020204030204" pitchFamily="34" charset="0"/>
              </a:rPr>
              <a:t>cleared, fell</a:t>
            </a:r>
            <a:endParaRPr lang="en-GB" altLang="en-US" sz="2200" dirty="0"/>
          </a:p>
          <a:p>
            <a:pPr eaLnBrk="0" fontAlgn="base" hangingPunct="0">
              <a:spcBef>
                <a:spcPct val="0"/>
              </a:spcBef>
              <a:spcAft>
                <a:spcPct val="0"/>
              </a:spcAft>
            </a:pPr>
            <a:endParaRPr lang="en-GB" altLang="en-US" sz="2200" dirty="0">
              <a:ea typeface="Times New Roman" panose="02020603050405020304" pitchFamily="18" charset="0"/>
              <a:cs typeface="Calibri" panose="020F0502020204030204" pitchFamily="34" charset="0"/>
            </a:endParaRPr>
          </a:p>
          <a:p>
            <a:pPr lvl="0" eaLnBrk="0" fontAlgn="base" hangingPunct="0">
              <a:spcBef>
                <a:spcPct val="0"/>
              </a:spcBef>
              <a:spcAft>
                <a:spcPct val="0"/>
              </a:spcAft>
            </a:pPr>
            <a:r>
              <a:rPr lang="en-GB" altLang="en-US" sz="2200" dirty="0">
                <a:cs typeface="Calibri" panose="020F0502020204030204" pitchFamily="34" charset="0"/>
              </a:rPr>
              <a:t>clearing, falling</a:t>
            </a:r>
            <a:endParaRPr lang="en-GB" altLang="en-US" sz="2200" dirty="0"/>
          </a:p>
        </p:txBody>
      </p:sp>
      <p:pic>
        <p:nvPicPr>
          <p:cNvPr id="22" name="Picture 21">
            <a:extLst>
              <a:ext uri="{FF2B5EF4-FFF2-40B4-BE49-F238E27FC236}">
                <a16:creationId xmlns:a16="http://schemas.microsoft.com/office/drawing/2014/main" id="{0E0D41C8-F8C3-C241-AED5-540EC2CBD497}"/>
              </a:ext>
            </a:extLst>
          </p:cNvPr>
          <p:cNvPicPr>
            <a:picLocks noChangeAspect="1"/>
          </p:cNvPicPr>
          <p:nvPr/>
        </p:nvPicPr>
        <p:blipFill>
          <a:blip r:embed="rId3"/>
          <a:stretch>
            <a:fillRect/>
          </a:stretch>
        </p:blipFill>
        <p:spPr>
          <a:xfrm>
            <a:off x="10668000" y="470599"/>
            <a:ext cx="1234846" cy="826857"/>
          </a:xfrm>
          <a:prstGeom prst="rect">
            <a:avLst/>
          </a:prstGeom>
        </p:spPr>
      </p:pic>
    </p:spTree>
    <p:extLst>
      <p:ext uri="{BB962C8B-B14F-4D97-AF65-F5344CB8AC3E}">
        <p14:creationId xmlns:p14="http://schemas.microsoft.com/office/powerpoint/2010/main" val="2264901737"/>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618DF5B-C7E5-41A3-9007-E34DE55A35B1}"/>
              </a:ext>
            </a:extLst>
          </p:cNvPr>
          <p:cNvSpPr txBox="1"/>
          <p:nvPr/>
        </p:nvSpPr>
        <p:spPr>
          <a:xfrm>
            <a:off x="4744042" y="692697"/>
            <a:ext cx="3089115" cy="507831"/>
          </a:xfrm>
          <a:prstGeom prst="rect">
            <a:avLst/>
          </a:prstGeom>
          <a:noFill/>
        </p:spPr>
        <p:txBody>
          <a:bodyPr wrap="none" rtlCol="0">
            <a:spAutoFit/>
          </a:bodyPr>
          <a:lstStyle/>
          <a:p>
            <a:r>
              <a:rPr lang="en-GB" sz="2700" b="1" dirty="0"/>
              <a:t>Week 31 - questions</a:t>
            </a:r>
          </a:p>
        </p:txBody>
      </p:sp>
      <p:sp>
        <p:nvSpPr>
          <p:cNvPr id="8" name="Rectangle 13"/>
          <p:cNvSpPr>
            <a:spLocks noChangeArrowheads="1"/>
          </p:cNvSpPr>
          <p:nvPr/>
        </p:nvSpPr>
        <p:spPr bwMode="auto">
          <a:xfrm>
            <a:off x="2387826" y="1496001"/>
            <a:ext cx="6933641"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200" b="1" dirty="0">
                <a:ea typeface="Times New Roman" panose="02020603050405020304" pitchFamily="18" charset="0"/>
                <a:cs typeface="Calibri" panose="020F0502020204030204" pitchFamily="34" charset="0"/>
              </a:rPr>
              <a:t>2.  </a:t>
            </a:r>
            <a:r>
              <a:rPr lang="en-GB" altLang="en-US" sz="2200" dirty="0">
                <a:ea typeface="Times New Roman" panose="02020603050405020304" pitchFamily="18" charset="0"/>
                <a:cs typeface="Calibri" panose="020F0502020204030204" pitchFamily="34" charset="0"/>
              </a:rPr>
              <a:t>Which </a:t>
            </a:r>
            <a:r>
              <a:rPr lang="en-GB" altLang="en-US" sz="2200" b="1" dirty="0">
                <a:ea typeface="Times New Roman" panose="02020603050405020304" pitchFamily="18" charset="0"/>
                <a:cs typeface="Calibri" panose="020F0502020204030204" pitchFamily="34" charset="0"/>
              </a:rPr>
              <a:t>word classes</a:t>
            </a:r>
            <a:r>
              <a:rPr lang="en-GB" altLang="en-US" sz="2200" dirty="0">
                <a:ea typeface="Times New Roman" panose="02020603050405020304" pitchFamily="18" charset="0"/>
                <a:cs typeface="Calibri" panose="020F0502020204030204" pitchFamily="34" charset="0"/>
              </a:rPr>
              <a:t> do each of the underlined words below belong to?</a:t>
            </a:r>
            <a:endParaRPr lang="en-GB" altLang="en-US" sz="2200" b="1" dirty="0"/>
          </a:p>
          <a:p>
            <a:pPr eaLnBrk="0" fontAlgn="base" hangingPunct="0">
              <a:spcBef>
                <a:spcPct val="0"/>
              </a:spcBef>
              <a:spcAft>
                <a:spcPct val="0"/>
              </a:spcAft>
            </a:pPr>
            <a:endParaRPr lang="en-GB" altLang="en-US" sz="2200" dirty="0"/>
          </a:p>
        </p:txBody>
      </p:sp>
      <p:sp>
        <p:nvSpPr>
          <p:cNvPr id="21" name="Rectangle 14"/>
          <p:cNvSpPr>
            <a:spLocks noChangeArrowheads="1"/>
          </p:cNvSpPr>
          <p:nvPr/>
        </p:nvSpPr>
        <p:spPr bwMode="auto">
          <a:xfrm>
            <a:off x="2387826" y="2866383"/>
            <a:ext cx="4931350"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1) We will </a:t>
            </a:r>
            <a:r>
              <a:rPr lang="en-GB" altLang="en-US" sz="2200" u="sng" dirty="0">
                <a:ea typeface="Times New Roman" panose="02020603050405020304" pitchFamily="18" charset="0"/>
                <a:cs typeface="Calibri" panose="020F0502020204030204" pitchFamily="34" charset="0"/>
              </a:rPr>
              <a:t>fly</a:t>
            </a:r>
            <a:r>
              <a:rPr lang="en-GB" altLang="en-US" sz="2200" dirty="0">
                <a:ea typeface="Times New Roman" panose="02020603050405020304" pitchFamily="18" charset="0"/>
                <a:cs typeface="Calibri" panose="020F0502020204030204" pitchFamily="34" charset="0"/>
              </a:rPr>
              <a:t> to Germany next weekend.</a:t>
            </a:r>
          </a:p>
          <a:p>
            <a:pPr eaLnBrk="0" fontAlgn="base" hangingPunct="0">
              <a:spcBef>
                <a:spcPct val="0"/>
              </a:spcBef>
              <a:spcAft>
                <a:spcPct val="0"/>
              </a:spcAft>
            </a:pPr>
            <a:endParaRPr lang="en-GB" altLang="en-US" sz="2200" dirty="0">
              <a:ea typeface="Times New Roman" panose="02020603050405020304" pitchFamily="18" charset="0"/>
              <a:cs typeface="Calibri" panose="020F0502020204030204" pitchFamily="34" charset="0"/>
            </a:endParaRPr>
          </a:p>
          <a:p>
            <a:pP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2) A </a:t>
            </a:r>
            <a:r>
              <a:rPr lang="en-GB" altLang="en-US" sz="2200" u="sng" dirty="0">
                <a:ea typeface="Times New Roman" panose="02020603050405020304" pitchFamily="18" charset="0"/>
                <a:cs typeface="Calibri" panose="020F0502020204030204" pitchFamily="34" charset="0"/>
              </a:rPr>
              <a:t>fly</a:t>
            </a:r>
            <a:r>
              <a:rPr lang="en-GB" altLang="en-US" sz="2200" dirty="0">
                <a:ea typeface="Times New Roman" panose="02020603050405020304" pitchFamily="18" charset="0"/>
                <a:cs typeface="Calibri" panose="020F0502020204030204" pitchFamily="34" charset="0"/>
              </a:rPr>
              <a:t> landed on my fruit salad.</a:t>
            </a:r>
          </a:p>
        </p:txBody>
      </p:sp>
      <p:sp>
        <p:nvSpPr>
          <p:cNvPr id="24" name="Rectangle 23"/>
          <p:cNvSpPr/>
          <p:nvPr/>
        </p:nvSpPr>
        <p:spPr>
          <a:xfrm>
            <a:off x="8472265" y="4790763"/>
            <a:ext cx="1084733" cy="769441"/>
          </a:xfrm>
          <a:prstGeom prst="rect">
            <a:avLst/>
          </a:prstGeom>
        </p:spPr>
        <p:txBody>
          <a:bodyPr wrap="square">
            <a:spAutoFit/>
          </a:bodyPr>
          <a:lstStyle/>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______</a:t>
            </a:r>
            <a:endParaRPr lang="en-GB" altLang="en-US" sz="2200" dirty="0"/>
          </a:p>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1 mark</a:t>
            </a:r>
            <a:endParaRPr lang="en-GB" altLang="en-US" sz="2200" dirty="0"/>
          </a:p>
        </p:txBody>
      </p:sp>
      <p:sp>
        <p:nvSpPr>
          <p:cNvPr id="23" name="Rectangle 13"/>
          <p:cNvSpPr>
            <a:spLocks noChangeArrowheads="1"/>
          </p:cNvSpPr>
          <p:nvPr/>
        </p:nvSpPr>
        <p:spPr bwMode="auto">
          <a:xfrm>
            <a:off x="1662568" y="6027134"/>
            <a:ext cx="8784976"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ctr" eaLnBrk="0" fontAlgn="base" hangingPunct="0">
              <a:spcBef>
                <a:spcPct val="0"/>
              </a:spcBef>
              <a:spcAft>
                <a:spcPct val="0"/>
              </a:spcAft>
            </a:pPr>
            <a:r>
              <a:rPr lang="en-GB" altLang="en-US" sz="2200" b="1" i="1" u="sng" dirty="0">
                <a:ea typeface="Times New Roman" panose="02020603050405020304" pitchFamily="18" charset="0"/>
                <a:cs typeface="Calibri" panose="020F0502020204030204" pitchFamily="34" charset="0"/>
              </a:rPr>
              <a:t>CHALLENGE</a:t>
            </a:r>
            <a:r>
              <a:rPr lang="en-GB" altLang="en-US" sz="2200" b="1" i="1" dirty="0">
                <a:ea typeface="Times New Roman" panose="02020603050405020304" pitchFamily="18" charset="0"/>
                <a:cs typeface="Calibri" panose="020F0502020204030204" pitchFamily="34" charset="0"/>
              </a:rPr>
              <a:t>: Write the sentence below using formal language:</a:t>
            </a:r>
          </a:p>
          <a:p>
            <a:pPr algn="ctr" eaLnBrk="0" fontAlgn="base" hangingPunct="0">
              <a:spcBef>
                <a:spcPct val="0"/>
              </a:spcBef>
              <a:spcAft>
                <a:spcPct val="0"/>
              </a:spcAft>
            </a:pPr>
            <a:r>
              <a:rPr lang="en-GB" altLang="en-US" sz="2200" b="1" i="1" dirty="0">
                <a:ea typeface="Times New Roman" panose="02020603050405020304" pitchFamily="18" charset="0"/>
                <a:cs typeface="Calibri" panose="020F0502020204030204" pitchFamily="34" charset="0"/>
              </a:rPr>
              <a:t>Hey, please come to mine for a party.</a:t>
            </a:r>
            <a:endParaRPr lang="en-GB" altLang="en-US" sz="2200" i="1" dirty="0"/>
          </a:p>
          <a:p>
            <a:pPr eaLnBrk="0" fontAlgn="base" hangingPunct="0">
              <a:spcBef>
                <a:spcPct val="0"/>
              </a:spcBef>
              <a:spcAft>
                <a:spcPct val="0"/>
              </a:spcAft>
            </a:pPr>
            <a:endParaRPr lang="en-GB" altLang="en-US" sz="2200" i="1" dirty="0"/>
          </a:p>
        </p:txBody>
      </p:sp>
      <p:pic>
        <p:nvPicPr>
          <p:cNvPr id="10" name="Picture 9">
            <a:extLst>
              <a:ext uri="{FF2B5EF4-FFF2-40B4-BE49-F238E27FC236}">
                <a16:creationId xmlns:a16="http://schemas.microsoft.com/office/drawing/2014/main" id="{381C3CF3-F4AB-4D9E-9BD8-55BF804487C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9832" y="167683"/>
            <a:ext cx="753237" cy="1082421"/>
          </a:xfrm>
          <a:prstGeom prst="rect">
            <a:avLst/>
          </a:prstGeom>
        </p:spPr>
      </p:pic>
      <p:pic>
        <p:nvPicPr>
          <p:cNvPr id="11" name="Picture 10">
            <a:extLst>
              <a:ext uri="{FF2B5EF4-FFF2-40B4-BE49-F238E27FC236}">
                <a16:creationId xmlns:a16="http://schemas.microsoft.com/office/drawing/2014/main" id="{469D24DC-64EE-964D-9347-B9FE88D6AF8F}"/>
              </a:ext>
            </a:extLst>
          </p:cNvPr>
          <p:cNvPicPr>
            <a:picLocks noChangeAspect="1"/>
          </p:cNvPicPr>
          <p:nvPr/>
        </p:nvPicPr>
        <p:blipFill>
          <a:blip r:embed="rId3"/>
          <a:stretch>
            <a:fillRect/>
          </a:stretch>
        </p:blipFill>
        <p:spPr>
          <a:xfrm>
            <a:off x="10668000" y="470599"/>
            <a:ext cx="1234846" cy="826857"/>
          </a:xfrm>
          <a:prstGeom prst="rect">
            <a:avLst/>
          </a:prstGeom>
        </p:spPr>
      </p:pic>
    </p:spTree>
    <p:extLst>
      <p:ext uri="{BB962C8B-B14F-4D97-AF65-F5344CB8AC3E}">
        <p14:creationId xmlns:p14="http://schemas.microsoft.com/office/powerpoint/2010/main" val="2832899635"/>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618DF5B-C7E5-41A3-9007-E34DE55A35B1}"/>
              </a:ext>
            </a:extLst>
          </p:cNvPr>
          <p:cNvSpPr txBox="1"/>
          <p:nvPr/>
        </p:nvSpPr>
        <p:spPr>
          <a:xfrm>
            <a:off x="4744042" y="692697"/>
            <a:ext cx="3089115" cy="507831"/>
          </a:xfrm>
          <a:prstGeom prst="rect">
            <a:avLst/>
          </a:prstGeom>
          <a:noFill/>
        </p:spPr>
        <p:txBody>
          <a:bodyPr wrap="none" rtlCol="0">
            <a:spAutoFit/>
          </a:bodyPr>
          <a:lstStyle/>
          <a:p>
            <a:r>
              <a:rPr lang="en-GB" sz="2700" b="1" dirty="0"/>
              <a:t>Week 31 - questions</a:t>
            </a:r>
          </a:p>
        </p:txBody>
      </p:sp>
      <p:sp>
        <p:nvSpPr>
          <p:cNvPr id="8" name="Rectangle 13"/>
          <p:cNvSpPr>
            <a:spLocks noChangeArrowheads="1"/>
          </p:cNvSpPr>
          <p:nvPr/>
        </p:nvSpPr>
        <p:spPr bwMode="auto">
          <a:xfrm>
            <a:off x="2639617" y="1844824"/>
            <a:ext cx="6933641" cy="144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200" b="1" dirty="0">
                <a:ea typeface="Times New Roman" panose="02020603050405020304" pitchFamily="18" charset="0"/>
                <a:cs typeface="Calibri" panose="020F0502020204030204" pitchFamily="34" charset="0"/>
              </a:rPr>
              <a:t>3.  </a:t>
            </a:r>
            <a:r>
              <a:rPr lang="en-GB" altLang="en-US" sz="2200" dirty="0">
                <a:ea typeface="Times New Roman" panose="02020603050405020304" pitchFamily="18" charset="0"/>
                <a:cs typeface="Calibri" panose="020F0502020204030204" pitchFamily="34" charset="0"/>
              </a:rPr>
              <a:t>Insert two </a:t>
            </a:r>
            <a:r>
              <a:rPr lang="en-GB" altLang="en-US" sz="2200" b="1" dirty="0">
                <a:ea typeface="Times New Roman" panose="02020603050405020304" pitchFamily="18" charset="0"/>
                <a:cs typeface="Calibri" panose="020F0502020204030204" pitchFamily="34" charset="0"/>
              </a:rPr>
              <a:t>full stops </a:t>
            </a:r>
            <a:r>
              <a:rPr lang="en-GB" altLang="en-US" sz="2200" dirty="0">
                <a:ea typeface="Times New Roman" panose="02020603050405020304" pitchFamily="18" charset="0"/>
                <a:cs typeface="Calibri" panose="020F0502020204030204" pitchFamily="34" charset="0"/>
              </a:rPr>
              <a:t>and</a:t>
            </a:r>
            <a:r>
              <a:rPr lang="en-GB" altLang="en-US" sz="2200" b="1" dirty="0">
                <a:ea typeface="Times New Roman" panose="02020603050405020304" pitchFamily="18" charset="0"/>
                <a:cs typeface="Calibri" panose="020F0502020204030204" pitchFamily="34" charset="0"/>
              </a:rPr>
              <a:t> capital letters </a:t>
            </a:r>
            <a:r>
              <a:rPr lang="en-GB" altLang="en-US" sz="2200" dirty="0">
                <a:ea typeface="Times New Roman" panose="02020603050405020304" pitchFamily="18" charset="0"/>
                <a:cs typeface="Calibri" panose="020F0502020204030204" pitchFamily="34" charset="0"/>
              </a:rPr>
              <a:t>in the sentence below.</a:t>
            </a:r>
            <a:endParaRPr lang="en-GB" altLang="en-US" sz="2200" dirty="0"/>
          </a:p>
          <a:p>
            <a:pP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                                                                                  </a:t>
            </a:r>
            <a:endParaRPr lang="en-GB" altLang="en-US" sz="2200" dirty="0"/>
          </a:p>
          <a:p>
            <a:pPr eaLnBrk="0" fontAlgn="base" hangingPunct="0">
              <a:spcBef>
                <a:spcPct val="0"/>
              </a:spcBef>
              <a:spcAft>
                <a:spcPct val="0"/>
              </a:spcAft>
            </a:pPr>
            <a:endParaRPr lang="en-GB" altLang="en-US" sz="2200" dirty="0"/>
          </a:p>
        </p:txBody>
      </p:sp>
      <p:sp>
        <p:nvSpPr>
          <p:cNvPr id="21" name="Rectangle 14"/>
          <p:cNvSpPr>
            <a:spLocks noChangeArrowheads="1"/>
          </p:cNvSpPr>
          <p:nvPr/>
        </p:nvSpPr>
        <p:spPr bwMode="auto">
          <a:xfrm>
            <a:off x="2639617" y="3132424"/>
            <a:ext cx="7807927"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800" dirty="0">
                <a:ea typeface="Times New Roman" panose="02020603050405020304" pitchFamily="18" charset="0"/>
                <a:cs typeface="Calibri" panose="020F0502020204030204" pitchFamily="34" charset="0"/>
              </a:rPr>
              <a:t>the doors of the train would not close a pram was in the way</a:t>
            </a:r>
          </a:p>
        </p:txBody>
      </p:sp>
      <p:sp>
        <p:nvSpPr>
          <p:cNvPr id="24" name="Rectangle 23"/>
          <p:cNvSpPr/>
          <p:nvPr/>
        </p:nvSpPr>
        <p:spPr>
          <a:xfrm>
            <a:off x="8472265" y="4790763"/>
            <a:ext cx="1084733" cy="769441"/>
          </a:xfrm>
          <a:prstGeom prst="rect">
            <a:avLst/>
          </a:prstGeom>
        </p:spPr>
        <p:txBody>
          <a:bodyPr wrap="square">
            <a:spAutoFit/>
          </a:bodyPr>
          <a:lstStyle/>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______</a:t>
            </a:r>
            <a:endParaRPr lang="en-GB" altLang="en-US" sz="2200" dirty="0"/>
          </a:p>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1 mark</a:t>
            </a:r>
            <a:endParaRPr lang="en-GB" altLang="en-US" sz="2200" dirty="0"/>
          </a:p>
        </p:txBody>
      </p:sp>
      <p:sp>
        <p:nvSpPr>
          <p:cNvPr id="23" name="Rectangle 13"/>
          <p:cNvSpPr>
            <a:spLocks noChangeArrowheads="1"/>
          </p:cNvSpPr>
          <p:nvPr/>
        </p:nvSpPr>
        <p:spPr bwMode="auto">
          <a:xfrm>
            <a:off x="1662568" y="6027134"/>
            <a:ext cx="8784976"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ctr" eaLnBrk="0" fontAlgn="base" hangingPunct="0">
              <a:spcBef>
                <a:spcPct val="0"/>
              </a:spcBef>
              <a:spcAft>
                <a:spcPct val="0"/>
              </a:spcAft>
            </a:pPr>
            <a:r>
              <a:rPr lang="en-GB" altLang="en-US" sz="2200" b="1" i="1" u="sng" dirty="0">
                <a:ea typeface="Times New Roman" panose="02020603050405020304" pitchFamily="18" charset="0"/>
                <a:cs typeface="Calibri" panose="020F0502020204030204" pitchFamily="34" charset="0"/>
              </a:rPr>
              <a:t>CHALLENGE</a:t>
            </a:r>
            <a:r>
              <a:rPr lang="en-GB" altLang="en-US" sz="2200" b="1" i="1" dirty="0">
                <a:ea typeface="Times New Roman" panose="02020603050405020304" pitchFamily="18" charset="0"/>
                <a:cs typeface="Calibri" panose="020F0502020204030204" pitchFamily="34" charset="0"/>
              </a:rPr>
              <a:t>: Write the above two sentences as one using a conjunction to link them.</a:t>
            </a:r>
            <a:endParaRPr lang="en-GB" altLang="en-US" sz="2200" i="1" dirty="0"/>
          </a:p>
          <a:p>
            <a:pPr eaLnBrk="0" fontAlgn="base" hangingPunct="0">
              <a:spcBef>
                <a:spcPct val="0"/>
              </a:spcBef>
              <a:spcAft>
                <a:spcPct val="0"/>
              </a:spcAft>
            </a:pPr>
            <a:endParaRPr lang="en-GB" altLang="en-US" sz="2200" i="1" dirty="0"/>
          </a:p>
        </p:txBody>
      </p:sp>
      <p:pic>
        <p:nvPicPr>
          <p:cNvPr id="10" name="Picture 9">
            <a:extLst>
              <a:ext uri="{FF2B5EF4-FFF2-40B4-BE49-F238E27FC236}">
                <a16:creationId xmlns:a16="http://schemas.microsoft.com/office/drawing/2014/main" id="{381C3CF3-F4AB-4D9E-9BD8-55BF804487C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9832" y="167683"/>
            <a:ext cx="753237" cy="1082421"/>
          </a:xfrm>
          <a:prstGeom prst="rect">
            <a:avLst/>
          </a:prstGeom>
        </p:spPr>
      </p:pic>
      <p:pic>
        <p:nvPicPr>
          <p:cNvPr id="11" name="Picture 10">
            <a:extLst>
              <a:ext uri="{FF2B5EF4-FFF2-40B4-BE49-F238E27FC236}">
                <a16:creationId xmlns:a16="http://schemas.microsoft.com/office/drawing/2014/main" id="{7AADADD3-621A-7C49-A6BA-C65DDC18EB6E}"/>
              </a:ext>
            </a:extLst>
          </p:cNvPr>
          <p:cNvPicPr>
            <a:picLocks noChangeAspect="1"/>
          </p:cNvPicPr>
          <p:nvPr/>
        </p:nvPicPr>
        <p:blipFill>
          <a:blip r:embed="rId3"/>
          <a:stretch>
            <a:fillRect/>
          </a:stretch>
        </p:blipFill>
        <p:spPr>
          <a:xfrm>
            <a:off x="10668000" y="470599"/>
            <a:ext cx="1234846" cy="826857"/>
          </a:xfrm>
          <a:prstGeom prst="rect">
            <a:avLst/>
          </a:prstGeom>
        </p:spPr>
      </p:pic>
    </p:spTree>
    <p:extLst>
      <p:ext uri="{BB962C8B-B14F-4D97-AF65-F5344CB8AC3E}">
        <p14:creationId xmlns:p14="http://schemas.microsoft.com/office/powerpoint/2010/main" val="3165556988"/>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618DF5B-C7E5-41A3-9007-E34DE55A35B1}"/>
              </a:ext>
            </a:extLst>
          </p:cNvPr>
          <p:cNvSpPr txBox="1"/>
          <p:nvPr/>
        </p:nvSpPr>
        <p:spPr>
          <a:xfrm>
            <a:off x="4744042" y="692697"/>
            <a:ext cx="3089115" cy="507831"/>
          </a:xfrm>
          <a:prstGeom prst="rect">
            <a:avLst/>
          </a:prstGeom>
          <a:noFill/>
        </p:spPr>
        <p:txBody>
          <a:bodyPr wrap="none" rtlCol="0">
            <a:spAutoFit/>
          </a:bodyPr>
          <a:lstStyle/>
          <a:p>
            <a:r>
              <a:rPr lang="en-GB" sz="2700" b="1" dirty="0"/>
              <a:t>Week 32 - questions</a:t>
            </a:r>
          </a:p>
        </p:txBody>
      </p:sp>
      <p:sp>
        <p:nvSpPr>
          <p:cNvPr id="8" name="Rectangle 13"/>
          <p:cNvSpPr>
            <a:spLocks noChangeArrowheads="1"/>
          </p:cNvSpPr>
          <p:nvPr/>
        </p:nvSpPr>
        <p:spPr bwMode="auto">
          <a:xfrm>
            <a:off x="2361321" y="1492453"/>
            <a:ext cx="6933641" cy="12464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200" b="1" dirty="0">
                <a:ea typeface="Times New Roman" panose="02020603050405020304" pitchFamily="18" charset="0"/>
                <a:cs typeface="Calibri" panose="020F0502020204030204" pitchFamily="34" charset="0"/>
              </a:rPr>
              <a:t>1.  </a:t>
            </a:r>
            <a:r>
              <a:rPr lang="en-GB" altLang="en-US" sz="2200" dirty="0">
                <a:ea typeface="Times New Roman" panose="02020603050405020304" pitchFamily="18" charset="0"/>
                <a:cs typeface="Calibri" panose="020F0502020204030204" pitchFamily="34" charset="0"/>
              </a:rPr>
              <a:t>Write the correct label in each box.  </a:t>
            </a:r>
          </a:p>
          <a:p>
            <a:pPr eaLnBrk="0" fontAlgn="base" hangingPunct="0">
              <a:spcBef>
                <a:spcPct val="0"/>
              </a:spcBef>
              <a:spcAft>
                <a:spcPct val="0"/>
              </a:spcAft>
            </a:pPr>
            <a:endParaRPr lang="en-GB" altLang="en-US" sz="900" dirty="0">
              <a:cs typeface="Calibri" panose="020F0502020204030204" pitchFamily="34" charset="0"/>
            </a:endParaRPr>
          </a:p>
          <a:p>
            <a:pP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                                                                                  </a:t>
            </a:r>
            <a:endParaRPr lang="en-GB" altLang="en-US" sz="2200" dirty="0"/>
          </a:p>
          <a:p>
            <a:pPr eaLnBrk="0" fontAlgn="base" hangingPunct="0">
              <a:spcBef>
                <a:spcPct val="0"/>
              </a:spcBef>
              <a:spcAft>
                <a:spcPct val="0"/>
              </a:spcAft>
            </a:pPr>
            <a:endParaRPr lang="en-GB" altLang="en-US" sz="2200" dirty="0"/>
          </a:p>
        </p:txBody>
      </p:sp>
      <p:sp>
        <p:nvSpPr>
          <p:cNvPr id="24" name="Rectangle 23"/>
          <p:cNvSpPr/>
          <p:nvPr/>
        </p:nvSpPr>
        <p:spPr>
          <a:xfrm>
            <a:off x="8677289" y="5169325"/>
            <a:ext cx="1084733" cy="769441"/>
          </a:xfrm>
          <a:prstGeom prst="rect">
            <a:avLst/>
          </a:prstGeom>
        </p:spPr>
        <p:txBody>
          <a:bodyPr wrap="square">
            <a:spAutoFit/>
          </a:bodyPr>
          <a:lstStyle/>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______</a:t>
            </a:r>
            <a:endParaRPr lang="en-GB" altLang="en-US" sz="2200" dirty="0"/>
          </a:p>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1 mark</a:t>
            </a:r>
            <a:endParaRPr lang="en-GB" altLang="en-US" sz="2200" dirty="0"/>
          </a:p>
        </p:txBody>
      </p:sp>
      <p:sp>
        <p:nvSpPr>
          <p:cNvPr id="23" name="Rectangle 13"/>
          <p:cNvSpPr>
            <a:spLocks noChangeArrowheads="1"/>
          </p:cNvSpPr>
          <p:nvPr/>
        </p:nvSpPr>
        <p:spPr bwMode="auto">
          <a:xfrm>
            <a:off x="1662568" y="6365688"/>
            <a:ext cx="8784976"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ctr" eaLnBrk="0" fontAlgn="base" hangingPunct="0">
              <a:spcBef>
                <a:spcPct val="0"/>
              </a:spcBef>
              <a:spcAft>
                <a:spcPct val="0"/>
              </a:spcAft>
            </a:pPr>
            <a:r>
              <a:rPr lang="en-GB" altLang="en-US" sz="2200" b="1" i="1" u="sng" dirty="0">
                <a:ea typeface="Times New Roman" panose="02020603050405020304" pitchFamily="18" charset="0"/>
                <a:cs typeface="Calibri" panose="020F0502020204030204" pitchFamily="34" charset="0"/>
              </a:rPr>
              <a:t>CHALLENGE</a:t>
            </a:r>
            <a:r>
              <a:rPr lang="en-GB" altLang="en-US" sz="2200" b="1" i="1" dirty="0">
                <a:ea typeface="Times New Roman" panose="02020603050405020304" pitchFamily="18" charset="0"/>
                <a:cs typeface="Calibri" panose="020F0502020204030204" pitchFamily="34" charset="0"/>
              </a:rPr>
              <a:t>: Can you identify the prepositional phrase?</a:t>
            </a:r>
            <a:endParaRPr lang="en-GB" altLang="en-US" sz="2200" i="1" dirty="0"/>
          </a:p>
        </p:txBody>
      </p:sp>
      <p:pic>
        <p:nvPicPr>
          <p:cNvPr id="10" name="Picture 9">
            <a:extLst>
              <a:ext uri="{FF2B5EF4-FFF2-40B4-BE49-F238E27FC236}">
                <a16:creationId xmlns:a16="http://schemas.microsoft.com/office/drawing/2014/main" id="{381C3CF3-F4AB-4D9E-9BD8-55BF804487C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9832" y="167683"/>
            <a:ext cx="753237" cy="1082421"/>
          </a:xfrm>
          <a:prstGeom prst="rect">
            <a:avLst/>
          </a:prstGeom>
        </p:spPr>
      </p:pic>
      <p:sp>
        <p:nvSpPr>
          <p:cNvPr id="3" name="TextBox 2">
            <a:extLst>
              <a:ext uri="{FF2B5EF4-FFF2-40B4-BE49-F238E27FC236}">
                <a16:creationId xmlns:a16="http://schemas.microsoft.com/office/drawing/2014/main" id="{A4335DE2-C299-4AA3-8751-1383E919E75F}"/>
              </a:ext>
            </a:extLst>
          </p:cNvPr>
          <p:cNvSpPr txBox="1"/>
          <p:nvPr/>
        </p:nvSpPr>
        <p:spPr>
          <a:xfrm>
            <a:off x="2763165" y="2665778"/>
            <a:ext cx="1099931" cy="646331"/>
          </a:xfrm>
          <a:prstGeom prst="rect">
            <a:avLst/>
          </a:prstGeom>
          <a:noFill/>
          <a:ln>
            <a:solidFill>
              <a:schemeClr val="tx1"/>
            </a:solidFill>
          </a:ln>
        </p:spPr>
        <p:txBody>
          <a:bodyPr wrap="square" rtlCol="0">
            <a:spAutoFit/>
          </a:bodyPr>
          <a:lstStyle/>
          <a:p>
            <a:pPr algn="ctr"/>
            <a:r>
              <a:rPr lang="en-GB" dirty="0"/>
              <a:t>Verb </a:t>
            </a:r>
          </a:p>
          <a:p>
            <a:pPr algn="ctr"/>
            <a:r>
              <a:rPr lang="en-GB" dirty="0"/>
              <a:t>(A)</a:t>
            </a:r>
          </a:p>
        </p:txBody>
      </p:sp>
      <p:sp>
        <p:nvSpPr>
          <p:cNvPr id="11" name="TextBox 10">
            <a:extLst>
              <a:ext uri="{FF2B5EF4-FFF2-40B4-BE49-F238E27FC236}">
                <a16:creationId xmlns:a16="http://schemas.microsoft.com/office/drawing/2014/main" id="{F2A96D7D-BE08-401E-8476-B956BD6993B8}"/>
              </a:ext>
            </a:extLst>
          </p:cNvPr>
          <p:cNvSpPr txBox="1"/>
          <p:nvPr/>
        </p:nvSpPr>
        <p:spPr>
          <a:xfrm>
            <a:off x="4624144" y="2665779"/>
            <a:ext cx="1099931" cy="646331"/>
          </a:xfrm>
          <a:prstGeom prst="rect">
            <a:avLst/>
          </a:prstGeom>
          <a:noFill/>
          <a:ln>
            <a:solidFill>
              <a:schemeClr val="tx1"/>
            </a:solidFill>
          </a:ln>
        </p:spPr>
        <p:txBody>
          <a:bodyPr wrap="square" rtlCol="0">
            <a:spAutoFit/>
          </a:bodyPr>
          <a:lstStyle/>
          <a:p>
            <a:pPr algn="ctr"/>
            <a:r>
              <a:rPr lang="en-GB" dirty="0"/>
              <a:t>Adjective </a:t>
            </a:r>
          </a:p>
          <a:p>
            <a:pPr algn="ctr"/>
            <a:r>
              <a:rPr lang="en-GB" dirty="0"/>
              <a:t>(B)</a:t>
            </a:r>
          </a:p>
        </p:txBody>
      </p:sp>
      <p:sp>
        <p:nvSpPr>
          <p:cNvPr id="12" name="TextBox 11">
            <a:extLst>
              <a:ext uri="{FF2B5EF4-FFF2-40B4-BE49-F238E27FC236}">
                <a16:creationId xmlns:a16="http://schemas.microsoft.com/office/drawing/2014/main" id="{F7AAAB1D-7045-46F9-95F4-B61C0DD8BDB4}"/>
              </a:ext>
            </a:extLst>
          </p:cNvPr>
          <p:cNvSpPr txBox="1"/>
          <p:nvPr/>
        </p:nvSpPr>
        <p:spPr>
          <a:xfrm>
            <a:off x="6519080" y="2665777"/>
            <a:ext cx="1099931" cy="646331"/>
          </a:xfrm>
          <a:prstGeom prst="rect">
            <a:avLst/>
          </a:prstGeom>
          <a:noFill/>
          <a:ln>
            <a:solidFill>
              <a:schemeClr val="tx1"/>
            </a:solidFill>
          </a:ln>
        </p:spPr>
        <p:txBody>
          <a:bodyPr wrap="square" rtlCol="0">
            <a:spAutoFit/>
          </a:bodyPr>
          <a:lstStyle/>
          <a:p>
            <a:pPr algn="ctr"/>
            <a:r>
              <a:rPr lang="en-GB" dirty="0"/>
              <a:t>Noun </a:t>
            </a:r>
          </a:p>
          <a:p>
            <a:pPr algn="ctr"/>
            <a:r>
              <a:rPr lang="en-GB" dirty="0"/>
              <a:t>(C)</a:t>
            </a:r>
          </a:p>
        </p:txBody>
      </p:sp>
      <p:sp>
        <p:nvSpPr>
          <p:cNvPr id="13" name="Rectangle 14">
            <a:extLst>
              <a:ext uri="{FF2B5EF4-FFF2-40B4-BE49-F238E27FC236}">
                <a16:creationId xmlns:a16="http://schemas.microsoft.com/office/drawing/2014/main" id="{48A851D7-25BF-4706-8E54-B346A0F21090}"/>
              </a:ext>
            </a:extLst>
          </p:cNvPr>
          <p:cNvSpPr>
            <a:spLocks noChangeArrowheads="1"/>
          </p:cNvSpPr>
          <p:nvPr/>
        </p:nvSpPr>
        <p:spPr bwMode="auto">
          <a:xfrm>
            <a:off x="1866612" y="3755425"/>
            <a:ext cx="8451673"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The glow worms created a mystical, green light at the end of the garden.</a:t>
            </a:r>
          </a:p>
          <a:p>
            <a:pPr eaLnBrk="0" fontAlgn="base" hangingPunct="0">
              <a:spcBef>
                <a:spcPct val="0"/>
              </a:spcBef>
              <a:spcAft>
                <a:spcPct val="0"/>
              </a:spcAft>
            </a:pPr>
            <a:endParaRPr lang="en-GB" altLang="en-US" sz="2200" dirty="0">
              <a:ea typeface="Times New Roman" panose="02020603050405020304" pitchFamily="18" charset="0"/>
              <a:cs typeface="Calibri" panose="020F0502020204030204" pitchFamily="34" charset="0"/>
            </a:endParaRPr>
          </a:p>
        </p:txBody>
      </p:sp>
      <p:grpSp>
        <p:nvGrpSpPr>
          <p:cNvPr id="14" name="Group 13">
            <a:extLst>
              <a:ext uri="{FF2B5EF4-FFF2-40B4-BE49-F238E27FC236}">
                <a16:creationId xmlns:a16="http://schemas.microsoft.com/office/drawing/2014/main" id="{799ED6BD-9E44-4CE0-A6AD-F0A0B0BE4ED2}"/>
              </a:ext>
            </a:extLst>
          </p:cNvPr>
          <p:cNvGrpSpPr/>
          <p:nvPr/>
        </p:nvGrpSpPr>
        <p:grpSpPr>
          <a:xfrm>
            <a:off x="3234060" y="4141433"/>
            <a:ext cx="410051" cy="724679"/>
            <a:chOff x="0" y="0"/>
            <a:chExt cx="213360" cy="403860"/>
          </a:xfrm>
        </p:grpSpPr>
        <p:sp>
          <p:nvSpPr>
            <p:cNvPr id="15" name="Rectangle 14">
              <a:extLst>
                <a:ext uri="{FF2B5EF4-FFF2-40B4-BE49-F238E27FC236}">
                  <a16:creationId xmlns:a16="http://schemas.microsoft.com/office/drawing/2014/main" id="{F18B0ECD-6A2B-454D-86C9-C474FEE25303}"/>
                </a:ext>
              </a:extLst>
            </p:cNvPr>
            <p:cNvSpPr/>
            <p:nvPr/>
          </p:nvSpPr>
          <p:spPr>
            <a:xfrm>
              <a:off x="0" y="190500"/>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endParaRPr lang="en-GB" sz="2200" b="1" dirty="0"/>
            </a:p>
          </p:txBody>
        </p:sp>
        <p:cxnSp>
          <p:nvCxnSpPr>
            <p:cNvPr id="16" name="Straight Arrow Connector 15">
              <a:extLst>
                <a:ext uri="{FF2B5EF4-FFF2-40B4-BE49-F238E27FC236}">
                  <a16:creationId xmlns:a16="http://schemas.microsoft.com/office/drawing/2014/main" id="{E449E48F-DF6B-4BFA-BA3E-D0CA1A3550BD}"/>
                </a:ext>
              </a:extLst>
            </p:cNvPr>
            <p:cNvCxnSpPr/>
            <p:nvPr/>
          </p:nvCxnSpPr>
          <p:spPr>
            <a:xfrm flipV="1">
              <a:off x="99060" y="0"/>
              <a:ext cx="0" cy="19050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17" name="Group 16">
            <a:extLst>
              <a:ext uri="{FF2B5EF4-FFF2-40B4-BE49-F238E27FC236}">
                <a16:creationId xmlns:a16="http://schemas.microsoft.com/office/drawing/2014/main" id="{73AE2F34-6FAD-4C6B-BCAD-88D5ECE32E82}"/>
              </a:ext>
            </a:extLst>
          </p:cNvPr>
          <p:cNvGrpSpPr/>
          <p:nvPr/>
        </p:nvGrpSpPr>
        <p:grpSpPr>
          <a:xfrm>
            <a:off x="4093360" y="4151380"/>
            <a:ext cx="410051" cy="724679"/>
            <a:chOff x="0" y="0"/>
            <a:chExt cx="213360" cy="403860"/>
          </a:xfrm>
        </p:grpSpPr>
        <p:sp>
          <p:nvSpPr>
            <p:cNvPr id="18" name="Rectangle 17">
              <a:extLst>
                <a:ext uri="{FF2B5EF4-FFF2-40B4-BE49-F238E27FC236}">
                  <a16:creationId xmlns:a16="http://schemas.microsoft.com/office/drawing/2014/main" id="{B3571FE2-CCAF-46EE-BBE7-FF347F8F2FA7}"/>
                </a:ext>
              </a:extLst>
            </p:cNvPr>
            <p:cNvSpPr/>
            <p:nvPr/>
          </p:nvSpPr>
          <p:spPr>
            <a:xfrm>
              <a:off x="0" y="190500"/>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endParaRPr lang="en-GB" sz="2200" b="1" dirty="0"/>
            </a:p>
          </p:txBody>
        </p:sp>
        <p:cxnSp>
          <p:nvCxnSpPr>
            <p:cNvPr id="19" name="Straight Arrow Connector 18">
              <a:extLst>
                <a:ext uri="{FF2B5EF4-FFF2-40B4-BE49-F238E27FC236}">
                  <a16:creationId xmlns:a16="http://schemas.microsoft.com/office/drawing/2014/main" id="{AF574C6A-4AC8-42A5-9B99-5471BACE87F4}"/>
                </a:ext>
              </a:extLst>
            </p:cNvPr>
            <p:cNvCxnSpPr/>
            <p:nvPr/>
          </p:nvCxnSpPr>
          <p:spPr>
            <a:xfrm flipV="1">
              <a:off x="99060" y="0"/>
              <a:ext cx="0" cy="19050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20" name="Group 19">
            <a:extLst>
              <a:ext uri="{FF2B5EF4-FFF2-40B4-BE49-F238E27FC236}">
                <a16:creationId xmlns:a16="http://schemas.microsoft.com/office/drawing/2014/main" id="{84F77BB4-6CA6-4034-8C30-0A9F751D08A5}"/>
              </a:ext>
            </a:extLst>
          </p:cNvPr>
          <p:cNvGrpSpPr/>
          <p:nvPr/>
        </p:nvGrpSpPr>
        <p:grpSpPr>
          <a:xfrm>
            <a:off x="6092449" y="4140146"/>
            <a:ext cx="410051" cy="724679"/>
            <a:chOff x="0" y="0"/>
            <a:chExt cx="213360" cy="403860"/>
          </a:xfrm>
        </p:grpSpPr>
        <p:sp>
          <p:nvSpPr>
            <p:cNvPr id="22" name="Rectangle 21">
              <a:extLst>
                <a:ext uri="{FF2B5EF4-FFF2-40B4-BE49-F238E27FC236}">
                  <a16:creationId xmlns:a16="http://schemas.microsoft.com/office/drawing/2014/main" id="{6AFCA5BC-A183-4D50-B79C-226A7F73B662}"/>
                </a:ext>
              </a:extLst>
            </p:cNvPr>
            <p:cNvSpPr/>
            <p:nvPr/>
          </p:nvSpPr>
          <p:spPr>
            <a:xfrm>
              <a:off x="0" y="190500"/>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endParaRPr lang="en-GB" sz="2200" b="1" dirty="0"/>
            </a:p>
          </p:txBody>
        </p:sp>
        <p:cxnSp>
          <p:nvCxnSpPr>
            <p:cNvPr id="25" name="Straight Arrow Connector 24">
              <a:extLst>
                <a:ext uri="{FF2B5EF4-FFF2-40B4-BE49-F238E27FC236}">
                  <a16:creationId xmlns:a16="http://schemas.microsoft.com/office/drawing/2014/main" id="{5BCF312D-5D2D-41E1-B7AF-5FB15D09A5BD}"/>
                </a:ext>
              </a:extLst>
            </p:cNvPr>
            <p:cNvCxnSpPr/>
            <p:nvPr/>
          </p:nvCxnSpPr>
          <p:spPr>
            <a:xfrm flipV="1">
              <a:off x="99060" y="0"/>
              <a:ext cx="0" cy="19050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26" name="Group 25">
            <a:extLst>
              <a:ext uri="{FF2B5EF4-FFF2-40B4-BE49-F238E27FC236}">
                <a16:creationId xmlns:a16="http://schemas.microsoft.com/office/drawing/2014/main" id="{CE8F34D7-F5C4-4FD3-8F2A-7CBC0AA30067}"/>
              </a:ext>
            </a:extLst>
          </p:cNvPr>
          <p:cNvGrpSpPr/>
          <p:nvPr/>
        </p:nvGrpSpPr>
        <p:grpSpPr>
          <a:xfrm>
            <a:off x="8809605" y="4152103"/>
            <a:ext cx="410051" cy="724679"/>
            <a:chOff x="0" y="0"/>
            <a:chExt cx="213360" cy="403860"/>
          </a:xfrm>
        </p:grpSpPr>
        <p:sp>
          <p:nvSpPr>
            <p:cNvPr id="27" name="Rectangle 26">
              <a:extLst>
                <a:ext uri="{FF2B5EF4-FFF2-40B4-BE49-F238E27FC236}">
                  <a16:creationId xmlns:a16="http://schemas.microsoft.com/office/drawing/2014/main" id="{DA8F2C01-DA2B-467B-A196-87ED7C1B08C4}"/>
                </a:ext>
              </a:extLst>
            </p:cNvPr>
            <p:cNvSpPr/>
            <p:nvPr/>
          </p:nvSpPr>
          <p:spPr>
            <a:xfrm>
              <a:off x="0" y="190500"/>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endParaRPr lang="en-GB" sz="2200" b="1" dirty="0"/>
            </a:p>
          </p:txBody>
        </p:sp>
        <p:cxnSp>
          <p:nvCxnSpPr>
            <p:cNvPr id="28" name="Straight Arrow Connector 27">
              <a:extLst>
                <a:ext uri="{FF2B5EF4-FFF2-40B4-BE49-F238E27FC236}">
                  <a16:creationId xmlns:a16="http://schemas.microsoft.com/office/drawing/2014/main" id="{1B37B94E-3ED5-4119-9D80-9B89FB3A981C}"/>
                </a:ext>
              </a:extLst>
            </p:cNvPr>
            <p:cNvCxnSpPr/>
            <p:nvPr/>
          </p:nvCxnSpPr>
          <p:spPr>
            <a:xfrm flipV="1">
              <a:off x="99060" y="0"/>
              <a:ext cx="0" cy="19050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
        <p:nvSpPr>
          <p:cNvPr id="29" name="TextBox 28">
            <a:extLst>
              <a:ext uri="{FF2B5EF4-FFF2-40B4-BE49-F238E27FC236}">
                <a16:creationId xmlns:a16="http://schemas.microsoft.com/office/drawing/2014/main" id="{FF1C9F99-EBEB-4372-B5EE-685802044006}"/>
              </a:ext>
            </a:extLst>
          </p:cNvPr>
          <p:cNvSpPr txBox="1"/>
          <p:nvPr/>
        </p:nvSpPr>
        <p:spPr>
          <a:xfrm>
            <a:off x="8457067" y="2652980"/>
            <a:ext cx="1424767" cy="646331"/>
          </a:xfrm>
          <a:prstGeom prst="rect">
            <a:avLst/>
          </a:prstGeom>
          <a:noFill/>
          <a:ln>
            <a:solidFill>
              <a:schemeClr val="tx1"/>
            </a:solidFill>
          </a:ln>
        </p:spPr>
        <p:txBody>
          <a:bodyPr wrap="square" rtlCol="0">
            <a:spAutoFit/>
          </a:bodyPr>
          <a:lstStyle/>
          <a:p>
            <a:pPr algn="ctr"/>
            <a:r>
              <a:rPr lang="en-GB" dirty="0"/>
              <a:t>Determiner </a:t>
            </a:r>
          </a:p>
          <a:p>
            <a:pPr algn="ctr"/>
            <a:r>
              <a:rPr lang="en-GB" dirty="0"/>
              <a:t>(D)</a:t>
            </a:r>
          </a:p>
        </p:txBody>
      </p:sp>
      <p:pic>
        <p:nvPicPr>
          <p:cNvPr id="30" name="Picture 29">
            <a:extLst>
              <a:ext uri="{FF2B5EF4-FFF2-40B4-BE49-F238E27FC236}">
                <a16:creationId xmlns:a16="http://schemas.microsoft.com/office/drawing/2014/main" id="{BC80226D-EC57-E844-BE13-F9BCC5CF02C2}"/>
              </a:ext>
            </a:extLst>
          </p:cNvPr>
          <p:cNvPicPr>
            <a:picLocks noChangeAspect="1"/>
          </p:cNvPicPr>
          <p:nvPr/>
        </p:nvPicPr>
        <p:blipFill>
          <a:blip r:embed="rId3"/>
          <a:stretch>
            <a:fillRect/>
          </a:stretch>
        </p:blipFill>
        <p:spPr>
          <a:xfrm>
            <a:off x="10668000" y="470599"/>
            <a:ext cx="1234846" cy="826857"/>
          </a:xfrm>
          <a:prstGeom prst="rect">
            <a:avLst/>
          </a:prstGeom>
        </p:spPr>
      </p:pic>
    </p:spTree>
    <p:extLst>
      <p:ext uri="{BB962C8B-B14F-4D97-AF65-F5344CB8AC3E}">
        <p14:creationId xmlns:p14="http://schemas.microsoft.com/office/powerpoint/2010/main" val="2044389203"/>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618DF5B-C7E5-41A3-9007-E34DE55A35B1}"/>
              </a:ext>
            </a:extLst>
          </p:cNvPr>
          <p:cNvSpPr txBox="1"/>
          <p:nvPr/>
        </p:nvSpPr>
        <p:spPr>
          <a:xfrm>
            <a:off x="4744042" y="692697"/>
            <a:ext cx="3089115" cy="507831"/>
          </a:xfrm>
          <a:prstGeom prst="rect">
            <a:avLst/>
          </a:prstGeom>
          <a:noFill/>
        </p:spPr>
        <p:txBody>
          <a:bodyPr wrap="none" rtlCol="0">
            <a:spAutoFit/>
          </a:bodyPr>
          <a:lstStyle/>
          <a:p>
            <a:r>
              <a:rPr lang="en-GB" sz="2700" b="1" dirty="0"/>
              <a:t>Week 32 - questions</a:t>
            </a:r>
          </a:p>
        </p:txBody>
      </p:sp>
      <p:sp>
        <p:nvSpPr>
          <p:cNvPr id="23" name="Rectangle 13"/>
          <p:cNvSpPr>
            <a:spLocks noChangeArrowheads="1"/>
          </p:cNvSpPr>
          <p:nvPr/>
        </p:nvSpPr>
        <p:spPr bwMode="auto">
          <a:xfrm>
            <a:off x="1662568" y="6027134"/>
            <a:ext cx="8784976"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ctr" eaLnBrk="0" fontAlgn="base" hangingPunct="0">
              <a:spcBef>
                <a:spcPct val="0"/>
              </a:spcBef>
              <a:spcAft>
                <a:spcPct val="0"/>
              </a:spcAft>
            </a:pPr>
            <a:r>
              <a:rPr lang="en-GB" altLang="en-US" sz="2200" b="1" i="1" u="sng" dirty="0">
                <a:ea typeface="Times New Roman" panose="02020603050405020304" pitchFamily="18" charset="0"/>
                <a:cs typeface="Calibri" panose="020F0502020204030204" pitchFamily="34" charset="0"/>
              </a:rPr>
              <a:t>CHALLENGE</a:t>
            </a:r>
            <a:r>
              <a:rPr lang="en-GB" altLang="en-US" sz="2200" b="1" i="1" dirty="0">
                <a:ea typeface="Times New Roman" panose="02020603050405020304" pitchFamily="18" charset="0"/>
                <a:cs typeface="Calibri" panose="020F0502020204030204" pitchFamily="34" charset="0"/>
              </a:rPr>
              <a:t>: Pick one of the sentences above and write it in the past progressive tense.</a:t>
            </a:r>
            <a:endParaRPr lang="en-GB" altLang="en-US" sz="2200" i="1" dirty="0"/>
          </a:p>
          <a:p>
            <a:pPr eaLnBrk="0" fontAlgn="base" hangingPunct="0">
              <a:spcBef>
                <a:spcPct val="0"/>
              </a:spcBef>
              <a:spcAft>
                <a:spcPct val="0"/>
              </a:spcAft>
            </a:pPr>
            <a:endParaRPr lang="en-GB" altLang="en-US" sz="2200" i="1" dirty="0"/>
          </a:p>
        </p:txBody>
      </p:sp>
      <p:pic>
        <p:nvPicPr>
          <p:cNvPr id="10" name="Picture 9">
            <a:extLst>
              <a:ext uri="{FF2B5EF4-FFF2-40B4-BE49-F238E27FC236}">
                <a16:creationId xmlns:a16="http://schemas.microsoft.com/office/drawing/2014/main" id="{381C3CF3-F4AB-4D9E-9BD8-55BF804487C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9832" y="167683"/>
            <a:ext cx="753237" cy="1082421"/>
          </a:xfrm>
          <a:prstGeom prst="rect">
            <a:avLst/>
          </a:prstGeom>
        </p:spPr>
      </p:pic>
      <p:sp>
        <p:nvSpPr>
          <p:cNvPr id="11" name="Rectangle 13">
            <a:extLst>
              <a:ext uri="{FF2B5EF4-FFF2-40B4-BE49-F238E27FC236}">
                <a16:creationId xmlns:a16="http://schemas.microsoft.com/office/drawing/2014/main" id="{9040161A-E18B-4845-8004-023DA42ED89F}"/>
              </a:ext>
            </a:extLst>
          </p:cNvPr>
          <p:cNvSpPr>
            <a:spLocks noChangeArrowheads="1"/>
          </p:cNvSpPr>
          <p:nvPr/>
        </p:nvSpPr>
        <p:spPr bwMode="auto">
          <a:xfrm>
            <a:off x="2690752" y="1556792"/>
            <a:ext cx="6933641"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200" b="1" dirty="0">
                <a:ea typeface="Times New Roman" panose="02020603050405020304" pitchFamily="18" charset="0"/>
                <a:cs typeface="Calibri" panose="020F0502020204030204" pitchFamily="34" charset="0"/>
              </a:rPr>
              <a:t>2.</a:t>
            </a:r>
            <a:r>
              <a:rPr lang="en-GB" altLang="en-US" sz="2200" dirty="0">
                <a:ea typeface="Times New Roman" panose="02020603050405020304" pitchFamily="18" charset="0"/>
                <a:cs typeface="Calibri" panose="020F0502020204030204" pitchFamily="34" charset="0"/>
              </a:rPr>
              <a:t>  Which sentence is in the </a:t>
            </a:r>
            <a:r>
              <a:rPr lang="en-GB" altLang="en-US" sz="2200" b="1" dirty="0">
                <a:ea typeface="Times New Roman" panose="02020603050405020304" pitchFamily="18" charset="0"/>
                <a:cs typeface="Calibri" panose="020F0502020204030204" pitchFamily="34" charset="0"/>
              </a:rPr>
              <a:t>present progressive </a:t>
            </a:r>
            <a:r>
              <a:rPr lang="en-GB" altLang="en-US" sz="2200" dirty="0">
                <a:ea typeface="Times New Roman" panose="02020603050405020304" pitchFamily="18" charset="0"/>
                <a:cs typeface="Calibri" panose="020F0502020204030204" pitchFamily="34" charset="0"/>
              </a:rPr>
              <a:t>tense?</a:t>
            </a:r>
            <a:endParaRPr lang="en-GB" altLang="en-US" sz="2200" dirty="0"/>
          </a:p>
          <a:p>
            <a:pP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                                                                                  </a:t>
            </a:r>
            <a:endParaRPr lang="en-GB" altLang="en-US" sz="2200" dirty="0"/>
          </a:p>
          <a:p>
            <a:pPr eaLnBrk="0" fontAlgn="base" hangingPunct="0">
              <a:spcBef>
                <a:spcPct val="0"/>
              </a:spcBef>
              <a:spcAft>
                <a:spcPct val="0"/>
              </a:spcAft>
            </a:pPr>
            <a:endParaRPr lang="en-GB" altLang="en-US" sz="2200" dirty="0"/>
          </a:p>
        </p:txBody>
      </p:sp>
      <p:grpSp>
        <p:nvGrpSpPr>
          <p:cNvPr id="12" name="Group 11">
            <a:extLst>
              <a:ext uri="{FF2B5EF4-FFF2-40B4-BE49-F238E27FC236}">
                <a16:creationId xmlns:a16="http://schemas.microsoft.com/office/drawing/2014/main" id="{E785B95A-5F62-4490-ADC8-C8D3554F374C}"/>
              </a:ext>
            </a:extLst>
          </p:cNvPr>
          <p:cNvGrpSpPr/>
          <p:nvPr/>
        </p:nvGrpSpPr>
        <p:grpSpPr>
          <a:xfrm>
            <a:off x="8186062" y="2182799"/>
            <a:ext cx="1143262" cy="3754663"/>
            <a:chOff x="7110309" y="2132856"/>
            <a:chExt cx="1143262" cy="3754663"/>
          </a:xfrm>
        </p:grpSpPr>
        <p:grpSp>
          <p:nvGrpSpPr>
            <p:cNvPr id="13" name="Group 12">
              <a:extLst>
                <a:ext uri="{FF2B5EF4-FFF2-40B4-BE49-F238E27FC236}">
                  <a16:creationId xmlns:a16="http://schemas.microsoft.com/office/drawing/2014/main" id="{A9BBB3B4-188B-4CA7-977C-1D303BBA44A2}"/>
                </a:ext>
              </a:extLst>
            </p:cNvPr>
            <p:cNvGrpSpPr/>
            <p:nvPr/>
          </p:nvGrpSpPr>
          <p:grpSpPr>
            <a:xfrm>
              <a:off x="7110309" y="2132856"/>
              <a:ext cx="1143262" cy="2966718"/>
              <a:chOff x="7110309" y="2132856"/>
              <a:chExt cx="1143262" cy="2966718"/>
            </a:xfrm>
          </p:grpSpPr>
          <p:grpSp>
            <p:nvGrpSpPr>
              <p:cNvPr id="15" name="Group 14">
                <a:extLst>
                  <a:ext uri="{FF2B5EF4-FFF2-40B4-BE49-F238E27FC236}">
                    <a16:creationId xmlns:a16="http://schemas.microsoft.com/office/drawing/2014/main" id="{C53C5C3A-29EE-4CA5-8535-01D22EF9631F}"/>
                  </a:ext>
                </a:extLst>
              </p:cNvPr>
              <p:cNvGrpSpPr/>
              <p:nvPr/>
            </p:nvGrpSpPr>
            <p:grpSpPr>
              <a:xfrm>
                <a:off x="7455015" y="2703983"/>
                <a:ext cx="443007" cy="2395591"/>
                <a:chOff x="0" y="-69120"/>
                <a:chExt cx="219657" cy="1303797"/>
              </a:xfrm>
            </p:grpSpPr>
            <p:sp>
              <p:nvSpPr>
                <p:cNvPr id="17" name="Rectangle 16">
                  <a:extLst>
                    <a:ext uri="{FF2B5EF4-FFF2-40B4-BE49-F238E27FC236}">
                      <a16:creationId xmlns:a16="http://schemas.microsoft.com/office/drawing/2014/main" id="{962C17C9-CF82-47CA-AA9D-E88F48B76545}"/>
                    </a:ext>
                  </a:extLst>
                </p:cNvPr>
                <p:cNvSpPr/>
                <p:nvPr/>
              </p:nvSpPr>
              <p:spPr>
                <a:xfrm>
                  <a:off x="0" y="-69120"/>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1</a:t>
                  </a:r>
                </a:p>
              </p:txBody>
            </p:sp>
            <p:sp>
              <p:nvSpPr>
                <p:cNvPr id="18" name="Rectangle 17">
                  <a:extLst>
                    <a:ext uri="{FF2B5EF4-FFF2-40B4-BE49-F238E27FC236}">
                      <a16:creationId xmlns:a16="http://schemas.microsoft.com/office/drawing/2014/main" id="{CC7347C8-B125-42A1-BE93-F5CC6F46FE1E}"/>
                    </a:ext>
                  </a:extLst>
                </p:cNvPr>
                <p:cNvSpPr/>
                <p:nvPr/>
              </p:nvSpPr>
              <p:spPr>
                <a:xfrm>
                  <a:off x="6297" y="289291"/>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2</a:t>
                  </a:r>
                </a:p>
              </p:txBody>
            </p:sp>
            <p:sp>
              <p:nvSpPr>
                <p:cNvPr id="19" name="Rectangle 18">
                  <a:extLst>
                    <a:ext uri="{FF2B5EF4-FFF2-40B4-BE49-F238E27FC236}">
                      <a16:creationId xmlns:a16="http://schemas.microsoft.com/office/drawing/2014/main" id="{2AFC16AE-D65E-45AD-803D-CC67A506E5C4}"/>
                    </a:ext>
                  </a:extLst>
                </p:cNvPr>
                <p:cNvSpPr/>
                <p:nvPr/>
              </p:nvSpPr>
              <p:spPr>
                <a:xfrm>
                  <a:off x="5434" y="657063"/>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3</a:t>
                  </a:r>
                </a:p>
              </p:txBody>
            </p:sp>
            <p:sp>
              <p:nvSpPr>
                <p:cNvPr id="20" name="Rectangle 19">
                  <a:extLst>
                    <a:ext uri="{FF2B5EF4-FFF2-40B4-BE49-F238E27FC236}">
                      <a16:creationId xmlns:a16="http://schemas.microsoft.com/office/drawing/2014/main" id="{216D9A58-601E-4B68-804E-16FDA0830E7A}"/>
                    </a:ext>
                  </a:extLst>
                </p:cNvPr>
                <p:cNvSpPr/>
                <p:nvPr/>
              </p:nvSpPr>
              <p:spPr>
                <a:xfrm>
                  <a:off x="0" y="1021317"/>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4</a:t>
                  </a:r>
                </a:p>
              </p:txBody>
            </p:sp>
          </p:grpSp>
          <p:sp>
            <p:nvSpPr>
              <p:cNvPr id="16" name="Rectangle 15">
                <a:extLst>
                  <a:ext uri="{FF2B5EF4-FFF2-40B4-BE49-F238E27FC236}">
                    <a16:creationId xmlns:a16="http://schemas.microsoft.com/office/drawing/2014/main" id="{6801BA4D-6F7B-4474-AD7F-A26DC4F6C7BD}"/>
                  </a:ext>
                </a:extLst>
              </p:cNvPr>
              <p:cNvSpPr/>
              <p:nvPr/>
            </p:nvSpPr>
            <p:spPr>
              <a:xfrm>
                <a:off x="7110309" y="2132856"/>
                <a:ext cx="1143262" cy="430887"/>
              </a:xfrm>
              <a:prstGeom prst="rect">
                <a:avLst/>
              </a:prstGeom>
            </p:spPr>
            <p:txBody>
              <a:bodyPr wrap="none">
                <a:spAutoFit/>
              </a:bodyPr>
              <a:lstStyle/>
              <a:p>
                <a:r>
                  <a:rPr lang="en-GB" altLang="en-US" sz="2200" dirty="0">
                    <a:ea typeface="Times New Roman" panose="02020603050405020304" pitchFamily="18" charset="0"/>
                    <a:cs typeface="Calibri" panose="020F0502020204030204" pitchFamily="34" charset="0"/>
                  </a:rPr>
                  <a:t>Tick </a:t>
                </a:r>
                <a:r>
                  <a:rPr lang="en-GB" altLang="en-US" sz="2200" b="1" dirty="0">
                    <a:ea typeface="Times New Roman" panose="02020603050405020304" pitchFamily="18" charset="0"/>
                    <a:cs typeface="Calibri" panose="020F0502020204030204" pitchFamily="34" charset="0"/>
                  </a:rPr>
                  <a:t>one</a:t>
                </a:r>
                <a:endParaRPr lang="en-GB" sz="2200" dirty="0"/>
              </a:p>
            </p:txBody>
          </p:sp>
        </p:grpSp>
        <p:sp>
          <p:nvSpPr>
            <p:cNvPr id="14" name="Rectangle 13">
              <a:extLst>
                <a:ext uri="{FF2B5EF4-FFF2-40B4-BE49-F238E27FC236}">
                  <a16:creationId xmlns:a16="http://schemas.microsoft.com/office/drawing/2014/main" id="{D5FB9AD3-CFC4-408F-9F5D-8483433E0E04}"/>
                </a:ext>
              </a:extLst>
            </p:cNvPr>
            <p:cNvSpPr/>
            <p:nvPr/>
          </p:nvSpPr>
          <p:spPr>
            <a:xfrm>
              <a:off x="7138760" y="5118078"/>
              <a:ext cx="1084733" cy="769441"/>
            </a:xfrm>
            <a:prstGeom prst="rect">
              <a:avLst/>
            </a:prstGeom>
          </p:spPr>
          <p:txBody>
            <a:bodyPr wrap="square">
              <a:spAutoFit/>
            </a:bodyPr>
            <a:lstStyle/>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______</a:t>
              </a:r>
              <a:endParaRPr lang="en-GB" altLang="en-US" sz="2200" dirty="0"/>
            </a:p>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1 mark</a:t>
              </a:r>
              <a:endParaRPr lang="en-GB" altLang="en-US" sz="2200" dirty="0"/>
            </a:p>
          </p:txBody>
        </p:sp>
      </p:grpSp>
      <p:sp>
        <p:nvSpPr>
          <p:cNvPr id="22" name="Rectangle 14">
            <a:extLst>
              <a:ext uri="{FF2B5EF4-FFF2-40B4-BE49-F238E27FC236}">
                <a16:creationId xmlns:a16="http://schemas.microsoft.com/office/drawing/2014/main" id="{AC714962-8F67-4E77-BD8A-F4989D62C134}"/>
              </a:ext>
            </a:extLst>
          </p:cNvPr>
          <p:cNvSpPr>
            <a:spLocks noChangeArrowheads="1"/>
          </p:cNvSpPr>
          <p:nvPr/>
        </p:nvSpPr>
        <p:spPr bwMode="auto">
          <a:xfrm>
            <a:off x="2639768" y="2644459"/>
            <a:ext cx="4260975" cy="2800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r>
              <a:rPr lang="en-GB" sz="2200" dirty="0"/>
              <a:t>Nia went to the museum.</a:t>
            </a:r>
          </a:p>
          <a:p>
            <a:r>
              <a:rPr lang="en-GB" sz="2200" dirty="0"/>
              <a:t> </a:t>
            </a:r>
          </a:p>
          <a:p>
            <a:r>
              <a:rPr lang="en-GB" sz="2200" dirty="0"/>
              <a:t>Nia will go the museum next week.</a:t>
            </a:r>
          </a:p>
          <a:p>
            <a:r>
              <a:rPr lang="en-GB" sz="2200" dirty="0"/>
              <a:t> </a:t>
            </a:r>
          </a:p>
          <a:p>
            <a:r>
              <a:rPr lang="en-GB" sz="2200" dirty="0"/>
              <a:t>Nia is going to the museum.</a:t>
            </a:r>
          </a:p>
          <a:p>
            <a:r>
              <a:rPr lang="en-GB" sz="2200" dirty="0"/>
              <a:t> </a:t>
            </a:r>
          </a:p>
          <a:p>
            <a:r>
              <a:rPr lang="en-GB" sz="2200" dirty="0"/>
              <a:t>Nia has been to the museum.</a:t>
            </a:r>
          </a:p>
          <a:p>
            <a:pPr eaLnBrk="0" fontAlgn="base" hangingPunct="0">
              <a:spcBef>
                <a:spcPct val="0"/>
              </a:spcBef>
              <a:spcAft>
                <a:spcPct val="0"/>
              </a:spcAft>
            </a:pPr>
            <a:endParaRPr lang="en-GB" altLang="en-US" sz="2200" dirty="0"/>
          </a:p>
        </p:txBody>
      </p:sp>
      <p:pic>
        <p:nvPicPr>
          <p:cNvPr id="21" name="Picture 20">
            <a:extLst>
              <a:ext uri="{FF2B5EF4-FFF2-40B4-BE49-F238E27FC236}">
                <a16:creationId xmlns:a16="http://schemas.microsoft.com/office/drawing/2014/main" id="{EE905A6A-A70B-1A4A-85E1-A5672714E8F0}"/>
              </a:ext>
            </a:extLst>
          </p:cNvPr>
          <p:cNvPicPr>
            <a:picLocks noChangeAspect="1"/>
          </p:cNvPicPr>
          <p:nvPr/>
        </p:nvPicPr>
        <p:blipFill>
          <a:blip r:embed="rId3"/>
          <a:stretch>
            <a:fillRect/>
          </a:stretch>
        </p:blipFill>
        <p:spPr>
          <a:xfrm>
            <a:off x="10668000" y="470599"/>
            <a:ext cx="1234846" cy="826857"/>
          </a:xfrm>
          <a:prstGeom prst="rect">
            <a:avLst/>
          </a:prstGeom>
        </p:spPr>
      </p:pic>
    </p:spTree>
    <p:extLst>
      <p:ext uri="{BB962C8B-B14F-4D97-AF65-F5344CB8AC3E}">
        <p14:creationId xmlns:p14="http://schemas.microsoft.com/office/powerpoint/2010/main" val="3050191540"/>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618DF5B-C7E5-41A3-9007-E34DE55A35B1}"/>
              </a:ext>
            </a:extLst>
          </p:cNvPr>
          <p:cNvSpPr txBox="1"/>
          <p:nvPr/>
        </p:nvSpPr>
        <p:spPr>
          <a:xfrm>
            <a:off x="4744042" y="692697"/>
            <a:ext cx="3089115" cy="507831"/>
          </a:xfrm>
          <a:prstGeom prst="rect">
            <a:avLst/>
          </a:prstGeom>
          <a:noFill/>
        </p:spPr>
        <p:txBody>
          <a:bodyPr wrap="none" rtlCol="0">
            <a:spAutoFit/>
          </a:bodyPr>
          <a:lstStyle/>
          <a:p>
            <a:r>
              <a:rPr lang="en-GB" sz="2700" b="1" dirty="0"/>
              <a:t>Week 32 - questions</a:t>
            </a:r>
          </a:p>
        </p:txBody>
      </p:sp>
      <p:sp>
        <p:nvSpPr>
          <p:cNvPr id="8" name="Rectangle 13"/>
          <p:cNvSpPr>
            <a:spLocks noChangeArrowheads="1"/>
          </p:cNvSpPr>
          <p:nvPr/>
        </p:nvSpPr>
        <p:spPr bwMode="auto">
          <a:xfrm>
            <a:off x="2588235" y="1492617"/>
            <a:ext cx="6933641" cy="15850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200" b="1" dirty="0">
                <a:ea typeface="Times New Roman" panose="02020603050405020304" pitchFamily="18" charset="0"/>
                <a:cs typeface="Calibri" panose="020F0502020204030204" pitchFamily="34" charset="0"/>
              </a:rPr>
              <a:t>3.  </a:t>
            </a:r>
            <a:r>
              <a:rPr lang="en-GB" altLang="en-US" sz="2200" dirty="0">
                <a:ea typeface="Times New Roman" panose="02020603050405020304" pitchFamily="18" charset="0"/>
                <a:cs typeface="Calibri" panose="020F0502020204030204" pitchFamily="34" charset="0"/>
              </a:rPr>
              <a:t>Insert </a:t>
            </a:r>
            <a:r>
              <a:rPr lang="en-GB" altLang="en-US" sz="2200" b="1" dirty="0">
                <a:ea typeface="Times New Roman" panose="02020603050405020304" pitchFamily="18" charset="0"/>
                <a:cs typeface="Calibri" panose="020F0502020204030204" pitchFamily="34" charset="0"/>
              </a:rPr>
              <a:t>inverted commas </a:t>
            </a:r>
            <a:r>
              <a:rPr lang="en-GB" altLang="en-US" sz="2200" dirty="0">
                <a:ea typeface="Times New Roman" panose="02020603050405020304" pitchFamily="18" charset="0"/>
                <a:cs typeface="Calibri" panose="020F0502020204030204" pitchFamily="34" charset="0"/>
              </a:rPr>
              <a:t>and a </a:t>
            </a:r>
            <a:r>
              <a:rPr lang="en-GB" altLang="en-US" sz="2200" b="1" dirty="0">
                <a:ea typeface="Times New Roman" panose="02020603050405020304" pitchFamily="18" charset="0"/>
                <a:cs typeface="Calibri" panose="020F0502020204030204" pitchFamily="34" charset="0"/>
              </a:rPr>
              <a:t>comma</a:t>
            </a:r>
            <a:r>
              <a:rPr lang="en-GB" altLang="en-US" sz="2200" dirty="0">
                <a:ea typeface="Times New Roman" panose="02020603050405020304" pitchFamily="18" charset="0"/>
                <a:cs typeface="Calibri" panose="020F0502020204030204" pitchFamily="34" charset="0"/>
              </a:rPr>
              <a:t> into the sentence below. </a:t>
            </a:r>
          </a:p>
          <a:p>
            <a:pPr eaLnBrk="0" fontAlgn="base" hangingPunct="0">
              <a:spcBef>
                <a:spcPct val="0"/>
              </a:spcBef>
              <a:spcAft>
                <a:spcPct val="0"/>
              </a:spcAft>
            </a:pPr>
            <a:endParaRPr lang="en-GB" altLang="en-US" sz="900" dirty="0">
              <a:cs typeface="Calibri" panose="020F0502020204030204" pitchFamily="34" charset="0"/>
            </a:endParaRPr>
          </a:p>
          <a:p>
            <a:pP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                                                                                  </a:t>
            </a:r>
            <a:endParaRPr lang="en-GB" altLang="en-US" sz="2200" dirty="0"/>
          </a:p>
          <a:p>
            <a:pPr eaLnBrk="0" fontAlgn="base" hangingPunct="0">
              <a:spcBef>
                <a:spcPct val="0"/>
              </a:spcBef>
              <a:spcAft>
                <a:spcPct val="0"/>
              </a:spcAft>
            </a:pPr>
            <a:endParaRPr lang="en-GB" altLang="en-US" sz="2200" dirty="0"/>
          </a:p>
        </p:txBody>
      </p:sp>
      <p:sp>
        <p:nvSpPr>
          <p:cNvPr id="21" name="Rectangle 14"/>
          <p:cNvSpPr>
            <a:spLocks noChangeArrowheads="1"/>
          </p:cNvSpPr>
          <p:nvPr/>
        </p:nvSpPr>
        <p:spPr bwMode="auto">
          <a:xfrm>
            <a:off x="2232110" y="3195559"/>
            <a:ext cx="664682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800" dirty="0">
                <a:ea typeface="Times New Roman" panose="02020603050405020304" pitchFamily="18" charset="0"/>
                <a:cs typeface="Calibri" panose="020F0502020204030204" pitchFamily="34" charset="0"/>
              </a:rPr>
              <a:t>My  favourite  lesson  is  Art  explained Milly.</a:t>
            </a:r>
          </a:p>
        </p:txBody>
      </p:sp>
      <p:sp>
        <p:nvSpPr>
          <p:cNvPr id="24" name="Rectangle 23"/>
          <p:cNvSpPr/>
          <p:nvPr/>
        </p:nvSpPr>
        <p:spPr>
          <a:xfrm>
            <a:off x="8472265" y="4790763"/>
            <a:ext cx="1084733" cy="769441"/>
          </a:xfrm>
          <a:prstGeom prst="rect">
            <a:avLst/>
          </a:prstGeom>
        </p:spPr>
        <p:txBody>
          <a:bodyPr wrap="square">
            <a:spAutoFit/>
          </a:bodyPr>
          <a:lstStyle/>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______</a:t>
            </a:r>
            <a:endParaRPr lang="en-GB" altLang="en-US" sz="2200" dirty="0"/>
          </a:p>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1 mark</a:t>
            </a:r>
            <a:endParaRPr lang="en-GB" altLang="en-US" sz="2200" dirty="0"/>
          </a:p>
        </p:txBody>
      </p:sp>
      <p:sp>
        <p:nvSpPr>
          <p:cNvPr id="23" name="Rectangle 13"/>
          <p:cNvSpPr>
            <a:spLocks noChangeArrowheads="1"/>
          </p:cNvSpPr>
          <p:nvPr/>
        </p:nvSpPr>
        <p:spPr bwMode="auto">
          <a:xfrm>
            <a:off x="1662568" y="6196411"/>
            <a:ext cx="8784976"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ctr" eaLnBrk="0" fontAlgn="base" hangingPunct="0">
              <a:spcBef>
                <a:spcPct val="0"/>
              </a:spcBef>
              <a:spcAft>
                <a:spcPct val="0"/>
              </a:spcAft>
            </a:pPr>
            <a:r>
              <a:rPr lang="en-GB" altLang="en-US" sz="2200" b="1" i="1" u="sng" dirty="0">
                <a:ea typeface="Times New Roman" panose="02020603050405020304" pitchFamily="18" charset="0"/>
                <a:cs typeface="Calibri" panose="020F0502020204030204" pitchFamily="34" charset="0"/>
              </a:rPr>
              <a:t>CHALLENGE</a:t>
            </a:r>
            <a:r>
              <a:rPr lang="en-GB" altLang="en-US" sz="2200" b="1" i="1" dirty="0">
                <a:ea typeface="Times New Roman" panose="02020603050405020304" pitchFamily="18" charset="0"/>
                <a:cs typeface="Calibri" panose="020F0502020204030204" pitchFamily="34" charset="0"/>
              </a:rPr>
              <a:t>: Which word in the sentence is an adjective?</a:t>
            </a:r>
            <a:endParaRPr lang="en-GB" altLang="en-US" sz="2200" i="1" dirty="0"/>
          </a:p>
          <a:p>
            <a:pPr eaLnBrk="0" fontAlgn="base" hangingPunct="0">
              <a:spcBef>
                <a:spcPct val="0"/>
              </a:spcBef>
              <a:spcAft>
                <a:spcPct val="0"/>
              </a:spcAft>
            </a:pPr>
            <a:endParaRPr lang="en-GB" altLang="en-US" sz="2200" i="1" dirty="0"/>
          </a:p>
        </p:txBody>
      </p:sp>
      <p:pic>
        <p:nvPicPr>
          <p:cNvPr id="10" name="Picture 9">
            <a:extLst>
              <a:ext uri="{FF2B5EF4-FFF2-40B4-BE49-F238E27FC236}">
                <a16:creationId xmlns:a16="http://schemas.microsoft.com/office/drawing/2014/main" id="{381C3CF3-F4AB-4D9E-9BD8-55BF804487C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9832" y="167683"/>
            <a:ext cx="753237" cy="1082421"/>
          </a:xfrm>
          <a:prstGeom prst="rect">
            <a:avLst/>
          </a:prstGeom>
        </p:spPr>
      </p:pic>
      <p:pic>
        <p:nvPicPr>
          <p:cNvPr id="11" name="Picture 10">
            <a:extLst>
              <a:ext uri="{FF2B5EF4-FFF2-40B4-BE49-F238E27FC236}">
                <a16:creationId xmlns:a16="http://schemas.microsoft.com/office/drawing/2014/main" id="{77521D86-0727-6448-81A6-893DB16D0D20}"/>
              </a:ext>
            </a:extLst>
          </p:cNvPr>
          <p:cNvPicPr>
            <a:picLocks noChangeAspect="1"/>
          </p:cNvPicPr>
          <p:nvPr/>
        </p:nvPicPr>
        <p:blipFill>
          <a:blip r:embed="rId3"/>
          <a:stretch>
            <a:fillRect/>
          </a:stretch>
        </p:blipFill>
        <p:spPr>
          <a:xfrm>
            <a:off x="10668000" y="470599"/>
            <a:ext cx="1234846" cy="826857"/>
          </a:xfrm>
          <a:prstGeom prst="rect">
            <a:avLst/>
          </a:prstGeom>
        </p:spPr>
      </p:pic>
    </p:spTree>
    <p:extLst>
      <p:ext uri="{BB962C8B-B14F-4D97-AF65-F5344CB8AC3E}">
        <p14:creationId xmlns:p14="http://schemas.microsoft.com/office/powerpoint/2010/main" val="1589493179"/>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618DF5B-C7E5-41A3-9007-E34DE55A35B1}"/>
              </a:ext>
            </a:extLst>
          </p:cNvPr>
          <p:cNvSpPr txBox="1"/>
          <p:nvPr/>
        </p:nvSpPr>
        <p:spPr>
          <a:xfrm>
            <a:off x="4744042" y="692697"/>
            <a:ext cx="3089115" cy="507831"/>
          </a:xfrm>
          <a:prstGeom prst="rect">
            <a:avLst/>
          </a:prstGeom>
          <a:noFill/>
        </p:spPr>
        <p:txBody>
          <a:bodyPr wrap="none" rtlCol="0">
            <a:spAutoFit/>
          </a:bodyPr>
          <a:lstStyle/>
          <a:p>
            <a:r>
              <a:rPr lang="en-GB" sz="2700" b="1" dirty="0"/>
              <a:t>Week 33 - questions</a:t>
            </a:r>
          </a:p>
        </p:txBody>
      </p:sp>
      <p:sp>
        <p:nvSpPr>
          <p:cNvPr id="8" name="Rectangle 13"/>
          <p:cNvSpPr>
            <a:spLocks noChangeArrowheads="1"/>
          </p:cNvSpPr>
          <p:nvPr/>
        </p:nvSpPr>
        <p:spPr bwMode="auto">
          <a:xfrm>
            <a:off x="2588235" y="1472127"/>
            <a:ext cx="6933641"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200" b="1" dirty="0">
                <a:ea typeface="Times New Roman" panose="02020603050405020304" pitchFamily="18" charset="0"/>
                <a:cs typeface="Calibri" panose="020F0502020204030204" pitchFamily="34" charset="0"/>
              </a:rPr>
              <a:t>1.  </a:t>
            </a:r>
            <a:r>
              <a:rPr lang="en-GB" altLang="en-US" sz="2200" dirty="0">
                <a:ea typeface="Times New Roman" panose="02020603050405020304" pitchFamily="18" charset="0"/>
                <a:cs typeface="Calibri" panose="020F0502020204030204" pitchFamily="34" charset="0"/>
              </a:rPr>
              <a:t>Rewrite the sentence below in the </a:t>
            </a:r>
            <a:r>
              <a:rPr lang="en-GB" altLang="en-US" sz="2200" b="1" dirty="0">
                <a:ea typeface="Times New Roman" panose="02020603050405020304" pitchFamily="18" charset="0"/>
                <a:cs typeface="Calibri" panose="020F0502020204030204" pitchFamily="34" charset="0"/>
              </a:rPr>
              <a:t>simple present tense</a:t>
            </a:r>
            <a:r>
              <a:rPr lang="en-GB" altLang="en-US" sz="2200" dirty="0">
                <a:ea typeface="Times New Roman" panose="02020603050405020304" pitchFamily="18" charset="0"/>
                <a:cs typeface="Calibri" panose="020F0502020204030204" pitchFamily="34" charset="0"/>
              </a:rPr>
              <a:t>.</a:t>
            </a:r>
            <a:endParaRPr lang="en-GB" altLang="en-US" sz="2200" dirty="0"/>
          </a:p>
          <a:p>
            <a:pPr eaLnBrk="0" fontAlgn="base" hangingPunct="0">
              <a:spcBef>
                <a:spcPct val="0"/>
              </a:spcBef>
              <a:spcAft>
                <a:spcPct val="0"/>
              </a:spcAft>
            </a:pPr>
            <a:endParaRPr lang="en-GB" altLang="en-US" sz="2200" dirty="0"/>
          </a:p>
        </p:txBody>
      </p:sp>
      <p:sp>
        <p:nvSpPr>
          <p:cNvPr id="21" name="Rectangle 14"/>
          <p:cNvSpPr>
            <a:spLocks noChangeArrowheads="1"/>
          </p:cNvSpPr>
          <p:nvPr/>
        </p:nvSpPr>
        <p:spPr bwMode="auto">
          <a:xfrm>
            <a:off x="2618125" y="2682444"/>
            <a:ext cx="6955750" cy="17851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The postman walked quickly down the street.</a:t>
            </a:r>
          </a:p>
          <a:p>
            <a:pPr eaLnBrk="0" fontAlgn="base" hangingPunct="0">
              <a:spcBef>
                <a:spcPct val="0"/>
              </a:spcBef>
              <a:spcAft>
                <a:spcPct val="0"/>
              </a:spcAft>
            </a:pPr>
            <a:endParaRPr lang="en-GB" altLang="en-US" sz="2200" dirty="0">
              <a:ea typeface="Times New Roman" panose="02020603050405020304" pitchFamily="18" charset="0"/>
              <a:cs typeface="Calibri" panose="020F0502020204030204" pitchFamily="34" charset="0"/>
            </a:endParaRPr>
          </a:p>
          <a:p>
            <a:pP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________________________________________________</a:t>
            </a:r>
          </a:p>
          <a:p>
            <a:pPr lvl="0" eaLnBrk="0" fontAlgn="base" hangingPunct="0">
              <a:spcBef>
                <a:spcPct val="0"/>
              </a:spcBef>
              <a:spcAft>
                <a:spcPct val="0"/>
              </a:spcAft>
            </a:pPr>
            <a:endParaRPr lang="en-GB" altLang="en-US" sz="2200" dirty="0">
              <a:ea typeface="Times New Roman" panose="02020603050405020304" pitchFamily="18" charset="0"/>
              <a:cs typeface="Calibri" panose="020F0502020204030204" pitchFamily="34" charset="0"/>
            </a:endParaRPr>
          </a:p>
          <a:p>
            <a:pPr lvl="0"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________________________________________________</a:t>
            </a:r>
          </a:p>
        </p:txBody>
      </p:sp>
      <p:sp>
        <p:nvSpPr>
          <p:cNvPr id="24" name="Rectangle 23"/>
          <p:cNvSpPr/>
          <p:nvPr/>
        </p:nvSpPr>
        <p:spPr>
          <a:xfrm>
            <a:off x="8472265" y="4790763"/>
            <a:ext cx="1084733" cy="769441"/>
          </a:xfrm>
          <a:prstGeom prst="rect">
            <a:avLst/>
          </a:prstGeom>
        </p:spPr>
        <p:txBody>
          <a:bodyPr wrap="square">
            <a:spAutoFit/>
          </a:bodyPr>
          <a:lstStyle/>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______</a:t>
            </a:r>
            <a:endParaRPr lang="en-GB" altLang="en-US" sz="2200" dirty="0"/>
          </a:p>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1 mark</a:t>
            </a:r>
            <a:endParaRPr lang="en-GB" altLang="en-US" sz="2200" dirty="0"/>
          </a:p>
        </p:txBody>
      </p:sp>
      <p:sp>
        <p:nvSpPr>
          <p:cNvPr id="23" name="Rectangle 13"/>
          <p:cNvSpPr>
            <a:spLocks noChangeArrowheads="1"/>
          </p:cNvSpPr>
          <p:nvPr/>
        </p:nvSpPr>
        <p:spPr bwMode="auto">
          <a:xfrm>
            <a:off x="1662568" y="6196411"/>
            <a:ext cx="8784976"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ctr" eaLnBrk="0" fontAlgn="base" hangingPunct="0">
              <a:spcBef>
                <a:spcPct val="0"/>
              </a:spcBef>
              <a:spcAft>
                <a:spcPct val="0"/>
              </a:spcAft>
            </a:pPr>
            <a:r>
              <a:rPr lang="en-GB" altLang="en-US" sz="2200" b="1" i="1" u="sng" dirty="0">
                <a:ea typeface="Times New Roman" panose="02020603050405020304" pitchFamily="18" charset="0"/>
                <a:cs typeface="Calibri" panose="020F0502020204030204" pitchFamily="34" charset="0"/>
              </a:rPr>
              <a:t>CHALLENGE</a:t>
            </a:r>
            <a:r>
              <a:rPr lang="en-GB" altLang="en-US" sz="2200" b="1" i="1" dirty="0">
                <a:ea typeface="Times New Roman" panose="02020603050405020304" pitchFamily="18" charset="0"/>
                <a:cs typeface="Calibri" panose="020F0502020204030204" pitchFamily="34" charset="0"/>
              </a:rPr>
              <a:t>: Write the sentence in the past progressive tense.</a:t>
            </a:r>
            <a:endParaRPr lang="en-GB" altLang="en-US" sz="2200" i="1" dirty="0"/>
          </a:p>
          <a:p>
            <a:pPr eaLnBrk="0" fontAlgn="base" hangingPunct="0">
              <a:spcBef>
                <a:spcPct val="0"/>
              </a:spcBef>
              <a:spcAft>
                <a:spcPct val="0"/>
              </a:spcAft>
            </a:pPr>
            <a:endParaRPr lang="en-GB" altLang="en-US" sz="2200" i="1" dirty="0"/>
          </a:p>
        </p:txBody>
      </p:sp>
      <p:pic>
        <p:nvPicPr>
          <p:cNvPr id="10" name="Picture 9">
            <a:extLst>
              <a:ext uri="{FF2B5EF4-FFF2-40B4-BE49-F238E27FC236}">
                <a16:creationId xmlns:a16="http://schemas.microsoft.com/office/drawing/2014/main" id="{381C3CF3-F4AB-4D9E-9BD8-55BF804487C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9832" y="167683"/>
            <a:ext cx="753237" cy="1082421"/>
          </a:xfrm>
          <a:prstGeom prst="rect">
            <a:avLst/>
          </a:prstGeom>
        </p:spPr>
      </p:pic>
      <p:pic>
        <p:nvPicPr>
          <p:cNvPr id="11" name="Picture 10">
            <a:extLst>
              <a:ext uri="{FF2B5EF4-FFF2-40B4-BE49-F238E27FC236}">
                <a16:creationId xmlns:a16="http://schemas.microsoft.com/office/drawing/2014/main" id="{37C3BB0E-6F2D-4D43-9EA2-DF01EC51AE90}"/>
              </a:ext>
            </a:extLst>
          </p:cNvPr>
          <p:cNvPicPr>
            <a:picLocks noChangeAspect="1"/>
          </p:cNvPicPr>
          <p:nvPr/>
        </p:nvPicPr>
        <p:blipFill>
          <a:blip r:embed="rId3"/>
          <a:stretch>
            <a:fillRect/>
          </a:stretch>
        </p:blipFill>
        <p:spPr>
          <a:xfrm>
            <a:off x="10668000" y="470599"/>
            <a:ext cx="1234846" cy="826857"/>
          </a:xfrm>
          <a:prstGeom prst="rect">
            <a:avLst/>
          </a:prstGeom>
        </p:spPr>
      </p:pic>
    </p:spTree>
    <p:extLst>
      <p:ext uri="{BB962C8B-B14F-4D97-AF65-F5344CB8AC3E}">
        <p14:creationId xmlns:p14="http://schemas.microsoft.com/office/powerpoint/2010/main" val="36200211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solidFill>
            <a:schemeClr val="tx1"/>
          </a:solidFill>
        </a:ln>
      </a:spPr>
      <a:bodyPr rot="0" spcFirstLastPara="0" vert="horz" wrap="square" lIns="91440" tIns="45720" rIns="91440" bIns="45720" numCol="1" spcCol="0" rtlCol="0" fromWordArt="0" anchor="ctr" anchorCtr="0" forceAA="0" compatLnSpc="1">
        <a:prstTxWarp prst="textNoShape">
          <a:avLst/>
        </a:prstTxWarp>
        <a:noAutofit/>
      </a:bodyPr>
      <a:lstStyle>
        <a:defPPr algn="ctr">
          <a:defRPr sz="2200" b="1" dirty="0"/>
        </a:defPPr>
      </a:lstStyle>
      <a:style>
        <a:lnRef idx="2">
          <a:schemeClr val="accent6"/>
        </a:lnRef>
        <a:fillRef idx="1">
          <a:schemeClr val="lt1"/>
        </a:fillRef>
        <a:effectRef idx="0">
          <a:schemeClr val="accent6"/>
        </a:effectRef>
        <a:fontRef idx="minor">
          <a:schemeClr val="dk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3428</TotalTime>
  <Words>6671</Words>
  <Application>Microsoft Macintosh PowerPoint</Application>
  <PresentationFormat>Widescreen</PresentationFormat>
  <Paragraphs>1543</Paragraphs>
  <Slides>116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116</vt:i4>
      </vt:variant>
    </vt:vector>
  </HeadingPairs>
  <TitlesOfParts>
    <vt:vector size="122" baseType="lpstr">
      <vt:lpstr>Arial</vt:lpstr>
      <vt:lpstr>Calibri</vt:lpstr>
      <vt:lpstr>Calibri Light</vt:lpstr>
      <vt:lpstr>Comic Sans MS</vt:lpstr>
      <vt:lpstr>Times New Roman</vt:lpstr>
      <vt:lpstr>Office Theme</vt:lpstr>
      <vt:lpstr>38 weeks of 3 in 3 GPS Year 4</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St Saviours Junior School</Company>
  <LinksUpToDate>false</LinksUpToDate>
  <SharedDoc>false</SharedDoc>
  <HyperlinksChanged>false</HyperlinksChanged>
  <AppVersion>16.0015</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Lynda Clark</dc:creator>
  <cp:lastModifiedBy>Laura Hamilton</cp:lastModifiedBy>
  <cp:revision>217</cp:revision>
  <dcterms:created xsi:type="dcterms:W3CDTF">2018-02-15T11:26:24Z</dcterms:created>
  <dcterms:modified xsi:type="dcterms:W3CDTF">2018-08-20T17:16:45Z</dcterms:modified>
</cp:coreProperties>
</file>