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ra Crawford" initials="LC" lastIdx="1" clrIdx="0">
    <p:extLst>
      <p:ext uri="{19B8F6BF-5375-455C-9EA6-DF929625EA0E}">
        <p15:presenceInfo xmlns:p15="http://schemas.microsoft.com/office/powerpoint/2012/main" userId="Lara Crawford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72" autoAdjust="0"/>
    <p:restoredTop sz="94660"/>
  </p:normalViewPr>
  <p:slideViewPr>
    <p:cSldViewPr snapToGrid="0">
      <p:cViewPr varScale="1">
        <p:scale>
          <a:sx n="88" d="100"/>
          <a:sy n="88" d="100"/>
        </p:scale>
        <p:origin x="46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7E85-4E35-4214-9666-FD4C1699C3FA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6934-E64C-467B-A946-53CB97ED9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2879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7E85-4E35-4214-9666-FD4C1699C3FA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6934-E64C-467B-A946-53CB97ED9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6047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7E85-4E35-4214-9666-FD4C1699C3FA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6934-E64C-467B-A946-53CB97ED9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1644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7E85-4E35-4214-9666-FD4C1699C3FA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6934-E64C-467B-A946-53CB97ED9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5976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7E85-4E35-4214-9666-FD4C1699C3FA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6934-E64C-467B-A946-53CB97ED9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3699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7E85-4E35-4214-9666-FD4C1699C3FA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6934-E64C-467B-A946-53CB97ED9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3019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7E85-4E35-4214-9666-FD4C1699C3FA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6934-E64C-467B-A946-53CB97ED9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53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7E85-4E35-4214-9666-FD4C1699C3FA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6934-E64C-467B-A946-53CB97ED9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774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7E85-4E35-4214-9666-FD4C1699C3FA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6934-E64C-467B-A946-53CB97ED9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4672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7E85-4E35-4214-9666-FD4C1699C3FA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6934-E64C-467B-A946-53CB97ED9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7063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7E85-4E35-4214-9666-FD4C1699C3FA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6934-E64C-467B-A946-53CB97ED9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10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47E85-4E35-4214-9666-FD4C1699C3FA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16934-E64C-467B-A946-53CB97ED9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3767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51bWG17m-Q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s.grant@worthvalleyprimary.co.uk" TargetMode="External"/><Relationship Id="rId2" Type="http://schemas.openxmlformats.org/officeDocument/2006/relationships/hyperlink" Target="mailto:s.hiley@worthvalleyprimary.co.u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0010" y="512763"/>
            <a:ext cx="9831977" cy="2387600"/>
          </a:xfrm>
        </p:spPr>
        <p:txBody>
          <a:bodyPr>
            <a:normAutofit/>
          </a:bodyPr>
          <a:lstStyle/>
          <a:p>
            <a:r>
              <a:rPr lang="en-GB" sz="5400" dirty="0" smtClean="0">
                <a:latin typeface="Letterjoin-Air Plus 8" panose="02000805000000020003" pitchFamily="50" charset="0"/>
              </a:rPr>
              <a:t>Wednesday 13</a:t>
            </a:r>
            <a:r>
              <a:rPr lang="en-GB" sz="5400" baseline="30000" dirty="0" smtClean="0">
                <a:latin typeface="Letterjoin-Air Plus 8" panose="02000805000000020003" pitchFamily="50" charset="0"/>
              </a:rPr>
              <a:t>th</a:t>
            </a:r>
            <a:r>
              <a:rPr lang="en-GB" sz="5400" dirty="0" smtClean="0">
                <a:latin typeface="Letterjoin-Air Plus 8" panose="02000805000000020003" pitchFamily="50" charset="0"/>
              </a:rPr>
              <a:t> January 2021</a:t>
            </a:r>
            <a:endParaRPr lang="en-GB" sz="5400" dirty="0">
              <a:latin typeface="Letterjoin-Air Plus 8" panose="02000805000000020003" pitchFamily="50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8" y="3055743"/>
            <a:ext cx="9144000" cy="1655762"/>
          </a:xfrm>
        </p:spPr>
        <p:txBody>
          <a:bodyPr/>
          <a:lstStyle/>
          <a:p>
            <a:r>
              <a:rPr lang="en-GB" dirty="0" smtClean="0">
                <a:latin typeface="Letterjoin-Air Plus 8" panose="02000805000000020003" pitchFamily="50" charset="0"/>
              </a:rPr>
              <a:t>Design and technology </a:t>
            </a:r>
            <a:endParaRPr lang="en-GB" dirty="0">
              <a:latin typeface="Letterjoin-Air Plus 8" panose="02000805000000020003" pitchFamily="50" charset="0"/>
            </a:endParaRPr>
          </a:p>
        </p:txBody>
      </p:sp>
      <p:pic>
        <p:nvPicPr>
          <p:cNvPr id="4098" name="Picture 2" descr="Iranian traditional medicine: Eat a varied, well-balanced diet - Tehran  Tim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7619" y="4077060"/>
            <a:ext cx="5316757" cy="2695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97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u="sng" dirty="0" smtClean="0">
                <a:latin typeface="Letterjoin-Air Plus 8" panose="02000805000000020003" pitchFamily="50" charset="0"/>
              </a:rPr>
              <a:t> </a:t>
            </a:r>
            <a:endParaRPr lang="en-GB" u="sng" dirty="0">
              <a:latin typeface="Letterjoin-Air Plus 8" panose="02000805000000020003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3425" y="991394"/>
            <a:ext cx="10725150" cy="44513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latin typeface="Letter-join Plus 8" panose="02000505000000020003" pitchFamily="50" charset="0"/>
              </a:rPr>
              <a:t>Over the next couple of weeks, we will be </a:t>
            </a:r>
            <a:r>
              <a:rPr lang="en-GB" dirty="0" smtClean="0">
                <a:latin typeface="Letter-join Plus 8" panose="02000505000000020003" pitchFamily="50" charset="0"/>
              </a:rPr>
              <a:t>looking at </a:t>
            </a:r>
            <a:r>
              <a:rPr lang="en-GB" dirty="0">
                <a:latin typeface="Letter-join Plus 8" panose="02000505000000020003" pitchFamily="50" charset="0"/>
              </a:rPr>
              <a:t>healthy eating and </a:t>
            </a:r>
            <a:r>
              <a:rPr lang="en-GB" dirty="0" smtClean="0">
                <a:latin typeface="Letter-join Plus 8" panose="02000505000000020003" pitchFamily="50" charset="0"/>
              </a:rPr>
              <a:t>why it is important to eat lots of </a:t>
            </a:r>
            <a:r>
              <a:rPr lang="en-GB" dirty="0" smtClean="0">
                <a:latin typeface="Letter-join Plus 8" panose="02000505000000020003" pitchFamily="50" charset="0"/>
              </a:rPr>
              <a:t>different types of food. </a:t>
            </a:r>
            <a:r>
              <a:rPr lang="en-GB" dirty="0">
                <a:latin typeface="Letter-join Plus 8" panose="02000505000000020003" pitchFamily="50" charset="0"/>
              </a:rPr>
              <a:t>W</a:t>
            </a:r>
            <a:r>
              <a:rPr lang="en-GB" dirty="0" smtClean="0">
                <a:latin typeface="Letter-join Plus 8" panose="02000505000000020003" pitchFamily="50" charset="0"/>
              </a:rPr>
              <a:t>e </a:t>
            </a:r>
            <a:r>
              <a:rPr lang="en-GB" dirty="0">
                <a:latin typeface="Letter-join Plus 8" panose="02000505000000020003" pitchFamily="50" charset="0"/>
              </a:rPr>
              <a:t>will be discussing where food comes from and hopefully preparing and comparing meals towards the end of this unit of work</a:t>
            </a:r>
            <a:r>
              <a:rPr lang="en-GB" dirty="0" smtClean="0">
                <a:latin typeface="Letter-join Plus 8" panose="02000505000000020003" pitchFamily="50" charset="0"/>
              </a:rPr>
              <a:t>.</a:t>
            </a:r>
          </a:p>
          <a:p>
            <a:pPr marL="0" indent="0">
              <a:buNone/>
            </a:pPr>
            <a:endParaRPr lang="en-GB" dirty="0">
              <a:latin typeface="Letter-join Plus 8" panose="02000505000000020003" pitchFamily="50" charset="0"/>
            </a:endParaRPr>
          </a:p>
          <a:p>
            <a:pPr marL="0" indent="0">
              <a:buNone/>
            </a:pPr>
            <a:r>
              <a:rPr lang="en-GB" dirty="0" smtClean="0">
                <a:latin typeface="Letter-join Plus 8" panose="02000505000000020003" pitchFamily="50" charset="0"/>
              </a:rPr>
              <a:t> </a:t>
            </a:r>
            <a:r>
              <a:rPr lang="en-GB" dirty="0">
                <a:latin typeface="Letter-join Plus 8" panose="02000505000000020003" pitchFamily="50" charset="0"/>
              </a:rPr>
              <a:t>At the beginning of the year we learnt all about healthy eating and food groups, we looked at the 5 food groups, and sorted different foods into the correct groups. We talked about what each group provided for our bodies to keep us strong and healthy. </a:t>
            </a:r>
          </a:p>
          <a:p>
            <a:pPr marL="0" indent="0">
              <a:buNone/>
            </a:pPr>
            <a:endParaRPr lang="en-GB" dirty="0">
              <a:latin typeface="Letterjoin-Air Plus 8" panose="0200080500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6168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Letterjoin-Air Plus 8" panose="02000805000000020003" pitchFamily="50" charset="0"/>
              </a:rPr>
              <a:t>Please watch the clip underneath</a:t>
            </a:r>
            <a:br>
              <a:rPr lang="en-GB" dirty="0" smtClean="0">
                <a:latin typeface="Letterjoin-Air Plus 8" panose="02000805000000020003" pitchFamily="50" charset="0"/>
              </a:rPr>
            </a:br>
            <a:endParaRPr lang="en-GB" dirty="0">
              <a:latin typeface="Letterjoin-Air Plus 8" panose="02000805000000020003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80657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buNone/>
            </a:pPr>
            <a:r>
              <a:rPr lang="en-GB" sz="14000" b="1" u="sng" dirty="0">
                <a:hlinkClick r:id="rId2"/>
              </a:rPr>
              <a:t>https://</a:t>
            </a:r>
            <a:r>
              <a:rPr lang="en-GB" sz="14000" b="1" u="sng" dirty="0" smtClean="0">
                <a:hlinkClick r:id="rId2"/>
              </a:rPr>
              <a:t>www.youtube.com/watch?v=Z51bWG17m-Q</a:t>
            </a:r>
            <a:endParaRPr lang="en-GB" sz="14000" b="1" u="sng" dirty="0" smtClean="0"/>
          </a:p>
          <a:p>
            <a:pPr marL="0" lvl="0" indent="0">
              <a:buNone/>
            </a:pPr>
            <a:endParaRPr lang="en-US" altLang="en-US" sz="8000" dirty="0" smtClean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GB" dirty="0" smtClean="0">
              <a:latin typeface="Letterjoin-Air Plus 8" panose="02000805000000020003" pitchFamily="50" charset="0"/>
            </a:endParaRPr>
          </a:p>
          <a:p>
            <a:pPr marL="0" indent="0">
              <a:buNone/>
            </a:pPr>
            <a:endParaRPr lang="en-GB" dirty="0" smtClean="0">
              <a:latin typeface="Letterjoin-Air Plus 8" panose="02000805000000020003" pitchFamily="50" charset="0"/>
            </a:endParaRPr>
          </a:p>
          <a:p>
            <a:pPr marL="0" indent="0">
              <a:buNone/>
            </a:pPr>
            <a:endParaRPr lang="en-GB" dirty="0">
              <a:latin typeface="Letterjoin-Air Plus 8" panose="02000805000000020003" pitchFamily="50" charset="0"/>
            </a:endParaRPr>
          </a:p>
          <a:p>
            <a:pPr marL="0" indent="0">
              <a:buNone/>
            </a:pPr>
            <a:endParaRPr lang="en-GB" dirty="0" smtClean="0">
              <a:latin typeface="Letterjoin-Air Plus 8" panose="02000805000000020003" pitchFamily="50" charset="0"/>
            </a:endParaRPr>
          </a:p>
          <a:p>
            <a:pPr marL="0" indent="0">
              <a:buNone/>
            </a:pPr>
            <a:endParaRPr lang="en-GB" dirty="0" smtClean="0">
              <a:latin typeface="Letterjoin-Air Plus 8" panose="02000805000000020003" pitchFamily="50" charset="0"/>
            </a:endParaRPr>
          </a:p>
          <a:p>
            <a:pPr marL="0" indent="0">
              <a:buNone/>
            </a:pPr>
            <a:endParaRPr lang="en-GB" dirty="0">
              <a:latin typeface="Letterjoin-Air Plus 8" panose="02000805000000020003" pitchFamily="50" charset="0"/>
            </a:endParaRPr>
          </a:p>
          <a:p>
            <a:pPr marL="0" indent="0">
              <a:buNone/>
            </a:pPr>
            <a:r>
              <a:rPr lang="en-GB" dirty="0" smtClean="0">
                <a:latin typeface="Letterjoin-Air Plus 8" panose="02000805000000020003" pitchFamily="50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1278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189" y="445539"/>
            <a:ext cx="7254811" cy="3234338"/>
          </a:xfrm>
        </p:spPr>
        <p:txBody>
          <a:bodyPr>
            <a:normAutofit lnSpcReduction="10000"/>
          </a:bodyPr>
          <a:lstStyle/>
          <a:p>
            <a:pPr algn="l"/>
            <a:r>
              <a:rPr lang="en-GB" dirty="0" smtClean="0">
                <a:latin typeface="Letterjoin-Air Plus 8" panose="02000805000000020003" pitchFamily="50" charset="0"/>
              </a:rPr>
              <a:t>Can you name all the five food groups? </a:t>
            </a:r>
          </a:p>
          <a:p>
            <a:pPr algn="l"/>
            <a:endParaRPr lang="en-GB" dirty="0">
              <a:latin typeface="Letterjoin-Air Plus 8" panose="02000805000000020003" pitchFamily="50" charset="0"/>
            </a:endParaRPr>
          </a:p>
          <a:p>
            <a:pPr algn="l"/>
            <a:endParaRPr lang="en-GB" dirty="0" smtClean="0">
              <a:latin typeface="Letterjoin-Air Plus 8" panose="02000805000000020003" pitchFamily="50" charset="0"/>
            </a:endParaRPr>
          </a:p>
          <a:p>
            <a:pPr algn="l"/>
            <a:r>
              <a:rPr lang="en-GB" dirty="0" smtClean="0">
                <a:latin typeface="Letterjoin-Air Plus 8" panose="02000805000000020003" pitchFamily="50" charset="0"/>
              </a:rPr>
              <a:t>Why is it important to eat fruit and vegetables? </a:t>
            </a:r>
          </a:p>
          <a:p>
            <a:pPr algn="l"/>
            <a:endParaRPr lang="en-GB" dirty="0">
              <a:latin typeface="Letterjoin-Air Plus 8" panose="02000805000000020003" pitchFamily="50" charset="0"/>
            </a:endParaRPr>
          </a:p>
          <a:p>
            <a:pPr algn="l"/>
            <a:endParaRPr lang="en-GB" dirty="0" smtClean="0">
              <a:latin typeface="Letterjoin-Air Plus 8" panose="02000805000000020003" pitchFamily="50" charset="0"/>
            </a:endParaRPr>
          </a:p>
          <a:p>
            <a:pPr algn="l"/>
            <a:r>
              <a:rPr lang="en-GB" dirty="0" smtClean="0">
                <a:latin typeface="Letterjoin-Air Plus 8" panose="02000805000000020003" pitchFamily="50" charset="0"/>
              </a:rPr>
              <a:t>What does protein do for our bodies? </a:t>
            </a:r>
          </a:p>
          <a:p>
            <a:pPr algn="l"/>
            <a:endParaRPr lang="en-GB" dirty="0" smtClean="0">
              <a:latin typeface="Letterjoin-Air Plus 8" panose="02000805000000020003" pitchFamily="50" charset="0"/>
            </a:endParaRPr>
          </a:p>
        </p:txBody>
      </p:sp>
      <p:pic>
        <p:nvPicPr>
          <p:cNvPr id="1026" name="Picture 2" descr="How to get More Variety in your Diet | BC Dairy Associ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80040">
            <a:off x="573182" y="3230511"/>
            <a:ext cx="3643217" cy="2433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Callout 4"/>
          <p:cNvSpPr/>
          <p:nvPr/>
        </p:nvSpPr>
        <p:spPr>
          <a:xfrm>
            <a:off x="922586" y="526007"/>
            <a:ext cx="2273030" cy="2134592"/>
          </a:xfrm>
          <a:prstGeom prst="wedgeEllipseCallou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Letter-join Plus 8" panose="02000505000000020003" pitchFamily="50" charset="0"/>
              </a:rPr>
              <a:t>Can you discuss these questions with an adult? </a:t>
            </a:r>
            <a:endParaRPr lang="en-GB" dirty="0">
              <a:solidFill>
                <a:schemeClr val="accent1">
                  <a:lumMod val="50000"/>
                </a:schemeClr>
              </a:solidFill>
              <a:latin typeface="Letter-join Plus 8" panose="0200050500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437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701275"/>
            <a:ext cx="10515600" cy="1423988"/>
          </a:xfrm>
        </p:spPr>
        <p:txBody>
          <a:bodyPr>
            <a:normAutofit fontScale="90000"/>
          </a:bodyPr>
          <a:lstStyle/>
          <a:p>
            <a:r>
              <a:rPr lang="en-GB" sz="4000" u="sng" dirty="0" smtClean="0">
                <a:latin typeface="Letterjoin-Air Plus 8" panose="02000805000000020003" pitchFamily="50" charset="0"/>
              </a:rPr>
              <a:t>Task 1 </a:t>
            </a:r>
            <a:br>
              <a:rPr lang="en-GB" sz="4000" u="sng" dirty="0" smtClean="0">
                <a:latin typeface="Letterjoin-Air Plus 8" panose="02000805000000020003" pitchFamily="50" charset="0"/>
              </a:rPr>
            </a:br>
            <a:r>
              <a:rPr lang="en-GB" sz="3600" dirty="0" smtClean="0">
                <a:latin typeface="Letterjoin-Air Plus 8" panose="02000805000000020003" pitchFamily="50" charset="0"/>
              </a:rPr>
              <a:t>Could you draw a table of the five food groups and add two different types of foods to each group. </a:t>
            </a:r>
            <a:endParaRPr lang="en-GB" sz="3600" dirty="0">
              <a:latin typeface="Letterjoin-Air Plus 8" panose="02000805000000020003" pitchFamily="50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5652431"/>
              </p:ext>
            </p:extLst>
          </p:nvPr>
        </p:nvGraphicFramePr>
        <p:xfrm>
          <a:off x="838200" y="3073400"/>
          <a:ext cx="11049000" cy="3378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56235">
                  <a:extLst>
                    <a:ext uri="{9D8B030D-6E8A-4147-A177-3AD203B41FA5}">
                      <a16:colId xmlns:a16="http://schemas.microsoft.com/office/drawing/2014/main" val="3958979563"/>
                    </a:ext>
                  </a:extLst>
                </a:gridCol>
                <a:gridCol w="2336677">
                  <a:extLst>
                    <a:ext uri="{9D8B030D-6E8A-4147-A177-3AD203B41FA5}">
                      <a16:colId xmlns:a16="http://schemas.microsoft.com/office/drawing/2014/main" val="709271222"/>
                    </a:ext>
                  </a:extLst>
                </a:gridCol>
                <a:gridCol w="2098357">
                  <a:extLst>
                    <a:ext uri="{9D8B030D-6E8A-4147-A177-3AD203B41FA5}">
                      <a16:colId xmlns:a16="http://schemas.microsoft.com/office/drawing/2014/main" val="1392621399"/>
                    </a:ext>
                  </a:extLst>
                </a:gridCol>
                <a:gridCol w="2251562">
                  <a:extLst>
                    <a:ext uri="{9D8B030D-6E8A-4147-A177-3AD203B41FA5}">
                      <a16:colId xmlns:a16="http://schemas.microsoft.com/office/drawing/2014/main" val="1654200503"/>
                    </a:ext>
                  </a:extLst>
                </a:gridCol>
                <a:gridCol w="2206169">
                  <a:extLst>
                    <a:ext uri="{9D8B030D-6E8A-4147-A177-3AD203B41FA5}">
                      <a16:colId xmlns:a16="http://schemas.microsoft.com/office/drawing/2014/main" val="7830212"/>
                    </a:ext>
                  </a:extLst>
                </a:gridCol>
              </a:tblGrid>
              <a:tr h="1550649">
                <a:tc>
                  <a:txBody>
                    <a:bodyPr/>
                    <a:lstStyle/>
                    <a:p>
                      <a:pPr algn="ctr">
                        <a:tabLst>
                          <a:tab pos="4562475" algn="l"/>
                        </a:tabLst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  <a:effectLst/>
                          <a:latin typeface="Letter-join Plus 8" panose="02000505000000020003" pitchFamily="50" charset="0"/>
                        </a:rPr>
                        <a:t>Protein</a:t>
                      </a:r>
                      <a:endParaRPr lang="en-GB" sz="2400" dirty="0">
                        <a:solidFill>
                          <a:schemeClr val="tx1"/>
                        </a:solidFill>
                        <a:effectLst/>
                        <a:latin typeface="Letter-join Plus 8" panose="02000505000000020003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62475" algn="l"/>
                        </a:tabLst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  <a:effectLst/>
                          <a:latin typeface="Letter-join Plus 8" panose="02000505000000020003" pitchFamily="50" charset="0"/>
                        </a:rPr>
                        <a:t>C</a:t>
                      </a:r>
                      <a:r>
                        <a:rPr lang="en-GB" sz="2400" dirty="0" smtClean="0">
                          <a:solidFill>
                            <a:schemeClr val="tx1"/>
                          </a:solidFill>
                          <a:effectLst/>
                          <a:latin typeface="Letter-join Plus 8" panose="02000505000000020003" pitchFamily="50" charset="0"/>
                        </a:rPr>
                        <a:t>arbohydrates</a:t>
                      </a:r>
                      <a:endParaRPr lang="en-GB" sz="2400" dirty="0">
                        <a:solidFill>
                          <a:schemeClr val="tx1"/>
                        </a:solidFill>
                        <a:effectLst/>
                        <a:latin typeface="Letter-join Plus 8" panose="02000505000000020003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62475" algn="l"/>
                        </a:tabLst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  <a:effectLst/>
                          <a:latin typeface="Letter-join Plus 8" panose="02000505000000020003" pitchFamily="50" charset="0"/>
                        </a:rPr>
                        <a:t>Dairy</a:t>
                      </a:r>
                      <a:endParaRPr lang="en-GB" sz="2400" dirty="0">
                        <a:solidFill>
                          <a:schemeClr val="tx1"/>
                        </a:solidFill>
                        <a:effectLst/>
                        <a:latin typeface="Letter-join Plus 8" panose="02000505000000020003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62475" algn="l"/>
                        </a:tabLst>
                      </a:pPr>
                      <a:r>
                        <a:rPr lang="en-GB" sz="2400">
                          <a:solidFill>
                            <a:schemeClr val="tx1"/>
                          </a:solidFill>
                          <a:effectLst/>
                          <a:latin typeface="Letter-join Plus 8" panose="02000505000000020003" pitchFamily="50" charset="0"/>
                        </a:rPr>
                        <a:t>Fruits and vegetables</a:t>
                      </a:r>
                      <a:endParaRPr lang="en-GB" sz="2400">
                        <a:solidFill>
                          <a:schemeClr val="tx1"/>
                        </a:solidFill>
                        <a:effectLst/>
                        <a:latin typeface="Letter-join Plus 8" panose="02000505000000020003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62475" algn="l"/>
                        </a:tabLst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  <a:effectLst/>
                          <a:latin typeface="Letter-join Plus 8" panose="02000505000000020003" pitchFamily="50" charset="0"/>
                        </a:rPr>
                        <a:t>Fats</a:t>
                      </a:r>
                      <a:endParaRPr lang="en-GB" sz="2400" dirty="0">
                        <a:solidFill>
                          <a:schemeClr val="tx1"/>
                        </a:solidFill>
                        <a:effectLst/>
                        <a:latin typeface="Letter-join Plus 8" panose="02000505000000020003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893931"/>
                  </a:ext>
                </a:extLst>
              </a:tr>
              <a:tr h="1827551">
                <a:tc>
                  <a:txBody>
                    <a:bodyPr/>
                    <a:lstStyle/>
                    <a:p>
                      <a:pPr algn="ctr">
                        <a:tabLst>
                          <a:tab pos="4562475" algn="l"/>
                        </a:tabLst>
                      </a:pPr>
                      <a:r>
                        <a:rPr lang="en-GB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Letter-join Plus 8" panose="02000505000000020003" pitchFamily="50" charset="0"/>
                        </a:rPr>
                        <a:t> </a:t>
                      </a:r>
                    </a:p>
                    <a:p>
                      <a:pPr algn="ctr">
                        <a:tabLst>
                          <a:tab pos="4562475" algn="l"/>
                        </a:tabLst>
                      </a:pPr>
                      <a:r>
                        <a:rPr lang="en-GB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Letter-join Plus 8" panose="02000505000000020003" pitchFamily="50" charset="0"/>
                        </a:rPr>
                        <a:t>Tuna</a:t>
                      </a:r>
                    </a:p>
                    <a:p>
                      <a:pPr algn="ctr">
                        <a:tabLst>
                          <a:tab pos="4562475" algn="l"/>
                        </a:tabLst>
                      </a:pPr>
                      <a:r>
                        <a:rPr lang="en-GB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Letter-join Plus 8" panose="02000505000000020003" pitchFamily="50" charset="0"/>
                        </a:rPr>
                        <a:t> </a:t>
                      </a:r>
                      <a:endParaRPr lang="en-GB" sz="2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Letter-join Plus 8" panose="02000505000000020003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62475" algn="l"/>
                        </a:tabLst>
                      </a:pPr>
                      <a:r>
                        <a:rPr lang="en-GB" sz="2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Letter-join Plus 8" panose="02000505000000020003" pitchFamily="50" charset="0"/>
                        </a:rPr>
                        <a:t> </a:t>
                      </a:r>
                    </a:p>
                    <a:p>
                      <a:pPr algn="ctr">
                        <a:tabLst>
                          <a:tab pos="4562475" algn="l"/>
                        </a:tabLst>
                      </a:pPr>
                      <a:r>
                        <a:rPr lang="en-GB" sz="2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Letter-join Plus 8" panose="02000505000000020003" pitchFamily="50" charset="0"/>
                        </a:rPr>
                        <a:t>pasta</a:t>
                      </a:r>
                      <a:endParaRPr lang="en-GB" sz="2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Letter-join Plus 8" panose="02000505000000020003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62475" algn="l"/>
                        </a:tabLst>
                      </a:pPr>
                      <a:r>
                        <a:rPr lang="en-GB" sz="2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Letter-join Plus 8" panose="02000505000000020003" pitchFamily="50" charset="0"/>
                        </a:rPr>
                        <a:t> </a:t>
                      </a:r>
                    </a:p>
                    <a:p>
                      <a:pPr algn="ctr">
                        <a:tabLst>
                          <a:tab pos="4562475" algn="l"/>
                        </a:tabLst>
                      </a:pPr>
                      <a:r>
                        <a:rPr lang="en-GB" sz="2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Letter-join Plus 8" panose="02000505000000020003" pitchFamily="50" charset="0"/>
                        </a:rPr>
                        <a:t>cheese</a:t>
                      </a:r>
                      <a:endParaRPr lang="en-GB" sz="2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Letter-join Plus 8" panose="02000505000000020003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62475" algn="l"/>
                        </a:tabLst>
                      </a:pPr>
                      <a:r>
                        <a:rPr lang="en-GB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Letter-join Plus 8" panose="02000505000000020003" pitchFamily="50" charset="0"/>
                        </a:rPr>
                        <a:t> </a:t>
                      </a:r>
                    </a:p>
                    <a:p>
                      <a:pPr algn="ctr">
                        <a:tabLst>
                          <a:tab pos="4562475" algn="l"/>
                        </a:tabLst>
                      </a:pPr>
                      <a:r>
                        <a:rPr lang="en-GB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Letter-join Plus 8" panose="02000505000000020003" pitchFamily="50" charset="0"/>
                        </a:rPr>
                        <a:t>Blueberries</a:t>
                      </a:r>
                      <a:endParaRPr lang="en-GB" sz="2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Letter-join Plus 8" panose="02000505000000020003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562475" algn="l"/>
                        </a:tabLst>
                      </a:pPr>
                      <a:r>
                        <a:rPr lang="en-GB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Letter-join Plus 8" panose="02000505000000020003" pitchFamily="50" charset="0"/>
                        </a:rPr>
                        <a:t> </a:t>
                      </a:r>
                    </a:p>
                    <a:p>
                      <a:pPr algn="ctr">
                        <a:tabLst>
                          <a:tab pos="4562475" algn="l"/>
                        </a:tabLst>
                      </a:pPr>
                      <a:r>
                        <a:rPr lang="en-GB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Letter-join Plus 8" panose="02000505000000020003" pitchFamily="50" charset="0"/>
                        </a:rPr>
                        <a:t>Chocolate</a:t>
                      </a:r>
                      <a:endParaRPr lang="en-GB" sz="2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Letter-join Plus 8" panose="02000505000000020003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95078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080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39800" y="889000"/>
            <a:ext cx="10058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u="sng" dirty="0" smtClean="0">
                <a:latin typeface="Letter-join Plus 8" panose="02000505000000020003" pitchFamily="50" charset="0"/>
              </a:rPr>
              <a:t>Task 2 </a:t>
            </a:r>
          </a:p>
          <a:p>
            <a:endParaRPr lang="en-GB" sz="3000" u="sng" dirty="0">
              <a:latin typeface="Letter-join Plus 8" panose="02000505000000020003" pitchFamily="50" charset="0"/>
            </a:endParaRPr>
          </a:p>
          <a:p>
            <a:r>
              <a:rPr lang="en-GB" sz="3000" dirty="0" smtClean="0">
                <a:latin typeface="Letter-join Plus 8" panose="02000505000000020003" pitchFamily="50" charset="0"/>
              </a:rPr>
              <a:t>Could you write one sentence about each of the five food groups, describing what the groups provide our bodies. </a:t>
            </a:r>
          </a:p>
          <a:p>
            <a:endParaRPr lang="en-GB" sz="3000" u="sng" dirty="0">
              <a:latin typeface="Letter-join Plus 8" panose="02000505000000020003" pitchFamily="50" charset="0"/>
            </a:endParaRPr>
          </a:p>
          <a:p>
            <a:r>
              <a:rPr lang="en-GB" sz="3000" dirty="0" smtClean="0">
                <a:latin typeface="Letter-join Plus 8" panose="02000505000000020003" pitchFamily="50" charset="0"/>
              </a:rPr>
              <a:t>Example. </a:t>
            </a:r>
          </a:p>
          <a:p>
            <a:r>
              <a:rPr lang="en-GB" sz="3000" dirty="0" smtClean="0">
                <a:latin typeface="Letter-join Plus 8" panose="02000505000000020003" pitchFamily="50" charset="0"/>
              </a:rPr>
              <a:t>Eating dairy is good for our bones &amp; teeth it has calcium which keeps us strong. </a:t>
            </a:r>
            <a:endParaRPr lang="en-GB" sz="3000" dirty="0">
              <a:latin typeface="Letter-join Plus 8" panose="02000505000000020003" pitchFamily="50" charset="0"/>
            </a:endParaRPr>
          </a:p>
        </p:txBody>
      </p:sp>
      <p:pic>
        <p:nvPicPr>
          <p:cNvPr id="3074" name="Picture 2" descr="Keto and Low-Carb Dairy: The Best and the Worst – Diet Doct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6892" y="4600307"/>
            <a:ext cx="3634692" cy="1817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2330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0515600" cy="1188720"/>
          </a:xfrm>
        </p:spPr>
        <p:txBody>
          <a:bodyPr>
            <a:normAutofit/>
          </a:bodyPr>
          <a:lstStyle/>
          <a:p>
            <a:r>
              <a:rPr lang="en-GB" sz="3000" u="sng" dirty="0" smtClean="0">
                <a:latin typeface="Letterjoin-Air Plus 8" panose="02000805000000020003" pitchFamily="50" charset="0"/>
              </a:rPr>
              <a:t>Extension activities once you have finished. </a:t>
            </a:r>
            <a:endParaRPr lang="en-GB" sz="3000" u="sng" dirty="0">
              <a:latin typeface="Letterjoin-Air Plus 8" panose="02000805000000020003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" y="1188721"/>
            <a:ext cx="10515600" cy="49606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latin typeface="Letter-join Plus 8" panose="02000505000000020003" pitchFamily="50" charset="0"/>
              </a:rPr>
              <a:t>Could you draw a picture of each of the foods you have written in your food groups. </a:t>
            </a:r>
          </a:p>
          <a:p>
            <a:pPr marL="0" indent="0">
              <a:buNone/>
            </a:pPr>
            <a:endParaRPr lang="en-GB" dirty="0">
              <a:latin typeface="Letter-join Plus 8" panose="02000505000000020003" pitchFamily="50" charset="0"/>
            </a:endParaRPr>
          </a:p>
          <a:p>
            <a:r>
              <a:rPr lang="en-GB" dirty="0">
                <a:latin typeface="Letterjoin-Air Plus 8" panose="02000805000000020003" pitchFamily="50" charset="0"/>
              </a:rPr>
              <a:t>Can you send a picture of your </a:t>
            </a:r>
            <a:r>
              <a:rPr lang="en-GB" dirty="0" smtClean="0">
                <a:latin typeface="Letterjoin-Air Plus 8" panose="02000805000000020003" pitchFamily="50" charset="0"/>
              </a:rPr>
              <a:t>work </a:t>
            </a:r>
            <a:r>
              <a:rPr lang="en-GB" dirty="0">
                <a:latin typeface="Letterjoin-Air Plus 8" panose="02000805000000020003" pitchFamily="50" charset="0"/>
              </a:rPr>
              <a:t>to us?</a:t>
            </a:r>
          </a:p>
          <a:p>
            <a:pPr marL="0" indent="0">
              <a:buNone/>
            </a:pPr>
            <a:endParaRPr lang="en-GB" dirty="0">
              <a:latin typeface="Letterjoin-Air Plus 8" panose="02000805000000020003" pitchFamily="50" charset="0"/>
            </a:endParaRPr>
          </a:p>
          <a:p>
            <a:pPr marL="0" lvl="0" indent="0">
              <a:buNone/>
            </a:pPr>
            <a:r>
              <a:rPr lang="en-US" altLang="en-US" dirty="0" smtClean="0">
                <a:solidFill>
                  <a:srgbClr val="5F5F5F"/>
                </a:solidFill>
                <a:latin typeface="Letter-join Plus 8" panose="02000505000000020003" pitchFamily="50" charset="0"/>
                <a:hlinkClick r:id="rId2"/>
              </a:rPr>
              <a:t>s.hiley@worthvalleyprimary.co.uk</a:t>
            </a:r>
            <a:endParaRPr lang="en-US" altLang="en-US" dirty="0" smtClean="0">
              <a:solidFill>
                <a:srgbClr val="5F5F5F"/>
              </a:solidFill>
              <a:latin typeface="Letter-join Plus 8" panose="02000505000000020003" pitchFamily="50" charset="0"/>
            </a:endParaRPr>
          </a:p>
          <a:p>
            <a:pPr marL="0" lvl="0" indent="0">
              <a:buNone/>
            </a:pPr>
            <a:endParaRPr lang="en-US" altLang="en-US" dirty="0">
              <a:solidFill>
                <a:srgbClr val="5F5F5F"/>
              </a:solidFill>
              <a:latin typeface="Letter-join Plus 8" panose="02000505000000020003" pitchFamily="50" charset="0"/>
            </a:endParaRPr>
          </a:p>
          <a:p>
            <a:pPr marL="0" lvl="0" indent="0">
              <a:buNone/>
            </a:pPr>
            <a:r>
              <a:rPr lang="en-US" altLang="en-US" dirty="0" smtClean="0">
                <a:solidFill>
                  <a:srgbClr val="5F5F5F"/>
                </a:solidFill>
                <a:latin typeface="Letter-join Plus 8" panose="02000505000000020003" pitchFamily="50" charset="0"/>
                <a:hlinkClick r:id="rId3"/>
              </a:rPr>
              <a:t>s.grant@worthvalleyprimary.co.uk</a:t>
            </a:r>
            <a:endParaRPr lang="en-US" altLang="en-US" dirty="0">
              <a:solidFill>
                <a:srgbClr val="5F5F5F"/>
              </a:solidFill>
              <a:latin typeface="Letter-join Plus 8" panose="02000505000000020003" pitchFamily="50" charset="0"/>
            </a:endParaRPr>
          </a:p>
          <a:p>
            <a:pPr marL="0" lvl="0" indent="0">
              <a:buNone/>
            </a:pPr>
            <a:endParaRPr lang="en-GB" dirty="0" smtClean="0">
              <a:latin typeface="Letter-join Plus 8" panose="02000505000000020003" pitchFamily="50" charset="0"/>
            </a:endParaRPr>
          </a:p>
          <a:p>
            <a:pPr marL="0" indent="0">
              <a:buNone/>
            </a:pPr>
            <a:endParaRPr lang="en-GB" dirty="0">
              <a:latin typeface="Letter-join Plus 8" panose="02000505000000020003" pitchFamily="50" charset="0"/>
            </a:endParaRPr>
          </a:p>
          <a:p>
            <a:pPr marL="0" indent="0">
              <a:buNone/>
            </a:pPr>
            <a:endParaRPr lang="en-GB" dirty="0" smtClean="0">
              <a:latin typeface="Letter-join Plus 8" panose="02000505000000020003" pitchFamily="50" charset="0"/>
            </a:endParaRPr>
          </a:p>
          <a:p>
            <a:pPr marL="0" indent="0">
              <a:buNone/>
            </a:pPr>
            <a:endParaRPr lang="en-GB" dirty="0" smtClean="0">
              <a:latin typeface="Letter-join Plus 8" panose="02000505000000020003" pitchFamily="50" charset="0"/>
            </a:endParaRPr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03721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244</Words>
  <Application>Microsoft Office PowerPoint</Application>
  <PresentationFormat>Widescreen</PresentationFormat>
  <Paragraphs>58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Letter-join Plus 8</vt:lpstr>
      <vt:lpstr>Letterjoin-Air Plus 8</vt:lpstr>
      <vt:lpstr>Times New Roman</vt:lpstr>
      <vt:lpstr>Office Theme</vt:lpstr>
      <vt:lpstr>Wednesday 13th January 2021</vt:lpstr>
      <vt:lpstr> </vt:lpstr>
      <vt:lpstr>Please watch the clip underneath </vt:lpstr>
      <vt:lpstr>PowerPoint Presentation</vt:lpstr>
      <vt:lpstr>Task 1  Could you draw a table of the five food groups and add two different types of foods to each group. </vt:lpstr>
      <vt:lpstr>PowerPoint Presentation</vt:lpstr>
      <vt:lpstr>Extension activities once you have finished. </vt:lpstr>
    </vt:vector>
  </TitlesOfParts>
  <Company>Worth Valley Primary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11th January 2021</dc:title>
  <dc:creator>s.hiley</dc:creator>
  <cp:lastModifiedBy>s.hiley</cp:lastModifiedBy>
  <cp:revision>26</cp:revision>
  <dcterms:created xsi:type="dcterms:W3CDTF">2021-01-10T15:35:41Z</dcterms:created>
  <dcterms:modified xsi:type="dcterms:W3CDTF">2021-01-12T22:42:37Z</dcterms:modified>
</cp:coreProperties>
</file>