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 Crawford" initials="LC" lastIdx="1" clrIdx="0">
    <p:extLst>
      <p:ext uri="{19B8F6BF-5375-455C-9EA6-DF929625EA0E}">
        <p15:presenceInfo xmlns:p15="http://schemas.microsoft.com/office/powerpoint/2012/main" userId="Lara Crawfo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51bWG17m-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.milner@worthvalleyprimary.co.uk" TargetMode="External"/><Relationship Id="rId2" Type="http://schemas.openxmlformats.org/officeDocument/2006/relationships/hyperlink" Target="mailto:lara.crawford@worthvalleyprimary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010" y="512763"/>
            <a:ext cx="9831977" cy="23876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Letterjoin-Air Plus 8" panose="02000805000000020003" pitchFamily="50" charset="0"/>
              </a:rPr>
              <a:t>Wednesday 13</a:t>
            </a:r>
            <a:r>
              <a:rPr lang="en-GB" sz="5400" baseline="30000" dirty="0" smtClean="0">
                <a:latin typeface="Letterjoin-Air Plus 8" panose="02000805000000020003" pitchFamily="50" charset="0"/>
              </a:rPr>
              <a:t>th</a:t>
            </a:r>
            <a:r>
              <a:rPr lang="en-GB" sz="5400" dirty="0" smtClean="0">
                <a:latin typeface="Letterjoin-Air Plus 8" panose="02000805000000020003" pitchFamily="50" charset="0"/>
              </a:rPr>
              <a:t> January 2021</a:t>
            </a:r>
            <a:endParaRPr lang="en-GB" sz="5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3055743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Letterjoin-Air Plus 8" panose="02000805000000020003" pitchFamily="50" charset="0"/>
              </a:rPr>
              <a:t>Design and technology 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4098" name="Picture 2" descr="Iranian traditional medicine: Eat a varied, well-balanced diet - Tehran  Ti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619" y="4077060"/>
            <a:ext cx="5316757" cy="269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Letterjoin-Air Plus 8" panose="02000805000000020003" pitchFamily="50" charset="0"/>
              </a:rPr>
              <a:t> </a:t>
            </a:r>
            <a:endParaRPr lang="en-GB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991394"/>
            <a:ext cx="10725150" cy="4451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etter-join Plus 8" panose="02000505000000020003" pitchFamily="50" charset="0"/>
              </a:rPr>
              <a:t>Over the next couple of weeks, we will be looking healthy eating and a varied diet, we will be discussing where food comes from and hopefully preparing and comparing meals towards the end of this unit of work</a:t>
            </a:r>
            <a:r>
              <a:rPr lang="en-GB" dirty="0" smtClean="0">
                <a:latin typeface="Letter-join Plus 8" panose="02000505000000020003" pitchFamily="50" charset="0"/>
              </a:rPr>
              <a:t>.</a:t>
            </a: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 </a:t>
            </a:r>
            <a:r>
              <a:rPr lang="en-GB" dirty="0">
                <a:latin typeface="Letter-join Plus 8" panose="02000505000000020003" pitchFamily="50" charset="0"/>
              </a:rPr>
              <a:t>At the beginning of the year we learnt all about healthy eating and food groups, we looked at the 5 food groups, and sorted different foods into the correct groups. We talked about what each group provided for our bodies to keep us strong and healthy. </a:t>
            </a: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Please watch the clip underneath</a:t>
            </a:r>
            <a:br>
              <a:rPr lang="en-GB" dirty="0" smtClean="0">
                <a:latin typeface="Letterjoin-Air Plus 8" panose="02000805000000020003" pitchFamily="50" charset="0"/>
              </a:rPr>
            </a:b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65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14000" b="1" u="sng" dirty="0">
                <a:hlinkClick r:id="rId2"/>
              </a:rPr>
              <a:t>https://</a:t>
            </a:r>
            <a:r>
              <a:rPr lang="en-GB" sz="14000" b="1" u="sng" dirty="0" smtClean="0">
                <a:hlinkClick r:id="rId2"/>
              </a:rPr>
              <a:t>www.youtube.com/watch?v=Z51bWG17m-Q</a:t>
            </a:r>
            <a:endParaRPr lang="en-GB" sz="14000" b="1" u="sng" dirty="0" smtClean="0"/>
          </a:p>
          <a:p>
            <a:pPr marL="0" lvl="0" indent="0">
              <a:buNone/>
            </a:pPr>
            <a:endParaRPr lang="en-US" altLang="en-US" sz="8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89" y="445539"/>
            <a:ext cx="7254811" cy="3234338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latin typeface="Letterjoin-Air Plus 8" panose="02000805000000020003" pitchFamily="50" charset="0"/>
              </a:rPr>
              <a:t>Can you name all the five food groups? </a:t>
            </a:r>
          </a:p>
          <a:p>
            <a:pPr algn="l"/>
            <a:endParaRPr lang="en-GB" dirty="0">
              <a:latin typeface="Letterjoin-Air Plus 8" panose="02000805000000020003" pitchFamily="50" charset="0"/>
            </a:endParaRPr>
          </a:p>
          <a:p>
            <a:pPr algn="l"/>
            <a:endParaRPr lang="en-GB" dirty="0" smtClean="0">
              <a:latin typeface="Letterjoin-Air Plus 8" panose="02000805000000020003" pitchFamily="50" charset="0"/>
            </a:endParaRPr>
          </a:p>
          <a:p>
            <a:pPr algn="l"/>
            <a:r>
              <a:rPr lang="en-GB" dirty="0" smtClean="0">
                <a:latin typeface="Letterjoin-Air Plus 8" panose="02000805000000020003" pitchFamily="50" charset="0"/>
              </a:rPr>
              <a:t>Why is it important to eat fruit and vegetables? </a:t>
            </a:r>
          </a:p>
          <a:p>
            <a:pPr algn="l"/>
            <a:endParaRPr lang="en-GB" dirty="0">
              <a:latin typeface="Letterjoin-Air Plus 8" panose="02000805000000020003" pitchFamily="50" charset="0"/>
            </a:endParaRPr>
          </a:p>
          <a:p>
            <a:pPr algn="l"/>
            <a:endParaRPr lang="en-GB" dirty="0" smtClean="0">
              <a:latin typeface="Letterjoin-Air Plus 8" panose="02000805000000020003" pitchFamily="50" charset="0"/>
            </a:endParaRPr>
          </a:p>
          <a:p>
            <a:pPr algn="l"/>
            <a:r>
              <a:rPr lang="en-GB" dirty="0" smtClean="0">
                <a:latin typeface="Letterjoin-Air Plus 8" panose="02000805000000020003" pitchFamily="50" charset="0"/>
              </a:rPr>
              <a:t>What does protein do for our bodies? </a:t>
            </a:r>
          </a:p>
          <a:p>
            <a:pPr algn="l"/>
            <a:endParaRPr lang="en-GB" dirty="0" smtClean="0">
              <a:latin typeface="Letterjoin-Air Plus 8" panose="02000805000000020003" pitchFamily="50" charset="0"/>
            </a:endParaRPr>
          </a:p>
        </p:txBody>
      </p:sp>
      <p:pic>
        <p:nvPicPr>
          <p:cNvPr id="1026" name="Picture 2" descr="How to get More Variety in your Diet | BC Dairy Assoc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0040">
            <a:off x="573182" y="3230511"/>
            <a:ext cx="3643217" cy="243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922586" y="526007"/>
            <a:ext cx="2273030" cy="2134592"/>
          </a:xfrm>
          <a:prstGeom prst="wedgeEllipse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Letter-join Plus 8" panose="02000505000000020003" pitchFamily="50" charset="0"/>
              </a:rPr>
              <a:t>Can you discuss these questions with an adult?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701275"/>
            <a:ext cx="10515600" cy="1423988"/>
          </a:xfrm>
        </p:spPr>
        <p:txBody>
          <a:bodyPr>
            <a:normAutofit fontScale="90000"/>
          </a:bodyPr>
          <a:lstStyle/>
          <a:p>
            <a:r>
              <a:rPr lang="en-GB" sz="4000" u="sng" dirty="0" smtClean="0">
                <a:latin typeface="Letterjoin-Air Plus 8" panose="02000805000000020003" pitchFamily="50" charset="0"/>
              </a:rPr>
              <a:t>Task 1 </a:t>
            </a:r>
            <a:br>
              <a:rPr lang="en-GB" sz="4000" u="sng" dirty="0" smtClean="0">
                <a:latin typeface="Letterjoin-Air Plus 8" panose="02000805000000020003" pitchFamily="50" charset="0"/>
              </a:rPr>
            </a:br>
            <a:r>
              <a:rPr lang="en-GB" sz="3600" dirty="0" smtClean="0">
                <a:latin typeface="Letterjoin-Air Plus 8" panose="02000805000000020003" pitchFamily="50" charset="0"/>
              </a:rPr>
              <a:t>Could you draw a table of the five food groups and add two different types of foods to each group. </a:t>
            </a:r>
            <a:endParaRPr lang="en-GB" sz="3600" dirty="0">
              <a:latin typeface="Letterjoin-Air Plus 8" panose="02000805000000020003" pitchFamily="50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735250"/>
              </p:ext>
            </p:extLst>
          </p:nvPr>
        </p:nvGraphicFramePr>
        <p:xfrm>
          <a:off x="838200" y="3073400"/>
          <a:ext cx="11049000" cy="337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6235">
                  <a:extLst>
                    <a:ext uri="{9D8B030D-6E8A-4147-A177-3AD203B41FA5}">
                      <a16:colId xmlns:a16="http://schemas.microsoft.com/office/drawing/2014/main" val="3958979563"/>
                    </a:ext>
                  </a:extLst>
                </a:gridCol>
                <a:gridCol w="2336677">
                  <a:extLst>
                    <a:ext uri="{9D8B030D-6E8A-4147-A177-3AD203B41FA5}">
                      <a16:colId xmlns:a16="http://schemas.microsoft.com/office/drawing/2014/main" val="709271222"/>
                    </a:ext>
                  </a:extLst>
                </a:gridCol>
                <a:gridCol w="2098357">
                  <a:extLst>
                    <a:ext uri="{9D8B030D-6E8A-4147-A177-3AD203B41FA5}">
                      <a16:colId xmlns:a16="http://schemas.microsoft.com/office/drawing/2014/main" val="1392621399"/>
                    </a:ext>
                  </a:extLst>
                </a:gridCol>
                <a:gridCol w="2251562">
                  <a:extLst>
                    <a:ext uri="{9D8B030D-6E8A-4147-A177-3AD203B41FA5}">
                      <a16:colId xmlns:a16="http://schemas.microsoft.com/office/drawing/2014/main" val="1654200503"/>
                    </a:ext>
                  </a:extLst>
                </a:gridCol>
                <a:gridCol w="2206169">
                  <a:extLst>
                    <a:ext uri="{9D8B030D-6E8A-4147-A177-3AD203B41FA5}">
                      <a16:colId xmlns:a16="http://schemas.microsoft.com/office/drawing/2014/main" val="7830212"/>
                    </a:ext>
                  </a:extLst>
                </a:gridCol>
              </a:tblGrid>
              <a:tr h="1550649"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Protein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carbohydrates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Dairy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Fruits and vegetables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Fats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3931"/>
                  </a:ext>
                </a:extLst>
              </a:tr>
              <a:tr h="1827551"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Tuna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pasta</a:t>
                      </a:r>
                      <a:endParaRPr lang="en-GB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cheese</a:t>
                      </a:r>
                      <a:endParaRPr lang="en-GB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Blueberries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Chocolate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507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8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889000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 smtClean="0">
                <a:latin typeface="Letter-join Plus 8" panose="02000505000000020003" pitchFamily="50" charset="0"/>
              </a:rPr>
              <a:t>Task 2 </a:t>
            </a:r>
          </a:p>
          <a:p>
            <a:endParaRPr lang="en-GB" sz="3000" u="sng" dirty="0">
              <a:latin typeface="Letter-join Plus 8" panose="02000505000000020003" pitchFamily="50" charset="0"/>
            </a:endParaRPr>
          </a:p>
          <a:p>
            <a:r>
              <a:rPr lang="en-GB" sz="3000" dirty="0" smtClean="0">
                <a:latin typeface="Letter-join Plus 8" panose="02000505000000020003" pitchFamily="50" charset="0"/>
              </a:rPr>
              <a:t>Could you write one sentence about each of the five food groups, describing what the groups provide our bodies. </a:t>
            </a:r>
          </a:p>
          <a:p>
            <a:endParaRPr lang="en-GB" sz="3000" u="sng" dirty="0">
              <a:latin typeface="Letter-join Plus 8" panose="02000505000000020003" pitchFamily="50" charset="0"/>
            </a:endParaRPr>
          </a:p>
          <a:p>
            <a:r>
              <a:rPr lang="en-GB" sz="3000" dirty="0" smtClean="0">
                <a:latin typeface="Letter-join Plus 8" panose="02000505000000020003" pitchFamily="50" charset="0"/>
              </a:rPr>
              <a:t>Example. </a:t>
            </a:r>
          </a:p>
          <a:p>
            <a:r>
              <a:rPr lang="en-GB" sz="3000" dirty="0" smtClean="0">
                <a:latin typeface="Letter-join Plus 8" panose="02000505000000020003" pitchFamily="50" charset="0"/>
              </a:rPr>
              <a:t>Eating dairy is good for our bones &amp; teeth it has calcium which keeps us strong. </a:t>
            </a:r>
            <a:endParaRPr lang="en-GB" sz="3000" dirty="0">
              <a:latin typeface="Letter-join Plus 8" panose="02000505000000020003" pitchFamily="50" charset="0"/>
            </a:endParaRPr>
          </a:p>
        </p:txBody>
      </p:sp>
      <p:pic>
        <p:nvPicPr>
          <p:cNvPr id="3074" name="Picture 2" descr="Keto and Low-Carb Dairy: The Best and the Worst – Diet Do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92" y="4600307"/>
            <a:ext cx="3634692" cy="181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3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188720"/>
          </a:xfrm>
        </p:spPr>
        <p:txBody>
          <a:bodyPr>
            <a:normAutofit/>
          </a:bodyPr>
          <a:lstStyle/>
          <a:p>
            <a:r>
              <a:rPr lang="en-GB" sz="3000" u="sng" dirty="0" smtClean="0">
                <a:latin typeface="Letterjoin-Air Plus 8" panose="02000805000000020003" pitchFamily="50" charset="0"/>
              </a:rPr>
              <a:t>Extension activities once you have finished. </a:t>
            </a:r>
            <a:endParaRPr lang="en-GB" sz="3000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1188721"/>
            <a:ext cx="10515600" cy="4960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Could you draw a picture of each of the foods you have written in your food groups. </a:t>
            </a: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</a:rPr>
              <a:t>Can you send a picture of your writing to us?</a:t>
            </a: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lvl="0" indent="0">
              <a:buNone/>
            </a:pPr>
            <a:r>
              <a:rPr lang="en-US" altLang="en-US" dirty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lara.crawford@worthvalleyprimary.co.uk</a:t>
            </a:r>
            <a:endParaRPr lang="en-US" altLang="en-US" dirty="0">
              <a:latin typeface="Letter-join Plus 8" panose="02000505000000020003" pitchFamily="50" charset="0"/>
            </a:endParaRPr>
          </a:p>
          <a:p>
            <a:pPr marL="0" lvl="0" indent="0">
              <a:buNone/>
            </a:pPr>
            <a:endParaRPr lang="en-US" altLang="en-US" dirty="0">
              <a:latin typeface="Letter-join Plus 8" panose="02000505000000020003" pitchFamily="50" charset="0"/>
            </a:endParaRPr>
          </a:p>
          <a:p>
            <a:pPr marL="0" lvl="0" indent="0">
              <a:buNone/>
            </a:pPr>
            <a:r>
              <a:rPr lang="en-US" altLang="en-US" dirty="0">
                <a:solidFill>
                  <a:srgbClr val="5F5F5F"/>
                </a:solidFill>
                <a:latin typeface="Letter-join Plus 8" panose="02000505000000020003" pitchFamily="50" charset="0"/>
                <a:hlinkClick r:id="rId3"/>
              </a:rPr>
              <a:t>steph.milner@worthvalleyprimary.co.uk</a:t>
            </a:r>
            <a:endParaRPr lang="en-US" altLang="en-US" dirty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72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234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Letter-join Plus 8</vt:lpstr>
      <vt:lpstr>Letterjoin-Air Plus 8</vt:lpstr>
      <vt:lpstr>Times New Roman</vt:lpstr>
      <vt:lpstr>Office Theme</vt:lpstr>
      <vt:lpstr>Wednesday 13th January 2021</vt:lpstr>
      <vt:lpstr> </vt:lpstr>
      <vt:lpstr>Please watch the clip underneath </vt:lpstr>
      <vt:lpstr>PowerPoint Presentation</vt:lpstr>
      <vt:lpstr>Task 1  Could you draw a table of the five food groups and add two different types of foods to each group. </vt:lpstr>
      <vt:lpstr>PowerPoint Presentation</vt:lpstr>
      <vt:lpstr>Extension activities once you have finished. 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Lara Crawford</cp:lastModifiedBy>
  <cp:revision>25</cp:revision>
  <dcterms:created xsi:type="dcterms:W3CDTF">2021-01-10T15:35:41Z</dcterms:created>
  <dcterms:modified xsi:type="dcterms:W3CDTF">2021-01-11T21:38:14Z</dcterms:modified>
</cp:coreProperties>
</file>