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0" r:id="rId4"/>
    <p:sldId id="259" r:id="rId5"/>
    <p:sldId id="261" r:id="rId6"/>
    <p:sldId id="257"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Nicholson" initials="CN" lastIdx="1" clrIdx="0">
    <p:extLst>
      <p:ext uri="{19B8F6BF-5375-455C-9EA6-DF929625EA0E}">
        <p15:presenceInfo xmlns:p15="http://schemas.microsoft.com/office/powerpoint/2012/main" userId="bcc591f8caa8f68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4425880-D198-47E9-AA19-EB5AFDC1213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1831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2259641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996876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425880-D198-47E9-AA19-EB5AFDC1213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918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425880-D198-47E9-AA19-EB5AFDC1213F}"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335611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425880-D198-47E9-AA19-EB5AFDC1213F}"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1092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425880-D198-47E9-AA19-EB5AFDC1213F}"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429236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425880-D198-47E9-AA19-EB5AFDC1213F}"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88208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25880-D198-47E9-AA19-EB5AFDC1213F}"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447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633132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425880-D198-47E9-AA19-EB5AFDC1213F}"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CA2A0-8EA5-46FB-A95A-46D7D0341A72}" type="slidenum">
              <a:rPr lang="en-US" smtClean="0"/>
              <a:t>‹#›</a:t>
            </a:fld>
            <a:endParaRPr lang="en-US"/>
          </a:p>
        </p:txBody>
      </p:sp>
    </p:spTree>
    <p:extLst>
      <p:ext uri="{BB962C8B-B14F-4D97-AF65-F5344CB8AC3E}">
        <p14:creationId xmlns:p14="http://schemas.microsoft.com/office/powerpoint/2010/main" val="106264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25880-D198-47E9-AA19-EB5AFDC1213F}" type="datetimeFigureOut">
              <a:rPr lang="en-US" smtClean="0"/>
              <a:t>1/15/2021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CA2A0-8EA5-46FB-A95A-46D7D0341A72}" type="slidenum">
              <a:rPr lang="en-US" smtClean="0"/>
              <a:t>‹#›</a:t>
            </a:fld>
            <a:endParaRPr lang="en-US"/>
          </a:p>
        </p:txBody>
      </p:sp>
    </p:spTree>
    <p:extLst>
      <p:ext uri="{BB962C8B-B14F-4D97-AF65-F5344CB8AC3E}">
        <p14:creationId xmlns:p14="http://schemas.microsoft.com/office/powerpoint/2010/main" val="236309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urplemash.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urplemash.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hyperlink" Target="English%20week%203%20Monday.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2776"/>
            <a:ext cx="9144000" cy="1132523"/>
          </a:xfrm>
        </p:spPr>
        <p:txBody>
          <a:bodyPr/>
          <a:lstStyle/>
          <a:p>
            <a:r>
              <a:rPr lang="en-US" dirty="0">
                <a:latin typeface="Letter-join Plus 8" panose="02000505000000020003" pitchFamily="50" charset="0"/>
              </a:rPr>
              <a:t>English</a:t>
            </a:r>
          </a:p>
        </p:txBody>
      </p:sp>
      <p:sp>
        <p:nvSpPr>
          <p:cNvPr id="3" name="Subtitle 2"/>
          <p:cNvSpPr>
            <a:spLocks noGrp="1"/>
          </p:cNvSpPr>
          <p:nvPr>
            <p:ph type="subTitle" idx="1"/>
          </p:nvPr>
        </p:nvSpPr>
        <p:spPr>
          <a:xfrm>
            <a:off x="1524000" y="3602038"/>
            <a:ext cx="9144000" cy="930773"/>
          </a:xfrm>
        </p:spPr>
        <p:txBody>
          <a:bodyPr>
            <a:normAutofit/>
          </a:bodyPr>
          <a:lstStyle/>
          <a:p>
            <a:r>
              <a:rPr lang="en-US" sz="4000" dirty="0" smtClean="0">
                <a:latin typeface="Letter-join Plus 8" panose="02000505000000020003" pitchFamily="50" charset="0"/>
              </a:rPr>
              <a:t>Monday 18</a:t>
            </a:r>
            <a:r>
              <a:rPr lang="en-US" sz="4000" baseline="30000" dirty="0" smtClean="0">
                <a:latin typeface="Letter-join Plus 8" panose="02000505000000020003" pitchFamily="50" charset="0"/>
              </a:rPr>
              <a:t>th</a:t>
            </a:r>
            <a:r>
              <a:rPr lang="en-US" sz="4000" dirty="0" smtClean="0">
                <a:latin typeface="Letter-join Plus 8" panose="02000505000000020003" pitchFamily="50" charset="0"/>
              </a:rPr>
              <a:t> </a:t>
            </a:r>
            <a:r>
              <a:rPr lang="en-US" sz="4000" dirty="0">
                <a:latin typeface="Letter-join Plus 8" panose="02000505000000020003" pitchFamily="50" charset="0"/>
              </a:rPr>
              <a:t>January 2021</a:t>
            </a:r>
          </a:p>
        </p:txBody>
      </p:sp>
    </p:spTree>
    <p:extLst>
      <p:ext uri="{BB962C8B-B14F-4D97-AF65-F5344CB8AC3E}">
        <p14:creationId xmlns:p14="http://schemas.microsoft.com/office/powerpoint/2010/main" val="3350589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A12AC-5CF2-4484-8DE0-8F999FDAC76B}"/>
              </a:ext>
            </a:extLst>
          </p:cNvPr>
          <p:cNvSpPr>
            <a:spLocks noGrp="1"/>
          </p:cNvSpPr>
          <p:nvPr>
            <p:ph type="title"/>
          </p:nvPr>
        </p:nvSpPr>
        <p:spPr/>
        <p:txBody>
          <a:bodyPr/>
          <a:lstStyle/>
          <a:p>
            <a:pPr algn="ctr"/>
            <a:r>
              <a:rPr lang="en-GB" u="sng" dirty="0" smtClean="0"/>
              <a:t> </a:t>
            </a:r>
            <a:endParaRPr lang="en-GB" u="sng" dirty="0"/>
          </a:p>
        </p:txBody>
      </p:sp>
      <p:sp>
        <p:nvSpPr>
          <p:cNvPr id="3" name="Content Placeholder 2">
            <a:extLst>
              <a:ext uri="{FF2B5EF4-FFF2-40B4-BE49-F238E27FC236}">
                <a16:creationId xmlns:a16="http://schemas.microsoft.com/office/drawing/2014/main" id="{D0658E6D-11FD-4070-B1C0-714AF45626DE}"/>
              </a:ext>
            </a:extLst>
          </p:cNvPr>
          <p:cNvSpPr>
            <a:spLocks noGrp="1"/>
          </p:cNvSpPr>
          <p:nvPr>
            <p:ph idx="1"/>
          </p:nvPr>
        </p:nvSpPr>
        <p:spPr>
          <a:xfrm>
            <a:off x="838200" y="706278"/>
            <a:ext cx="10515600" cy="643255"/>
          </a:xfrm>
        </p:spPr>
        <p:txBody>
          <a:bodyPr>
            <a:noAutofit/>
          </a:bodyPr>
          <a:lstStyle/>
          <a:p>
            <a:pPr marL="0" indent="0" algn="ctr">
              <a:buNone/>
            </a:pPr>
            <a:r>
              <a:rPr lang="en-US" sz="4400" u="sng" dirty="0" smtClean="0"/>
              <a:t>Can I use the –</a:t>
            </a:r>
            <a:r>
              <a:rPr lang="en-US" sz="4400" u="sng" dirty="0" err="1" smtClean="0"/>
              <a:t>ent</a:t>
            </a:r>
            <a:r>
              <a:rPr lang="en-US" sz="4400" u="sng" dirty="0" smtClean="0"/>
              <a:t>, -</a:t>
            </a:r>
            <a:r>
              <a:rPr lang="en-US" sz="4400" u="sng" dirty="0" err="1"/>
              <a:t>e</a:t>
            </a:r>
            <a:r>
              <a:rPr lang="en-US" sz="4400" u="sng" dirty="0" err="1" smtClean="0"/>
              <a:t>ncy</a:t>
            </a:r>
            <a:r>
              <a:rPr lang="en-US" sz="4400" u="sng" dirty="0" smtClean="0"/>
              <a:t>, -</a:t>
            </a:r>
            <a:r>
              <a:rPr lang="en-US" sz="4400" u="sng" dirty="0" err="1"/>
              <a:t>e</a:t>
            </a:r>
            <a:r>
              <a:rPr lang="en-US" sz="4400" u="sng" dirty="0" err="1" smtClean="0"/>
              <a:t>nce</a:t>
            </a:r>
            <a:r>
              <a:rPr lang="en-US" sz="4400" u="sng" dirty="0" smtClean="0"/>
              <a:t> suffix?</a:t>
            </a:r>
            <a:endParaRPr lang="en-US" sz="2400" u="sng" dirty="0">
              <a:solidFill>
                <a:schemeClr val="accent1">
                  <a:lumMod val="75000"/>
                </a:schemeClr>
              </a:solidFill>
            </a:endParaRPr>
          </a:p>
        </p:txBody>
      </p:sp>
      <p:pic>
        <p:nvPicPr>
          <p:cNvPr id="5" name="Picture 4"/>
          <p:cNvPicPr>
            <a:picLocks noChangeAspect="1"/>
          </p:cNvPicPr>
          <p:nvPr/>
        </p:nvPicPr>
        <p:blipFill>
          <a:blip r:embed="rId2"/>
          <a:stretch>
            <a:fillRect/>
          </a:stretch>
        </p:blipFill>
        <p:spPr>
          <a:xfrm>
            <a:off x="549049" y="1690686"/>
            <a:ext cx="4447744" cy="4741682"/>
          </a:xfrm>
          <a:prstGeom prst="rect">
            <a:avLst/>
          </a:prstGeom>
        </p:spPr>
      </p:pic>
      <p:sp>
        <p:nvSpPr>
          <p:cNvPr id="6" name="Rectangle 5"/>
          <p:cNvSpPr/>
          <p:nvPr/>
        </p:nvSpPr>
        <p:spPr>
          <a:xfrm>
            <a:off x="6418217" y="5786037"/>
            <a:ext cx="6096000" cy="646331"/>
          </a:xfrm>
          <a:prstGeom prst="rect">
            <a:avLst/>
          </a:prstGeom>
        </p:spPr>
        <p:txBody>
          <a:bodyPr>
            <a:spAutoFit/>
          </a:bodyPr>
          <a:lstStyle/>
          <a:p>
            <a:r>
              <a:rPr lang="en-US" dirty="0">
                <a:latin typeface="Letter-join Plus 8" panose="02000505000000020003" pitchFamily="50" charset="0"/>
              </a:rPr>
              <a:t>Log into Purple Mash to find the </a:t>
            </a:r>
            <a:r>
              <a:rPr lang="en-US" dirty="0" smtClean="0">
                <a:latin typeface="Letter-join Plus 8" panose="02000505000000020003" pitchFamily="50" charset="0"/>
              </a:rPr>
              <a:t>worksheet</a:t>
            </a:r>
            <a:r>
              <a:rPr lang="en-US" dirty="0">
                <a:latin typeface="Letter-join Plus 8" panose="02000505000000020003" pitchFamily="50" charset="0"/>
              </a:rPr>
              <a:t>. </a:t>
            </a:r>
          </a:p>
          <a:p>
            <a:r>
              <a:rPr lang="en-US" dirty="0">
                <a:hlinkClick r:id="rId3"/>
              </a:rPr>
              <a:t>https://www.purplemash.com/</a:t>
            </a:r>
            <a:endParaRPr lang="en-US" dirty="0"/>
          </a:p>
        </p:txBody>
      </p:sp>
      <p:sp>
        <p:nvSpPr>
          <p:cNvPr id="7" name="TextBox 6"/>
          <p:cNvSpPr txBox="1"/>
          <p:nvPr/>
        </p:nvSpPr>
        <p:spPr>
          <a:xfrm>
            <a:off x="6857999" y="2182790"/>
            <a:ext cx="3370217" cy="1754326"/>
          </a:xfrm>
          <a:prstGeom prst="rect">
            <a:avLst/>
          </a:prstGeom>
          <a:noFill/>
        </p:spPr>
        <p:txBody>
          <a:bodyPr wrap="square" rtlCol="0">
            <a:spAutoFit/>
          </a:bodyPr>
          <a:lstStyle/>
          <a:p>
            <a:r>
              <a:rPr lang="en-US" dirty="0" smtClean="0"/>
              <a:t>Adjectives can become nouns with the addition of a range of suffixes</a:t>
            </a:r>
          </a:p>
          <a:p>
            <a:endParaRPr lang="en-US" dirty="0"/>
          </a:p>
          <a:p>
            <a:r>
              <a:rPr lang="en-US" dirty="0" smtClean="0"/>
              <a:t>Adjectives ending -</a:t>
            </a:r>
            <a:r>
              <a:rPr lang="en-US" dirty="0" err="1" smtClean="0"/>
              <a:t>ent</a:t>
            </a:r>
            <a:r>
              <a:rPr lang="en-US" dirty="0" smtClean="0"/>
              <a:t> </a:t>
            </a:r>
            <a:r>
              <a:rPr lang="en-US" dirty="0"/>
              <a:t>b</a:t>
            </a:r>
            <a:r>
              <a:rPr lang="en-US" dirty="0" smtClean="0"/>
              <a:t>ecome nouns ending –</a:t>
            </a:r>
            <a:r>
              <a:rPr lang="en-US" dirty="0" err="1" smtClean="0"/>
              <a:t>ency</a:t>
            </a:r>
            <a:r>
              <a:rPr lang="en-US" dirty="0" smtClean="0"/>
              <a:t> and -</a:t>
            </a:r>
            <a:r>
              <a:rPr lang="en-US" dirty="0" err="1" smtClean="0"/>
              <a:t>ence</a:t>
            </a:r>
            <a:endParaRPr lang="en-US" dirty="0"/>
          </a:p>
        </p:txBody>
      </p:sp>
    </p:spTree>
    <p:extLst>
      <p:ext uri="{BB962C8B-B14F-4D97-AF65-F5344CB8AC3E}">
        <p14:creationId xmlns:p14="http://schemas.microsoft.com/office/powerpoint/2010/main" val="399466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548640" y="141227"/>
            <a:ext cx="9300754" cy="5744239"/>
          </a:xfrm>
          <a:prstGeom prst="rect">
            <a:avLst/>
          </a:prstGeom>
        </p:spPr>
      </p:pic>
      <p:pic>
        <p:nvPicPr>
          <p:cNvPr id="6" name="5/6Spelling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53452" y="5499463"/>
            <a:ext cx="1052210" cy="1052210"/>
          </a:xfrm>
          <a:prstGeom prst="rect">
            <a:avLst/>
          </a:prstGeom>
        </p:spPr>
      </p:pic>
    </p:spTree>
    <p:extLst>
      <p:ext uri="{BB962C8B-B14F-4D97-AF65-F5344CB8AC3E}">
        <p14:creationId xmlns:p14="http://schemas.microsoft.com/office/powerpoint/2010/main" val="3652048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3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665" y="398904"/>
            <a:ext cx="10515600" cy="1325563"/>
          </a:xfrm>
        </p:spPr>
        <p:txBody>
          <a:bodyPr/>
          <a:lstStyle/>
          <a:p>
            <a:pPr algn="ctr"/>
            <a:r>
              <a:rPr lang="en-US" dirty="0">
                <a:latin typeface="Letter-join Plus 8" panose="02000505000000020003" pitchFamily="50" charset="0"/>
              </a:rPr>
              <a:t> </a:t>
            </a:r>
            <a:r>
              <a:rPr lang="en-US" b="1" u="sng" dirty="0">
                <a:latin typeface="Letter-join Plus 8" panose="02000505000000020003" pitchFamily="50" charset="0"/>
              </a:rPr>
              <a:t> </a:t>
            </a:r>
          </a:p>
        </p:txBody>
      </p:sp>
      <p:sp>
        <p:nvSpPr>
          <p:cNvPr id="3" name="Content Placeholder 2"/>
          <p:cNvSpPr>
            <a:spLocks noGrp="1"/>
          </p:cNvSpPr>
          <p:nvPr>
            <p:ph idx="1"/>
          </p:nvPr>
        </p:nvSpPr>
        <p:spPr>
          <a:xfrm>
            <a:off x="3437069" y="5526503"/>
            <a:ext cx="6818811" cy="1575780"/>
          </a:xfrm>
        </p:spPr>
        <p:txBody>
          <a:bodyPr>
            <a:normAutofit/>
          </a:bodyPr>
          <a:lstStyle/>
          <a:p>
            <a:pPr marL="0" indent="0">
              <a:buNone/>
            </a:pPr>
            <a:r>
              <a:rPr lang="en-US" dirty="0">
                <a:latin typeface="Letter-join Plus 8" panose="02000505000000020003" pitchFamily="50" charset="0"/>
              </a:rPr>
              <a:t>Log into Purple </a:t>
            </a:r>
            <a:r>
              <a:rPr lang="en-US" dirty="0" smtClean="0">
                <a:latin typeface="Letter-join Plus 8" panose="02000505000000020003" pitchFamily="50" charset="0"/>
              </a:rPr>
              <a:t>Mash to find the worksheet. </a:t>
            </a:r>
            <a:endParaRPr lang="en-US" dirty="0">
              <a:latin typeface="Letter-join Plus 8" panose="02000505000000020003" pitchFamily="50" charset="0"/>
            </a:endParaRPr>
          </a:p>
          <a:p>
            <a:pPr marL="0" indent="0">
              <a:buNone/>
            </a:pPr>
            <a:r>
              <a:rPr lang="en-US" dirty="0">
                <a:hlinkClick r:id="rId2"/>
              </a:rPr>
              <a:t>https://www.purplemash.com</a:t>
            </a:r>
            <a:r>
              <a:rPr lang="en-US" dirty="0" smtClean="0">
                <a:hlinkClick r:id="rId2"/>
              </a:rPr>
              <a:t>/</a:t>
            </a:r>
            <a:endParaRPr lang="en-US" dirty="0"/>
          </a:p>
        </p:txBody>
      </p:sp>
      <p:pic>
        <p:nvPicPr>
          <p:cNvPr id="6" name="Picture 5"/>
          <p:cNvPicPr/>
          <p:nvPr/>
        </p:nvPicPr>
        <p:blipFill>
          <a:blip r:embed="rId3"/>
          <a:stretch>
            <a:fillRect/>
          </a:stretch>
        </p:blipFill>
        <p:spPr>
          <a:xfrm>
            <a:off x="1887372" y="0"/>
            <a:ext cx="8368508" cy="5526503"/>
          </a:xfrm>
          <a:prstGeom prst="rect">
            <a:avLst/>
          </a:prstGeom>
        </p:spPr>
      </p:pic>
    </p:spTree>
    <p:extLst>
      <p:ext uri="{BB962C8B-B14F-4D97-AF65-F5344CB8AC3E}">
        <p14:creationId xmlns:p14="http://schemas.microsoft.com/office/powerpoint/2010/main" val="2982088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602" y="1397238"/>
            <a:ext cx="10382794" cy="1325563"/>
          </a:xfrm>
        </p:spPr>
        <p:txBody>
          <a:bodyPr>
            <a:normAutofit fontScale="90000"/>
          </a:bodyPr>
          <a:lstStyle/>
          <a:p>
            <a:pPr algn="ctr"/>
            <a:r>
              <a:rPr lang="en-US" sz="2800" dirty="0">
                <a:latin typeface="Letter-join Plus 8" panose="02000505000000020003" pitchFamily="50" charset="0"/>
              </a:rPr>
              <a:t>You should now have </a:t>
            </a:r>
            <a:r>
              <a:rPr lang="en-US" sz="2800" dirty="0" smtClean="0">
                <a:latin typeface="Letter-join Plus 8" panose="02000505000000020003" pitchFamily="50" charset="0"/>
              </a:rPr>
              <a:t>edited the first draft of your setting description.</a:t>
            </a:r>
            <a:br>
              <a:rPr lang="en-US" sz="2800" dirty="0" smtClean="0">
                <a:latin typeface="Letter-join Plus 8" panose="02000505000000020003" pitchFamily="50" charset="0"/>
              </a:rPr>
            </a:br>
            <a:r>
              <a:rPr lang="en-US" sz="2800" dirty="0">
                <a:latin typeface="Letter-join Plus 8" panose="02000505000000020003" pitchFamily="50" charset="0"/>
              </a:rPr>
              <a:t/>
            </a:r>
            <a:br>
              <a:rPr lang="en-US" sz="2800" dirty="0">
                <a:latin typeface="Letter-join Plus 8" panose="02000505000000020003" pitchFamily="50" charset="0"/>
              </a:rPr>
            </a:br>
            <a:r>
              <a:rPr lang="en-US" sz="2800" dirty="0" smtClean="0">
                <a:latin typeface="Letter-join Plus 8" panose="02000505000000020003" pitchFamily="50" charset="0"/>
              </a:rPr>
              <a:t>Watch the BBC </a:t>
            </a:r>
            <a:r>
              <a:rPr lang="en-US" sz="2800" dirty="0" err="1" smtClean="0">
                <a:latin typeface="Letter-join Plus 8" panose="02000505000000020003" pitchFamily="50" charset="0"/>
              </a:rPr>
              <a:t>bitesize</a:t>
            </a:r>
            <a:r>
              <a:rPr lang="en-US" sz="2800" dirty="0" smtClean="0">
                <a:latin typeface="Letter-join Plus 8" panose="02000505000000020003" pitchFamily="50" charset="0"/>
              </a:rPr>
              <a:t> clips on editing and improving your work and work through the activities to </a:t>
            </a:r>
            <a:r>
              <a:rPr lang="en-US" sz="2800" dirty="0" err="1" smtClean="0">
                <a:latin typeface="Letter-join Plus 8" panose="02000505000000020003" pitchFamily="50" charset="0"/>
              </a:rPr>
              <a:t>practise</a:t>
            </a:r>
            <a:r>
              <a:rPr lang="en-US" sz="2800" dirty="0" smtClean="0">
                <a:latin typeface="Letter-join Plus 8" panose="02000505000000020003" pitchFamily="50" charset="0"/>
              </a:rPr>
              <a:t> your editing and proof reading skills.</a:t>
            </a:r>
            <a:br>
              <a:rPr lang="en-US" sz="2800" dirty="0" smtClean="0">
                <a:latin typeface="Letter-join Plus 8" panose="02000505000000020003" pitchFamily="50" charset="0"/>
              </a:rPr>
            </a:br>
            <a:r>
              <a:rPr lang="en-US" sz="2800" dirty="0">
                <a:latin typeface="Letter-join Plus 8" panose="02000505000000020003" pitchFamily="50" charset="0"/>
              </a:rPr>
              <a:t/>
            </a:r>
            <a:br>
              <a:rPr lang="en-US" sz="2800" dirty="0">
                <a:latin typeface="Letter-join Plus 8" panose="02000505000000020003" pitchFamily="50" charset="0"/>
              </a:rPr>
            </a:br>
            <a:r>
              <a:rPr lang="en-US" sz="2800" dirty="0" smtClean="0">
                <a:latin typeface="Letter-join Plus 8" panose="02000505000000020003" pitchFamily="50" charset="0"/>
              </a:rPr>
              <a:t>.</a:t>
            </a:r>
            <a:r>
              <a:rPr lang="en-US" sz="2800" dirty="0" smtClean="0">
                <a:latin typeface="Letter-join Plus 8" panose="02000505000000020003" pitchFamily="50" charset="0"/>
              </a:rPr>
              <a:t/>
            </a:r>
            <a:br>
              <a:rPr lang="en-US" sz="2800" dirty="0" smtClean="0">
                <a:latin typeface="Letter-join Plus 8" panose="02000505000000020003" pitchFamily="50" charset="0"/>
              </a:rPr>
            </a:br>
            <a:endParaRPr lang="en-US" sz="2800" u="sng" dirty="0">
              <a:latin typeface="Letter-join Plus 8" panose="02000505000000020003" pitchFamily="50" charset="0"/>
            </a:endParaRPr>
          </a:p>
        </p:txBody>
      </p:sp>
      <p:sp>
        <p:nvSpPr>
          <p:cNvPr id="8" name="TextBox 7"/>
          <p:cNvSpPr txBox="1"/>
          <p:nvPr/>
        </p:nvSpPr>
        <p:spPr>
          <a:xfrm>
            <a:off x="7260643" y="5499463"/>
            <a:ext cx="3960351" cy="369332"/>
          </a:xfrm>
          <a:prstGeom prst="rect">
            <a:avLst/>
          </a:prstGeom>
          <a:noFill/>
        </p:spPr>
        <p:txBody>
          <a:bodyPr wrap="square" rtlCol="0">
            <a:spAutoFit/>
          </a:bodyPr>
          <a:lstStyle/>
          <a:p>
            <a:r>
              <a:rPr lang="en-GB" dirty="0" smtClean="0"/>
              <a:t>.</a:t>
            </a:r>
            <a:endParaRPr lang="en-GB" dirty="0"/>
          </a:p>
        </p:txBody>
      </p:sp>
      <p:sp>
        <p:nvSpPr>
          <p:cNvPr id="4" name="Rectangle 3"/>
          <p:cNvSpPr/>
          <p:nvPr/>
        </p:nvSpPr>
        <p:spPr>
          <a:xfrm>
            <a:off x="3618411" y="3244334"/>
            <a:ext cx="4893667" cy="369332"/>
          </a:xfrm>
          <a:prstGeom prst="rect">
            <a:avLst/>
          </a:prstGeom>
        </p:spPr>
        <p:txBody>
          <a:bodyPr wrap="square">
            <a:spAutoFit/>
          </a:bodyPr>
          <a:lstStyle/>
          <a:p>
            <a:r>
              <a:rPr lang="en-US" u="sng" dirty="0">
                <a:solidFill>
                  <a:srgbClr val="0070C0"/>
                </a:solidFill>
                <a:hlinkClick r:id="rId4" action="ppaction://hlinkpres?slideindex=1&amp;slidetitle="/>
              </a:rPr>
              <a:t>https://www.bbc.co.uk/bitesize/articles/zmbr47h</a:t>
            </a:r>
            <a:endParaRPr lang="en-US" u="sng" dirty="0">
              <a:solidFill>
                <a:srgbClr val="0070C0"/>
              </a:solidFill>
            </a:endParaRPr>
          </a:p>
        </p:txBody>
      </p:sp>
      <p:sp>
        <p:nvSpPr>
          <p:cNvPr id="3" name="Rectangle 2"/>
          <p:cNvSpPr/>
          <p:nvPr/>
        </p:nvSpPr>
        <p:spPr>
          <a:xfrm>
            <a:off x="1946367" y="4759625"/>
            <a:ext cx="9784080" cy="584775"/>
          </a:xfrm>
          <a:prstGeom prst="rect">
            <a:avLst/>
          </a:prstGeom>
        </p:spPr>
        <p:txBody>
          <a:bodyPr wrap="square">
            <a:spAutoFit/>
          </a:bodyPr>
          <a:lstStyle/>
          <a:p>
            <a:r>
              <a:rPr lang="en-US" sz="3200" dirty="0">
                <a:latin typeface="Letter-join Plus 8" panose="02000505000000020003" pitchFamily="50" charset="0"/>
              </a:rPr>
              <a:t>You can find the worksheets on purple mash</a:t>
            </a:r>
            <a:endParaRPr lang="en-US" sz="32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79819" y="2877864"/>
            <a:ext cx="1641175" cy="1641175"/>
          </a:xfrm>
          <a:prstGeom prst="rect">
            <a:avLst/>
          </a:prstGeom>
        </p:spPr>
      </p:pic>
    </p:spTree>
    <p:extLst>
      <p:ext uri="{BB962C8B-B14F-4D97-AF65-F5344CB8AC3E}">
        <p14:creationId xmlns:p14="http://schemas.microsoft.com/office/powerpoint/2010/main" val="5167577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3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Letter-join Plus 8" panose="02000505000000020003" pitchFamily="50" charset="0"/>
              </a:rPr>
              <a:t>Reading Together for Pleasure</a:t>
            </a:r>
          </a:p>
        </p:txBody>
      </p:sp>
      <p:sp>
        <p:nvSpPr>
          <p:cNvPr id="3" name="Content Placeholder 2"/>
          <p:cNvSpPr>
            <a:spLocks noGrp="1"/>
          </p:cNvSpPr>
          <p:nvPr>
            <p:ph idx="1"/>
          </p:nvPr>
        </p:nvSpPr>
        <p:spPr>
          <a:xfrm>
            <a:off x="3317966" y="1690688"/>
            <a:ext cx="4402183" cy="3926341"/>
          </a:xfrm>
        </p:spPr>
        <p:txBody>
          <a:bodyPr>
            <a:normAutofit fontScale="92500"/>
          </a:bodyPr>
          <a:lstStyle/>
          <a:p>
            <a:pPr marL="0" indent="0">
              <a:buNone/>
            </a:pPr>
            <a:endParaRPr lang="en-US" dirty="0"/>
          </a:p>
          <a:p>
            <a:pPr marL="0" indent="0">
              <a:buNone/>
            </a:pPr>
            <a:r>
              <a:rPr lang="en-US" sz="2400" dirty="0">
                <a:latin typeface="Letter-join Plus 8" panose="02000505000000020003" pitchFamily="50" charset="0"/>
              </a:rPr>
              <a:t>Miss Lodge, kindly bought us this lovely book ‘The Book of Hope’ just before the Christmas holiday. We thought it would be nice to share everyday ,some of the words and pictures to provide you with a little bit of comfort, inspiration and entertainment!</a:t>
            </a:r>
          </a:p>
          <a:p>
            <a:pPr marL="0" indent="0">
              <a:buNone/>
            </a:pPr>
            <a:endParaRPr lang="en-US" sz="2400" dirty="0">
              <a:latin typeface="Letter-join Plus 8" panose="02000505000000020003" pitchFamily="50" charset="0"/>
            </a:endParaRPr>
          </a:p>
          <a:p>
            <a:pPr marL="0" indent="0">
              <a:buNone/>
            </a:pPr>
            <a:r>
              <a:rPr lang="en-US" sz="2400" dirty="0">
                <a:latin typeface="Letter-join Plus 8" panose="02000505000000020003" pitchFamily="50" charset="0"/>
              </a:rPr>
              <a:t>Hope you enjoy hearing our voices.</a:t>
            </a:r>
          </a:p>
          <a:p>
            <a:pPr marL="0" indent="0">
              <a:buNone/>
            </a:pPr>
            <a:endParaRPr lang="en-US" sz="1800" dirty="0">
              <a:latin typeface="Letter-join Plus 8" panose="02000505000000020003" pitchFamily="50" charset="0"/>
            </a:endParaRPr>
          </a:p>
          <a:p>
            <a:pPr marL="0" indent="0">
              <a:buNone/>
            </a:pPr>
            <a:endParaRPr lang="en-US" sz="1800" dirty="0">
              <a:latin typeface="Letter-join Plus 8" panose="02000505000000020003" pitchFamily="50" charset="0"/>
            </a:endParaRPr>
          </a:p>
        </p:txBody>
      </p:sp>
      <p:pic>
        <p:nvPicPr>
          <p:cNvPr id="4" name="Picture 3" descr="https://i1.wp.com/bookstoker.com/wp-content/uploads/2020/11/The-Book-of-Hopes-edited-by-Katherine-Rundell.jpg?fit=500%2C697&amp;ssl=1"/>
          <p:cNvPicPr/>
          <p:nvPr/>
        </p:nvPicPr>
        <p:blipFill>
          <a:blip r:embed="rId2">
            <a:extLst>
              <a:ext uri="{28A0092B-C50C-407E-A947-70E740481C1C}">
                <a14:useLocalDpi xmlns:a14="http://schemas.microsoft.com/office/drawing/2010/main" val="0"/>
              </a:ext>
            </a:extLst>
          </a:blip>
          <a:srcRect/>
          <a:stretch>
            <a:fillRect/>
          </a:stretch>
        </p:blipFill>
        <p:spPr bwMode="auto">
          <a:xfrm>
            <a:off x="1046389" y="1864814"/>
            <a:ext cx="1992902" cy="3351575"/>
          </a:xfrm>
          <a:prstGeom prst="rect">
            <a:avLst/>
          </a:prstGeom>
          <a:noFill/>
          <a:ln>
            <a:noFill/>
          </a:ln>
        </p:spPr>
      </p:pic>
      <p:pic>
        <p:nvPicPr>
          <p:cNvPr id="5" name="Picture 4"/>
          <p:cNvPicPr>
            <a:picLocks noChangeAspect="1"/>
          </p:cNvPicPr>
          <p:nvPr/>
        </p:nvPicPr>
        <p:blipFill>
          <a:blip r:embed="rId3"/>
          <a:stretch>
            <a:fillRect/>
          </a:stretch>
        </p:blipFill>
        <p:spPr>
          <a:xfrm>
            <a:off x="7994740" y="2228532"/>
            <a:ext cx="3359060" cy="2097237"/>
          </a:xfrm>
          <a:prstGeom prst="rect">
            <a:avLst/>
          </a:prstGeom>
        </p:spPr>
      </p:pic>
    </p:spTree>
    <p:extLst>
      <p:ext uri="{BB962C8B-B14F-4D97-AF65-F5344CB8AC3E}">
        <p14:creationId xmlns:p14="http://schemas.microsoft.com/office/powerpoint/2010/main" val="2453784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51858" y="246487"/>
            <a:ext cx="2740960" cy="4878406"/>
          </a:xfrm>
          <a:prstGeom prst="rect">
            <a:avLst/>
          </a:prstGeom>
        </p:spPr>
      </p:pic>
      <p:pic>
        <p:nvPicPr>
          <p:cNvPr id="5" name="Picture 4"/>
          <p:cNvPicPr>
            <a:picLocks noChangeAspect="1"/>
          </p:cNvPicPr>
          <p:nvPr/>
        </p:nvPicPr>
        <p:blipFill>
          <a:blip r:embed="rId5"/>
          <a:stretch>
            <a:fillRect/>
          </a:stretch>
        </p:blipFill>
        <p:spPr>
          <a:xfrm>
            <a:off x="3155987" y="150865"/>
            <a:ext cx="2688265" cy="5324832"/>
          </a:xfrm>
          <a:prstGeom prst="rect">
            <a:avLst/>
          </a:prstGeom>
        </p:spPr>
      </p:pic>
      <p:pic>
        <p:nvPicPr>
          <p:cNvPr id="6" name="Picture 5"/>
          <p:cNvPicPr>
            <a:picLocks noChangeAspect="1"/>
          </p:cNvPicPr>
          <p:nvPr/>
        </p:nvPicPr>
        <p:blipFill>
          <a:blip r:embed="rId6"/>
          <a:stretch>
            <a:fillRect/>
          </a:stretch>
        </p:blipFill>
        <p:spPr>
          <a:xfrm>
            <a:off x="6047600" y="246487"/>
            <a:ext cx="2607302" cy="5100137"/>
          </a:xfrm>
          <a:prstGeom prst="rect">
            <a:avLst/>
          </a:prstGeom>
        </p:spPr>
      </p:pic>
      <p:pic>
        <p:nvPicPr>
          <p:cNvPr id="7" name="Picture 6"/>
          <p:cNvPicPr>
            <a:picLocks noChangeAspect="1"/>
          </p:cNvPicPr>
          <p:nvPr/>
        </p:nvPicPr>
        <p:blipFill>
          <a:blip r:embed="rId7"/>
          <a:stretch>
            <a:fillRect/>
          </a:stretch>
        </p:blipFill>
        <p:spPr>
          <a:xfrm>
            <a:off x="8858250" y="246487"/>
            <a:ext cx="2135816" cy="1351926"/>
          </a:xfrm>
          <a:prstGeom prst="rect">
            <a:avLst/>
          </a:prstGeom>
        </p:spPr>
      </p:pic>
      <p:pic>
        <p:nvPicPr>
          <p:cNvPr id="8" name="Picture 7"/>
          <p:cNvPicPr>
            <a:picLocks noChangeAspect="1"/>
          </p:cNvPicPr>
          <p:nvPr/>
        </p:nvPicPr>
        <p:blipFill>
          <a:blip r:embed="rId8"/>
          <a:stretch>
            <a:fillRect/>
          </a:stretch>
        </p:blipFill>
        <p:spPr>
          <a:xfrm>
            <a:off x="1165138" y="1008542"/>
            <a:ext cx="1078332" cy="292048"/>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267507" y="2491755"/>
            <a:ext cx="609600" cy="609600"/>
          </a:xfrm>
          <a:prstGeom prst="rect">
            <a:avLst/>
          </a:prstGeom>
        </p:spPr>
      </p:pic>
    </p:spTree>
    <p:extLst>
      <p:ext uri="{BB962C8B-B14F-4D97-AF65-F5344CB8AC3E}">
        <p14:creationId xmlns:p14="http://schemas.microsoft.com/office/powerpoint/2010/main" val="3773996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8609"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TotalTime>
  <Words>158</Words>
  <Application>Microsoft Office PowerPoint</Application>
  <PresentationFormat>Widescreen</PresentationFormat>
  <Paragraphs>21</Paragraphs>
  <Slides>7</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Letter-join Plus 8</vt:lpstr>
      <vt:lpstr>Office Theme</vt:lpstr>
      <vt:lpstr>English</vt:lpstr>
      <vt:lpstr> </vt:lpstr>
      <vt:lpstr>PowerPoint Presentation</vt:lpstr>
      <vt:lpstr>  </vt:lpstr>
      <vt:lpstr>You should now have edited the first draft of your setting description.  Watch the BBC bitesize clips on editing and improving your work and work through the activities to practise your editing and proof reading skills.  . </vt:lpstr>
      <vt:lpstr>Reading Together for Pleasure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Carole Nicholson</dc:creator>
  <cp:lastModifiedBy>Tracy Whittam</cp:lastModifiedBy>
  <cp:revision>61</cp:revision>
  <dcterms:created xsi:type="dcterms:W3CDTF">2021-01-08T11:27:35Z</dcterms:created>
  <dcterms:modified xsi:type="dcterms:W3CDTF">2021-01-15T15:01:20Z</dcterms:modified>
</cp:coreProperties>
</file>