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268" r:id="rId15"/>
    <p:sldId id="269" r:id="rId16"/>
    <p:sldId id="27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82BFA-6C1C-47E7-9B20-6CF7085EAFFF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0804F-DAC2-4878-AD47-43606340C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00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7BAE7-0961-4F6E-88B6-0CC6A6168B2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49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7BAE7-0961-4F6E-88B6-0CC6A6168B2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930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ECC8F-C957-4103-B45A-9610B79A933B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F7169-27CE-4DB8-AC5A-EEDB9211A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52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ECC8F-C957-4103-B45A-9610B79A933B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F7169-27CE-4DB8-AC5A-EEDB9211A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ECC8F-C957-4103-B45A-9610B79A933B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F7169-27CE-4DB8-AC5A-EEDB9211A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3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501" y="188914"/>
            <a:ext cx="7295852" cy="1439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81233" y="1844824"/>
            <a:ext cx="4572000" cy="41749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6433" y="1844824"/>
            <a:ext cx="4572000" cy="41749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39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320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fld id="{99EC163C-451A-4E6F-ACF7-668EB38697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0353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ECC8F-C957-4103-B45A-9610B79A933B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F7169-27CE-4DB8-AC5A-EEDB9211A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ECC8F-C957-4103-B45A-9610B79A933B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F7169-27CE-4DB8-AC5A-EEDB9211A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41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ECC8F-C957-4103-B45A-9610B79A933B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F7169-27CE-4DB8-AC5A-EEDB9211A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57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ECC8F-C957-4103-B45A-9610B79A933B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F7169-27CE-4DB8-AC5A-EEDB9211A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88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ECC8F-C957-4103-B45A-9610B79A933B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F7169-27CE-4DB8-AC5A-EEDB9211A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51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ECC8F-C957-4103-B45A-9610B79A933B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F7169-27CE-4DB8-AC5A-EEDB9211A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6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ECC8F-C957-4103-B45A-9610B79A933B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F7169-27CE-4DB8-AC5A-EEDB9211A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25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ECC8F-C957-4103-B45A-9610B79A933B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F7169-27CE-4DB8-AC5A-EEDB9211A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CC8F-C957-4103-B45A-9610B79A933B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F7169-27CE-4DB8-AC5A-EEDB9211A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1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bitesize/topics/z849q6f/articles/z7w8pg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Geography</a:t>
            </a:r>
            <a:br>
              <a:rPr lang="en-GB" dirty="0" smtClean="0"/>
            </a:br>
            <a:r>
              <a:rPr lang="en-GB" dirty="0" smtClean="0"/>
              <a:t>13/01/2021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4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s://farm5.staticflickr.com/4044/4389746192_14e15453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716475"/>
            <a:ext cx="37719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2999656" y="299348"/>
            <a:ext cx="5424264" cy="1320660"/>
          </a:xfrm>
          <a:solidFill>
            <a:srgbClr val="F54C00"/>
          </a:solidFill>
        </p:spPr>
        <p:txBody>
          <a:bodyPr/>
          <a:lstStyle/>
          <a:p>
            <a:pPr algn="ctr"/>
            <a:r>
              <a:rPr lang="en-GB" altLang="en-US" b="1" dirty="0" smtClean="0">
                <a:solidFill>
                  <a:schemeClr val="bg1"/>
                </a:solidFill>
              </a:rPr>
              <a:t>Oxbow Lakes</a:t>
            </a:r>
            <a:endParaRPr lang="en-GB" altLang="en-US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75520" y="6474822"/>
            <a:ext cx="37719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Meandering River through the flat fields of Northwest Scotland © </a:t>
            </a:r>
            <a:r>
              <a:rPr lang="en-GB" sz="800" dirty="0"/>
              <a:t>Ben-Benjamin</a:t>
            </a:r>
          </a:p>
        </p:txBody>
      </p:sp>
      <p:sp>
        <p:nvSpPr>
          <p:cNvPr id="3" name="Rectangle 2"/>
          <p:cNvSpPr/>
          <p:nvPr/>
        </p:nvSpPr>
        <p:spPr>
          <a:xfrm>
            <a:off x="8568275" y="5787739"/>
            <a:ext cx="201622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Oxbow Lakes </a:t>
            </a:r>
            <a:r>
              <a:rPr lang="en-US" sz="800" dirty="0"/>
              <a:t>© Molly Stevens, Flickr</a:t>
            </a:r>
            <a:r>
              <a:rPr lang="en-GB" sz="800" dirty="0"/>
              <a:t> </a:t>
            </a:r>
          </a:p>
        </p:txBody>
      </p:sp>
      <p:pic>
        <p:nvPicPr>
          <p:cNvPr id="5122" name="Picture 2" descr="https://farm4.staticflickr.com/3472/3397960888_8ba9e274d1_o_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5" y="2060848"/>
            <a:ext cx="499255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65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40924" y="3637922"/>
            <a:ext cx="1719982" cy="245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4005064"/>
            <a:ext cx="2225974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896" y="1785458"/>
            <a:ext cx="2554160" cy="178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942" y="1412776"/>
            <a:ext cx="2691842" cy="25516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528048" y="213285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1) The river meanders.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28049" y="2949082"/>
            <a:ext cx="3738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2) With continued erosion and deposition, the meander becomes more pronounced.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28049" y="4437113"/>
            <a:ext cx="3773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3) The river takes a straighter more efficient course.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28048" y="5453172"/>
            <a:ext cx="3733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4) The loop is abandoned and an oxbow lake is formed. Eventually the oxbow lake will dry out. 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999656" y="299348"/>
            <a:ext cx="5424264" cy="1320660"/>
          </a:xfrm>
          <a:prstGeom prst="rect">
            <a:avLst/>
          </a:prstGeom>
          <a:solidFill>
            <a:srgbClr val="01415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 dirty="0">
                <a:solidFill>
                  <a:schemeClr val="bg1"/>
                </a:solidFill>
              </a:rPr>
              <a:t>The Formation of Oxbow Lakes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31504" y="177281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07322" y="178136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51784" y="385099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84480" y="386609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54063" y="5725046"/>
            <a:ext cx="6832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800" dirty="0"/>
              <a:t>Anna Brace </a:t>
            </a:r>
          </a:p>
        </p:txBody>
      </p:sp>
    </p:spTree>
    <p:extLst>
      <p:ext uri="{BB962C8B-B14F-4D97-AF65-F5344CB8AC3E}">
        <p14:creationId xmlns:p14="http://schemas.microsoft.com/office/powerpoint/2010/main" val="282952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river`s end?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Where does a river end?</a:t>
            </a:r>
          </a:p>
          <a:p>
            <a:endParaRPr lang="en-GB" dirty="0"/>
          </a:p>
          <a:p>
            <a:r>
              <a:rPr lang="en-GB" dirty="0" smtClean="0"/>
              <a:t>Smaller streams join a bigger river, which then make their journey to the sea or ocean.</a:t>
            </a:r>
          </a:p>
          <a:p>
            <a:r>
              <a:rPr lang="en-GB" dirty="0" smtClean="0"/>
              <a:t>Where a river meets the sea or ocean, it is called an estuary</a:t>
            </a:r>
          </a:p>
          <a:p>
            <a:endParaRPr lang="en-GB" dirty="0" smtClean="0"/>
          </a:p>
          <a:p>
            <a:r>
              <a:rPr lang="en-GB" dirty="0" smtClean="0"/>
              <a:t>The end of a river`s journey is its mouth</a:t>
            </a:r>
          </a:p>
          <a:p>
            <a:endParaRPr lang="en-GB" dirty="0" smtClean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15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B70005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 dirty="0" smtClean="0">
                <a:solidFill>
                  <a:schemeClr val="bg1"/>
                </a:solidFill>
              </a:rPr>
              <a:t>The </a:t>
            </a:r>
            <a:r>
              <a:rPr lang="en-GB" altLang="en-US" b="1" kern="0" smtClean="0">
                <a:solidFill>
                  <a:schemeClr val="bg1"/>
                </a:solidFill>
              </a:rPr>
              <a:t>Thames Estuary </a:t>
            </a:r>
            <a:endParaRPr lang="en-GB" altLang="en-US" b="1" kern="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00501" y="6381328"/>
            <a:ext cx="208823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Thames Estuary © </a:t>
            </a:r>
            <a:r>
              <a:rPr lang="en-GB" sz="800" dirty="0" err="1"/>
              <a:t>Quietloner</a:t>
            </a:r>
            <a:r>
              <a:rPr lang="en-GB" sz="800" dirty="0"/>
              <a:t>, Flickr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5" y="1682516"/>
            <a:ext cx="6277109" cy="46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6091" y="2882537"/>
            <a:ext cx="15414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Where is the River Thames?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095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99656" y="299348"/>
            <a:ext cx="5424264" cy="1320660"/>
          </a:xfrm>
          <a:prstGeom prst="rect">
            <a:avLst/>
          </a:prstGeom>
          <a:solidFill>
            <a:srgbClr val="797E0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 dirty="0">
                <a:solidFill>
                  <a:schemeClr val="bg1"/>
                </a:solidFill>
              </a:rPr>
              <a:t>Journey of a River  </a:t>
            </a:r>
          </a:p>
          <a:p>
            <a:pPr algn="ctr"/>
            <a:r>
              <a:rPr lang="en-GB" altLang="en-US" b="1" kern="0" dirty="0">
                <a:solidFill>
                  <a:schemeClr val="bg1"/>
                </a:solidFill>
              </a:rPr>
              <a:t> </a:t>
            </a:r>
            <a:endParaRPr lang="en-GB" altLang="en-US" sz="2800" b="1" kern="0" dirty="0">
              <a:solidFill>
                <a:schemeClr val="bg1"/>
              </a:solidFill>
            </a:endParaRPr>
          </a:p>
        </p:txBody>
      </p:sp>
      <p:pic>
        <p:nvPicPr>
          <p:cNvPr id="7" name="Picture 6" descr="O:\EOL\Lauren\Rediscovering London's Geography\Resources\KS2 Rivers Anna Brace\Rivers\Lesson 1\Downloads\IMG_394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" t="4708" r="9963" b="20655"/>
          <a:stretch/>
        </p:blipFill>
        <p:spPr bwMode="auto">
          <a:xfrm>
            <a:off x="3982592" y="1700809"/>
            <a:ext cx="3553569" cy="5060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25394" y="2516777"/>
            <a:ext cx="33092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Could you draw a diagram, or even make a model like this one, to show a river`s journey?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7725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777" y="1590493"/>
            <a:ext cx="10515600" cy="4351338"/>
          </a:xfrm>
        </p:spPr>
        <p:txBody>
          <a:bodyPr/>
          <a:lstStyle/>
          <a:p>
            <a:r>
              <a:rPr lang="en-GB" dirty="0" smtClean="0"/>
              <a:t>Draw a </a:t>
            </a:r>
            <a:r>
              <a:rPr lang="en-GB" b="1" i="1" dirty="0" smtClean="0"/>
              <a:t>labelled</a:t>
            </a:r>
            <a:r>
              <a:rPr lang="en-GB" dirty="0" smtClean="0"/>
              <a:t> diagram of the river`s journey from its source to its mouth. </a:t>
            </a:r>
          </a:p>
          <a:p>
            <a:endParaRPr lang="en-GB" dirty="0"/>
          </a:p>
          <a:p>
            <a:r>
              <a:rPr lang="en-GB" dirty="0" smtClean="0"/>
              <a:t>You will need to include some of the words on the following page: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06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River vocabulary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0230" y="1393372"/>
            <a:ext cx="10206444" cy="546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2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Extension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Imagine you are the first drop of rain into a river. Tell your story from here to the river`s mouth!</a:t>
            </a:r>
          </a:p>
          <a:p>
            <a:endParaRPr lang="en-GB" dirty="0"/>
          </a:p>
          <a:p>
            <a:r>
              <a:rPr lang="en-GB" dirty="0" smtClean="0"/>
              <a:t>Find out the longest rivers in the world. Their names, countries, oceans they flow into?</a:t>
            </a:r>
          </a:p>
          <a:p>
            <a:endParaRPr lang="en-GB" dirty="0"/>
          </a:p>
          <a:p>
            <a:r>
              <a:rPr lang="en-GB" dirty="0" smtClean="0"/>
              <a:t>Research the River Worth. Where does this flow?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42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do you know about rivers already?</a:t>
            </a:r>
          </a:p>
          <a:p>
            <a:r>
              <a:rPr lang="en-GB" dirty="0" smtClean="0"/>
              <a:t>Do you know the names of any rivers?</a:t>
            </a:r>
          </a:p>
          <a:p>
            <a:r>
              <a:rPr lang="en-GB" dirty="0" smtClean="0"/>
              <a:t>How are they formed?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Task 1: to get going, watch the videos and read the article below 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www.bbc.co.uk/bitesize/topics/z849q6f/articles/z7w8pg8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52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Lesson objective: </a:t>
            </a:r>
            <a:r>
              <a:rPr lang="en-GB" b="1" u="sng" dirty="0" smtClean="0">
                <a:solidFill>
                  <a:srgbClr val="FF0000"/>
                </a:solidFill>
              </a:rPr>
              <a:t>Can I describe the journey of a river?</a:t>
            </a:r>
          </a:p>
          <a:p>
            <a:endParaRPr lang="en-GB" dirty="0"/>
          </a:p>
          <a:p>
            <a:r>
              <a:rPr lang="en-GB" dirty="0" smtClean="0"/>
              <a:t>You can do this through a </a:t>
            </a:r>
            <a:r>
              <a:rPr lang="en-GB" dirty="0" smtClean="0">
                <a:solidFill>
                  <a:srgbClr val="00B0F0"/>
                </a:solidFill>
              </a:rPr>
              <a:t>labelled diagram </a:t>
            </a:r>
            <a:r>
              <a:rPr lang="en-GB" dirty="0" smtClean="0"/>
              <a:t>or through </a:t>
            </a:r>
            <a:r>
              <a:rPr lang="en-GB" dirty="0" smtClean="0">
                <a:solidFill>
                  <a:srgbClr val="00B0F0"/>
                </a:solidFill>
              </a:rPr>
              <a:t>a story, </a:t>
            </a:r>
            <a:r>
              <a:rPr lang="en-GB" dirty="0" smtClean="0"/>
              <a:t>or both</a:t>
            </a:r>
          </a:p>
          <a:p>
            <a:endParaRPr lang="en-GB" dirty="0"/>
          </a:p>
          <a:p>
            <a:r>
              <a:rPr lang="en-GB" dirty="0" smtClean="0"/>
              <a:t>Read the following </a:t>
            </a:r>
            <a:r>
              <a:rPr lang="en-GB" dirty="0" err="1" smtClean="0"/>
              <a:t>powerpoint</a:t>
            </a:r>
            <a:r>
              <a:rPr lang="en-GB" dirty="0" smtClean="0"/>
              <a:t> slides and make notes as you go on the key information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09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76" y="188914"/>
            <a:ext cx="5471889" cy="1439887"/>
          </a:xfrm>
        </p:spPr>
        <p:txBody>
          <a:bodyPr anchor="t"/>
          <a:lstStyle/>
          <a:p>
            <a:r>
              <a:rPr lang="en-GB" altLang="en-US" b="1" dirty="0" smtClean="0"/>
              <a:t>Lesson One:</a:t>
            </a:r>
            <a:br>
              <a:rPr lang="en-GB" altLang="en-US" b="1" dirty="0" smtClean="0"/>
            </a:br>
            <a:r>
              <a:rPr lang="en-GB" altLang="en-US" b="1" dirty="0" smtClean="0"/>
              <a:t>Journey of a River</a:t>
            </a:r>
            <a:endParaRPr lang="en-US" altLang="en-US" b="1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altLang="en-US" sz="2600" dirty="0"/>
              <a:t> </a:t>
            </a:r>
            <a:endParaRPr lang="en-US" altLang="en-US" sz="2600" dirty="0"/>
          </a:p>
        </p:txBody>
      </p:sp>
      <p:sp>
        <p:nvSpPr>
          <p:cNvPr id="69636" name="Oval 4"/>
          <p:cNvSpPr>
            <a:spLocks noChangeArrowheads="1"/>
          </p:cNvSpPr>
          <p:nvPr/>
        </p:nvSpPr>
        <p:spPr bwMode="auto">
          <a:xfrm>
            <a:off x="1774826" y="2924945"/>
            <a:ext cx="2665413" cy="2663825"/>
          </a:xfrm>
          <a:prstGeom prst="ellipse">
            <a:avLst/>
          </a:prstGeom>
          <a:solidFill>
            <a:srgbClr val="F54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37" name="Oval 5"/>
          <p:cNvSpPr>
            <a:spLocks noChangeArrowheads="1"/>
          </p:cNvSpPr>
          <p:nvPr/>
        </p:nvSpPr>
        <p:spPr bwMode="auto">
          <a:xfrm>
            <a:off x="4800600" y="2924945"/>
            <a:ext cx="2592388" cy="2663825"/>
          </a:xfrm>
          <a:prstGeom prst="ellipse">
            <a:avLst/>
          </a:prstGeom>
          <a:solidFill>
            <a:srgbClr val="0141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solidFill>
                <a:srgbClr val="336699"/>
              </a:solidFill>
              <a:latin typeface="Arial" charset="0"/>
            </a:endParaRPr>
          </a:p>
        </p:txBody>
      </p:sp>
      <p:sp>
        <p:nvSpPr>
          <p:cNvPr id="69638" name="Oval 6"/>
          <p:cNvSpPr>
            <a:spLocks noChangeArrowheads="1"/>
          </p:cNvSpPr>
          <p:nvPr/>
        </p:nvSpPr>
        <p:spPr bwMode="auto">
          <a:xfrm>
            <a:off x="7751763" y="2924945"/>
            <a:ext cx="2627312" cy="2663825"/>
          </a:xfrm>
          <a:prstGeom prst="ellipse">
            <a:avLst/>
          </a:prstGeom>
          <a:solidFill>
            <a:srgbClr val="B700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7967664" y="3933007"/>
            <a:ext cx="2160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60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999656" y="299348"/>
            <a:ext cx="5424264" cy="1320660"/>
          </a:xfrm>
          <a:solidFill>
            <a:srgbClr val="F54C00"/>
          </a:solidFill>
        </p:spPr>
        <p:txBody>
          <a:bodyPr/>
          <a:lstStyle/>
          <a:p>
            <a:pPr algn="ctr"/>
            <a:r>
              <a:rPr lang="en-GB" altLang="en-US" b="1" dirty="0" smtClean="0">
                <a:solidFill>
                  <a:schemeClr val="bg1"/>
                </a:solidFill>
              </a:rPr>
              <a:t>Asking Geographical </a:t>
            </a:r>
            <a:r>
              <a:rPr lang="en-GB" altLang="en-US" b="1" dirty="0">
                <a:solidFill>
                  <a:schemeClr val="bg1"/>
                </a:solidFill>
              </a:rPr>
              <a:t>Q</a:t>
            </a:r>
            <a:r>
              <a:rPr lang="en-GB" altLang="en-US" b="1" dirty="0" smtClean="0">
                <a:solidFill>
                  <a:schemeClr val="bg1"/>
                </a:solidFill>
              </a:rPr>
              <a:t>uestions</a:t>
            </a:r>
            <a:endParaRPr lang="en-GB" altLang="en-US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04419" y="6218852"/>
            <a:ext cx="1429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A stream at </a:t>
            </a:r>
            <a:r>
              <a:rPr lang="en-GB" sz="800" dirty="0" err="1"/>
              <a:t>Fual</a:t>
            </a:r>
            <a:r>
              <a:rPr lang="en-GB" sz="800" dirty="0"/>
              <a:t> </a:t>
            </a:r>
            <a:r>
              <a:rPr lang="en-GB" sz="800" dirty="0" err="1"/>
              <a:t>Pani</a:t>
            </a:r>
            <a:r>
              <a:rPr lang="en-GB" sz="800" dirty="0"/>
              <a:t> I © Wikipedia Commons</a:t>
            </a:r>
          </a:p>
          <a:p>
            <a:endParaRPr lang="en-GB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9336360" y="206084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832305" y="3685911"/>
            <a:ext cx="1751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Wellesley College, Leica M8 and </a:t>
            </a:r>
            <a:r>
              <a:rPr lang="en-US" sz="800" dirty="0" err="1"/>
              <a:t>Voigtlander</a:t>
            </a:r>
            <a:r>
              <a:rPr lang="en-US" sz="800" dirty="0"/>
              <a:t> 15 f/4.5 LTM lens © </a:t>
            </a:r>
            <a:r>
              <a:rPr lang="en-US" sz="800" dirty="0" err="1"/>
              <a:t>Soe</a:t>
            </a:r>
            <a:r>
              <a:rPr lang="en-US" sz="800" dirty="0"/>
              <a:t> Lin, Flickr</a:t>
            </a:r>
            <a:endParaRPr lang="en-GB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8551167" y="6449683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Humber Bridge © Alex </a:t>
            </a:r>
            <a:r>
              <a:rPr lang="en-GB" sz="800" dirty="0" err="1"/>
              <a:t>Liivet</a:t>
            </a:r>
            <a:r>
              <a:rPr lang="en-GB" sz="800" dirty="0"/>
              <a:t>, Flickr</a:t>
            </a:r>
          </a:p>
        </p:txBody>
      </p:sp>
      <p:pic>
        <p:nvPicPr>
          <p:cNvPr id="1026" name="Picture 2" descr="File:A stream at Fual Pani I IMG 68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940785"/>
            <a:ext cx="2829760" cy="424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4"/>
          <a:srcRect l="23105" t="17819" r="23870" b="26064"/>
          <a:stretch/>
        </p:blipFill>
        <p:spPr bwMode="auto">
          <a:xfrm>
            <a:off x="4871865" y="1826719"/>
            <a:ext cx="3960440" cy="22007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8" name="Picture 4" descr="C:\Users\laura.price\Downloads\20551333355_55cab32b32_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919" y="4256801"/>
            <a:ext cx="3375248" cy="253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99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99656" y="299348"/>
            <a:ext cx="5424264" cy="1320660"/>
          </a:xfrm>
          <a:prstGeom prst="rect">
            <a:avLst/>
          </a:prstGeom>
          <a:solidFill>
            <a:srgbClr val="01415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 dirty="0">
                <a:solidFill>
                  <a:schemeClr val="bg1"/>
                </a:solidFill>
              </a:rPr>
              <a:t>The Upper Course</a:t>
            </a:r>
          </a:p>
        </p:txBody>
      </p:sp>
      <p:sp>
        <p:nvSpPr>
          <p:cNvPr id="2" name="Rectangle 1"/>
          <p:cNvSpPr/>
          <p:nvPr/>
        </p:nvSpPr>
        <p:spPr>
          <a:xfrm>
            <a:off x="1847528" y="4155410"/>
            <a:ext cx="460851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Peru - Cusco Sacred Valley &amp; Incan Ruins 153 - steep-sided </a:t>
            </a:r>
            <a:r>
              <a:rPr lang="en-US" sz="800" dirty="0" err="1"/>
              <a:t>Urubama</a:t>
            </a:r>
            <a:r>
              <a:rPr lang="en-US" sz="800" dirty="0"/>
              <a:t> valley ©  McKay Savage</a:t>
            </a:r>
            <a:endParaRPr lang="en-GB" sz="800" dirty="0"/>
          </a:p>
        </p:txBody>
      </p:sp>
      <p:sp>
        <p:nvSpPr>
          <p:cNvPr id="3" name="Rectangle 2"/>
          <p:cNvSpPr/>
          <p:nvPr/>
        </p:nvSpPr>
        <p:spPr>
          <a:xfrm>
            <a:off x="4337884" y="6649646"/>
            <a:ext cx="214941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Little </a:t>
            </a:r>
            <a:r>
              <a:rPr lang="en-US" sz="800" dirty="0" err="1"/>
              <a:t>Luckiamute</a:t>
            </a:r>
            <a:r>
              <a:rPr lang="en-US" sz="800" dirty="0"/>
              <a:t> River © Ian Sane, Flickr</a:t>
            </a:r>
            <a:endParaRPr lang="en-GB" sz="800" dirty="0"/>
          </a:p>
        </p:txBody>
      </p:sp>
      <p:pic>
        <p:nvPicPr>
          <p:cNvPr id="2051" name="Picture 3" descr="C:\Users\laura.price\Downloads\4385953497_819953b3e5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1" y="4125418"/>
            <a:ext cx="4139951" cy="275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laura.price\Downloads\6997273576_2e0f16881b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677812"/>
            <a:ext cx="6220437" cy="247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23406" y="4667794"/>
            <a:ext cx="37969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The first stage of a river, often located on high ground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8705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999656" y="299348"/>
            <a:ext cx="5424264" cy="1320660"/>
          </a:xfrm>
          <a:prstGeom prst="rect">
            <a:avLst/>
          </a:prstGeom>
          <a:solidFill>
            <a:srgbClr val="B7000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 dirty="0">
                <a:solidFill>
                  <a:schemeClr val="bg1"/>
                </a:solidFill>
              </a:rPr>
              <a:t>High Force Waterfall</a:t>
            </a:r>
          </a:p>
          <a:p>
            <a:pPr algn="ctr"/>
            <a:r>
              <a:rPr lang="en-GB" altLang="en-US" b="1" kern="0" dirty="0">
                <a:solidFill>
                  <a:schemeClr val="bg1"/>
                </a:solidFill>
              </a:rPr>
              <a:t>The River Tees </a:t>
            </a:r>
          </a:p>
        </p:txBody>
      </p:sp>
      <p:sp>
        <p:nvSpPr>
          <p:cNvPr id="2" name="Rectangle 1"/>
          <p:cNvSpPr/>
          <p:nvPr/>
        </p:nvSpPr>
        <p:spPr>
          <a:xfrm>
            <a:off x="7032105" y="6519446"/>
            <a:ext cx="228339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High Force Waterfall © Lincoln Eye, Flickr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1750715"/>
            <a:ext cx="68199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18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999656" y="299348"/>
            <a:ext cx="5424264" cy="1320660"/>
          </a:xfrm>
          <a:prstGeom prst="rect">
            <a:avLst/>
          </a:prstGeom>
          <a:solidFill>
            <a:srgbClr val="797E0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 dirty="0">
                <a:solidFill>
                  <a:schemeClr val="bg1"/>
                </a:solidFill>
              </a:rPr>
              <a:t>The Middle Course  </a:t>
            </a:r>
            <a:endParaRPr lang="en-GB" altLang="en-US" sz="2800" b="1" kern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17768" y="6237312"/>
            <a:ext cx="2286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800" dirty="0"/>
              <a:t>Thames Path © Gabriella </a:t>
            </a:r>
            <a:r>
              <a:rPr lang="en-GB" sz="800" dirty="0" err="1"/>
              <a:t>Szekely</a:t>
            </a:r>
            <a:r>
              <a:rPr lang="en-GB" sz="800" dirty="0"/>
              <a:t>, Flickr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782192"/>
            <a:ext cx="4629481" cy="251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19736" y="4283333"/>
            <a:ext cx="25202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800" dirty="0"/>
              <a:t>Cuckmere Meander © Dave </a:t>
            </a:r>
            <a:r>
              <a:rPr lang="en-GB" sz="800" dirty="0" err="1"/>
              <a:t>Moyes</a:t>
            </a:r>
            <a:r>
              <a:rPr lang="en-GB" sz="800" dirty="0"/>
              <a:t>, Flickr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3400874"/>
            <a:ext cx="4363752" cy="283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3143" y="4798423"/>
            <a:ext cx="4423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Second stage of a river: the land here is flatter and the river wider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1180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/>
          <a:srcRect l="38176" t="68389" r="39103" b="13916"/>
          <a:stretch/>
        </p:blipFill>
        <p:spPr bwMode="auto">
          <a:xfrm>
            <a:off x="3863752" y="4464496"/>
            <a:ext cx="3846736" cy="22048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999656" y="299348"/>
            <a:ext cx="5424264" cy="1320660"/>
          </a:xfrm>
          <a:prstGeom prst="rect">
            <a:avLst/>
          </a:prstGeom>
          <a:solidFill>
            <a:srgbClr val="74016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 dirty="0">
                <a:solidFill>
                  <a:schemeClr val="bg1"/>
                </a:solidFill>
              </a:rPr>
              <a:t>Erosion and Deposition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34432" t="16729" r="34940" b="45656"/>
          <a:stretch/>
        </p:blipFill>
        <p:spPr bwMode="auto">
          <a:xfrm>
            <a:off x="3503713" y="1628801"/>
            <a:ext cx="4509665" cy="30043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27288" y="6657746"/>
            <a:ext cx="6832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800" dirty="0"/>
              <a:t>Anna Brace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3859" y="2418548"/>
            <a:ext cx="2232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View from above</a:t>
            </a:r>
          </a:p>
        </p:txBody>
      </p:sp>
      <p:sp>
        <p:nvSpPr>
          <p:cNvPr id="4" name="Rectangle 3"/>
          <p:cNvSpPr/>
          <p:nvPr/>
        </p:nvSpPr>
        <p:spPr>
          <a:xfrm>
            <a:off x="1097280" y="5197596"/>
            <a:ext cx="22381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Cross section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21783" y="299348"/>
            <a:ext cx="308283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Erosion is the cutting away of material from the river banks (sides) and river bed (bottom).</a:t>
            </a:r>
          </a:p>
          <a:p>
            <a:endParaRPr lang="en-GB" sz="2800" dirty="0"/>
          </a:p>
          <a:p>
            <a:r>
              <a:rPr lang="en-GB" sz="2800" dirty="0" smtClean="0"/>
              <a:t>Deposition is the leaving behind of this material when the river cannot carry it any more.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896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523</Words>
  <Application>Microsoft Office PowerPoint</Application>
  <PresentationFormat>Widescreen</PresentationFormat>
  <Paragraphs>79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Geography 13/01/2021</vt:lpstr>
      <vt:lpstr>Rivers</vt:lpstr>
      <vt:lpstr>Rivers</vt:lpstr>
      <vt:lpstr>Lesson One: Journey of a River</vt:lpstr>
      <vt:lpstr>Asking Geographical Questions</vt:lpstr>
      <vt:lpstr>PowerPoint Presentation</vt:lpstr>
      <vt:lpstr>PowerPoint Presentation</vt:lpstr>
      <vt:lpstr>PowerPoint Presentation</vt:lpstr>
      <vt:lpstr>PowerPoint Presentation</vt:lpstr>
      <vt:lpstr>Oxbow Lakes</vt:lpstr>
      <vt:lpstr>PowerPoint Presentation</vt:lpstr>
      <vt:lpstr>A river`s end?</vt:lpstr>
      <vt:lpstr>The Thames Estuary </vt:lpstr>
      <vt:lpstr>PowerPoint Presentation</vt:lpstr>
      <vt:lpstr>Your tasks</vt:lpstr>
      <vt:lpstr>River vocabulary</vt:lpstr>
      <vt:lpstr>Extension tasks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13/01/2021</dc:title>
  <dc:creator>Ed Tiffany</dc:creator>
  <cp:lastModifiedBy>Ed Tiffany</cp:lastModifiedBy>
  <cp:revision>7</cp:revision>
  <dcterms:created xsi:type="dcterms:W3CDTF">2021-01-12T15:34:36Z</dcterms:created>
  <dcterms:modified xsi:type="dcterms:W3CDTF">2021-01-12T22:44:45Z</dcterms:modified>
</cp:coreProperties>
</file>