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3" r:id="rId6"/>
    <p:sldId id="265" r:id="rId7"/>
    <p:sldId id="267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etterjoin.co.u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s.hiley@worthvalleyprimary.co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bc.co.uk/iplayer/episode/b0bwdw8y/zo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hyperlink" Target="mailto:s.hiley@worthvalleyprimary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Monday 1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st</a:t>
            </a:r>
            <a:r>
              <a:rPr lang="en-GB" sz="5400" dirty="0" smtClean="0">
                <a:latin typeface="Letterjoin-Air Plus 8" panose="02000805000000020003" pitchFamily="50" charset="0"/>
              </a:rPr>
              <a:t> February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English tasks.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5" name="Picture 2" descr="Zog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51" y="3602038"/>
            <a:ext cx="2549525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702" y="3656013"/>
            <a:ext cx="27051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Letterjoin-Air Plus 8" panose="02000805000000020003" pitchFamily="50" charset="0"/>
              </a:rPr>
              <a:t>Handwriting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Letterjoin-Air Plus 8" panose="02000805000000020003" pitchFamily="50" charset="0"/>
              </a:rPr>
              <a:t>Please practise </a:t>
            </a:r>
            <a:r>
              <a:rPr lang="en-GB" dirty="0" smtClean="0">
                <a:latin typeface="Letterjoin-Air Plus 8" panose="02000805000000020003" pitchFamily="50" charset="0"/>
              </a:rPr>
              <a:t>the following words: </a:t>
            </a:r>
          </a:p>
          <a:p>
            <a:endParaRPr lang="en-GB" dirty="0">
              <a:latin typeface="Letterjoin-Air Plus 8" panose="02000805000000020003" pitchFamily="50" charset="0"/>
              <a:hlinkClick r:id="rId2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Look on the </a:t>
            </a:r>
            <a:r>
              <a:rPr lang="en-GB" dirty="0" err="1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letterjoin</a:t>
            </a:r>
            <a:r>
              <a:rPr lang="en-GB" dirty="0">
                <a:solidFill>
                  <a:srgbClr val="FF0000"/>
                </a:solidFill>
                <a:latin typeface="Letterjoin-Air Plus 8" panose="02000805000000020003" pitchFamily="50" charset="0"/>
                <a:hlinkClick r:id="rId2"/>
              </a:rPr>
              <a:t> website to see how to form them correctly. </a:t>
            </a: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  <a:hlinkClick r:id="rId2"/>
              </a:rPr>
              <a:t>https://</a:t>
            </a:r>
            <a:r>
              <a:rPr lang="en-GB" dirty="0" smtClean="0">
                <a:latin typeface="Letterjoin-Air Plus 8" panose="02000805000000020003" pitchFamily="50" charset="0"/>
                <a:hlinkClick r:id="rId2"/>
              </a:rPr>
              <a:t>letterjoin.co.uk</a:t>
            </a:r>
            <a:r>
              <a:rPr lang="en-GB" dirty="0" smtClean="0">
                <a:latin typeface="Letterjoin-Air Plus 8" panose="02000805000000020003" pitchFamily="50" charset="0"/>
              </a:rPr>
              <a:t>      Then click on harder words</a:t>
            </a: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>
                <a:latin typeface="Letterjoin-Air Plus 8" panose="02000805000000020003" pitchFamily="50" charset="0"/>
              </a:rPr>
              <a:t>Username: lj8943 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you are using a laptop the password is: home </a:t>
            </a:r>
          </a:p>
          <a:p>
            <a:r>
              <a:rPr lang="en-GB" dirty="0">
                <a:latin typeface="Letterjoin-Air Plus 8" panose="02000805000000020003" pitchFamily="50" charset="0"/>
              </a:rPr>
              <a:t>If using an </a:t>
            </a:r>
            <a:r>
              <a:rPr lang="en-GB" dirty="0" err="1">
                <a:latin typeface="Letterjoin-Air Plus 8" panose="02000805000000020003" pitchFamily="50" charset="0"/>
              </a:rPr>
              <a:t>ipad</a:t>
            </a:r>
            <a:r>
              <a:rPr lang="en-GB" dirty="0">
                <a:latin typeface="Letterjoin-Air Plus 8" panose="02000805000000020003" pitchFamily="50" charset="0"/>
              </a:rPr>
              <a:t> or tablet the password is: capital L (Make the shape of a capital 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485" y="176076"/>
            <a:ext cx="1153525" cy="23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Can you knock  our socks off with your neat writing?</a:t>
            </a:r>
            <a:br>
              <a:rPr lang="en-GB" dirty="0" smtClean="0">
                <a:latin typeface="Letterjoin-Air Plus 8" panose="02000805000000020003" pitchFamily="50" charset="0"/>
              </a:rPr>
            </a:b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05309" cy="489274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Now that you have practised your letters on </a:t>
            </a:r>
            <a:r>
              <a:rPr lang="en-GB" sz="4500" dirty="0" err="1" smtClean="0">
                <a:latin typeface="Letterjoin-Air Plus 8" panose="02000805000000020003" pitchFamily="50" charset="0"/>
              </a:rPr>
              <a:t>letterjoin</a:t>
            </a:r>
            <a:r>
              <a:rPr lang="en-GB" sz="4500" dirty="0" smtClean="0">
                <a:latin typeface="Letterjoin-Air Plus 8" panose="02000805000000020003" pitchFamily="50" charset="0"/>
              </a:rPr>
              <a:t> can you practise on a piece of paper? 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algn="ctr"/>
            <a:r>
              <a:rPr lang="en-GB" sz="4500" dirty="0" smtClean="0">
                <a:latin typeface="Letterjoin-Air Plus 8" panose="02000805000000020003" pitchFamily="50" charset="0"/>
              </a:rPr>
              <a:t>Can you send a picture of your writing to me?</a:t>
            </a:r>
          </a:p>
          <a:p>
            <a:pPr marL="0" indent="0" algn="ctr">
              <a:buNone/>
            </a:pPr>
            <a:endParaRPr lang="en-GB" sz="4500" dirty="0" smtClean="0">
              <a:latin typeface="Letterjoin-Air Plus 8" panose="02000805000000020003" pitchFamily="50" charset="0"/>
            </a:endParaRPr>
          </a:p>
          <a:p>
            <a:pPr marL="0" lvl="0" indent="0" algn="ctr">
              <a:buNone/>
            </a:pPr>
            <a:r>
              <a:rPr lang="en-US" altLang="en-US" sz="45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4"/>
              </a:rPr>
              <a:t>s.hiley@worthvalleyprimary.co.uk</a:t>
            </a:r>
            <a:endParaRPr lang="en-US" altLang="en-US" sz="4500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801" y="5313430"/>
            <a:ext cx="1294603" cy="1404938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34656" y="3558993"/>
            <a:ext cx="925921" cy="92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226"/>
            <a:ext cx="9144000" cy="895350"/>
          </a:xfrm>
        </p:spPr>
        <p:txBody>
          <a:bodyPr>
            <a:normAutofit fontScale="90000"/>
          </a:bodyPr>
          <a:lstStyle/>
          <a:p>
            <a:r>
              <a:rPr lang="en-GB" sz="4800" u="sng" dirty="0" smtClean="0">
                <a:latin typeface="Letterjoin-Air Plus 8" panose="02000805000000020003" pitchFamily="50" charset="0"/>
              </a:rPr>
              <a:t>Reading and Writing Tasks</a:t>
            </a:r>
            <a:endParaRPr lang="en-GB" sz="4800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333500"/>
            <a:ext cx="9144000" cy="3316877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This week we are reading </a:t>
            </a:r>
          </a:p>
          <a:p>
            <a:r>
              <a:rPr lang="en-GB" dirty="0" err="1" smtClean="0">
                <a:latin typeface="Letterjoin-Air Plus 8" panose="02000805000000020003" pitchFamily="50" charset="0"/>
              </a:rPr>
              <a:t>Zog</a:t>
            </a:r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by Julia Donaldson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Can you watch the film version of this story using the link below?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9884" y="5003466"/>
            <a:ext cx="5420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https://www.bbc.co.uk/iplayer/episode/b0bwdw8y/zog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829" y="1320096"/>
            <a:ext cx="2534194" cy="233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Letterjoin-Air Plus 8" panose="02000805000000020003" pitchFamily="50" charset="0"/>
              </a:rPr>
              <a:t>Reading task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023600" cy="4549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Letter-join Plus 8" panose="02000505000000020003" pitchFamily="50" charset="0"/>
              </a:rPr>
              <a:t>Now that </a:t>
            </a:r>
            <a:r>
              <a:rPr lang="en-GB" dirty="0">
                <a:latin typeface="Letter-join Plus 8" panose="02000505000000020003" pitchFamily="50" charset="0"/>
              </a:rPr>
              <a:t>you have watched the clip could you answer the </a:t>
            </a:r>
            <a:r>
              <a:rPr lang="en-GB" dirty="0" smtClean="0">
                <a:latin typeface="Letter-join Plus 8" panose="02000505000000020003" pitchFamily="50" charset="0"/>
              </a:rPr>
              <a:t>questions to show how well you have understood the story?</a:t>
            </a:r>
          </a:p>
          <a:p>
            <a:pPr marL="0" indent="0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-join Plus 8" panose="02000505000000020003" pitchFamily="50" charset="0"/>
            </a:endParaRPr>
          </a:p>
          <a:p>
            <a:r>
              <a:rPr lang="en-GB" dirty="0">
                <a:latin typeface="Letter-join Plus 8" panose="02000505000000020003" pitchFamily="50" charset="0"/>
              </a:rPr>
              <a:t>What was </a:t>
            </a:r>
            <a:r>
              <a:rPr lang="en-GB" dirty="0" err="1">
                <a:latin typeface="Letter-join Plus 8" panose="02000505000000020003" pitchFamily="50" charset="0"/>
              </a:rPr>
              <a:t>Zog’s</a:t>
            </a:r>
            <a:r>
              <a:rPr lang="en-GB" dirty="0">
                <a:latin typeface="Letter-join Plus 8" panose="02000505000000020003" pitchFamily="50" charset="0"/>
              </a:rPr>
              <a:t> teacher’s name?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What did the girl give to </a:t>
            </a:r>
            <a:r>
              <a:rPr lang="en-GB" dirty="0" err="1">
                <a:latin typeface="Letter-join Plus 8" panose="02000505000000020003" pitchFamily="50" charset="0"/>
              </a:rPr>
              <a:t>Zog</a:t>
            </a:r>
            <a:r>
              <a:rPr lang="en-GB" dirty="0">
                <a:latin typeface="Letter-join Plus 8" panose="02000505000000020003" pitchFamily="50" charset="0"/>
              </a:rPr>
              <a:t> when he crashed into the tree?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What did the girl give to </a:t>
            </a:r>
            <a:r>
              <a:rPr lang="en-GB" dirty="0" err="1">
                <a:latin typeface="Letter-join Plus 8" panose="02000505000000020003" pitchFamily="50" charset="0"/>
              </a:rPr>
              <a:t>Zog</a:t>
            </a:r>
            <a:r>
              <a:rPr lang="en-GB" dirty="0">
                <a:latin typeface="Letter-join Plus 8" panose="02000505000000020003" pitchFamily="50" charset="0"/>
              </a:rPr>
              <a:t> when he lost his voice?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What was the girl’s name? </a:t>
            </a:r>
          </a:p>
          <a:p>
            <a:r>
              <a:rPr lang="en-GB" dirty="0">
                <a:latin typeface="Letter-join Plus 8" panose="02000505000000020003" pitchFamily="50" charset="0"/>
              </a:rPr>
              <a:t>Who came to rescue the girl ?</a:t>
            </a:r>
          </a:p>
          <a:p>
            <a:pPr lvl="0"/>
            <a:endParaRPr lang="en-GB" dirty="0">
              <a:latin typeface="Letter-join Plus 8" panose="02000505000000020003" pitchFamily="50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5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1250"/>
            <a:ext cx="10515600" cy="1325563"/>
          </a:xfrm>
        </p:spPr>
        <p:txBody>
          <a:bodyPr/>
          <a:lstStyle/>
          <a:p>
            <a:r>
              <a:rPr lang="en-GB" u="sng" dirty="0" smtClean="0">
                <a:latin typeface="Letterjoin-Air Plus 8" panose="02000805000000020003" pitchFamily="50" charset="0"/>
              </a:rPr>
              <a:t>Writing Task: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latin typeface="Letterjoin-Air Plus 8" panose="02000805000000020003" pitchFamily="50" charset="0"/>
              </a:rPr>
              <a:t>Can you write about your favourite part of the story? Why was this your favourite part?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Here is an example:</a:t>
            </a: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My favourite part of the story is when the Princess helped </a:t>
            </a:r>
            <a:r>
              <a:rPr lang="en-GB" i="1" dirty="0" err="1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Zog</a:t>
            </a:r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 when he fell and crashed into the tree. I liked this part best because it was when they became friends. </a:t>
            </a:r>
            <a:r>
              <a:rPr lang="en-GB" i="1" dirty="0" err="1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Zog</a:t>
            </a:r>
            <a:r>
              <a:rPr lang="en-GB" i="1" dirty="0" smtClean="0">
                <a:solidFill>
                  <a:srgbClr val="002060"/>
                </a:solidFill>
                <a:latin typeface="Letterjoin-Air Plus 8" panose="02000805000000020003" pitchFamily="50" charset="0"/>
              </a:rPr>
              <a:t> would have been very sad without the helpful girl.</a:t>
            </a:r>
            <a:endParaRPr lang="en-GB" i="1" dirty="0">
              <a:solidFill>
                <a:srgbClr val="002060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2180" y="-17123"/>
            <a:ext cx="1349512" cy="1349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7429" y="4783863"/>
            <a:ext cx="1769473" cy="19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3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292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Letterjoin-Air Plus 8" panose="02000805000000020003" pitchFamily="50" charset="0"/>
              </a:rPr>
              <a:t>Writing task:</a:t>
            </a: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Can you write sentences to tell me about your least favourite part of the story? Why did you not like this part?</a:t>
            </a:r>
          </a:p>
          <a:p>
            <a:pPr marL="0" indent="0">
              <a:buNone/>
            </a:pPr>
            <a:r>
              <a:rPr lang="en-GB" dirty="0" smtClean="0">
                <a:latin typeface="Letterjoin-Air Plus 8" panose="02000805000000020003" pitchFamily="50" charset="0"/>
              </a:rPr>
              <a:t>Here is an example:</a:t>
            </a: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0070C0"/>
                </a:solidFill>
                <a:latin typeface="Letterjoin-Air Plus 8" panose="02000805000000020003" pitchFamily="50" charset="0"/>
              </a:rPr>
              <a:t>My least favourite part was when </a:t>
            </a:r>
            <a:r>
              <a:rPr lang="en-GB" i="1" dirty="0" err="1" smtClean="0">
                <a:solidFill>
                  <a:srgbClr val="0070C0"/>
                </a:solidFill>
                <a:latin typeface="Letterjoin-Air Plus 8" panose="02000805000000020003" pitchFamily="50" charset="0"/>
              </a:rPr>
              <a:t>Zog</a:t>
            </a:r>
            <a:r>
              <a:rPr lang="en-GB" i="1" dirty="0" smtClean="0">
                <a:solidFill>
                  <a:srgbClr val="0070C0"/>
                </a:solidFill>
                <a:latin typeface="Letterjoin-Air Plus 8" panose="02000805000000020003" pitchFamily="50" charset="0"/>
              </a:rPr>
              <a:t> tried really hard to capture a princess but couldn’t manage it no matter how hard he tried and cried “I’m no good at this.” I didn’t like this part because I felt upset that </a:t>
            </a:r>
            <a:r>
              <a:rPr lang="en-GB" i="1" dirty="0" err="1" smtClean="0">
                <a:solidFill>
                  <a:srgbClr val="0070C0"/>
                </a:solidFill>
                <a:latin typeface="Letterjoin-Air Plus 8" panose="02000805000000020003" pitchFamily="50" charset="0"/>
              </a:rPr>
              <a:t>Zog</a:t>
            </a:r>
            <a:r>
              <a:rPr lang="en-GB" i="1" dirty="0" smtClean="0">
                <a:solidFill>
                  <a:srgbClr val="0070C0"/>
                </a:solidFill>
                <a:latin typeface="Letterjoin-Air Plus 8" panose="02000805000000020003" pitchFamily="50" charset="0"/>
              </a:rPr>
              <a:t> was sad. </a:t>
            </a: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i="1" dirty="0" smtClean="0">
              <a:solidFill>
                <a:srgbClr val="002060"/>
              </a:solidFill>
              <a:latin typeface="Letterjoin-Air Plus 8" panose="02000805000000020003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154" y="118654"/>
            <a:ext cx="1428322" cy="15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2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425" y="1028700"/>
            <a:ext cx="8477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8" panose="02000805000000020003" pitchFamily="50" charset="0"/>
              </a:rPr>
              <a:t>Remember </a:t>
            </a:r>
            <a:r>
              <a:rPr lang="en-GB" sz="2400" dirty="0">
                <a:latin typeface="Letterjoin-Air Plus 8" panose="02000805000000020003" pitchFamily="50" charset="0"/>
              </a:rPr>
              <a:t>I</a:t>
            </a:r>
            <a:r>
              <a:rPr lang="en-GB" sz="2400" dirty="0" smtClean="0">
                <a:latin typeface="Letterjoin-Air Plus 8" panose="02000805000000020003" pitchFamily="50" charset="0"/>
              </a:rPr>
              <a:t> love to see your work so please email pictures to me at: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pPr lvl="0"/>
            <a:r>
              <a:rPr lang="en-US" altLang="en-US" sz="2400" dirty="0" smtClean="0">
                <a:solidFill>
                  <a:srgbClr val="5F5F5F"/>
                </a:solidFill>
                <a:latin typeface="Letter-join Plus 8" panose="02000505000000020003" pitchFamily="50" charset="0"/>
                <a:hlinkClick r:id="rId4"/>
              </a:rPr>
              <a:t>s.hiley@worthvalleyprimary.co.uk</a:t>
            </a:r>
            <a:endParaRPr lang="en-US" altLang="en-US" sz="2400" dirty="0" smtClean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pPr lvl="0"/>
            <a:endParaRPr lang="en-US" altLang="en-US" sz="2400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endParaRPr lang="en-GB" sz="2400" dirty="0">
              <a:latin typeface="Letterjoin-Air Plus 8" panose="02000805000000020003" pitchFamily="50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1612" y="1939180"/>
            <a:ext cx="1278845" cy="1278845"/>
          </a:xfrm>
          <a:prstGeom prst="rect">
            <a:avLst/>
          </a:prstGeom>
        </p:spPr>
      </p:pic>
      <p:pic>
        <p:nvPicPr>
          <p:cNvPr id="5" name="Picture 2" descr="BBC One - Z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645" y="3513332"/>
            <a:ext cx="4095987" cy="230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346</Words>
  <Application>Microsoft Office PowerPoint</Application>
  <PresentationFormat>Widescreen</PresentationFormat>
  <Paragraphs>57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Monday 1st February 2021</vt:lpstr>
      <vt:lpstr>Handwriting</vt:lpstr>
      <vt:lpstr>Can you knock  our socks off with your neat writing? </vt:lpstr>
      <vt:lpstr>Reading and Writing Tasks</vt:lpstr>
      <vt:lpstr>Reading task</vt:lpstr>
      <vt:lpstr>Writing Task:</vt:lpstr>
      <vt:lpstr>Writing task: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s.hiley</cp:lastModifiedBy>
  <cp:revision>34</cp:revision>
  <dcterms:created xsi:type="dcterms:W3CDTF">2021-01-10T15:35:41Z</dcterms:created>
  <dcterms:modified xsi:type="dcterms:W3CDTF">2021-01-31T20:51:35Z</dcterms:modified>
</cp:coreProperties>
</file>