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/phase/5/acorn-adventur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831977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Monday 25</a:t>
            </a:r>
            <a:r>
              <a:rPr lang="en-GB" sz="5400" baseline="30000" dirty="0" smtClean="0">
                <a:latin typeface="Letterjoin-Air Plus 8" panose="02000805000000020003" pitchFamily="50" charset="0"/>
              </a:rPr>
              <a:t>th</a:t>
            </a:r>
            <a:r>
              <a:rPr lang="en-GB" sz="5400" dirty="0" smtClean="0">
                <a:latin typeface="Letterjoin-Air Plus 8" panose="02000805000000020003" pitchFamily="50" charset="0"/>
              </a:rPr>
              <a:t> January 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7200" dirty="0" smtClean="0">
                <a:latin typeface="Letterjoin-Air Plus 8" panose="02000805000000020003" pitchFamily="50" charset="0"/>
              </a:rPr>
              <a:t>Phonics Group 2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sz="8600" dirty="0" smtClean="0">
                <a:latin typeface="Letterjoin-Air Plus 8" panose="02000805000000020003" pitchFamily="50" charset="0"/>
              </a:rPr>
              <a:t>Today we are learning to explore the alternative pronunciations of the ‘u’ </a:t>
            </a:r>
            <a:r>
              <a:rPr lang="en-GB" sz="86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grapheme.</a:t>
            </a:r>
          </a:p>
          <a:p>
            <a:endParaRPr lang="en-GB" sz="8600" dirty="0">
              <a:latin typeface="Letterjoin-Air Plus 8" panose="02000805000000020003" pitchFamily="50" charset="0"/>
            </a:endParaRPr>
          </a:p>
          <a:p>
            <a:endParaRPr lang="en-GB" sz="8600" dirty="0" smtClean="0">
              <a:latin typeface="Letterjoin-Air Plus 8" panose="02000805000000020003" pitchFamily="50" charset="0"/>
            </a:endParaRPr>
          </a:p>
          <a:p>
            <a:r>
              <a:rPr lang="en-GB" sz="8600" dirty="0" smtClean="0">
                <a:latin typeface="Letterjoin-Air Plus 8" panose="02000805000000020003" pitchFamily="50" charset="0"/>
              </a:rPr>
              <a:t>A grapheme is a way of writing down a letter sound (phoneme).</a:t>
            </a: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/>
            </a:r>
            <a:br>
              <a:rPr lang="en-GB" dirty="0" smtClean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10511" y="953311"/>
            <a:ext cx="952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63429" y="1287482"/>
            <a:ext cx="101362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Revisit: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practise the letter sounds we know so far? 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>
                <a:latin typeface="Letterjoin-Air Plus 8" panose="02000805000000020003" pitchFamily="50" charset="0"/>
              </a:rPr>
              <a:t>https://www.phonicsplay.co.uk/resources/phase/2/flashcards-speed-trials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Phonics play: 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Username: jan21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Password: home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play flashcards speed trial and practise all of the phase 3 and 5a phonemes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596" y="2700985"/>
            <a:ext cx="2338903" cy="1802106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53386" y="2824956"/>
            <a:ext cx="697618" cy="6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  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315" y="1071399"/>
            <a:ext cx="10877145" cy="5350112"/>
          </a:xfrm>
        </p:spPr>
        <p:txBody>
          <a:bodyPr numCol="2"/>
          <a:lstStyle/>
          <a:p>
            <a:pPr marL="0" indent="0">
              <a:buNone/>
            </a:pPr>
            <a:r>
              <a:rPr lang="en-GB" sz="2000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Teach:</a:t>
            </a:r>
          </a:p>
          <a:p>
            <a:pPr marL="0" indent="0">
              <a:buNone/>
            </a:pPr>
            <a:r>
              <a:rPr lang="en-GB" sz="2000" dirty="0" smtClean="0">
                <a:latin typeface="Letterjoin-Air Plus 8" panose="02000805000000020003" pitchFamily="50" charset="0"/>
              </a:rPr>
              <a:t>Today we are learning about alternative pronunciations for the </a:t>
            </a:r>
            <a:r>
              <a:rPr lang="en-GB" sz="2000" dirty="0">
                <a:latin typeface="Letterjoin-Air Plus 8" panose="02000805000000020003" pitchFamily="50" charset="0"/>
              </a:rPr>
              <a:t>u</a:t>
            </a:r>
            <a:r>
              <a:rPr lang="en-GB" sz="2000" dirty="0" smtClean="0">
                <a:latin typeface="Letterjoin-Air Plus 8" panose="02000805000000020003" pitchFamily="50" charset="0"/>
              </a:rPr>
              <a:t> </a:t>
            </a:r>
            <a:r>
              <a:rPr lang="en-GB" sz="2000" dirty="0" smtClean="0">
                <a:latin typeface="Letterjoin-Air Plus 8" panose="02000805000000020003" pitchFamily="50" charset="0"/>
              </a:rPr>
              <a:t>grapheme:</a:t>
            </a:r>
            <a:endParaRPr lang="en-GB" dirty="0" smtClean="0"/>
          </a:p>
          <a:p>
            <a:pPr marL="0" indent="0">
              <a:buNone/>
            </a:pPr>
            <a:r>
              <a:rPr lang="en-GB" sz="2000" dirty="0" smtClean="0">
                <a:latin typeface="Letterjoin-Air Plus 8" panose="02000805000000020003" pitchFamily="50" charset="0"/>
              </a:rPr>
              <a:t>The letter ‘u’ can make </a:t>
            </a:r>
            <a:r>
              <a:rPr lang="en-GB" sz="2000" dirty="0" smtClean="0">
                <a:latin typeface="Letterjoin-Air Plus 8" panose="02000805000000020003" pitchFamily="50" charset="0"/>
              </a:rPr>
              <a:t>two </a:t>
            </a:r>
            <a:r>
              <a:rPr lang="en-GB" sz="2000" dirty="0" smtClean="0">
                <a:latin typeface="Letterjoin-Air Plus 8" panose="02000805000000020003" pitchFamily="50" charset="0"/>
              </a:rPr>
              <a:t>different sounds.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275" y="580274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572388"/>
              </p:ext>
            </p:extLst>
          </p:nvPr>
        </p:nvGraphicFramePr>
        <p:xfrm>
          <a:off x="2238103" y="3019777"/>
          <a:ext cx="8061234" cy="3516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0617">
                  <a:extLst>
                    <a:ext uri="{9D8B030D-6E8A-4147-A177-3AD203B41FA5}">
                      <a16:colId xmlns:a16="http://schemas.microsoft.com/office/drawing/2014/main" val="3345549708"/>
                    </a:ext>
                  </a:extLst>
                </a:gridCol>
                <a:gridCol w="4030617">
                  <a:extLst>
                    <a:ext uri="{9D8B030D-6E8A-4147-A177-3AD203B41FA5}">
                      <a16:colId xmlns:a16="http://schemas.microsoft.com/office/drawing/2014/main" val="256505613"/>
                    </a:ext>
                  </a:extLst>
                </a:gridCol>
              </a:tblGrid>
              <a:tr h="68136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Short u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Long u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792205"/>
                  </a:ext>
                </a:extLst>
              </a:tr>
              <a:tr h="138571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plug </a:t>
                      </a:r>
                    </a:p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hump</a:t>
                      </a:r>
                    </a:p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but</a:t>
                      </a:r>
                    </a:p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gust </a:t>
                      </a:r>
                    </a:p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under</a:t>
                      </a:r>
                    </a:p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pull </a:t>
                      </a:r>
                    </a:p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bull</a:t>
                      </a:r>
                    </a:p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pudding</a:t>
                      </a:r>
                    </a:p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full</a:t>
                      </a:r>
                    </a:p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awful</a:t>
                      </a:r>
                      <a:endParaRPr lang="en-GB" dirty="0">
                        <a:latin typeface="Letterjoin-Air Plus 8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unit </a:t>
                      </a:r>
                    </a:p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unicorn </a:t>
                      </a:r>
                    </a:p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music</a:t>
                      </a:r>
                    </a:p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tuba</a:t>
                      </a:r>
                    </a:p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stupid </a:t>
                      </a:r>
                    </a:p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computer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035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1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Practise</a:t>
            </a:r>
            <a:endParaRPr lang="en-GB" dirty="0">
              <a:solidFill>
                <a:srgbClr val="FF0000"/>
              </a:solidFill>
              <a:latin typeface="Letterjoin-Air Plus 8" panose="02000805000000020003" pitchFamily="50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90791"/>
            <a:ext cx="5135880" cy="4351338"/>
          </a:xfrm>
          <a:prstGeom prst="wedgeEllipseCallout">
            <a:avLst>
              <a:gd name="adj1" fmla="val 56657"/>
              <a:gd name="adj2" fmla="val 50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Practise:</a:t>
            </a:r>
          </a:p>
          <a:p>
            <a:pPr algn="ctr"/>
            <a:r>
              <a:rPr lang="en-GB" sz="1600" dirty="0" smtClean="0">
                <a:latin typeface="Letterjoin-Air Plus 8" panose="02000805000000020003" pitchFamily="50" charset="0"/>
              </a:rPr>
              <a:t>Can you practise reading words with the alternative pronunciation for the u grapheme?  Play on the game Acorn Adventures- click on the letter </a:t>
            </a:r>
            <a:r>
              <a:rPr lang="en-GB" sz="1600" dirty="0">
                <a:latin typeface="Letterjoin-Air Plus 8" panose="02000805000000020003" pitchFamily="50" charset="0"/>
              </a:rPr>
              <a:t>u</a:t>
            </a:r>
            <a:r>
              <a:rPr lang="en-GB" sz="1600" dirty="0" smtClean="0">
                <a:latin typeface="Letterjoin-Air Plus 8" panose="02000805000000020003" pitchFamily="50" charset="0"/>
              </a:rPr>
              <a:t>. </a:t>
            </a:r>
          </a:p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80" y="593786"/>
            <a:ext cx="2956601" cy="16894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5337" y="25069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https://www.phonicsplay.co.uk/resources/phase/5/acorn-adventures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358" y="3966460"/>
            <a:ext cx="4364446" cy="27555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18514" y="33201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Letterjoin-Air Plus 8" panose="02000805000000020003" pitchFamily="50" charset="0"/>
              </a:rPr>
              <a:t>Username: jan21</a:t>
            </a:r>
          </a:p>
          <a:p>
            <a:r>
              <a:rPr lang="en-GB" dirty="0">
                <a:latin typeface="Letterjoin-Air Plus 8" panose="02000805000000020003" pitchFamily="50" charset="0"/>
              </a:rPr>
              <a:t>Password: home</a:t>
            </a:r>
          </a:p>
        </p:txBody>
      </p:sp>
      <p:sp>
        <p:nvSpPr>
          <p:cNvPr id="9" name="Left Arrow 8"/>
          <p:cNvSpPr/>
          <p:nvPr/>
        </p:nvSpPr>
        <p:spPr>
          <a:xfrm rot="12453296">
            <a:off x="6710317" y="4952341"/>
            <a:ext cx="1397021" cy="7837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6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1872" y="690664"/>
            <a:ext cx="77821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Apply:</a:t>
            </a:r>
          </a:p>
          <a:p>
            <a:endParaRPr lang="en-GB" u="sng" dirty="0">
              <a:latin typeface="Letterjoin-Air Plus 8" panose="02000805000000020003" pitchFamily="50" charset="0"/>
            </a:endParaRPr>
          </a:p>
          <a:p>
            <a:endParaRPr lang="en-GB" u="sng" dirty="0" smtClean="0">
              <a:latin typeface="Letterjoin-Air Plus 8" panose="02000805000000020003" pitchFamily="50" charset="0"/>
            </a:endParaRPr>
          </a:p>
          <a:p>
            <a:r>
              <a:rPr lang="en-GB" sz="2000" dirty="0" smtClean="0">
                <a:latin typeface="Letterjoin-Air Plus 8" panose="02000805000000020003" pitchFamily="50" charset="0"/>
              </a:rPr>
              <a:t>Can you practise reading the silly sentences below? </a:t>
            </a:r>
          </a:p>
          <a:p>
            <a:endParaRPr lang="en-GB" u="sng" dirty="0">
              <a:latin typeface="Letterjoin-Air Plus 8" panose="02000805000000020003" pitchFamily="50" charset="0"/>
            </a:endParaRPr>
          </a:p>
          <a:p>
            <a:endParaRPr lang="en-GB" u="sng" dirty="0" smtClean="0">
              <a:latin typeface="Letterjoin-Air Plus 8" panose="02000805000000020003" pitchFamily="50" charset="0"/>
            </a:endParaRPr>
          </a:p>
          <a:p>
            <a:endParaRPr lang="en-GB" u="sng" dirty="0">
              <a:latin typeface="Letterjoin-Air Plus 8" panose="020008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Letterjoin-Air Plus 8" panose="020008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etterjoin-Air Plus 8" panose="02000805000000020003" pitchFamily="50" charset="0"/>
              </a:rPr>
              <a:t>Can a unicorn play music on a tuba?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etterjoin-Air Plus 8" panose="020008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etterjoin-Air Plus 8" panose="02000805000000020003" pitchFamily="50" charset="0"/>
              </a:rPr>
              <a:t>Will a stupid human get stuck in a pudding if they eat it sitting on a muddy cushion?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etterjoin-Air Plus 8" panose="020008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etterjoin-Air Plus 8" panose="02000805000000020003" pitchFamily="50" charset="0"/>
              </a:rPr>
              <a:t>Will it be fun for a duck to use a computer?</a:t>
            </a:r>
            <a:endParaRPr lang="en-GB" sz="2400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213</Words>
  <Application>Microsoft Office PowerPoint</Application>
  <PresentationFormat>Widescreen</PresentationFormat>
  <Paragraphs>64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Letterjoin-Air Plus 8</vt:lpstr>
      <vt:lpstr>Office Theme</vt:lpstr>
      <vt:lpstr>Monday 25th January 2021</vt:lpstr>
      <vt:lpstr>  </vt:lpstr>
      <vt:lpstr>   </vt:lpstr>
      <vt:lpstr>Practise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s.hiley</cp:lastModifiedBy>
  <cp:revision>37</cp:revision>
  <dcterms:created xsi:type="dcterms:W3CDTF">2021-01-10T15:35:41Z</dcterms:created>
  <dcterms:modified xsi:type="dcterms:W3CDTF">2021-01-24T22:58:32Z</dcterms:modified>
</cp:coreProperties>
</file>