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3" r:id="rId5"/>
    <p:sldId id="266" r:id="rId6"/>
    <p:sldId id="267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43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xG-xKG7I83E&amp;safe=activ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honicsplay.co.uk/resources/phase/2/buried-treasur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0171612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Tue</a:t>
            </a:r>
            <a:r>
              <a:rPr lang="en-GB" sz="5400" dirty="0" smtClean="0">
                <a:latin typeface="Letterjoin-Air Plus 8" panose="02000805000000020003" pitchFamily="50" charset="0"/>
              </a:rPr>
              <a:t>sday 26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</a:t>
            </a:r>
            <a:r>
              <a:rPr lang="en-GB" sz="5400" dirty="0" smtClean="0">
                <a:latin typeface="Letterjoin-Air Plus 8" panose="02000805000000020003" pitchFamily="50" charset="0"/>
              </a:rPr>
              <a:t>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9366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Phonics Group 1</a:t>
            </a:r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Today we are learning to read and spell CVCC words.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(A CVCC word (</a:t>
            </a:r>
            <a:r>
              <a:rPr lang="en-GB" b="1" dirty="0">
                <a:solidFill>
                  <a:srgbClr val="FF0000"/>
                </a:solidFill>
                <a:latin typeface="Letterjoin-Air Plus 8" panose="02000805000000020003" pitchFamily="50" charset="0"/>
              </a:rPr>
              <a:t>consonant, vowel, consonant, consonant</a:t>
            </a: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</a:rPr>
              <a:t>) </a:t>
            </a:r>
            <a:r>
              <a:rPr lang="en-GB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examples of CVCC words </a:t>
            </a: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</a:rPr>
              <a:t>are: hunt, fast, cart, milk, want.</a:t>
            </a:r>
          </a:p>
        </p:txBody>
      </p:sp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22" y="489018"/>
            <a:ext cx="5676900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153" y="2436200"/>
            <a:ext cx="5937847" cy="4202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303" y="4754880"/>
            <a:ext cx="56866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Letterjoin-Air Plus 8" panose="02000805000000020003" pitchFamily="50" charset="0"/>
              </a:rPr>
              <a:t>Can you practise your phase 2 and 3 phonemes on the sound mats.</a:t>
            </a:r>
          </a:p>
          <a:p>
            <a:endParaRPr lang="en-GB" sz="1600" dirty="0">
              <a:latin typeface="Letterjoin-Air Plus 8" panose="02000805000000020003" pitchFamily="50" charset="0"/>
            </a:endParaRPr>
          </a:p>
          <a:p>
            <a:r>
              <a:rPr lang="en-GB" sz="1600" dirty="0" smtClean="0">
                <a:latin typeface="Letterjoin-Air Plus 8" panose="02000805000000020003" pitchFamily="50" charset="0"/>
              </a:rPr>
              <a:t>If you would like some extra practise:</a:t>
            </a:r>
          </a:p>
          <a:p>
            <a:endParaRPr lang="en-GB" sz="1600" dirty="0" smtClean="0">
              <a:latin typeface="Letterjoin-Air Plus 8" panose="02000805000000020003" pitchFamily="50" charset="0"/>
            </a:endParaRPr>
          </a:p>
          <a:p>
            <a:r>
              <a:rPr lang="en-GB" sz="1600" dirty="0" smtClean="0">
                <a:latin typeface="Letterjoin-Air Plus 8" panose="02000805000000020003" pitchFamily="50" charset="0"/>
              </a:rPr>
              <a:t>Can you practise them on phonics play and play the speed trial game. Remember to do extra practise with any that you find tricky.</a:t>
            </a:r>
            <a:endParaRPr lang="en-GB" sz="1600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10511" y="953311"/>
            <a:ext cx="952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63429" y="1287482"/>
            <a:ext cx="101362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Revisit: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practise the letter sounds we know so far? 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</a:rPr>
              <a:t>https://www.phonicsplay.co.uk/resources/phase/2/flashcards-speed-trials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Phonics play: 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r>
              <a:rPr lang="en-GB" dirty="0" smtClean="0">
                <a:latin typeface="Letterjoin-Air Plus 8" panose="02000805000000020003" pitchFamily="50" charset="0"/>
              </a:rPr>
              <a:t>Password: home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play flashcards speed trial and practise all of the phase 2 and 3 phonemes.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596" y="2700985"/>
            <a:ext cx="2338903" cy="1802106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53386" y="2824956"/>
            <a:ext cx="697618" cy="6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  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315" y="1071399"/>
            <a:ext cx="11007588" cy="5350112"/>
          </a:xfrm>
        </p:spPr>
        <p:txBody>
          <a:bodyPr numCol="2"/>
          <a:lstStyle/>
          <a:p>
            <a:pPr marL="0" indent="0">
              <a:buNone/>
            </a:pPr>
            <a:r>
              <a:rPr lang="en-GB" sz="2000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Teach:</a:t>
            </a:r>
          </a:p>
          <a:p>
            <a:pPr marL="0" indent="0">
              <a:buNone/>
            </a:pPr>
            <a:endParaRPr lang="en-GB" sz="2000" u="sng" dirty="0">
              <a:solidFill>
                <a:srgbClr val="FF0000"/>
              </a:solidFill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Letterjoin-Air Plus 8" panose="02000805000000020003" pitchFamily="50" charset="0"/>
              </a:rPr>
              <a:t>Can you watch this video to help you learn how to read and write CVCC words. </a:t>
            </a:r>
          </a:p>
          <a:p>
            <a:pPr marL="0" indent="0">
              <a:buNone/>
            </a:pP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sz="2000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  <a:hlinkClick r:id="rId2"/>
              </a:rPr>
              <a:t>https://</a:t>
            </a:r>
            <a:r>
              <a:rPr lang="en-GB" dirty="0" smtClean="0">
                <a:latin typeface="Letterjoin-Air Plus 8" panose="02000805000000020003" pitchFamily="50" charset="0"/>
                <a:hlinkClick r:id="rId2"/>
              </a:rPr>
              <a:t>www.youtube.com/watch?v=xG-xKG7I83E&amp;safe=active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275" y="580274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73025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827" y="3113526"/>
            <a:ext cx="2640602" cy="15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65" y="4119541"/>
            <a:ext cx="48577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97" y="2538810"/>
            <a:ext cx="2466975" cy="142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2928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Practise: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200" dirty="0" smtClean="0">
                <a:latin typeface="Letterjoin-Air Plus 8" panose="02000805000000020003" pitchFamily="50" charset="0"/>
              </a:rPr>
              <a:t>Can you write the words to match the pictures?</a:t>
            </a:r>
            <a:endParaRPr lang="en-GB" sz="22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513806" y="879567"/>
            <a:ext cx="1837507" cy="2722472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rgbClr val="0070C0"/>
                </a:solidFill>
                <a:latin typeface="Letterjoin-Air Plus 8" panose="02000805000000020003" pitchFamily="50" charset="0"/>
              </a:rPr>
              <a:t>Remember to sound out each word carefully.</a:t>
            </a:r>
            <a:endParaRPr lang="en-GB" sz="1800" dirty="0">
              <a:solidFill>
                <a:srgbClr val="0070C0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1026" name="Picture 2" descr="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517" y="2082409"/>
            <a:ext cx="1719534" cy="186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736" y="4228398"/>
            <a:ext cx="485775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2351" y="456343"/>
            <a:ext cx="1869460" cy="1485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01943" y="2082409"/>
            <a:ext cx="20377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Letter-join Plus 8" panose="02000505000000020003" pitchFamily="50" charset="0"/>
              </a:rPr>
              <a:t>Here is an example</a:t>
            </a:r>
          </a:p>
          <a:p>
            <a:r>
              <a:rPr lang="en-GB" sz="1600" dirty="0" smtClean="0">
                <a:latin typeface="Letter-join Plus 8" panose="02000505000000020003" pitchFamily="50" charset="0"/>
              </a:rPr>
              <a:t> of a completed </a:t>
            </a:r>
          </a:p>
          <a:p>
            <a:r>
              <a:rPr lang="en-GB" sz="1600" dirty="0" smtClean="0">
                <a:latin typeface="Letter-join Plus 8" panose="02000505000000020003" pitchFamily="50" charset="0"/>
              </a:rPr>
              <a:t>phoneme frame. One </a:t>
            </a:r>
          </a:p>
          <a:p>
            <a:r>
              <a:rPr lang="en-GB" sz="1600" dirty="0" smtClean="0">
                <a:latin typeface="Letter-join Plus 8" panose="02000505000000020003" pitchFamily="50" charset="0"/>
              </a:rPr>
              <a:t>letter sound </a:t>
            </a:r>
          </a:p>
          <a:p>
            <a:r>
              <a:rPr lang="en-GB" sz="1600" dirty="0" smtClean="0">
                <a:latin typeface="Letter-join Plus 8" panose="02000505000000020003" pitchFamily="50" charset="0"/>
              </a:rPr>
              <a:t>(phoneme) goes in </a:t>
            </a:r>
          </a:p>
          <a:p>
            <a:r>
              <a:rPr lang="en-GB" sz="1600" dirty="0" smtClean="0">
                <a:latin typeface="Letter-join Plus 8" panose="02000505000000020003" pitchFamily="50" charset="0"/>
              </a:rPr>
              <a:t>each box.)</a:t>
            </a:r>
            <a:endParaRPr lang="en-GB" sz="1600" dirty="0">
              <a:latin typeface="Letter-join Plus 8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2" y="1150756"/>
            <a:ext cx="3753914" cy="23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65" y="4119541"/>
            <a:ext cx="4857750" cy="1743075"/>
          </a:xfrm>
          <a:prstGeom prst="rect">
            <a:avLst/>
          </a:prstGeom>
        </p:spPr>
      </p:pic>
      <p:pic>
        <p:nvPicPr>
          <p:cNvPr id="2051" name="Picture 3" descr="tn_PFM0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711" y="927871"/>
            <a:ext cx="2529431" cy="252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25" y="4119541"/>
            <a:ext cx="48577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Practise reading:</a:t>
            </a:r>
            <a:endParaRPr lang="en-GB" dirty="0">
              <a:solidFill>
                <a:srgbClr val="FF0000"/>
              </a:solidFill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practise blending CVCC words by playing Buried Treasure on phonicsplay.co.uk 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www.phonicsplay.co.uk/resources/phase/2/buried-treasure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Username: jan21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Password: home </a:t>
            </a: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Picnic on Pluto then click phase 4 CVCC words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650" y="4013155"/>
            <a:ext cx="1765527" cy="142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5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6705" y="725498"/>
            <a:ext cx="980251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  <a:latin typeface="Letterjoin-Air Plus 8" panose="02000805000000020003" pitchFamily="50" charset="0"/>
              </a:rPr>
              <a:t>Apply:</a:t>
            </a:r>
          </a:p>
          <a:p>
            <a:endParaRPr lang="en-GB" u="sng" dirty="0">
              <a:latin typeface="Letterjoin-Air Plus 8" panose="02000805000000020003" pitchFamily="50" charset="0"/>
            </a:endParaRPr>
          </a:p>
          <a:p>
            <a:endParaRPr lang="en-GB" u="sng" dirty="0" smtClean="0">
              <a:latin typeface="Letterjoin-Air Plus 8" panose="02000805000000020003" pitchFamily="50" charset="0"/>
            </a:endParaRPr>
          </a:p>
          <a:p>
            <a:r>
              <a:rPr lang="en-GB" sz="2000" dirty="0" smtClean="0">
                <a:latin typeface="Letterjoin-Air Plus 8" panose="02000805000000020003" pitchFamily="50" charset="0"/>
              </a:rPr>
              <a:t>Can you practise reading the sentences below? </a:t>
            </a:r>
          </a:p>
          <a:p>
            <a:endParaRPr lang="en-GB" sz="2000" dirty="0" smtClean="0">
              <a:latin typeface="Letterjoin-Air Plus 8" panose="02000805000000020003" pitchFamily="50" charset="0"/>
            </a:endParaRPr>
          </a:p>
          <a:p>
            <a:r>
              <a:rPr lang="en-GB" sz="2000" dirty="0" smtClean="0">
                <a:latin typeface="Letterjoin-Air Plus 8" panose="02000805000000020003" pitchFamily="50" charset="0"/>
              </a:rPr>
              <a:t>If you get stuck remember to sound out each word carefully. </a:t>
            </a:r>
          </a:p>
          <a:p>
            <a:endParaRPr lang="en-GB" u="sng" dirty="0" smtClean="0">
              <a:latin typeface="Letterjoin-Air Plus 8" panose="02000805000000020003" pitchFamily="50" charset="0"/>
            </a:endParaRPr>
          </a:p>
          <a:p>
            <a:endParaRPr lang="en-GB" u="sng" dirty="0">
              <a:latin typeface="Letterjoin-Air Plus 8" panose="02000805000000020003" pitchFamily="50" charset="0"/>
            </a:endParaRPr>
          </a:p>
          <a:p>
            <a:endParaRPr lang="en-GB" sz="2800" u="sng" dirty="0" smtClean="0">
              <a:latin typeface="Letterjoin-Air Plus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I can boast that I had toast for my lunch.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Letterjoin-Air Plus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I think that pink socks might be the best.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Letterjoin-Air Plus 8" panose="02000805000000020003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etterjoin-Air Plus 8" panose="02000805000000020003" pitchFamily="50" charset="0"/>
              </a:rPr>
              <a:t>If you feel down in the dumps then jump and sing.</a:t>
            </a:r>
            <a:endParaRPr lang="en-GB" sz="2800" dirty="0">
              <a:latin typeface="Letterjoin-Air Plus 8" panose="02000805000000020003" pitchFamily="50" charset="0"/>
            </a:endParaRPr>
          </a:p>
          <a:p>
            <a:endParaRPr lang="en-GB" sz="2800" dirty="0" smtClean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270</Words>
  <Application>Microsoft Office PowerPoint</Application>
  <PresentationFormat>Widescreen</PresentationFormat>
  <Paragraphs>67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Tuesday 26th January 2021</vt:lpstr>
      <vt:lpstr>PowerPoint Presentation</vt:lpstr>
      <vt:lpstr>  </vt:lpstr>
      <vt:lpstr>   </vt:lpstr>
      <vt:lpstr>Practise: Can you write the words to match the pictures?</vt:lpstr>
      <vt:lpstr>PowerPoint Presentation</vt:lpstr>
      <vt:lpstr>Practise reading: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42</cp:revision>
  <dcterms:created xsi:type="dcterms:W3CDTF">2021-01-10T15:35:41Z</dcterms:created>
  <dcterms:modified xsi:type="dcterms:W3CDTF">2021-01-25T21:30:25Z</dcterms:modified>
</cp:coreProperties>
</file>