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hyperlink" Target="https://www.phonicsplay.co.uk/resources/phase/5/acorn-adventure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32836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26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dirty="0" smtClean="0">
                <a:latin typeface="Letterjoin-Air Plus 8" panose="02000805000000020003" pitchFamily="50" charset="0"/>
              </a:rPr>
              <a:t>Phonics Group 2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sz="8600" dirty="0" smtClean="0">
                <a:latin typeface="Letterjoin-Air Plus 8" panose="02000805000000020003" pitchFamily="50" charset="0"/>
              </a:rPr>
              <a:t>Today we are learning to explore the alternative pronunciations of the ‘ow’ </a:t>
            </a:r>
            <a:r>
              <a:rPr lang="en-GB" sz="86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grapheme.</a:t>
            </a:r>
          </a:p>
          <a:p>
            <a:endParaRPr lang="en-GB" sz="8600" dirty="0">
              <a:latin typeface="Letterjoin-Air Plus 8" panose="02000805000000020003" pitchFamily="50" charset="0"/>
            </a:endParaRPr>
          </a:p>
          <a:p>
            <a:endParaRPr lang="en-GB" sz="8600" dirty="0" smtClean="0">
              <a:latin typeface="Letterjoin-Air Plus 8" panose="02000805000000020003" pitchFamily="50" charset="0"/>
            </a:endParaRPr>
          </a:p>
          <a:p>
            <a:r>
              <a:rPr lang="en-GB" sz="8600" dirty="0" smtClean="0">
                <a:latin typeface="Letterjoin-Air Plus 8" panose="02000805000000020003" pitchFamily="50" charset="0"/>
              </a:rPr>
              <a:t>A grapheme is a way of writing down a sound (phoneme).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3 and 5a phonemes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Today we are learning about alternative pronunciations for the </a:t>
            </a:r>
            <a:r>
              <a:rPr lang="en-GB" sz="2000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ow</a:t>
            </a:r>
            <a:r>
              <a:rPr lang="en-GB" sz="2000" dirty="0" smtClean="0">
                <a:latin typeface="Letterjoin-Air Plus 8" panose="02000805000000020003" pitchFamily="50" charset="0"/>
              </a:rPr>
              <a:t> grapheme: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Letterjoin-Air Plus 8" panose="02000805000000020003" pitchFamily="50" charset="0"/>
              </a:rPr>
              <a:t>o</a:t>
            </a:r>
            <a:r>
              <a:rPr lang="en-GB" sz="2000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w</a:t>
            </a:r>
            <a:r>
              <a:rPr lang="en-GB" sz="2000" dirty="0" smtClean="0">
                <a:latin typeface="Letterjoin-Air Plus 8" panose="02000805000000020003" pitchFamily="50" charset="0"/>
              </a:rPr>
              <a:t> can make two different sounds.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69947"/>
              </p:ext>
            </p:extLst>
          </p:nvPr>
        </p:nvGraphicFramePr>
        <p:xfrm>
          <a:off x="2238103" y="3019777"/>
          <a:ext cx="8061234" cy="241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617">
                  <a:extLst>
                    <a:ext uri="{9D8B030D-6E8A-4147-A177-3AD203B41FA5}">
                      <a16:colId xmlns:a16="http://schemas.microsoft.com/office/drawing/2014/main" val="3345549708"/>
                    </a:ext>
                  </a:extLst>
                </a:gridCol>
                <a:gridCol w="4030617">
                  <a:extLst>
                    <a:ext uri="{9D8B030D-6E8A-4147-A177-3AD203B41FA5}">
                      <a16:colId xmlns:a16="http://schemas.microsoft.com/office/drawing/2014/main" val="256505613"/>
                    </a:ext>
                  </a:extLst>
                </a:gridCol>
              </a:tblGrid>
              <a:tr h="68136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ow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792205"/>
                  </a:ext>
                </a:extLst>
              </a:tr>
              <a:tr h="138571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cow 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owl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crown</a:t>
                      </a:r>
                      <a:r>
                        <a:rPr lang="en-GB" baseline="0" dirty="0" smtClean="0">
                          <a:latin typeface="Letterjoin-Air Plus 8" panose="02000805000000020003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Letterjoin-Air Plus 8" panose="02000805000000020003" pitchFamily="50" charset="0"/>
                        </a:rPr>
                        <a:t>frown </a:t>
                      </a:r>
                      <a:endParaRPr lang="en-GB" dirty="0">
                        <a:latin typeface="Letterjoin-Air Plus 8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low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bowl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snow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window</a:t>
                      </a:r>
                    </a:p>
                    <a:p>
                      <a:pPr algn="ctr"/>
                      <a:r>
                        <a:rPr lang="en-GB" dirty="0" smtClean="0">
                          <a:latin typeface="Letterjoin-Air Plus 8" panose="02000805000000020003" pitchFamily="50" charset="0"/>
                        </a:rPr>
                        <a:t>show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35796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7182" y="1294765"/>
            <a:ext cx="1211127" cy="12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  <a:endParaRPr lang="en-GB" u="sng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90791"/>
            <a:ext cx="5135880" cy="4351338"/>
          </a:xfrm>
          <a:prstGeom prst="wedgeEllipseCallout">
            <a:avLst>
              <a:gd name="adj1" fmla="val 56657"/>
              <a:gd name="adj2" fmla="val 50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GB" sz="24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Can you practise reading words with the alternative pronunciation for the ow grapheme?  Play on the game Acorn Adventures- click on ow.</a:t>
            </a:r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80" y="593786"/>
            <a:ext cx="2956601" cy="1689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5337" y="25069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https://www.phonicsplay.co.uk/resources/phase/5/acorn-adventures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18514" y="33201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Password: 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78458" y="-4306094"/>
            <a:ext cx="5034787" cy="297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694" y="4133262"/>
            <a:ext cx="4527177" cy="259402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8856" y="1135491"/>
            <a:ext cx="880969" cy="8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1872" y="690664"/>
            <a:ext cx="99157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Apply:</a:t>
            </a:r>
          </a:p>
          <a:p>
            <a:endParaRPr lang="en-GB" sz="2800" u="sng" dirty="0" smtClean="0">
              <a:latin typeface="Letterjoin-Air Plus 8" panose="02000805000000020003" pitchFamily="50" charset="0"/>
            </a:endParaRPr>
          </a:p>
          <a:p>
            <a:r>
              <a:rPr lang="en-GB" sz="2800" dirty="0" smtClean="0">
                <a:latin typeface="Letterjoin-Air Plus 8" panose="02000805000000020003" pitchFamily="50" charset="0"/>
              </a:rPr>
              <a:t>Can you practise reading the silly sentences below? </a:t>
            </a: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Is a brown owl at the window?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Did the cow put his food in a bowl?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Can a shadow be brown?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8451" y="571953"/>
            <a:ext cx="775698" cy="7756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5216" y="4220845"/>
            <a:ext cx="847544" cy="8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182</Words>
  <Application>Microsoft Office PowerPoint</Application>
  <PresentationFormat>Widescreen</PresentationFormat>
  <Paragraphs>55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Letterjoin-Air Plus 8</vt:lpstr>
      <vt:lpstr>Office Theme</vt:lpstr>
      <vt:lpstr>Tuesday 26th January 2021</vt:lpstr>
      <vt:lpstr>  </vt:lpstr>
      <vt:lpstr>   </vt:lpstr>
      <vt:lpstr>Practise: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43</cp:revision>
  <dcterms:created xsi:type="dcterms:W3CDTF">2021-01-10T15:35:41Z</dcterms:created>
  <dcterms:modified xsi:type="dcterms:W3CDTF">2021-01-25T21:15:18Z</dcterms:modified>
</cp:coreProperties>
</file>