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3" r:id="rId6"/>
    <p:sldId id="266" r:id="rId7"/>
    <p:sldId id="265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etterjoin.co.uk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.hiley@worthvalleyprimary.co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bc.co.uk/iplayer/episode/b09kkt1k/the-highway-rat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hyperlink" Target="mailto:s.hiley@worthvalleyprimary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Thursday 28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sz="5400" dirty="0" smtClean="0">
                <a:latin typeface="Letterjoin-Air Plus 8" panose="02000805000000020003" pitchFamily="50" charset="0"/>
              </a:rPr>
              <a:t> January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English tasks</a:t>
            </a:r>
            <a:endParaRPr lang="en-GB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13806"/>
            <a:ext cx="10515600" cy="89698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Handwriting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647407"/>
            <a:ext cx="10515600" cy="3442244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  <a:latin typeface="Letterjoin-Air Plus 8" panose="02000805000000020003" pitchFamily="50" charset="0"/>
              </a:rPr>
              <a:t>Please practise the following words: </a:t>
            </a:r>
          </a:p>
          <a:p>
            <a:endParaRPr lang="en-GB" dirty="0">
              <a:latin typeface="Letterjoin-Air Plus 8" panose="02000805000000020003" pitchFamily="50" charset="0"/>
              <a:hlinkClick r:id="rId2"/>
            </a:endParaRPr>
          </a:p>
          <a:p>
            <a:r>
              <a:rPr lang="en-GB" dirty="0">
                <a:solidFill>
                  <a:srgbClr val="FF0000"/>
                </a:solidFill>
                <a:latin typeface="Letterjoin-Air Plus 8" panose="02000805000000020003" pitchFamily="50" charset="0"/>
                <a:hlinkClick r:id="rId2"/>
              </a:rPr>
              <a:t>Look on the </a:t>
            </a:r>
            <a:r>
              <a:rPr lang="en-GB" dirty="0" err="1">
                <a:solidFill>
                  <a:srgbClr val="FF0000"/>
                </a:solidFill>
                <a:latin typeface="Letterjoin-Air Plus 8" panose="02000805000000020003" pitchFamily="50" charset="0"/>
                <a:hlinkClick r:id="rId2"/>
              </a:rPr>
              <a:t>letterjoin</a:t>
            </a:r>
            <a:r>
              <a:rPr lang="en-GB" dirty="0">
                <a:solidFill>
                  <a:srgbClr val="FF0000"/>
                </a:solidFill>
                <a:latin typeface="Letterjoin-Air Plus 8" panose="02000805000000020003" pitchFamily="50" charset="0"/>
                <a:hlinkClick r:id="rId2"/>
              </a:rPr>
              <a:t> website to see how to form them correctly. </a:t>
            </a:r>
          </a:p>
          <a:p>
            <a:r>
              <a:rPr lang="en-GB" dirty="0">
                <a:latin typeface="Letterjoin-Air Plus 8" panose="02000805000000020003" pitchFamily="50" charset="0"/>
                <a:hlinkClick r:id="rId2"/>
              </a:rPr>
              <a:t>https://letterjoin.co.uk</a:t>
            </a:r>
            <a:r>
              <a:rPr lang="en-GB" dirty="0">
                <a:latin typeface="Letterjoin-Air Plus 8" panose="02000805000000020003" pitchFamily="50" charset="0"/>
              </a:rPr>
              <a:t>   </a:t>
            </a:r>
            <a:r>
              <a:rPr lang="en-GB" dirty="0">
                <a:solidFill>
                  <a:schemeClr val="tx1"/>
                </a:solidFill>
                <a:latin typeface="Letterjoin-Air Plus 8" panose="02000805000000020003" pitchFamily="50" charset="0"/>
              </a:rPr>
              <a:t>   Then click on easy words</a:t>
            </a:r>
          </a:p>
          <a:p>
            <a:r>
              <a:rPr lang="en-GB" dirty="0">
                <a:solidFill>
                  <a:schemeClr val="tx1"/>
                </a:solidFill>
                <a:latin typeface="Letterjoin-Air Plus 8" panose="02000805000000020003" pitchFamily="50" charset="0"/>
              </a:rPr>
              <a:t>Username: lj8943  </a:t>
            </a:r>
          </a:p>
          <a:p>
            <a:r>
              <a:rPr lang="en-GB" dirty="0">
                <a:solidFill>
                  <a:schemeClr val="tx1"/>
                </a:solidFill>
                <a:latin typeface="Letterjoin-Air Plus 8" panose="02000805000000020003" pitchFamily="50" charset="0"/>
              </a:rPr>
              <a:t>If you are using a laptop the password is: home </a:t>
            </a:r>
          </a:p>
          <a:p>
            <a:r>
              <a:rPr lang="en-GB" dirty="0">
                <a:solidFill>
                  <a:schemeClr val="tx1"/>
                </a:solidFill>
                <a:latin typeface="Letterjoin-Air Plus 8" panose="02000805000000020003" pitchFamily="50" charset="0"/>
              </a:rPr>
              <a:t>If using an </a:t>
            </a:r>
            <a:r>
              <a:rPr lang="en-GB" dirty="0" err="1">
                <a:solidFill>
                  <a:schemeClr val="tx1"/>
                </a:solidFill>
                <a:latin typeface="Letterjoin-Air Plus 8" panose="02000805000000020003" pitchFamily="50" charset="0"/>
              </a:rPr>
              <a:t>ipad</a:t>
            </a:r>
            <a:r>
              <a:rPr lang="en-GB" dirty="0">
                <a:solidFill>
                  <a:schemeClr val="tx1"/>
                </a:solidFill>
                <a:latin typeface="Letterjoin-Air Plus 8" panose="02000805000000020003" pitchFamily="50" charset="0"/>
              </a:rPr>
              <a:t> or tablet the password is: capital L (Make the shape of a capital L)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294" y="398417"/>
            <a:ext cx="16859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Can you knock  our socks off with your neat writing?</a:t>
            </a:r>
            <a:br>
              <a:rPr lang="en-GB" dirty="0" smtClean="0">
                <a:latin typeface="Letterjoin-Air Plus 8" panose="02000805000000020003" pitchFamily="50" charset="0"/>
              </a:rPr>
            </a:b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05309" cy="489274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GB" sz="4500" dirty="0" smtClean="0">
                <a:latin typeface="Letterjoin-Air Plus 8" panose="02000805000000020003" pitchFamily="50" charset="0"/>
              </a:rPr>
              <a:t>Now that you have practised your letters on </a:t>
            </a:r>
            <a:r>
              <a:rPr lang="en-GB" sz="4500" dirty="0" err="1" smtClean="0">
                <a:latin typeface="Letterjoin-Air Plus 8" panose="02000805000000020003" pitchFamily="50" charset="0"/>
              </a:rPr>
              <a:t>letterjoin</a:t>
            </a:r>
            <a:r>
              <a:rPr lang="en-GB" sz="4500" dirty="0" smtClean="0">
                <a:latin typeface="Letterjoin-Air Plus 8" panose="02000805000000020003" pitchFamily="50" charset="0"/>
              </a:rPr>
              <a:t> can you practise on a piece of paper? </a:t>
            </a:r>
          </a:p>
          <a:p>
            <a:pPr marL="0" indent="0" algn="ctr">
              <a:buNone/>
            </a:pPr>
            <a:endParaRPr lang="en-GB" sz="4500" dirty="0" smtClean="0">
              <a:latin typeface="Letterjoin-Air Plus 8" panose="02000805000000020003" pitchFamily="50" charset="0"/>
            </a:endParaRPr>
          </a:p>
          <a:p>
            <a:pPr algn="ctr"/>
            <a:r>
              <a:rPr lang="en-GB" sz="4500" dirty="0" smtClean="0">
                <a:latin typeface="Letterjoin-Air Plus 8" panose="02000805000000020003" pitchFamily="50" charset="0"/>
              </a:rPr>
              <a:t>Can you send a picture of your writing to </a:t>
            </a:r>
            <a:r>
              <a:rPr lang="en-GB" sz="4500" dirty="0" smtClean="0">
                <a:latin typeface="Letterjoin-Air Plus 8" panose="02000805000000020003" pitchFamily="50" charset="0"/>
              </a:rPr>
              <a:t>me</a:t>
            </a:r>
            <a:r>
              <a:rPr lang="en-GB" sz="4500" dirty="0" smtClean="0">
                <a:latin typeface="Letterjoin-Air Plus 8" panose="02000805000000020003" pitchFamily="50" charset="0"/>
              </a:rPr>
              <a:t>?</a:t>
            </a:r>
            <a:endParaRPr lang="en-GB" sz="4500" dirty="0" smtClean="0">
              <a:latin typeface="Letterjoin-Air Plus 8" panose="02000805000000020003" pitchFamily="50" charset="0"/>
            </a:endParaRPr>
          </a:p>
          <a:p>
            <a:pPr marL="0" indent="0" algn="ctr">
              <a:buNone/>
            </a:pPr>
            <a:endParaRPr lang="en-GB" sz="4500" dirty="0" smtClean="0">
              <a:latin typeface="Letterjoin-Air Plus 8" panose="02000805000000020003" pitchFamily="50" charset="0"/>
            </a:endParaRPr>
          </a:p>
          <a:p>
            <a:pPr marL="0" lvl="0" indent="0" algn="ctr">
              <a:buNone/>
            </a:pPr>
            <a:r>
              <a:rPr lang="en-US" altLang="en-US" sz="4500" dirty="0" smtClean="0">
                <a:solidFill>
                  <a:srgbClr val="5F5F5F"/>
                </a:solidFill>
                <a:latin typeface="Letter-join Plus 8" panose="02000505000000020003" pitchFamily="50" charset="0"/>
                <a:hlinkClick r:id="rId2"/>
              </a:rPr>
              <a:t>s.hiley@worthvalleyprimary.co.uk</a:t>
            </a:r>
            <a:r>
              <a:rPr lang="en-US" altLang="en-US" sz="4500" dirty="0" smtClean="0">
                <a:solidFill>
                  <a:srgbClr val="5F5F5F"/>
                </a:solidFill>
                <a:latin typeface="Letter-join Plus 8" panose="02000505000000020003" pitchFamily="50" charset="0"/>
              </a:rPr>
              <a:t> </a:t>
            </a:r>
            <a:endParaRPr lang="en-US" altLang="en-US" sz="4500" dirty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801" y="5313430"/>
            <a:ext cx="1294603" cy="1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53144"/>
            <a:ext cx="9566366" cy="312828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This week we are reading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The highway rat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by Julia Donaldson.</a:t>
            </a: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You can re-watch the film using the link below if you have forgotten what happens in the story?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7006" y="43598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www.bbc.co.uk/iplayer/episode/b09kkt1k/the-highway-rat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2" descr="BBC One - The Highway R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411" y="4821533"/>
            <a:ext cx="2669177" cy="150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741"/>
            <a:ext cx="10515600" cy="1325563"/>
          </a:xfrm>
        </p:spPr>
        <p:txBody>
          <a:bodyPr/>
          <a:lstStyle/>
          <a:p>
            <a:r>
              <a:rPr lang="en-GB" u="sng" dirty="0" smtClean="0">
                <a:latin typeface="Letterjoin-Air Plus 8" panose="02000805000000020003" pitchFamily="50" charset="0"/>
              </a:rPr>
              <a:t>Writing task</a:t>
            </a: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381487"/>
            <a:ext cx="11023600" cy="52544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Letter-join Plus 8" panose="02000505000000020003" pitchFamily="50" charset="0"/>
              </a:rPr>
              <a:t>Today we are going to be thinking about speech!</a:t>
            </a:r>
          </a:p>
          <a:p>
            <a:pPr marL="0" indent="0" algn="ctr">
              <a:buNone/>
            </a:pPr>
            <a:endParaRPr lang="en-GB" dirty="0">
              <a:latin typeface="Letter-join Plus 8" panose="02000505000000020003" pitchFamily="50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Letter-join Plus 8" panose="02000505000000020003" pitchFamily="50" charset="0"/>
              </a:rPr>
              <a:t>We will be adding speech bubbles to some of the characters from this week’s story the </a:t>
            </a:r>
            <a:r>
              <a:rPr lang="en-GB" dirty="0" smtClean="0">
                <a:latin typeface="Letter-join Plus 8" panose="02000505000000020003" pitchFamily="50" charset="0"/>
              </a:rPr>
              <a:t>Highway </a:t>
            </a:r>
            <a:r>
              <a:rPr lang="en-GB" dirty="0">
                <a:latin typeface="Letter-join Plus 8" panose="02000505000000020003" pitchFamily="50" charset="0"/>
              </a:rPr>
              <a:t>R</a:t>
            </a:r>
            <a:r>
              <a:rPr lang="en-GB" dirty="0" smtClean="0">
                <a:latin typeface="Letter-join Plus 8" panose="02000505000000020003" pitchFamily="50" charset="0"/>
              </a:rPr>
              <a:t>at</a:t>
            </a:r>
            <a:r>
              <a:rPr lang="en-GB" dirty="0" smtClean="0">
                <a:latin typeface="Letter-join Plus 8" panose="02000505000000020003" pitchFamily="50" charset="0"/>
              </a:rPr>
              <a:t>. </a:t>
            </a:r>
          </a:p>
          <a:p>
            <a:pPr marL="0" indent="0" algn="ctr">
              <a:buNone/>
            </a:pPr>
            <a:endParaRPr lang="en-GB" dirty="0">
              <a:latin typeface="Letter-join Plus 8" panose="02000505000000020003" pitchFamily="50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Letter-join Plus 8" panose="02000505000000020003" pitchFamily="50" charset="0"/>
              </a:rPr>
              <a:t>Could you choose 3 of your favourite parts of the story and draw the pictures giving the characters a speech bubble and a new speaking part. </a:t>
            </a:r>
          </a:p>
          <a:p>
            <a:pPr marL="0" indent="0" algn="ctr">
              <a:buNone/>
            </a:pPr>
            <a:endParaRPr lang="en-GB" dirty="0">
              <a:latin typeface="Letter-join Plus 8" panose="02000505000000020003" pitchFamily="50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Letter-join Plus 8" panose="02000505000000020003" pitchFamily="50" charset="0"/>
              </a:rPr>
              <a:t>There are two examples for you on the next slides.</a:t>
            </a:r>
          </a:p>
          <a:p>
            <a:pPr marL="0" indent="0" algn="ctr">
              <a:buNone/>
            </a:pPr>
            <a:endParaRPr lang="en-GB" dirty="0">
              <a:latin typeface="Letter-join Plus 8" panose="02000505000000020003" pitchFamily="50" charset="0"/>
            </a:endParaRPr>
          </a:p>
          <a:p>
            <a:pPr marL="0" indent="0" algn="ctr">
              <a:buNone/>
            </a:pP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5048" y="484868"/>
            <a:ext cx="1219835" cy="12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6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V review: The Highway Rat, BBC One | The L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3" y="2366315"/>
            <a:ext cx="2470059" cy="35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808514" y="248194"/>
            <a:ext cx="3474720" cy="2756263"/>
          </a:xfrm>
          <a:prstGeom prst="wedgeEllipseCallout">
            <a:avLst>
              <a:gd name="adj1" fmla="val -54072"/>
              <a:gd name="adj2" fmla="val 6741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18412" y="731520"/>
            <a:ext cx="1959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EWW! I don’t like sprouts, give me your cupcakes and chocolate! </a:t>
            </a:r>
            <a:endParaRPr lang="en-GB" dirty="0">
              <a:solidFill>
                <a:srgbClr val="002060"/>
              </a:solidFill>
              <a:latin typeface="Letterjoin-Air Plus 8" panose="02000805000000020003" pitchFamily="50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3132" y="1998483"/>
            <a:ext cx="1180011" cy="11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Highway Rat: author Julia Donaldson explains why BBC animation is more  &quot;moral&quot; than her original book - Radio 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8" y="4057624"/>
            <a:ext cx="3290661" cy="245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632266" y="1058093"/>
            <a:ext cx="3500846" cy="2704011"/>
          </a:xfrm>
          <a:prstGeom prst="wedgeEllipse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Wow! That </a:t>
            </a:r>
            <a:r>
              <a:rPr lang="en-GB" sz="2400" dirty="0" err="1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Gruffalo</a:t>
            </a:r>
            <a:r>
              <a:rPr lang="en-GB" sz="2400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biscuit looks so tasty! </a:t>
            </a:r>
            <a:endParaRPr lang="en-GB" sz="2400" dirty="0">
              <a:solidFill>
                <a:srgbClr val="002060"/>
              </a:solidFill>
              <a:latin typeface="Letterjoin-Air Plus 8" panose="02000805000000020003" pitchFamily="50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1056" y="659040"/>
            <a:ext cx="1004297" cy="10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52" y="499760"/>
            <a:ext cx="9768742" cy="5975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sz="8000" dirty="0" smtClean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b="1" dirty="0">
              <a:latin typeface="Letter-join Plus 8" panose="02000505000000020003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0730" y="4098612"/>
            <a:ext cx="8210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Letter-join Plus 8" panose="02000505000000020003" pitchFamily="50" charset="0"/>
              </a:rPr>
              <a:t>Don’t forget your neatest handwriting, finger spaces, and full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Letter-join Plus 8" panose="02000505000000020003" pitchFamily="50" charset="0"/>
              </a:rPr>
              <a:t>stops!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latin typeface="Letter-join Plus 8" panose="02000505000000020003" pitchFamily="50" charset="0"/>
            </a:endParaRPr>
          </a:p>
        </p:txBody>
      </p:sp>
      <p:pic>
        <p:nvPicPr>
          <p:cNvPr id="1026" name="Picture 2" descr="BBC One - The Highway R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46" y="499760"/>
            <a:ext cx="5503817" cy="30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7547" y="1965325"/>
            <a:ext cx="1378766" cy="13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425" y="1028700"/>
            <a:ext cx="8477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join-Air Plus 8" panose="02000805000000020003" pitchFamily="50" charset="0"/>
              </a:rPr>
              <a:t>Remember </a:t>
            </a:r>
            <a:r>
              <a:rPr lang="en-GB" sz="2400" dirty="0">
                <a:latin typeface="Letterjoin-Air Plus 8" panose="02000805000000020003" pitchFamily="50" charset="0"/>
              </a:rPr>
              <a:t>I</a:t>
            </a:r>
            <a:r>
              <a:rPr lang="en-GB" sz="2400" dirty="0" smtClean="0">
                <a:latin typeface="Letterjoin-Air Plus 8" panose="02000805000000020003" pitchFamily="50" charset="0"/>
              </a:rPr>
              <a:t> </a:t>
            </a:r>
            <a:r>
              <a:rPr lang="en-GB" sz="2400" dirty="0" smtClean="0">
                <a:latin typeface="Letterjoin-Air Plus 8" panose="02000805000000020003" pitchFamily="50" charset="0"/>
              </a:rPr>
              <a:t>love to see your work so please email pictures to </a:t>
            </a:r>
            <a:r>
              <a:rPr lang="en-GB" sz="2400" dirty="0" smtClean="0">
                <a:latin typeface="Letterjoin-Air Plus 8" panose="02000805000000020003" pitchFamily="50" charset="0"/>
              </a:rPr>
              <a:t>me</a:t>
            </a:r>
            <a:r>
              <a:rPr lang="en-GB" sz="2400" dirty="0" smtClean="0">
                <a:latin typeface="Letterjoin-Air Plus 8" panose="02000805000000020003" pitchFamily="50" charset="0"/>
              </a:rPr>
              <a:t> </a:t>
            </a:r>
            <a:r>
              <a:rPr lang="en-GB" sz="2400" dirty="0" smtClean="0">
                <a:latin typeface="Letterjoin-Air Plus 8" panose="02000805000000020003" pitchFamily="50" charset="0"/>
              </a:rPr>
              <a:t>at:</a:t>
            </a:r>
          </a:p>
          <a:p>
            <a:endParaRPr lang="en-GB" sz="2400" dirty="0" smtClean="0">
              <a:latin typeface="Letterjoin-Air Plus 8" panose="02000805000000020003" pitchFamily="50" charset="0"/>
            </a:endParaRPr>
          </a:p>
          <a:p>
            <a:pPr lvl="0"/>
            <a:r>
              <a:rPr lang="en-US" altLang="en-US" sz="2400" dirty="0" smtClean="0">
                <a:solidFill>
                  <a:srgbClr val="5F5F5F"/>
                </a:solidFill>
                <a:latin typeface="Letter-join Plus 8" panose="02000505000000020003" pitchFamily="50" charset="0"/>
                <a:hlinkClick r:id="rId4"/>
              </a:rPr>
              <a:t>s.hiley@worthvalleyprimary.co.uk</a:t>
            </a:r>
            <a:endParaRPr lang="en-US" altLang="en-US" sz="2400" dirty="0" smtClean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pPr lvl="0"/>
            <a:endParaRPr lang="en-US" altLang="en-US" sz="2400" dirty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endParaRPr lang="en-GB" sz="2400" dirty="0">
              <a:latin typeface="Letterjoin-Air Plus 8" panose="02000805000000020003" pitchFamily="50" charset="0"/>
            </a:endParaRPr>
          </a:p>
        </p:txBody>
      </p:sp>
      <p:pic>
        <p:nvPicPr>
          <p:cNvPr id="2054" name="Picture 6" descr="The Highway Rat: a preachy tale about eating in moderation that's NOT in the  Christmas spir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55" y="3706356"/>
            <a:ext cx="4693920" cy="2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21612" y="2243999"/>
            <a:ext cx="1093025" cy="109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234</Words>
  <Application>Microsoft Office PowerPoint</Application>
  <PresentationFormat>Widescreen</PresentationFormat>
  <Paragraphs>46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Thursday 28th January 2021</vt:lpstr>
      <vt:lpstr>Handwriting</vt:lpstr>
      <vt:lpstr>Can you knock  our socks off with your neat writing? </vt:lpstr>
      <vt:lpstr>PowerPoint Presentation</vt:lpstr>
      <vt:lpstr>Writing task</vt:lpstr>
      <vt:lpstr>PowerPoint Presentation</vt:lpstr>
      <vt:lpstr>PowerPoint Presentation</vt:lpstr>
      <vt:lpstr>PowerPoint Presentation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33</cp:revision>
  <dcterms:created xsi:type="dcterms:W3CDTF">2021-01-10T15:35:41Z</dcterms:created>
  <dcterms:modified xsi:type="dcterms:W3CDTF">2021-01-27T13:34:05Z</dcterms:modified>
</cp:coreProperties>
</file>