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66" r:id="rId5"/>
    <p:sldId id="258" r:id="rId6"/>
    <p:sldId id="263" r:id="rId7"/>
    <p:sldId id="264" r:id="rId8"/>
    <p:sldId id="268"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8A9DFC-1B9D-415E-AF2F-1D7B877F00C2}" type="datetimeFigureOut">
              <a:rPr lang="en-US" smtClean="0"/>
              <a:t>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78134-AF9C-46AE-823B-FF2C41B75EDB}" type="slidenum">
              <a:rPr lang="en-US" smtClean="0"/>
              <a:t>‹#›</a:t>
            </a:fld>
            <a:endParaRPr lang="en-US"/>
          </a:p>
        </p:txBody>
      </p:sp>
    </p:spTree>
    <p:extLst>
      <p:ext uri="{BB962C8B-B14F-4D97-AF65-F5344CB8AC3E}">
        <p14:creationId xmlns:p14="http://schemas.microsoft.com/office/powerpoint/2010/main" val="3409256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8A9DFC-1B9D-415E-AF2F-1D7B877F00C2}" type="datetimeFigureOut">
              <a:rPr lang="en-US" smtClean="0"/>
              <a:t>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78134-AF9C-46AE-823B-FF2C41B75EDB}" type="slidenum">
              <a:rPr lang="en-US" smtClean="0"/>
              <a:t>‹#›</a:t>
            </a:fld>
            <a:endParaRPr lang="en-US"/>
          </a:p>
        </p:txBody>
      </p:sp>
    </p:spTree>
    <p:extLst>
      <p:ext uri="{BB962C8B-B14F-4D97-AF65-F5344CB8AC3E}">
        <p14:creationId xmlns:p14="http://schemas.microsoft.com/office/powerpoint/2010/main" val="2133654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8A9DFC-1B9D-415E-AF2F-1D7B877F00C2}" type="datetimeFigureOut">
              <a:rPr lang="en-US" smtClean="0"/>
              <a:t>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78134-AF9C-46AE-823B-FF2C41B75EDB}" type="slidenum">
              <a:rPr lang="en-US" smtClean="0"/>
              <a:t>‹#›</a:t>
            </a:fld>
            <a:endParaRPr lang="en-US"/>
          </a:p>
        </p:txBody>
      </p:sp>
    </p:spTree>
    <p:extLst>
      <p:ext uri="{BB962C8B-B14F-4D97-AF65-F5344CB8AC3E}">
        <p14:creationId xmlns:p14="http://schemas.microsoft.com/office/powerpoint/2010/main" val="2062727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8636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3251" y="5734051"/>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529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810724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p:cNvSpPr/>
          <p:nvPr userDrawn="1"/>
        </p:nvSpPr>
        <p:spPr bwMode="auto">
          <a:xfrm>
            <a:off x="670985" y="2930526"/>
            <a:ext cx="10850033"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4" name="Rounded Rectangle 7"/>
          <p:cNvSpPr/>
          <p:nvPr userDrawn="1"/>
        </p:nvSpPr>
        <p:spPr bwMode="auto">
          <a:xfrm>
            <a:off x="670985" y="512764"/>
            <a:ext cx="10850033"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a:ea typeface="+mn-ea"/>
                <a:cs typeface="+mn-cs"/>
              </a:rPr>
              <a:t> </a:t>
            </a:r>
          </a:p>
        </p:txBody>
      </p:sp>
      <p:sp>
        <p:nvSpPr>
          <p:cNvPr id="5" name="Title 1"/>
          <p:cNvSpPr txBox="1">
            <a:spLocks/>
          </p:cNvSpPr>
          <p:nvPr userDrawn="1"/>
        </p:nvSpPr>
        <p:spPr>
          <a:xfrm>
            <a:off x="838200" y="3071813"/>
            <a:ext cx="105156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C1C1C"/>
                </a:solidFill>
                <a:effectLst/>
                <a:uLnTx/>
                <a:uFillTx/>
                <a:latin typeface="Twinkl" pitchFamily="50" charset="0"/>
                <a:ea typeface="+mj-ea"/>
                <a:cs typeface="+mj-cs"/>
              </a:rPr>
              <a:t>Success Criteria</a:t>
            </a:r>
          </a:p>
        </p:txBody>
      </p:sp>
      <p:sp>
        <p:nvSpPr>
          <p:cNvPr id="6" name="Title 1"/>
          <p:cNvSpPr txBox="1">
            <a:spLocks/>
          </p:cNvSpPr>
          <p:nvPr userDrawn="1"/>
        </p:nvSpPr>
        <p:spPr>
          <a:xfrm>
            <a:off x="838200" y="735013"/>
            <a:ext cx="105156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C1C1C"/>
                </a:solidFill>
                <a:effectLst/>
                <a:uLnTx/>
                <a:uFillTx/>
                <a:latin typeface="Twinkl" pitchFamily="50" charset="0"/>
                <a:ea typeface="+mj-ea"/>
                <a:cs typeface="+mj-cs"/>
              </a:rPr>
              <a:t>Aim</a:t>
            </a:r>
          </a:p>
        </p:txBody>
      </p:sp>
      <p:sp>
        <p:nvSpPr>
          <p:cNvPr id="7" name="Content Placeholder 15"/>
          <p:cNvSpPr txBox="1">
            <a:spLocks/>
          </p:cNvSpPr>
          <p:nvPr userDrawn="1"/>
        </p:nvSpPr>
        <p:spPr>
          <a:xfrm>
            <a:off x="838200" y="3467100"/>
            <a:ext cx="105156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pitchFamily="50" charset="0"/>
                <a:cs typeface="+mn-cs"/>
              </a:rPr>
              <a:t>Statement 1 Lorem ipsum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dolor</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sit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amet</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consectetur</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adipiscing</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cs typeface="+mn-cs"/>
              </a:rPr>
              <a:t>elit</a:t>
            </a:r>
            <a:r>
              <a:rPr kumimoji="0" lang="en-GB" sz="1800" b="0" i="0" u="none" strike="noStrike" kern="1200" cap="none" spc="0" normalizeH="0" baseline="0" noProof="0" dirty="0">
                <a:ln>
                  <a:noFill/>
                </a:ln>
                <a:solidFill>
                  <a:srgbClr val="1C1C1C"/>
                </a:solidFill>
                <a:effectLst/>
                <a:uLnTx/>
                <a:uFillTx/>
                <a:latin typeface="Twinkl" pitchFamily="50" charset="0"/>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pitchFamily="50" charset="0"/>
                <a:cs typeface="+mn-cs"/>
              </a:rPr>
              <a:t>Statement 2</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1C1C1C"/>
                </a:solidFill>
                <a:effectLst/>
                <a:uLnTx/>
                <a:uFillTx/>
                <a:latin typeface="Twinkl" pitchFamily="50" charset="0"/>
                <a:cs typeface="+mn-cs"/>
              </a:rPr>
              <a:t>Sub statement</a:t>
            </a:r>
          </a:p>
        </p:txBody>
      </p:sp>
      <p:sp>
        <p:nvSpPr>
          <p:cNvPr id="11" name="Content Placeholder 15"/>
          <p:cNvSpPr>
            <a:spLocks noGrp="1"/>
          </p:cNvSpPr>
          <p:nvPr>
            <p:ph idx="1"/>
          </p:nvPr>
        </p:nvSpPr>
        <p:spPr>
          <a:xfrm>
            <a:off x="838200" y="1127760"/>
            <a:ext cx="105156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77724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5064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8A9DFC-1B9D-415E-AF2F-1D7B877F00C2}" type="datetimeFigureOut">
              <a:rPr lang="en-US" smtClean="0"/>
              <a:t>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78134-AF9C-46AE-823B-FF2C41B75EDB}" type="slidenum">
              <a:rPr lang="en-US" smtClean="0"/>
              <a:t>‹#›</a:t>
            </a:fld>
            <a:endParaRPr lang="en-US"/>
          </a:p>
        </p:txBody>
      </p:sp>
    </p:spTree>
    <p:extLst>
      <p:ext uri="{BB962C8B-B14F-4D97-AF65-F5344CB8AC3E}">
        <p14:creationId xmlns:p14="http://schemas.microsoft.com/office/powerpoint/2010/main" val="2995829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8A9DFC-1B9D-415E-AF2F-1D7B877F00C2}" type="datetimeFigureOut">
              <a:rPr lang="en-US" smtClean="0"/>
              <a:t>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78134-AF9C-46AE-823B-FF2C41B75EDB}" type="slidenum">
              <a:rPr lang="en-US" smtClean="0"/>
              <a:t>‹#›</a:t>
            </a:fld>
            <a:endParaRPr lang="en-US"/>
          </a:p>
        </p:txBody>
      </p:sp>
    </p:spTree>
    <p:extLst>
      <p:ext uri="{BB962C8B-B14F-4D97-AF65-F5344CB8AC3E}">
        <p14:creationId xmlns:p14="http://schemas.microsoft.com/office/powerpoint/2010/main" val="1097857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8A9DFC-1B9D-415E-AF2F-1D7B877F00C2}" type="datetimeFigureOut">
              <a:rPr lang="en-US" smtClean="0"/>
              <a:t>1/19/21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978134-AF9C-46AE-823B-FF2C41B75EDB}" type="slidenum">
              <a:rPr lang="en-US" smtClean="0"/>
              <a:t>‹#›</a:t>
            </a:fld>
            <a:endParaRPr lang="en-US"/>
          </a:p>
        </p:txBody>
      </p:sp>
    </p:spTree>
    <p:extLst>
      <p:ext uri="{BB962C8B-B14F-4D97-AF65-F5344CB8AC3E}">
        <p14:creationId xmlns:p14="http://schemas.microsoft.com/office/powerpoint/2010/main" val="817080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8A9DFC-1B9D-415E-AF2F-1D7B877F00C2}" type="datetimeFigureOut">
              <a:rPr lang="en-US" smtClean="0"/>
              <a:t>1/19/21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978134-AF9C-46AE-823B-FF2C41B75EDB}" type="slidenum">
              <a:rPr lang="en-US" smtClean="0"/>
              <a:t>‹#›</a:t>
            </a:fld>
            <a:endParaRPr lang="en-US"/>
          </a:p>
        </p:txBody>
      </p:sp>
    </p:spTree>
    <p:extLst>
      <p:ext uri="{BB962C8B-B14F-4D97-AF65-F5344CB8AC3E}">
        <p14:creationId xmlns:p14="http://schemas.microsoft.com/office/powerpoint/2010/main" val="174920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8A9DFC-1B9D-415E-AF2F-1D7B877F00C2}" type="datetimeFigureOut">
              <a:rPr lang="en-US" smtClean="0"/>
              <a:t>1/19/21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978134-AF9C-46AE-823B-FF2C41B75EDB}" type="slidenum">
              <a:rPr lang="en-US" smtClean="0"/>
              <a:t>‹#›</a:t>
            </a:fld>
            <a:endParaRPr lang="en-US"/>
          </a:p>
        </p:txBody>
      </p:sp>
    </p:spTree>
    <p:extLst>
      <p:ext uri="{BB962C8B-B14F-4D97-AF65-F5344CB8AC3E}">
        <p14:creationId xmlns:p14="http://schemas.microsoft.com/office/powerpoint/2010/main" val="3272028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8A9DFC-1B9D-415E-AF2F-1D7B877F00C2}" type="datetimeFigureOut">
              <a:rPr lang="en-US" smtClean="0"/>
              <a:t>1/19/21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978134-AF9C-46AE-823B-FF2C41B75EDB}" type="slidenum">
              <a:rPr lang="en-US" smtClean="0"/>
              <a:t>‹#›</a:t>
            </a:fld>
            <a:endParaRPr lang="en-US"/>
          </a:p>
        </p:txBody>
      </p:sp>
    </p:spTree>
    <p:extLst>
      <p:ext uri="{BB962C8B-B14F-4D97-AF65-F5344CB8AC3E}">
        <p14:creationId xmlns:p14="http://schemas.microsoft.com/office/powerpoint/2010/main" val="3371548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8A9DFC-1B9D-415E-AF2F-1D7B877F00C2}" type="datetimeFigureOut">
              <a:rPr lang="en-US" smtClean="0"/>
              <a:t>1/19/21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978134-AF9C-46AE-823B-FF2C41B75EDB}" type="slidenum">
              <a:rPr lang="en-US" smtClean="0"/>
              <a:t>‹#›</a:t>
            </a:fld>
            <a:endParaRPr lang="en-US"/>
          </a:p>
        </p:txBody>
      </p:sp>
    </p:spTree>
    <p:extLst>
      <p:ext uri="{BB962C8B-B14F-4D97-AF65-F5344CB8AC3E}">
        <p14:creationId xmlns:p14="http://schemas.microsoft.com/office/powerpoint/2010/main" val="89260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8A9DFC-1B9D-415E-AF2F-1D7B877F00C2}" type="datetimeFigureOut">
              <a:rPr lang="en-US" smtClean="0"/>
              <a:t>1/19/21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978134-AF9C-46AE-823B-FF2C41B75EDB}" type="slidenum">
              <a:rPr lang="en-US" smtClean="0"/>
              <a:t>‹#›</a:t>
            </a:fld>
            <a:endParaRPr lang="en-US"/>
          </a:p>
        </p:txBody>
      </p:sp>
    </p:spTree>
    <p:extLst>
      <p:ext uri="{BB962C8B-B14F-4D97-AF65-F5344CB8AC3E}">
        <p14:creationId xmlns:p14="http://schemas.microsoft.com/office/powerpoint/2010/main" val="2846495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A9DFC-1B9D-415E-AF2F-1D7B877F00C2}" type="datetimeFigureOut">
              <a:rPr lang="en-US" smtClean="0"/>
              <a:t>1/19/21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978134-AF9C-46AE-823B-FF2C41B75EDB}" type="slidenum">
              <a:rPr lang="en-US" smtClean="0"/>
              <a:t>‹#›</a:t>
            </a:fld>
            <a:endParaRPr lang="en-US"/>
          </a:p>
        </p:txBody>
      </p:sp>
    </p:spTree>
    <p:extLst>
      <p:ext uri="{BB962C8B-B14F-4D97-AF65-F5344CB8AC3E}">
        <p14:creationId xmlns:p14="http://schemas.microsoft.com/office/powerpoint/2010/main" val="2457713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54051" y="695325"/>
            <a:ext cx="10883900"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54051" y="1957388"/>
            <a:ext cx="10883900"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885495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play.ttrockstars.com/auth/school/studen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www.visnos.com/demos/clock" TargetMode="Externa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hyperlink" Target="https://www.youtube.com/watch?v=HKZOGR1pz1I"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purplemash.com/sch/worth-bd22"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Maths</a:t>
            </a:r>
            <a:r>
              <a:rPr lang="en-US" dirty="0" smtClean="0"/>
              <a:t> </a:t>
            </a:r>
            <a:br>
              <a:rPr lang="en-US" dirty="0" smtClean="0"/>
            </a:br>
            <a:r>
              <a:rPr lang="en-US" dirty="0" smtClean="0"/>
              <a:t>Thursday 21-01-21</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37968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520" y="2621279"/>
            <a:ext cx="10232571" cy="3662541"/>
          </a:xfrm>
          <a:prstGeom prst="rect">
            <a:avLst/>
          </a:prstGeom>
          <a:noFill/>
        </p:spPr>
        <p:txBody>
          <a:bodyPr wrap="square" rtlCol="0">
            <a:spAutoFit/>
          </a:bodyPr>
          <a:lstStyle/>
          <a:p>
            <a:r>
              <a:rPr lang="en-US" dirty="0" smtClean="0"/>
              <a:t>Let’s start the week with some tables.</a:t>
            </a:r>
          </a:p>
          <a:p>
            <a:r>
              <a:rPr lang="en-US" dirty="0" smtClean="0"/>
              <a:t> </a:t>
            </a:r>
            <a:r>
              <a:rPr lang="en-US" dirty="0" err="1"/>
              <a:t>Practise</a:t>
            </a:r>
            <a:r>
              <a:rPr lang="en-US" dirty="0"/>
              <a:t> your times tables for 15 minutes on Times Tables </a:t>
            </a:r>
            <a:r>
              <a:rPr lang="en-US" dirty="0" err="1"/>
              <a:t>Rockstars</a:t>
            </a:r>
            <a:r>
              <a:rPr lang="en-US" dirty="0"/>
              <a:t> , click on the link and use your login and password. If you have forgotten these email </a:t>
            </a:r>
            <a:r>
              <a:rPr lang="en-US" dirty="0" err="1" smtClean="0"/>
              <a:t>Mrs</a:t>
            </a:r>
            <a:r>
              <a:rPr lang="en-US" dirty="0" smtClean="0"/>
              <a:t>  Grant. </a:t>
            </a:r>
          </a:p>
          <a:p>
            <a:r>
              <a:rPr lang="en-US" dirty="0" smtClean="0">
                <a:hlinkClick r:id="rId2"/>
              </a:rPr>
              <a:t> http://play.ttrockstars.com/auth/school/student</a:t>
            </a:r>
            <a:endParaRPr lang="en-US" dirty="0" smtClean="0"/>
          </a:p>
          <a:p>
            <a:endParaRPr lang="en-US" dirty="0" smtClean="0"/>
          </a:p>
          <a:p>
            <a:r>
              <a:rPr lang="en-US" dirty="0" smtClean="0"/>
              <a:t>Have you been able to upgrade to cool outfits and instruments? </a:t>
            </a:r>
            <a:endParaRPr lang="en-US" dirty="0" smtClean="0"/>
          </a:p>
          <a:p>
            <a:endParaRPr lang="en-US" dirty="0"/>
          </a:p>
          <a:p>
            <a:endParaRPr lang="en-US" dirty="0" smtClean="0"/>
          </a:p>
          <a:p>
            <a:r>
              <a:rPr lang="en-US" dirty="0" smtClean="0"/>
              <a:t>Now go onto the next slide and try </a:t>
            </a:r>
            <a:r>
              <a:rPr lang="en-GB" altLang="en-US" sz="2400" b="1" dirty="0"/>
              <a:t>Simple or </a:t>
            </a:r>
            <a:r>
              <a:rPr lang="en-GB" altLang="en-US" sz="2400" b="1" dirty="0" smtClean="0"/>
              <a:t>Tricky.</a:t>
            </a:r>
          </a:p>
          <a:p>
            <a:endParaRPr lang="en-GB" sz="2400" b="1" dirty="0"/>
          </a:p>
          <a:p>
            <a:r>
              <a:rPr lang="en-GB" sz="2000" dirty="0" smtClean="0"/>
              <a:t>I have put this as a work sheet on Purple </a:t>
            </a:r>
            <a:r>
              <a:rPr lang="en-GB" sz="2000" dirty="0"/>
              <a:t>M</a:t>
            </a:r>
            <a:r>
              <a:rPr lang="en-GB" sz="2000" dirty="0" smtClean="0"/>
              <a:t>ash so that you can write your answers. Sentences please. </a:t>
            </a:r>
            <a:endParaRPr lang="en-US" sz="2000" dirty="0"/>
          </a:p>
        </p:txBody>
      </p:sp>
      <p:pic>
        <p:nvPicPr>
          <p:cNvPr id="1026" name="Picture 2" descr="Times Table Rock Stars | Thomlinson Junior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0992" y="438694"/>
            <a:ext cx="4876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002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981201" y="479426"/>
            <a:ext cx="8220075" cy="993775"/>
          </a:xfrm>
        </p:spPr>
        <p:txBody>
          <a:bodyPr/>
          <a:lstStyle/>
          <a:p>
            <a:pPr eaLnBrk="1" hangingPunct="1"/>
            <a:r>
              <a:rPr lang="en-GB" altLang="en-US" dirty="0" smtClean="0"/>
              <a:t>Simple or Tricky</a:t>
            </a:r>
          </a:p>
        </p:txBody>
      </p:sp>
      <p:sp>
        <p:nvSpPr>
          <p:cNvPr id="3" name="TextBox 2"/>
          <p:cNvSpPr txBox="1"/>
          <p:nvPr/>
        </p:nvSpPr>
        <p:spPr>
          <a:xfrm>
            <a:off x="2279650" y="1473201"/>
            <a:ext cx="7632700" cy="2308225"/>
          </a:xfrm>
          <a:prstGeom prst="rect">
            <a:avLst/>
          </a:prstGeom>
          <a:noFill/>
        </p:spPr>
        <p:txBody>
          <a:bodyPr>
            <a:spAutoFit/>
          </a:bodyPr>
          <a:lstStyle/>
          <a:p>
            <a:pPr>
              <a:defRPr/>
            </a:pPr>
            <a:r>
              <a:rPr lang="en-GB" altLang="en-US" dirty="0">
                <a:solidFill>
                  <a:srgbClr val="1C1C1C"/>
                </a:solidFill>
                <a:latin typeface="Twinkl SemiBold" pitchFamily="2" charset="0"/>
              </a:rPr>
              <a:t>Equipment: </a:t>
            </a:r>
            <a:r>
              <a:rPr lang="en-GB" altLang="en-US" dirty="0">
                <a:solidFill>
                  <a:srgbClr val="1C1C1C"/>
                </a:solidFill>
                <a:latin typeface="Twinkl"/>
              </a:rPr>
              <a:t>Whiteboard and pens</a:t>
            </a:r>
          </a:p>
          <a:p>
            <a:pPr>
              <a:defRPr/>
            </a:pPr>
            <a:endParaRPr lang="en-GB" altLang="en-US" dirty="0">
              <a:solidFill>
                <a:srgbClr val="1C1C1C"/>
              </a:solidFill>
              <a:latin typeface="Twinkl"/>
            </a:endParaRPr>
          </a:p>
          <a:p>
            <a:pPr>
              <a:defRPr/>
            </a:pPr>
            <a:r>
              <a:rPr lang="en-GB" altLang="en-US" spc="-10" dirty="0">
                <a:solidFill>
                  <a:srgbClr val="1C1C1C"/>
                </a:solidFill>
                <a:latin typeface="Twinkl"/>
              </a:rPr>
              <a:t>Look at the numbers below.</a:t>
            </a:r>
          </a:p>
          <a:p>
            <a:pPr>
              <a:defRPr/>
            </a:pPr>
            <a:endParaRPr lang="en-GB" altLang="en-US" spc="-10" dirty="0">
              <a:solidFill>
                <a:srgbClr val="1C1C1C"/>
              </a:solidFill>
              <a:latin typeface="Twinkl"/>
            </a:endParaRPr>
          </a:p>
          <a:p>
            <a:pPr>
              <a:defRPr/>
            </a:pPr>
            <a:r>
              <a:rPr lang="en-GB" altLang="en-US" spc="-10" dirty="0">
                <a:solidFill>
                  <a:srgbClr val="1C1C1C"/>
                </a:solidFill>
                <a:latin typeface="Twinkl"/>
              </a:rPr>
              <a:t>Which 2 numbers would be easy to add and why?</a:t>
            </a:r>
          </a:p>
          <a:p>
            <a:pPr>
              <a:defRPr/>
            </a:pPr>
            <a:r>
              <a:rPr lang="en-GB" altLang="en-US" spc="-10" dirty="0">
                <a:solidFill>
                  <a:srgbClr val="1C1C1C"/>
                </a:solidFill>
                <a:latin typeface="Twinkl"/>
              </a:rPr>
              <a:t>Which 2 numbers might be tricky? Can you think of ways of making them easier?</a:t>
            </a:r>
          </a:p>
          <a:p>
            <a:pPr>
              <a:defRPr/>
            </a:pPr>
            <a:r>
              <a:rPr lang="en-GB" altLang="en-US" spc="-10" dirty="0">
                <a:solidFill>
                  <a:srgbClr val="1C1C1C"/>
                </a:solidFill>
                <a:latin typeface="Twinkl"/>
              </a:rPr>
              <a:t>How would you go about adding them all together?</a:t>
            </a:r>
          </a:p>
        </p:txBody>
      </p:sp>
      <p:grpSp>
        <p:nvGrpSpPr>
          <p:cNvPr id="43012" name="Group 16"/>
          <p:cNvGrpSpPr>
            <a:grpSpLocks/>
          </p:cNvGrpSpPr>
          <p:nvPr/>
        </p:nvGrpSpPr>
        <p:grpSpPr bwMode="auto">
          <a:xfrm>
            <a:off x="2373313" y="3725863"/>
            <a:ext cx="7827962" cy="2355850"/>
            <a:chOff x="746490" y="3725863"/>
            <a:chExt cx="7827365" cy="2356584"/>
          </a:xfrm>
        </p:grpSpPr>
        <p:sp>
          <p:nvSpPr>
            <p:cNvPr id="4" name="TextBox 3"/>
            <p:cNvSpPr txBox="1">
              <a:spLocks noChangeArrowheads="1"/>
            </p:cNvSpPr>
            <p:nvPr/>
          </p:nvSpPr>
          <p:spPr bwMode="auto">
            <a:xfrm>
              <a:off x="1311597" y="4100630"/>
              <a:ext cx="879408" cy="83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None/>
                <a:defRPr/>
              </a:pPr>
              <a:r>
                <a:rPr lang="en-GB" altLang="en-US" sz="4800" b="1" dirty="0">
                  <a:solidFill>
                    <a:srgbClr val="FF0000"/>
                  </a:solidFill>
                  <a:latin typeface="Twinkl"/>
                </a:rPr>
                <a:t>1</a:t>
              </a:r>
            </a:p>
          </p:txBody>
        </p:sp>
        <p:sp>
          <p:nvSpPr>
            <p:cNvPr id="5" name="TextBox 11"/>
            <p:cNvSpPr txBox="1">
              <a:spLocks noChangeArrowheads="1"/>
            </p:cNvSpPr>
            <p:nvPr/>
          </p:nvSpPr>
          <p:spPr bwMode="auto">
            <a:xfrm>
              <a:off x="4306980" y="3864018"/>
              <a:ext cx="877821" cy="83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None/>
                <a:defRPr/>
              </a:pPr>
              <a:r>
                <a:rPr lang="en-GB" altLang="en-US" sz="4800" b="1">
                  <a:solidFill>
                    <a:srgbClr val="FFC000"/>
                  </a:solidFill>
                  <a:latin typeface="Twinkl"/>
                </a:rPr>
                <a:t>2</a:t>
              </a:r>
            </a:p>
          </p:txBody>
        </p:sp>
        <p:sp>
          <p:nvSpPr>
            <p:cNvPr id="6" name="TextBox 13"/>
            <p:cNvSpPr txBox="1">
              <a:spLocks noChangeArrowheads="1"/>
            </p:cNvSpPr>
            <p:nvPr/>
          </p:nvSpPr>
          <p:spPr bwMode="auto">
            <a:xfrm>
              <a:off x="2830718" y="4978790"/>
              <a:ext cx="877821" cy="830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None/>
                <a:defRPr/>
              </a:pPr>
              <a:r>
                <a:rPr lang="en-GB" altLang="en-US" sz="4800" b="1">
                  <a:solidFill>
                    <a:srgbClr val="92D050"/>
                  </a:solidFill>
                  <a:latin typeface="Twinkl"/>
                </a:rPr>
                <a:t>8</a:t>
              </a:r>
            </a:p>
          </p:txBody>
        </p:sp>
        <p:sp>
          <p:nvSpPr>
            <p:cNvPr id="7" name="TextBox 14"/>
            <p:cNvSpPr txBox="1">
              <a:spLocks noChangeArrowheads="1"/>
            </p:cNvSpPr>
            <p:nvPr/>
          </p:nvSpPr>
          <p:spPr bwMode="auto">
            <a:xfrm>
              <a:off x="6322952" y="4172089"/>
              <a:ext cx="879408" cy="830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None/>
                <a:defRPr/>
              </a:pPr>
              <a:r>
                <a:rPr lang="en-GB" altLang="en-US" sz="4800" b="1" dirty="0">
                  <a:solidFill>
                    <a:srgbClr val="00B0F0"/>
                  </a:solidFill>
                  <a:latin typeface="Twinkl"/>
                </a:rPr>
                <a:t>10</a:t>
              </a:r>
            </a:p>
          </p:txBody>
        </p:sp>
        <p:sp>
          <p:nvSpPr>
            <p:cNvPr id="8" name="TextBox 15"/>
            <p:cNvSpPr txBox="1">
              <a:spLocks noChangeArrowheads="1"/>
            </p:cNvSpPr>
            <p:nvPr/>
          </p:nvSpPr>
          <p:spPr bwMode="auto">
            <a:xfrm>
              <a:off x="2338631" y="3725863"/>
              <a:ext cx="877821" cy="83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None/>
                <a:defRPr/>
              </a:pPr>
              <a:r>
                <a:rPr lang="en-GB" altLang="en-US" sz="4800" b="1">
                  <a:solidFill>
                    <a:srgbClr val="9966FF"/>
                  </a:solidFill>
                  <a:latin typeface="Twinkl"/>
                </a:rPr>
                <a:t>10</a:t>
              </a:r>
            </a:p>
          </p:txBody>
        </p:sp>
        <p:sp>
          <p:nvSpPr>
            <p:cNvPr id="9" name="TextBox 16"/>
            <p:cNvSpPr txBox="1">
              <a:spLocks noChangeArrowheads="1"/>
            </p:cNvSpPr>
            <p:nvPr/>
          </p:nvSpPr>
          <p:spPr bwMode="auto">
            <a:xfrm>
              <a:off x="5327666" y="5251925"/>
              <a:ext cx="1207995" cy="830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None/>
                <a:defRPr/>
              </a:pPr>
              <a:r>
                <a:rPr lang="en-GB" altLang="en-US" sz="4800" b="1">
                  <a:solidFill>
                    <a:srgbClr val="FF0000"/>
                  </a:solidFill>
                  <a:latin typeface="Twinkl"/>
                </a:rPr>
                <a:t>90</a:t>
              </a:r>
            </a:p>
          </p:txBody>
        </p:sp>
        <p:sp>
          <p:nvSpPr>
            <p:cNvPr id="10" name="TextBox 9"/>
            <p:cNvSpPr txBox="1"/>
            <p:nvPr/>
          </p:nvSpPr>
          <p:spPr>
            <a:xfrm>
              <a:off x="7696035" y="4654839"/>
              <a:ext cx="877820" cy="830522"/>
            </a:xfrm>
            <a:prstGeom prst="rect">
              <a:avLst/>
            </a:prstGeom>
            <a:noFill/>
          </p:spPr>
          <p:txBody>
            <a:bodyPr>
              <a:spAutoFit/>
            </a:bodyPr>
            <a:lstStyle/>
            <a:p>
              <a:pPr>
                <a:defRPr/>
              </a:pPr>
              <a:r>
                <a:rPr lang="en-GB" sz="4800" b="1" dirty="0">
                  <a:solidFill>
                    <a:srgbClr val="E34192">
                      <a:lumMod val="60000"/>
                      <a:lumOff val="40000"/>
                    </a:srgbClr>
                  </a:solidFill>
                  <a:latin typeface="Twinkl"/>
                </a:rPr>
                <a:t>7</a:t>
              </a:r>
            </a:p>
          </p:txBody>
        </p:sp>
        <p:sp>
          <p:nvSpPr>
            <p:cNvPr id="11" name="TextBox 18"/>
            <p:cNvSpPr txBox="1">
              <a:spLocks noChangeArrowheads="1"/>
            </p:cNvSpPr>
            <p:nvPr/>
          </p:nvSpPr>
          <p:spPr bwMode="auto">
            <a:xfrm>
              <a:off x="746490" y="5251925"/>
              <a:ext cx="879408" cy="830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None/>
                <a:defRPr/>
              </a:pPr>
              <a:r>
                <a:rPr lang="en-GB" altLang="en-US" sz="4800" b="1" dirty="0">
                  <a:solidFill>
                    <a:srgbClr val="00B050"/>
                  </a:solidFill>
                  <a:latin typeface="Twinkl"/>
                </a:rPr>
                <a:t>12</a:t>
              </a:r>
            </a:p>
          </p:txBody>
        </p:sp>
        <p:sp>
          <p:nvSpPr>
            <p:cNvPr id="12" name="TextBox 11"/>
            <p:cNvSpPr txBox="1"/>
            <p:nvPr/>
          </p:nvSpPr>
          <p:spPr>
            <a:xfrm>
              <a:off x="4160942" y="5242397"/>
              <a:ext cx="1022272" cy="830522"/>
            </a:xfrm>
            <a:prstGeom prst="rect">
              <a:avLst/>
            </a:prstGeom>
            <a:noFill/>
          </p:spPr>
          <p:txBody>
            <a:bodyPr>
              <a:spAutoFit/>
            </a:bodyPr>
            <a:lstStyle/>
            <a:p>
              <a:pPr>
                <a:defRPr/>
              </a:pPr>
              <a:r>
                <a:rPr lang="en-GB" sz="4800" b="1" dirty="0">
                  <a:solidFill>
                    <a:srgbClr val="4A4A4A">
                      <a:lumMod val="60000"/>
                      <a:lumOff val="40000"/>
                    </a:srgbClr>
                  </a:solidFill>
                  <a:latin typeface="Twinkl"/>
                </a:rPr>
                <a:t>50</a:t>
              </a:r>
            </a:p>
          </p:txBody>
        </p:sp>
        <p:sp>
          <p:nvSpPr>
            <p:cNvPr id="13" name="TextBox 20"/>
            <p:cNvSpPr txBox="1">
              <a:spLocks noChangeArrowheads="1"/>
            </p:cNvSpPr>
            <p:nvPr/>
          </p:nvSpPr>
          <p:spPr bwMode="auto">
            <a:xfrm>
              <a:off x="6584870" y="4974027"/>
              <a:ext cx="1046082" cy="83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None/>
                <a:defRPr/>
              </a:pPr>
              <a:r>
                <a:rPr lang="en-GB" altLang="en-US" sz="4800" b="1" dirty="0">
                  <a:solidFill>
                    <a:srgbClr val="FFC000"/>
                  </a:solidFill>
                  <a:latin typeface="Twinkl"/>
                </a:rPr>
                <a:t>50</a:t>
              </a:r>
            </a:p>
          </p:txBody>
        </p:sp>
        <p:sp>
          <p:nvSpPr>
            <p:cNvPr id="14" name="TextBox 21"/>
            <p:cNvSpPr txBox="1">
              <a:spLocks noChangeArrowheads="1"/>
            </p:cNvSpPr>
            <p:nvPr/>
          </p:nvSpPr>
          <p:spPr bwMode="auto">
            <a:xfrm>
              <a:off x="3475194" y="4421405"/>
              <a:ext cx="877821" cy="83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None/>
                <a:defRPr/>
              </a:pPr>
              <a:r>
                <a:rPr lang="en-GB" altLang="en-US" sz="4800" b="1" dirty="0">
                  <a:solidFill>
                    <a:srgbClr val="23A7F9"/>
                  </a:solidFill>
                  <a:latin typeface="Twinkl"/>
                </a:rPr>
                <a:t>19</a:t>
              </a:r>
            </a:p>
          </p:txBody>
        </p:sp>
        <p:sp>
          <p:nvSpPr>
            <p:cNvPr id="15" name="TextBox 22"/>
            <p:cNvSpPr txBox="1">
              <a:spLocks noChangeArrowheads="1"/>
            </p:cNvSpPr>
            <p:nvPr/>
          </p:nvSpPr>
          <p:spPr bwMode="auto">
            <a:xfrm>
              <a:off x="5291155" y="4143505"/>
              <a:ext cx="879408" cy="830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None/>
                <a:defRPr/>
              </a:pPr>
              <a:r>
                <a:rPr lang="en-GB" altLang="en-US" sz="4800" b="1">
                  <a:solidFill>
                    <a:srgbClr val="FF00FF"/>
                  </a:solidFill>
                  <a:latin typeface="Twinkl"/>
                </a:rPr>
                <a:t>11</a:t>
              </a:r>
            </a:p>
          </p:txBody>
        </p:sp>
        <p:sp>
          <p:nvSpPr>
            <p:cNvPr id="16" name="TextBox 23"/>
            <p:cNvSpPr txBox="1">
              <a:spLocks noChangeArrowheads="1"/>
            </p:cNvSpPr>
            <p:nvPr/>
          </p:nvSpPr>
          <p:spPr bwMode="auto">
            <a:xfrm>
              <a:off x="1846543" y="4699303"/>
              <a:ext cx="877821" cy="83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None/>
                <a:defRPr/>
              </a:pPr>
              <a:r>
                <a:rPr lang="en-GB" altLang="en-US" sz="4800" b="1">
                  <a:solidFill>
                    <a:srgbClr val="FF00FF"/>
                  </a:solidFill>
                  <a:latin typeface="Twinkl"/>
                </a:rPr>
                <a:t>17</a:t>
              </a:r>
            </a:p>
          </p:txBody>
        </p:sp>
      </p:grpSp>
      <p:sp>
        <p:nvSpPr>
          <p:cNvPr id="18" name="Rectangle: Rounded Corners 17">
            <a:hlinkClick r:id="rId2" action="ppaction://hlinksldjump"/>
          </p:cNvPr>
          <p:cNvSpPr/>
          <p:nvPr/>
        </p:nvSpPr>
        <p:spPr>
          <a:xfrm>
            <a:off x="9040814" y="5772150"/>
            <a:ext cx="871537" cy="31750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rgbClr val="1C1C1C"/>
                </a:solidFill>
                <a:latin typeface="Twinkl SemiBold" pitchFamily="2" charset="0"/>
              </a:rPr>
              <a:t>HOME</a:t>
            </a:r>
          </a:p>
        </p:txBody>
      </p:sp>
    </p:spTree>
    <p:extLst>
      <p:ext uri="{BB962C8B-B14F-4D97-AF65-F5344CB8AC3E}">
        <p14:creationId xmlns:p14="http://schemas.microsoft.com/office/powerpoint/2010/main" val="220462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Clock Stock Illustrations – 40,028 Cartoon Clock Stock  Illustrations, Vectors &amp; Clipart - Dreamstime"/>
          <p:cNvPicPr/>
          <p:nvPr/>
        </p:nvPicPr>
        <p:blipFill rotWithShape="1">
          <a:blip r:embed="rId2" cstate="print">
            <a:extLst>
              <a:ext uri="{28A0092B-C50C-407E-A947-70E740481C1C}">
                <a14:useLocalDpi xmlns:a14="http://schemas.microsoft.com/office/drawing/2010/main" val="0"/>
              </a:ext>
            </a:extLst>
          </a:blip>
          <a:srcRect l="4592" t="702" r="5152" b="7894"/>
          <a:stretch/>
        </p:blipFill>
        <p:spPr bwMode="auto">
          <a:xfrm>
            <a:off x="717177" y="557892"/>
            <a:ext cx="1890395" cy="1927860"/>
          </a:xfrm>
          <a:prstGeom prst="rect">
            <a:avLst/>
          </a:prstGeom>
          <a:noFill/>
          <a:ln>
            <a:noFill/>
          </a:ln>
          <a:extLst>
            <a:ext uri="{53640926-AAD7-44D8-BBD7-CCE9431645EC}">
              <a14:shadowObscured xmlns:a14="http://schemas.microsoft.com/office/drawing/2010/main"/>
            </a:ext>
          </a:extLst>
        </p:spPr>
      </p:pic>
      <p:sp>
        <p:nvSpPr>
          <p:cNvPr id="5" name="TextBox 4"/>
          <p:cNvSpPr txBox="1"/>
          <p:nvPr/>
        </p:nvSpPr>
        <p:spPr>
          <a:xfrm>
            <a:off x="2643369" y="1309874"/>
            <a:ext cx="8747442" cy="2123658"/>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ea typeface="Times New Roman" panose="02020603050405020304" pitchFamily="18" charset="0"/>
              </a:rPr>
              <a:t>Let's </a:t>
            </a:r>
            <a:r>
              <a:rPr lang="en-US" sz="2400" b="1" dirty="0" smtClean="0">
                <a:solidFill>
                  <a:srgbClr val="FF0000"/>
                </a:solidFill>
                <a:latin typeface="Times New Roman" panose="02020603050405020304" pitchFamily="18" charset="0"/>
                <a:ea typeface="Times New Roman" panose="02020603050405020304" pitchFamily="18" charset="0"/>
              </a:rPr>
              <a:t>continue to work </a:t>
            </a:r>
            <a:r>
              <a:rPr lang="en-US" sz="2400" b="1" dirty="0">
                <a:solidFill>
                  <a:srgbClr val="FF0000"/>
                </a:solidFill>
                <a:latin typeface="Times New Roman" panose="02020603050405020304" pitchFamily="18" charset="0"/>
                <a:ea typeface="Times New Roman" panose="02020603050405020304" pitchFamily="18" charset="0"/>
              </a:rPr>
              <a:t>on our time targets this week</a:t>
            </a:r>
            <a:r>
              <a:rPr lang="en-US" sz="2400" b="1" dirty="0" smtClean="0">
                <a:solidFill>
                  <a:srgbClr val="FF0000"/>
                </a:solidFill>
                <a:latin typeface="Times New Roman" panose="02020603050405020304" pitchFamily="18" charset="0"/>
                <a:ea typeface="Times New Roman" panose="02020603050405020304" pitchFamily="18" charset="0"/>
              </a:rPr>
              <a:t>.</a:t>
            </a:r>
          </a:p>
          <a:p>
            <a:r>
              <a:rPr lang="en-US" dirty="0">
                <a:latin typeface="Calibri" panose="020F0502020204030204" pitchFamily="34" charset="0"/>
                <a:ea typeface="Calibri" panose="020F0502020204030204" pitchFamily="34" charset="0"/>
                <a:cs typeface="Times New Roman" panose="02020603050405020304" pitchFamily="18" charset="0"/>
              </a:rPr>
              <a:t>You will find this clock will help you. You can move the hands to make times</a:t>
            </a:r>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Times New Roman" panose="02020603050405020304" pitchFamily="18" charset="0"/>
              </a:rPr>
              <a:t> . It will tell you the time as you move the hands. If you press off before you make the time, then press 12 and it will give you the answer so that you can check if you are right. 8 o'clock will show as 8:00.</a:t>
            </a:r>
          </a:p>
          <a:p>
            <a:r>
              <a:rPr lang="en-US" dirty="0" smtClean="0">
                <a:latin typeface="Calibri" panose="020F0502020204030204" pitchFamily="34" charset="0"/>
                <a:ea typeface="Calibri" panose="020F0502020204030204" pitchFamily="34" charset="0"/>
                <a:cs typeface="Times New Roman" panose="02020603050405020304" pitchFamily="18" charset="0"/>
                <a:hlinkClick r:id="rId3"/>
              </a:rPr>
              <a:t>https://www.visnos.com/demos/clock</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endParaRPr lang="en-US" dirty="0" smtClean="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p:txBody>
      </p:sp>
      <p:sp>
        <p:nvSpPr>
          <p:cNvPr id="2" name="TextBox 1"/>
          <p:cNvSpPr txBox="1"/>
          <p:nvPr/>
        </p:nvSpPr>
        <p:spPr>
          <a:xfrm>
            <a:off x="809897" y="3657600"/>
            <a:ext cx="9222377" cy="1938992"/>
          </a:xfrm>
          <a:prstGeom prst="rect">
            <a:avLst/>
          </a:prstGeom>
          <a:noFill/>
        </p:spPr>
        <p:txBody>
          <a:bodyPr wrap="square" rtlCol="0">
            <a:spAutoFit/>
          </a:bodyPr>
          <a:lstStyle/>
          <a:p>
            <a:r>
              <a:rPr lang="en-US" sz="2000" dirty="0" smtClean="0"/>
              <a:t>We have learnt about how to read quarter past the hour. Now we are ready for quarter to the hour. </a:t>
            </a:r>
          </a:p>
          <a:p>
            <a:endParaRPr lang="en-US" sz="2000" dirty="0" smtClean="0"/>
          </a:p>
          <a:p>
            <a:endParaRPr lang="en-US" sz="2000" dirty="0"/>
          </a:p>
          <a:p>
            <a:r>
              <a:rPr lang="en-US" sz="2000" dirty="0">
                <a:hlinkClick r:id="rId4"/>
              </a:rPr>
              <a:t>https://</a:t>
            </a:r>
            <a:r>
              <a:rPr lang="en-US" sz="2000" dirty="0" smtClean="0">
                <a:hlinkClick r:id="rId4"/>
              </a:rPr>
              <a:t>www.youtube.com/watch?v=HKZOGR1pz1I</a:t>
            </a:r>
            <a:endParaRPr lang="en-US" sz="2000" dirty="0" smtClean="0"/>
          </a:p>
          <a:p>
            <a:endParaRPr lang="en-US" sz="2000" dirty="0"/>
          </a:p>
        </p:txBody>
      </p:sp>
    </p:spTree>
    <p:extLst>
      <p:ext uri="{BB962C8B-B14F-4D97-AF65-F5344CB8AC3E}">
        <p14:creationId xmlns:p14="http://schemas.microsoft.com/office/powerpoint/2010/main" val="3414663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7177" y="1706881"/>
            <a:ext cx="11434838" cy="4154984"/>
          </a:xfrm>
          <a:prstGeom prst="rect">
            <a:avLst/>
          </a:prstGeom>
          <a:noFill/>
        </p:spPr>
        <p:txBody>
          <a:bodyPr wrap="square" rtlCol="0">
            <a:spAutoFit/>
          </a:bodyPr>
          <a:lstStyle/>
          <a:p>
            <a:r>
              <a:rPr lang="en-US" sz="2400" dirty="0" smtClean="0">
                <a:latin typeface="Letter-join Plus 8" panose="02000505000000020003" pitchFamily="50" charset="0"/>
              </a:rPr>
              <a:t>Now try these questions. </a:t>
            </a:r>
            <a:endParaRPr lang="en-US" sz="2400" dirty="0">
              <a:latin typeface="Letter-join Plus 8" panose="02000505000000020003" pitchFamily="50" charset="0"/>
            </a:endParaRPr>
          </a:p>
          <a:p>
            <a:r>
              <a:rPr lang="en-US" sz="2400" dirty="0" smtClean="0">
                <a:solidFill>
                  <a:srgbClr val="FF0000"/>
                </a:solidFill>
                <a:latin typeface="Letter-join Plus 8" panose="02000505000000020003" pitchFamily="50" charset="0"/>
              </a:rPr>
              <a:t>You can use the work on this Power Point and write the </a:t>
            </a:r>
            <a:r>
              <a:rPr lang="en-US" sz="2400" dirty="0" err="1" smtClean="0">
                <a:solidFill>
                  <a:srgbClr val="FF0000"/>
                </a:solidFill>
                <a:latin typeface="Letter-join Plus 8" panose="02000505000000020003" pitchFamily="50" charset="0"/>
              </a:rPr>
              <a:t>answes</a:t>
            </a:r>
            <a:r>
              <a:rPr lang="en-US" sz="2400" dirty="0" smtClean="0">
                <a:solidFill>
                  <a:srgbClr val="FF0000"/>
                </a:solidFill>
                <a:latin typeface="Letter-join Plus 8" panose="02000505000000020003" pitchFamily="50" charset="0"/>
              </a:rPr>
              <a:t> on paper. </a:t>
            </a:r>
          </a:p>
          <a:p>
            <a:r>
              <a:rPr lang="en-US" sz="2400" dirty="0" smtClean="0">
                <a:latin typeface="Letter-join Plus 8" panose="02000505000000020003" pitchFamily="50" charset="0"/>
              </a:rPr>
              <a:t>Or open the sheet on the website and type in the boxes. </a:t>
            </a:r>
          </a:p>
          <a:p>
            <a:endParaRPr lang="en-US" sz="2400" dirty="0" smtClean="0">
              <a:latin typeface="Letter-join Plus 8" panose="02000505000000020003" pitchFamily="50" charset="0"/>
            </a:endParaRPr>
          </a:p>
          <a:p>
            <a:r>
              <a:rPr lang="en-US" sz="2400" dirty="0" smtClean="0">
                <a:solidFill>
                  <a:srgbClr val="002060"/>
                </a:solidFill>
                <a:latin typeface="Letter-join Plus 8" panose="02000505000000020003" pitchFamily="50" charset="0"/>
              </a:rPr>
              <a:t>Login to Squirrel to dos on Purple mash. Write the answers in the text boxes.  </a:t>
            </a:r>
          </a:p>
          <a:p>
            <a:endParaRPr lang="en-US" sz="2400" dirty="0">
              <a:solidFill>
                <a:srgbClr val="002060"/>
              </a:solidFill>
              <a:latin typeface="Letter-join Plus 8" panose="02000505000000020003" pitchFamily="50" charset="0"/>
            </a:endParaRPr>
          </a:p>
          <a:p>
            <a:r>
              <a:rPr lang="en-US" sz="2400" dirty="0" smtClean="0">
                <a:solidFill>
                  <a:srgbClr val="002060"/>
                </a:solidFill>
                <a:latin typeface="Letter-join Plus 8" panose="02000505000000020003" pitchFamily="50" charset="0"/>
                <a:hlinkClick r:id="rId2"/>
              </a:rPr>
              <a:t>https://www.purplemash.com/sch/worth-bd22</a:t>
            </a:r>
            <a:endParaRPr lang="en-US" sz="2400" dirty="0" smtClean="0">
              <a:solidFill>
                <a:srgbClr val="002060"/>
              </a:solidFill>
              <a:latin typeface="Letter-join Plus 8" panose="02000505000000020003" pitchFamily="50" charset="0"/>
            </a:endParaRPr>
          </a:p>
          <a:p>
            <a:endParaRPr lang="en-US" sz="2400" dirty="0">
              <a:solidFill>
                <a:srgbClr val="002060"/>
              </a:solidFill>
              <a:latin typeface="Letter-join Plus 8" panose="02000505000000020003" pitchFamily="50" charset="0"/>
            </a:endParaRPr>
          </a:p>
          <a:p>
            <a:endParaRPr lang="en-US" sz="2400" dirty="0">
              <a:latin typeface="Letter-join Plus 8" panose="02000505000000020003" pitchFamily="50" charset="0"/>
            </a:endParaRPr>
          </a:p>
          <a:p>
            <a:endParaRPr lang="en-US" sz="2400" dirty="0">
              <a:latin typeface="Letter-join Plus 8" panose="02000505000000020003" pitchFamily="50" charset="0"/>
            </a:endParaRPr>
          </a:p>
          <a:p>
            <a:endParaRPr lang="en-US" sz="2400" dirty="0">
              <a:latin typeface="Letter-join Plus 8" panose="02000505000000020003" pitchFamily="50" charset="0"/>
            </a:endParaRPr>
          </a:p>
        </p:txBody>
      </p:sp>
    </p:spTree>
    <p:extLst>
      <p:ext uri="{BB962C8B-B14F-4D97-AF65-F5344CB8AC3E}">
        <p14:creationId xmlns:p14="http://schemas.microsoft.com/office/powerpoint/2010/main" val="57591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18954" y="145459"/>
            <a:ext cx="6858000" cy="7019925"/>
          </a:xfrm>
          <a:prstGeom prst="rect">
            <a:avLst/>
          </a:prstGeom>
        </p:spPr>
      </p:pic>
    </p:spTree>
    <p:extLst>
      <p:ext uri="{BB962C8B-B14F-4D97-AF65-F5344CB8AC3E}">
        <p14:creationId xmlns:p14="http://schemas.microsoft.com/office/powerpoint/2010/main" val="4000186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8069" y="3239589"/>
            <a:ext cx="5692649" cy="830997"/>
          </a:xfrm>
          <a:prstGeom prst="rect">
            <a:avLst/>
          </a:prstGeom>
          <a:noFill/>
        </p:spPr>
        <p:txBody>
          <a:bodyPr wrap="none" rtlCol="0">
            <a:spAutoFit/>
          </a:bodyPr>
          <a:lstStyle/>
          <a:p>
            <a:r>
              <a:rPr lang="en-US" sz="4800" dirty="0" smtClean="0"/>
              <a:t>Here are the answers!</a:t>
            </a:r>
            <a:endParaRPr lang="en-US" sz="4800" dirty="0"/>
          </a:p>
        </p:txBody>
      </p:sp>
    </p:spTree>
    <p:extLst>
      <p:ext uri="{BB962C8B-B14F-4D97-AF65-F5344CB8AC3E}">
        <p14:creationId xmlns:p14="http://schemas.microsoft.com/office/powerpoint/2010/main" val="2292739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54729" y="0"/>
            <a:ext cx="6934200" cy="6981825"/>
          </a:xfrm>
          <a:prstGeom prst="rect">
            <a:avLst/>
          </a:prstGeom>
        </p:spPr>
      </p:pic>
    </p:spTree>
    <p:extLst>
      <p:ext uri="{BB962C8B-B14F-4D97-AF65-F5344CB8AC3E}">
        <p14:creationId xmlns:p14="http://schemas.microsoft.com/office/powerpoint/2010/main" val="4187059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2D07FF1-3EB1-4D9E-84F9-D2450425A22C}" vid="{819F8316-0E89-457C-B2A7-A168B6D0BF62}"/>
    </a:ext>
  </a:extLst>
</a:theme>
</file>

<file path=docProps/app.xml><?xml version="1.0" encoding="utf-8"?>
<Properties xmlns="http://schemas.openxmlformats.org/officeDocument/2006/extended-properties" xmlns:vt="http://schemas.openxmlformats.org/officeDocument/2006/docPropsVTypes">
  <TotalTime>314</TotalTime>
  <Words>324</Words>
  <Application>Microsoft Office PowerPoint</Application>
  <PresentationFormat>Widescreen</PresentationFormat>
  <Paragraphs>50</Paragraphs>
  <Slides>8</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Arial</vt:lpstr>
      <vt:lpstr>Calibri</vt:lpstr>
      <vt:lpstr>Calibri Light</vt:lpstr>
      <vt:lpstr>Letter-join Plus 8</vt:lpstr>
      <vt:lpstr>Sassoon Infant Rg</vt:lpstr>
      <vt:lpstr>Times New Roman</vt:lpstr>
      <vt:lpstr>Twinkl</vt:lpstr>
      <vt:lpstr>Twinkl SemiBold</vt:lpstr>
      <vt:lpstr>Office Theme</vt:lpstr>
      <vt:lpstr>1_Office Theme</vt:lpstr>
      <vt:lpstr>Maths  Thursday 21-01-21</vt:lpstr>
      <vt:lpstr>PowerPoint Presentation</vt:lpstr>
      <vt:lpstr>Simple or Tricky</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Monday 11-01-21</dc:title>
  <dc:creator>s.Grant</dc:creator>
  <cp:lastModifiedBy>s.Grant</cp:lastModifiedBy>
  <cp:revision>22</cp:revision>
  <dcterms:created xsi:type="dcterms:W3CDTF">2021-01-10T12:41:55Z</dcterms:created>
  <dcterms:modified xsi:type="dcterms:W3CDTF">2021-01-19T16:06:24Z</dcterms:modified>
</cp:coreProperties>
</file>