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8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8" r:id="rId18"/>
    <p:sldId id="263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2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279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1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737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131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508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773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30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49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29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287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81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401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818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5A9B-360A-44DD-A026-ECF334176E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EF19-9EA7-44C2-9447-14E784D57C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23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8AD4-DB89-495B-8411-13D88FD9E8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1CC17-F44E-43B4-8A5C-53E21A14E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93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D717-D95B-4FDF-891C-A67B0F697E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6BB4-A8C8-416F-B3D5-013F01F7F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56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D417-CDBF-455C-870F-14C576212C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A1C0-5ACF-42BA-93B1-F557DD33BF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88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39BE-9F66-42DD-8C7F-B13FEFBC7C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137B-124A-4899-8AB8-4322349B32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80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CAF3-7A1C-4B3A-A2BB-CF4E71F67D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81B6-819C-4AAF-B4BF-4F812937AC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3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57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4CD7-FCAF-4618-BF96-C2A819DEA8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CFFF-FA15-4D13-8F5D-CC6ECD8E0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56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A17C-8D9F-490A-A54B-CA36BBA495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67D2-A0ED-45CB-ADF7-1A2E097228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73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5081-587B-4508-8D2F-6B5E9CFEC4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5454-3A76-45B5-A40A-D5C983780E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5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68B9-4896-405D-A9B2-D7888A40FA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F9584-4867-4D47-A550-2D4A7F9035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46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C8F1-E784-4A1C-B331-9061E20E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C1E1-177A-4C0B-9BDB-EBF4AEBBF6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3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5A9B-360A-44DD-A026-ECF334176EF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EF19-9EA7-44C2-9447-14E784D57C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87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8AD4-DB89-495B-8411-13D88FD9E8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1CC17-F44E-43B4-8A5C-53E21A14E1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95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D717-D95B-4FDF-891C-A67B0F697E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6BB4-A8C8-416F-B3D5-013F01F7F6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49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D417-CDBF-455C-870F-14C576212C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A1C0-5ACF-42BA-93B1-F557DD33BF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85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39BE-9F66-42DD-8C7F-B13FEFBC7C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137B-124A-4899-8AB8-4322349B32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2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0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CAF3-7A1C-4B3A-A2BB-CF4E71F67D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81B6-819C-4AAF-B4BF-4F812937AC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37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4CD7-FCAF-4618-BF96-C2A819DEA8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CFFF-FA15-4D13-8F5D-CC6ECD8E00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05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A17C-8D9F-490A-A54B-CA36BBA495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67D2-A0ED-45CB-ADF7-1A2E097228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0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5081-587B-4508-8D2F-6B5E9CFEC4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5454-3A76-45B5-A40A-D5C983780E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55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68B9-4896-405D-A9B2-D7888A40FA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F9584-4867-4D47-A550-2D4A7F9035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6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C8F1-E784-4A1C-B331-9061E20E2A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C1E1-177A-4C0B-9BDB-EBF4AEBBF6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1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2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9DFC-1B9D-415E-AF2F-1D7B877F00C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9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9DFC-1B9D-415E-AF2F-1D7B877F00C2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8134-AF9C-46AE-823B-FF2C41B75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1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6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4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2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916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741E82-61DA-4F44-82AA-4FD4467ADA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267365-7AF6-4F5B-B3F0-C6FB58F5E6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7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741E82-61DA-4F44-82AA-4FD4467ADA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267365-7AF6-4F5B-B3F0-C6FB58F5E6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rplemash.com/sch/worth-bd2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lay.ttrockstars.com/auth/school/studen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Maths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Tuesday</a:t>
            </a:r>
            <a:r>
              <a:rPr lang="en-US" dirty="0" smtClean="0"/>
              <a:t> 19-01-21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3"/>
          <p:cNvGrpSpPr>
            <a:grpSpLocks/>
          </p:cNvGrpSpPr>
          <p:nvPr/>
        </p:nvGrpSpPr>
        <p:grpSpPr bwMode="auto">
          <a:xfrm>
            <a:off x="2546351" y="1155700"/>
            <a:ext cx="295275" cy="1455738"/>
            <a:chOff x="2533644" y="4177688"/>
            <a:chExt cx="294145" cy="1456256"/>
          </a:xfrm>
        </p:grpSpPr>
        <p:sp>
          <p:nvSpPr>
            <p:cNvPr id="65" name="Cube 64"/>
            <p:cNvSpPr/>
            <p:nvPr/>
          </p:nvSpPr>
          <p:spPr bwMode="auto">
            <a:xfrm>
              <a:off x="2535226" y="5368737"/>
              <a:ext cx="292563" cy="265207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Cube 65"/>
            <p:cNvSpPr/>
            <p:nvPr/>
          </p:nvSpPr>
          <p:spPr bwMode="auto">
            <a:xfrm>
              <a:off x="2535226" y="5170229"/>
              <a:ext cx="292563" cy="265206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Cube 66"/>
            <p:cNvSpPr/>
            <p:nvPr/>
          </p:nvSpPr>
          <p:spPr bwMode="auto">
            <a:xfrm>
              <a:off x="2535226" y="4971720"/>
              <a:ext cx="292563" cy="265207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Cube 67"/>
            <p:cNvSpPr/>
            <p:nvPr/>
          </p:nvSpPr>
          <p:spPr bwMode="auto">
            <a:xfrm>
              <a:off x="2533644" y="4773213"/>
              <a:ext cx="292564" cy="265206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Cube 68"/>
            <p:cNvSpPr/>
            <p:nvPr/>
          </p:nvSpPr>
          <p:spPr bwMode="auto">
            <a:xfrm>
              <a:off x="2533644" y="4574704"/>
              <a:ext cx="292564" cy="265207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Cube 69"/>
            <p:cNvSpPr/>
            <p:nvPr/>
          </p:nvSpPr>
          <p:spPr bwMode="auto">
            <a:xfrm>
              <a:off x="2533644" y="4377784"/>
              <a:ext cx="292564" cy="263619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Cube 70"/>
            <p:cNvSpPr/>
            <p:nvPr/>
          </p:nvSpPr>
          <p:spPr bwMode="auto">
            <a:xfrm>
              <a:off x="2533644" y="4177688"/>
              <a:ext cx="292564" cy="265207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774825" y="260350"/>
            <a:ext cx="8642350" cy="633730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19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549276"/>
            <a:ext cx="5175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9" name="Plus 468"/>
          <p:cNvSpPr/>
          <p:nvPr/>
        </p:nvSpPr>
        <p:spPr>
          <a:xfrm>
            <a:off x="3506788" y="3246438"/>
            <a:ext cx="647700" cy="6477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0" name="Equal 469"/>
          <p:cNvSpPr/>
          <p:nvPr/>
        </p:nvSpPr>
        <p:spPr>
          <a:xfrm>
            <a:off x="7796214" y="3317876"/>
            <a:ext cx="795337" cy="504825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3" name="Plus 472"/>
          <p:cNvSpPr/>
          <p:nvPr/>
        </p:nvSpPr>
        <p:spPr>
          <a:xfrm>
            <a:off x="5678488" y="3246438"/>
            <a:ext cx="647700" cy="6477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6" name="Plus 475"/>
          <p:cNvSpPr/>
          <p:nvPr/>
        </p:nvSpPr>
        <p:spPr>
          <a:xfrm>
            <a:off x="4452938" y="5022850"/>
            <a:ext cx="647700" cy="6477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7" name="Equal 476"/>
          <p:cNvSpPr/>
          <p:nvPr/>
        </p:nvSpPr>
        <p:spPr>
          <a:xfrm>
            <a:off x="6678614" y="5060951"/>
            <a:ext cx="795337" cy="504825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202" name="Group 56"/>
          <p:cNvGrpSpPr>
            <a:grpSpLocks/>
          </p:cNvGrpSpPr>
          <p:nvPr/>
        </p:nvGrpSpPr>
        <p:grpSpPr bwMode="auto">
          <a:xfrm>
            <a:off x="4776789" y="1355726"/>
            <a:ext cx="293687" cy="1255713"/>
            <a:chOff x="2198638" y="4395182"/>
            <a:chExt cx="294145" cy="1256788"/>
          </a:xfrm>
        </p:grpSpPr>
        <p:sp>
          <p:nvSpPr>
            <p:cNvPr id="58" name="Cube 57"/>
            <p:cNvSpPr/>
            <p:nvPr/>
          </p:nvSpPr>
          <p:spPr bwMode="auto">
            <a:xfrm>
              <a:off x="2200227" y="5386630"/>
              <a:ext cx="292556" cy="265340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Cube 58"/>
            <p:cNvSpPr/>
            <p:nvPr/>
          </p:nvSpPr>
          <p:spPr bwMode="auto">
            <a:xfrm>
              <a:off x="2200227" y="5189612"/>
              <a:ext cx="292556" cy="263751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Cube 59"/>
            <p:cNvSpPr/>
            <p:nvPr/>
          </p:nvSpPr>
          <p:spPr bwMode="auto">
            <a:xfrm>
              <a:off x="2200227" y="4989415"/>
              <a:ext cx="292556" cy="265340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Cube 60"/>
            <p:cNvSpPr/>
            <p:nvPr/>
          </p:nvSpPr>
          <p:spPr bwMode="auto">
            <a:xfrm>
              <a:off x="2198638" y="4790808"/>
              <a:ext cx="292556" cy="265339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Cube 61"/>
            <p:cNvSpPr/>
            <p:nvPr/>
          </p:nvSpPr>
          <p:spPr bwMode="auto">
            <a:xfrm>
              <a:off x="2198638" y="4593790"/>
              <a:ext cx="292556" cy="263751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Cube 62"/>
            <p:cNvSpPr/>
            <p:nvPr/>
          </p:nvSpPr>
          <p:spPr bwMode="auto">
            <a:xfrm>
              <a:off x="2198638" y="4395182"/>
              <a:ext cx="292556" cy="263751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82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2925764"/>
            <a:ext cx="129698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1" y="2924176"/>
            <a:ext cx="12985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2862264"/>
            <a:ext cx="12985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2862264"/>
            <a:ext cx="1530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1" y="4652964"/>
            <a:ext cx="12922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4652964"/>
            <a:ext cx="12985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4652964"/>
            <a:ext cx="15303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0" name="Group 37"/>
          <p:cNvGrpSpPr>
            <a:grpSpLocks/>
          </p:cNvGrpSpPr>
          <p:nvPr/>
        </p:nvGrpSpPr>
        <p:grpSpPr bwMode="auto">
          <a:xfrm>
            <a:off x="6858000" y="1949450"/>
            <a:ext cx="292100" cy="661988"/>
            <a:chOff x="1188990" y="4998457"/>
            <a:chExt cx="292605" cy="662568"/>
          </a:xfrm>
        </p:grpSpPr>
        <p:sp>
          <p:nvSpPr>
            <p:cNvPr id="39" name="Cube 38"/>
            <p:cNvSpPr/>
            <p:nvPr/>
          </p:nvSpPr>
          <p:spPr bwMode="auto">
            <a:xfrm>
              <a:off x="1188990" y="5395680"/>
              <a:ext cx="292605" cy="265345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Cube 54"/>
            <p:cNvSpPr/>
            <p:nvPr/>
          </p:nvSpPr>
          <p:spPr bwMode="auto">
            <a:xfrm>
              <a:off x="1188990" y="5198657"/>
              <a:ext cx="292605" cy="263756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Cube 55"/>
            <p:cNvSpPr/>
            <p:nvPr/>
          </p:nvSpPr>
          <p:spPr bwMode="auto">
            <a:xfrm>
              <a:off x="1188990" y="4998457"/>
              <a:ext cx="292605" cy="265345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1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7129" y="967468"/>
            <a:ext cx="8383225" cy="41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77" y="1706881"/>
            <a:ext cx="11434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etter-join Plus 8" panose="02000505000000020003" pitchFamily="50" charset="0"/>
              </a:rPr>
              <a:t>Now try these questions. </a:t>
            </a:r>
            <a:endParaRPr lang="en-US" sz="2400" dirty="0">
              <a:latin typeface="Letter-join Plus 8" panose="02000505000000020003" pitchFamily="50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Letter-join Plus 8" panose="02000505000000020003" pitchFamily="50" charset="0"/>
              </a:rPr>
              <a:t>You can use the work on this Power Point </a:t>
            </a:r>
            <a:r>
              <a:rPr lang="en-US" sz="2400" dirty="0" smtClean="0">
                <a:latin typeface="Letter-join Plus 8" panose="02000505000000020003" pitchFamily="50" charset="0"/>
              </a:rPr>
              <a:t>or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Letter-join Plus 8" panose="02000505000000020003" pitchFamily="50" charset="0"/>
              </a:rPr>
              <a:t>Login to Squirrel to dos on Purple </a:t>
            </a:r>
            <a:r>
              <a:rPr lang="en-US" sz="2400" dirty="0" smtClean="0">
                <a:solidFill>
                  <a:srgbClr val="002060"/>
                </a:solidFill>
                <a:latin typeface="Letter-join Plus 8" panose="02000505000000020003" pitchFamily="50" charset="0"/>
              </a:rPr>
              <a:t>mash. Write the answers underneath on the sheet, </a:t>
            </a:r>
            <a:endParaRPr lang="en-US" sz="2400" dirty="0" smtClean="0">
              <a:solidFill>
                <a:srgbClr val="002060"/>
              </a:solidFill>
              <a:latin typeface="Letter-join Plus 8" panose="02000505000000020003" pitchFamily="50" charset="0"/>
            </a:endParaRPr>
          </a:p>
          <a:p>
            <a:endParaRPr lang="en-US" sz="2400" dirty="0">
              <a:solidFill>
                <a:srgbClr val="002060"/>
              </a:solidFill>
              <a:latin typeface="Letter-join Plus 8" panose="02000505000000020003" pitchFamily="50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Letter-join Plus 8" panose="02000505000000020003" pitchFamily="50" charset="0"/>
                <a:hlinkClick r:id="rId2"/>
              </a:rPr>
              <a:t>https://</a:t>
            </a:r>
            <a:r>
              <a:rPr lang="en-US" sz="2400" dirty="0" smtClean="0">
                <a:solidFill>
                  <a:srgbClr val="002060"/>
                </a:solidFill>
                <a:latin typeface="Letter-join Plus 8" panose="02000505000000020003" pitchFamily="50" charset="0"/>
                <a:hlinkClick r:id="rId2"/>
              </a:rPr>
              <a:t>www.purplemash.com/sch/worth-bd22</a:t>
            </a:r>
            <a:endParaRPr lang="en-US" sz="2400" dirty="0" smtClean="0">
              <a:solidFill>
                <a:srgbClr val="002060"/>
              </a:solidFill>
              <a:latin typeface="Letter-join Plus 8" panose="02000505000000020003" pitchFamily="50" charset="0"/>
            </a:endParaRPr>
          </a:p>
          <a:p>
            <a:endParaRPr lang="en-US" sz="2400" dirty="0">
              <a:solidFill>
                <a:srgbClr val="002060"/>
              </a:solidFill>
              <a:latin typeface="Letter-join Plus 8" panose="02000505000000020003" pitchFamily="50" charset="0"/>
            </a:endParaRPr>
          </a:p>
          <a:p>
            <a:r>
              <a:rPr lang="en-US" sz="2400" dirty="0" smtClean="0">
                <a:latin typeface="Letter-join Plus 8" panose="02000505000000020003" pitchFamily="50" charset="0"/>
              </a:rPr>
              <a:t>The answers are on this PPP. </a:t>
            </a:r>
            <a:endParaRPr lang="en-US" sz="2400" dirty="0" smtClean="0">
              <a:latin typeface="Letter-join Plus 8" panose="02000505000000020003" pitchFamily="50" charset="0"/>
            </a:endParaRPr>
          </a:p>
          <a:p>
            <a:endParaRPr lang="en-US" sz="2400" dirty="0">
              <a:latin typeface="Letter-join Plus 8" panose="02000505000000020003" pitchFamily="50" charset="0"/>
            </a:endParaRPr>
          </a:p>
          <a:p>
            <a:endParaRPr lang="en-US" sz="2400" dirty="0">
              <a:latin typeface="Letter-join Plus 8" panose="02000505000000020003" pitchFamily="50" charset="0"/>
            </a:endParaRPr>
          </a:p>
          <a:p>
            <a:endParaRPr lang="en-US" sz="2400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952500"/>
            <a:ext cx="108299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621279"/>
            <a:ext cx="10232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start the week with some tables.</a:t>
            </a:r>
          </a:p>
          <a:p>
            <a:r>
              <a:rPr lang="en-US" dirty="0" smtClean="0"/>
              <a:t> </a:t>
            </a:r>
            <a:r>
              <a:rPr lang="en-US" dirty="0" err="1"/>
              <a:t>Practise</a:t>
            </a:r>
            <a:r>
              <a:rPr lang="en-US" dirty="0"/>
              <a:t> your times tables for 15 minutes on Times Tables </a:t>
            </a:r>
            <a:r>
              <a:rPr lang="en-US" dirty="0" err="1"/>
              <a:t>Rockstars</a:t>
            </a:r>
            <a:r>
              <a:rPr lang="en-US" dirty="0"/>
              <a:t> , click on the link and use your login and password. If you have forgotten these email </a:t>
            </a:r>
            <a:r>
              <a:rPr lang="en-US" dirty="0" err="1" smtClean="0"/>
              <a:t>Mrs</a:t>
            </a:r>
            <a:r>
              <a:rPr lang="en-US" dirty="0" smtClean="0"/>
              <a:t>  Grant. </a:t>
            </a:r>
          </a:p>
          <a:p>
            <a:r>
              <a:rPr lang="en-US" dirty="0" smtClean="0">
                <a:hlinkClick r:id="rId2"/>
              </a:rPr>
              <a:t> http://play.ttrockstars.com/auth/school/student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Have you been able to upgrade to cool outfits and instruments? </a:t>
            </a:r>
            <a:endParaRPr lang="en-US" dirty="0"/>
          </a:p>
        </p:txBody>
      </p:sp>
      <p:pic>
        <p:nvPicPr>
          <p:cNvPr id="1026" name="Picture 2" descr="Times Table Rock Stars | Thomlinson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92" y="438694"/>
            <a:ext cx="487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177" y="1706881"/>
            <a:ext cx="11434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etter-join Plus 8" panose="02000505000000020003" pitchFamily="50" charset="0"/>
              </a:rPr>
              <a:t>Some questions to try. Think back to the work we did before Christmas</a:t>
            </a:r>
          </a:p>
          <a:p>
            <a:endParaRPr lang="en-US" sz="2400" dirty="0">
              <a:latin typeface="Letter-join Plus 8" panose="02000505000000020003" pitchFamily="50" charset="0"/>
            </a:endParaRPr>
          </a:p>
          <a:p>
            <a:r>
              <a:rPr lang="en-US" sz="2400" dirty="0" smtClean="0">
                <a:latin typeface="Letter-join Plus 8" panose="02000505000000020003" pitchFamily="50" charset="0"/>
              </a:rPr>
              <a:t>You will need to write down </a:t>
            </a:r>
            <a:r>
              <a:rPr lang="en-US" sz="2400" dirty="0">
                <a:latin typeface="Letter-join Plus 8" panose="02000505000000020003" pitchFamily="50" charset="0"/>
              </a:rPr>
              <a:t>your answers and working out </a:t>
            </a:r>
            <a:r>
              <a:rPr lang="en-US" sz="2400" dirty="0" smtClean="0">
                <a:latin typeface="Letter-join Plus 8" panose="02000505000000020003" pitchFamily="50" charset="0"/>
              </a:rPr>
              <a:t>on a piece of paper.</a:t>
            </a:r>
          </a:p>
          <a:p>
            <a:r>
              <a:rPr lang="en-US" sz="2400" dirty="0" smtClean="0">
                <a:latin typeface="Letter-join Plus 8" panose="02000505000000020003" pitchFamily="50" charset="0"/>
              </a:rPr>
              <a:t>You could take a picture of your work to show me. </a:t>
            </a:r>
          </a:p>
          <a:p>
            <a:endParaRPr lang="en-US" sz="2400" dirty="0">
              <a:latin typeface="Letter-join Plus 8" panose="02000505000000020003" pitchFamily="50" charset="0"/>
            </a:endParaRPr>
          </a:p>
          <a:p>
            <a:endParaRPr lang="en-US" sz="2400" dirty="0">
              <a:solidFill>
                <a:srgbClr val="002060"/>
              </a:solidFill>
              <a:latin typeface="Letter-join Plus 8" panose="02000505000000020003" pitchFamily="50" charset="0"/>
            </a:endParaRPr>
          </a:p>
          <a:p>
            <a:endParaRPr lang="en-US" sz="2400" dirty="0">
              <a:latin typeface="Letter-join Plus 8" panose="02000505000000020003" pitchFamily="50" charset="0"/>
            </a:endParaRPr>
          </a:p>
          <a:p>
            <a:endParaRPr lang="en-US" sz="2400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/>
          <p:cNvSpPr>
            <a:spLocks noGrp="1"/>
          </p:cNvSpPr>
          <p:nvPr>
            <p:ph type="title"/>
          </p:nvPr>
        </p:nvSpPr>
        <p:spPr>
          <a:xfrm>
            <a:off x="1981201" y="674689"/>
            <a:ext cx="8220075" cy="1030287"/>
          </a:xfrm>
        </p:spPr>
        <p:txBody>
          <a:bodyPr/>
          <a:lstStyle/>
          <a:p>
            <a:pPr algn="ctr" eaLnBrk="1" hangingPunct="1"/>
            <a:r>
              <a:rPr lang="en-GB" altLang="en-US" sz="2800"/>
              <a:t>Use the cards to make all of the 2-digit numbers you can that are less than 30.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  <a:latin typeface="Twinkl"/>
              </a:rPr>
              <a:t>answer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79650" y="2133600"/>
            <a:ext cx="1762298" cy="2620121"/>
            <a:chOff x="2768513" y="1951877"/>
            <a:chExt cx="1762298" cy="2620121"/>
          </a:xfrm>
          <a:solidFill>
            <a:srgbClr val="00A651"/>
          </a:solidFill>
        </p:grpSpPr>
        <p:sp>
          <p:nvSpPr>
            <p:cNvPr id="6" name="Rounded Rectangle 5"/>
            <p:cNvSpPr/>
            <p:nvPr/>
          </p:nvSpPr>
          <p:spPr>
            <a:xfrm>
              <a:off x="2768513" y="1951877"/>
              <a:ext cx="1762298" cy="26201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22489" y="2351352"/>
              <a:ext cx="869149" cy="15696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600" dirty="0">
                  <a:solidFill>
                    <a:prstClr val="white"/>
                  </a:solidFill>
                  <a:latin typeface="Twinkl" pitchFamily="2" charset="0"/>
                </a:rPr>
                <a:t>1</a:t>
              </a:r>
              <a:endParaRPr lang="en-GB" sz="9600" dirty="0">
                <a:solidFill>
                  <a:prstClr val="white"/>
                </a:solidFill>
                <a:latin typeface="Twinkl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60850" y="2133601"/>
            <a:ext cx="1762298" cy="2620121"/>
            <a:chOff x="4749713" y="1951876"/>
            <a:chExt cx="1762298" cy="2620121"/>
          </a:xfrm>
          <a:solidFill>
            <a:srgbClr val="00A651"/>
          </a:solidFill>
        </p:grpSpPr>
        <p:sp>
          <p:nvSpPr>
            <p:cNvPr id="9" name="Rounded Rectangle 8"/>
            <p:cNvSpPr/>
            <p:nvPr/>
          </p:nvSpPr>
          <p:spPr>
            <a:xfrm>
              <a:off x="4749713" y="1951876"/>
              <a:ext cx="1762298" cy="26201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8347" y="2351352"/>
              <a:ext cx="869149" cy="15696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600" dirty="0">
                  <a:solidFill>
                    <a:prstClr val="white"/>
                  </a:solidFill>
                  <a:latin typeface="Twinkl" pitchFamily="2" charset="0"/>
                </a:rPr>
                <a:t>3</a:t>
              </a:r>
              <a:endParaRPr lang="en-GB" sz="9600" dirty="0">
                <a:solidFill>
                  <a:prstClr val="white"/>
                </a:solidFill>
                <a:latin typeface="Twinkl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2050" y="2133601"/>
            <a:ext cx="1762298" cy="2620121"/>
            <a:chOff x="2768513" y="1951877"/>
            <a:chExt cx="1762298" cy="2620121"/>
          </a:xfrm>
          <a:solidFill>
            <a:srgbClr val="00A651"/>
          </a:solidFill>
        </p:grpSpPr>
        <p:sp>
          <p:nvSpPr>
            <p:cNvPr id="14" name="Rounded Rectangle 13"/>
            <p:cNvSpPr/>
            <p:nvPr/>
          </p:nvSpPr>
          <p:spPr>
            <a:xfrm>
              <a:off x="2768513" y="1951877"/>
              <a:ext cx="1762298" cy="26201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31118" y="2351352"/>
              <a:ext cx="869149" cy="15696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600" dirty="0">
                  <a:solidFill>
                    <a:prstClr val="white"/>
                  </a:solidFill>
                  <a:latin typeface="Twinkl" pitchFamily="2" charset="0"/>
                </a:rPr>
                <a:t>5</a:t>
              </a:r>
              <a:endParaRPr lang="en-GB" sz="9600" dirty="0">
                <a:solidFill>
                  <a:prstClr val="white"/>
                </a:solidFill>
                <a:latin typeface="Twinkl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23250" y="2133600"/>
            <a:ext cx="1762298" cy="2620121"/>
            <a:chOff x="4749713" y="1951876"/>
            <a:chExt cx="1762298" cy="2620121"/>
          </a:xfrm>
          <a:solidFill>
            <a:srgbClr val="00A651"/>
          </a:solidFill>
        </p:grpSpPr>
        <p:sp>
          <p:nvSpPr>
            <p:cNvPr id="17" name="Rounded Rectangle 16"/>
            <p:cNvSpPr/>
            <p:nvPr/>
          </p:nvSpPr>
          <p:spPr>
            <a:xfrm>
              <a:off x="4749713" y="1951876"/>
              <a:ext cx="1762298" cy="26201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85868" y="2351352"/>
              <a:ext cx="889987" cy="15696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600" dirty="0">
                  <a:solidFill>
                    <a:prstClr val="white"/>
                  </a:solidFill>
                  <a:latin typeface="Twinkl" pitchFamily="2" charset="0"/>
                </a:rPr>
                <a:t>8</a:t>
              </a:r>
              <a:endParaRPr lang="en-GB" sz="9600" dirty="0">
                <a:solidFill>
                  <a:prstClr val="white"/>
                </a:solidFill>
                <a:latin typeface="Twinkl" pitchFamily="2" charset="0"/>
              </a:endParaRP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860926" y="5322889"/>
            <a:ext cx="2929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800"/>
              <a:t>13, 15, 18</a:t>
            </a:r>
          </a:p>
        </p:txBody>
      </p:sp>
    </p:spTree>
    <p:extLst>
      <p:ext uri="{BB962C8B-B14F-4D97-AF65-F5344CB8AC3E}">
        <p14:creationId xmlns:p14="http://schemas.microsoft.com/office/powerpoint/2010/main" val="27803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/>
          <p:cNvSpPr>
            <a:spLocks noGrp="1"/>
          </p:cNvSpPr>
          <p:nvPr>
            <p:ph type="title"/>
          </p:nvPr>
        </p:nvSpPr>
        <p:spPr>
          <a:xfrm>
            <a:off x="1981201" y="674689"/>
            <a:ext cx="8220075" cy="1030287"/>
          </a:xfrm>
        </p:spPr>
        <p:txBody>
          <a:bodyPr/>
          <a:lstStyle/>
          <a:p>
            <a:pPr algn="ctr" eaLnBrk="1" hangingPunct="1"/>
            <a:r>
              <a:rPr lang="en-GB" altLang="en-US" sz="2800"/>
              <a:t>Use the cards to make all of the 2-digit numbers you can that are greater than 50.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  <a:latin typeface="Twinkl"/>
              </a:rPr>
              <a:t>answer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79650" y="2133600"/>
            <a:ext cx="1762298" cy="2620121"/>
            <a:chOff x="2768513" y="1951877"/>
            <a:chExt cx="1762298" cy="2620121"/>
          </a:xfrm>
          <a:solidFill>
            <a:srgbClr val="00A651"/>
          </a:solidFill>
        </p:grpSpPr>
        <p:sp>
          <p:nvSpPr>
            <p:cNvPr id="6" name="Rounded Rectangle 5"/>
            <p:cNvSpPr/>
            <p:nvPr/>
          </p:nvSpPr>
          <p:spPr>
            <a:xfrm>
              <a:off x="2768513" y="1951877"/>
              <a:ext cx="1762298" cy="26201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22489" y="2351352"/>
              <a:ext cx="869149" cy="15696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600" dirty="0">
                  <a:solidFill>
                    <a:prstClr val="white"/>
                  </a:solidFill>
                  <a:latin typeface="Twinkl" pitchFamily="2" charset="0"/>
                </a:rPr>
                <a:t>1</a:t>
              </a:r>
              <a:endParaRPr lang="en-GB" sz="9600" dirty="0">
                <a:solidFill>
                  <a:prstClr val="white"/>
                </a:solidFill>
                <a:latin typeface="Twinkl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60850" y="2133601"/>
            <a:ext cx="1762298" cy="2620121"/>
            <a:chOff x="4749713" y="1951876"/>
            <a:chExt cx="1762298" cy="2620121"/>
          </a:xfrm>
          <a:solidFill>
            <a:srgbClr val="00A651"/>
          </a:solidFill>
        </p:grpSpPr>
        <p:sp>
          <p:nvSpPr>
            <p:cNvPr id="9" name="Rounded Rectangle 8"/>
            <p:cNvSpPr/>
            <p:nvPr/>
          </p:nvSpPr>
          <p:spPr>
            <a:xfrm>
              <a:off x="4749713" y="1951876"/>
              <a:ext cx="1762298" cy="26201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8347" y="2351352"/>
              <a:ext cx="869149" cy="15696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600" dirty="0">
                  <a:solidFill>
                    <a:prstClr val="white"/>
                  </a:solidFill>
                  <a:latin typeface="Twinkl" pitchFamily="2" charset="0"/>
                </a:rPr>
                <a:t>3</a:t>
              </a:r>
              <a:endParaRPr lang="en-GB" sz="9600" dirty="0">
                <a:solidFill>
                  <a:prstClr val="white"/>
                </a:solidFill>
                <a:latin typeface="Twinkl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2050" y="2133601"/>
            <a:ext cx="1762298" cy="2620121"/>
            <a:chOff x="2768513" y="1951877"/>
            <a:chExt cx="1762298" cy="2620121"/>
          </a:xfrm>
          <a:solidFill>
            <a:srgbClr val="00A651"/>
          </a:solidFill>
        </p:grpSpPr>
        <p:sp>
          <p:nvSpPr>
            <p:cNvPr id="14" name="Rounded Rectangle 13"/>
            <p:cNvSpPr/>
            <p:nvPr/>
          </p:nvSpPr>
          <p:spPr>
            <a:xfrm>
              <a:off x="2768513" y="1951877"/>
              <a:ext cx="1762298" cy="26201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31118" y="2351352"/>
              <a:ext cx="869149" cy="15696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600" dirty="0">
                  <a:solidFill>
                    <a:prstClr val="white"/>
                  </a:solidFill>
                  <a:latin typeface="Twinkl" pitchFamily="2" charset="0"/>
                </a:rPr>
                <a:t>5</a:t>
              </a:r>
              <a:endParaRPr lang="en-GB" sz="9600" dirty="0">
                <a:solidFill>
                  <a:prstClr val="white"/>
                </a:solidFill>
                <a:latin typeface="Twinkl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23250" y="2133600"/>
            <a:ext cx="1762298" cy="2620121"/>
            <a:chOff x="4749713" y="1951876"/>
            <a:chExt cx="1762298" cy="2620121"/>
          </a:xfrm>
          <a:solidFill>
            <a:srgbClr val="00A651"/>
          </a:solidFill>
        </p:grpSpPr>
        <p:sp>
          <p:nvSpPr>
            <p:cNvPr id="17" name="Rounded Rectangle 16"/>
            <p:cNvSpPr/>
            <p:nvPr/>
          </p:nvSpPr>
          <p:spPr>
            <a:xfrm>
              <a:off x="4749713" y="1951876"/>
              <a:ext cx="1762298" cy="26201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85868" y="2351352"/>
              <a:ext cx="889987" cy="15696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600" dirty="0">
                  <a:solidFill>
                    <a:prstClr val="white"/>
                  </a:solidFill>
                  <a:latin typeface="Twinkl" pitchFamily="2" charset="0"/>
                </a:rPr>
                <a:t>8</a:t>
              </a:r>
              <a:endParaRPr lang="en-GB" sz="9600" dirty="0">
                <a:solidFill>
                  <a:prstClr val="white"/>
                </a:solidFill>
                <a:latin typeface="Twinkl" pitchFamily="2" charset="0"/>
              </a:endParaRP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546476" y="5322889"/>
            <a:ext cx="60163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800"/>
              <a:t>51, 53, 58, 81, 83, 85</a:t>
            </a:r>
          </a:p>
        </p:txBody>
      </p:sp>
    </p:spTree>
    <p:extLst>
      <p:ext uri="{BB962C8B-B14F-4D97-AF65-F5344CB8AC3E}">
        <p14:creationId xmlns:p14="http://schemas.microsoft.com/office/powerpoint/2010/main" val="38564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  <a:latin typeface="Twinkl"/>
              </a:rPr>
              <a:t>answer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51475" y="3503613"/>
            <a:ext cx="112723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6600"/>
              <a:t>35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678113"/>
            <a:ext cx="2220912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020" flipH="1">
            <a:off x="2247901" y="584200"/>
            <a:ext cx="59928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itle 20"/>
          <p:cNvSpPr>
            <a:spLocks/>
          </p:cNvSpPr>
          <p:nvPr/>
        </p:nvSpPr>
        <p:spPr bwMode="auto">
          <a:xfrm>
            <a:off x="2457450" y="1138239"/>
            <a:ext cx="4256088" cy="17049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latin typeface="Twinkl SemiBold" pitchFamily="2" charset="0"/>
              </a:rPr>
              <a:t>I’m thinking of a number. My number has three tens and five ones. What is my number?</a:t>
            </a:r>
          </a:p>
        </p:txBody>
      </p:sp>
    </p:spTree>
    <p:extLst>
      <p:ext uri="{BB962C8B-B14F-4D97-AF65-F5344CB8AC3E}">
        <p14:creationId xmlns:p14="http://schemas.microsoft.com/office/powerpoint/2010/main" val="16565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79651" y="5816600"/>
            <a:ext cx="968375" cy="336550"/>
          </a:xfrm>
          <a:prstGeom prst="round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  <a:latin typeface="Twinkl"/>
              </a:rPr>
              <a:t>answer</a:t>
            </a:r>
          </a:p>
        </p:txBody>
      </p:sp>
      <p:sp>
        <p:nvSpPr>
          <p:cNvPr id="24579" name="Title 3"/>
          <p:cNvSpPr>
            <a:spLocks noGrp="1"/>
          </p:cNvSpPr>
          <p:nvPr>
            <p:ph type="title"/>
          </p:nvPr>
        </p:nvSpPr>
        <p:spPr>
          <a:xfrm>
            <a:off x="1981201" y="660401"/>
            <a:ext cx="8220075" cy="1406525"/>
          </a:xfrm>
        </p:spPr>
        <p:txBody>
          <a:bodyPr/>
          <a:lstStyle/>
          <a:p>
            <a:pPr algn="ctr"/>
            <a:r>
              <a:rPr lang="en-GB" altLang="en-US" smtClean="0"/>
              <a:t>Which number is the arrow pointing to?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13138" y="4456113"/>
            <a:ext cx="500856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959476" y="2413001"/>
            <a:ext cx="2422525" cy="1482725"/>
          </a:xfrm>
          <a:prstGeom prst="round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Twink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170738" y="3895725"/>
            <a:ext cx="0" cy="5603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87800" y="4456114"/>
            <a:ext cx="0" cy="173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77200" y="4456114"/>
            <a:ext cx="0" cy="173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Rectangle 20"/>
          <p:cNvSpPr>
            <a:spLocks noChangeArrowheads="1"/>
          </p:cNvSpPr>
          <p:nvPr/>
        </p:nvSpPr>
        <p:spPr bwMode="auto">
          <a:xfrm>
            <a:off x="3627439" y="4629151"/>
            <a:ext cx="719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600"/>
              <a:t>60</a:t>
            </a:r>
          </a:p>
        </p:txBody>
      </p:sp>
      <p:sp>
        <p:nvSpPr>
          <p:cNvPr id="24586" name="Rectangle 23"/>
          <p:cNvSpPr>
            <a:spLocks noChangeArrowheads="1"/>
          </p:cNvSpPr>
          <p:nvPr/>
        </p:nvSpPr>
        <p:spPr bwMode="auto">
          <a:xfrm>
            <a:off x="7716839" y="4629151"/>
            <a:ext cx="693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600"/>
              <a:t>70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475414" y="2432051"/>
            <a:ext cx="14382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8800">
                <a:solidFill>
                  <a:prstClr val="white"/>
                </a:solidFill>
              </a:rPr>
              <a:t>68</a:t>
            </a:r>
            <a:endParaRPr lang="en-GB" altLang="en-US" sz="72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59475" y="4456114"/>
            <a:ext cx="0" cy="173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6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9138" y="1697038"/>
            <a:ext cx="91737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Sassoon Infant Md" pitchFamily="50" charset="0"/>
              </a:rPr>
              <a:t>Our challenge to day is to :-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Sassoon Infant Md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Sassoon Infant Md" pitchFamily="50" charset="0"/>
              </a:rPr>
              <a:t>Add </a:t>
            </a:r>
            <a:r>
              <a:rPr lang="en-GB" altLang="en-US" sz="2400" dirty="0">
                <a:latin typeface="Sassoon Infant Md" pitchFamily="50" charset="0"/>
              </a:rPr>
              <a:t>three one-digit numbers (using number bonds to 10</a:t>
            </a:r>
            <a:r>
              <a:rPr lang="en-GB" altLang="en-US" sz="2400" dirty="0" smtClean="0">
                <a:latin typeface="Sassoon Infant Md" pitchFamily="50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Sassoon Infant Md" pitchFamily="50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400" dirty="0" smtClean="0">
                <a:latin typeface="Sassoon Infant Md" pitchFamily="50" charset="0"/>
              </a:rPr>
              <a:t>Steps to success. </a:t>
            </a:r>
          </a:p>
          <a:p>
            <a:pPr>
              <a:spcBef>
                <a:spcPct val="0"/>
              </a:spcBef>
              <a:buNone/>
            </a:pPr>
            <a:endParaRPr lang="en-GB" altLang="en-US" sz="2400" dirty="0">
              <a:latin typeface="Sassoon Infant Md" pitchFamily="50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400" dirty="0" smtClean="0">
                <a:latin typeface="Sassoon Infant Md" pitchFamily="50" charset="0"/>
              </a:rPr>
              <a:t>Use your number bonds to ten. </a:t>
            </a:r>
            <a:endParaRPr lang="en-GB" altLang="en-US" sz="2400" dirty="0">
              <a:latin typeface="Sassoon Infant Md" pitchFamily="50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400" dirty="0" smtClean="0">
                <a:latin typeface="Sassoon Infant Md" pitchFamily="50" charset="0"/>
              </a:rPr>
              <a:t>Circle the two numbers that make 10 and then add the third.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400" dirty="0" smtClean="0">
                <a:latin typeface="Sassoon Infant Md" pitchFamily="50" charset="0"/>
              </a:rPr>
              <a:t>Use these power point slide to help you.</a:t>
            </a:r>
          </a:p>
          <a:p>
            <a:pPr marL="342900" indent="-342900">
              <a:spcBef>
                <a:spcPct val="0"/>
              </a:spcBef>
            </a:pPr>
            <a:endParaRPr lang="en-GB" altLang="en-US" sz="2400" dirty="0">
              <a:latin typeface="Sassoon Infant M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25" y="260350"/>
            <a:ext cx="8642350" cy="633730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47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549276"/>
            <a:ext cx="5175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9" name="Plus 468"/>
          <p:cNvSpPr/>
          <p:nvPr/>
        </p:nvSpPr>
        <p:spPr>
          <a:xfrm>
            <a:off x="3506788" y="3246438"/>
            <a:ext cx="647700" cy="6477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0" name="Equal 469"/>
          <p:cNvSpPr/>
          <p:nvPr/>
        </p:nvSpPr>
        <p:spPr>
          <a:xfrm>
            <a:off x="7796214" y="3317876"/>
            <a:ext cx="795337" cy="504825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3" name="Plus 472"/>
          <p:cNvSpPr/>
          <p:nvPr/>
        </p:nvSpPr>
        <p:spPr>
          <a:xfrm>
            <a:off x="5678488" y="3246438"/>
            <a:ext cx="647700" cy="6477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6" name="Plus 475"/>
          <p:cNvSpPr/>
          <p:nvPr/>
        </p:nvSpPr>
        <p:spPr>
          <a:xfrm>
            <a:off x="4452938" y="5022850"/>
            <a:ext cx="647700" cy="6477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7" name="Equal 476"/>
          <p:cNvSpPr/>
          <p:nvPr/>
        </p:nvSpPr>
        <p:spPr>
          <a:xfrm>
            <a:off x="6678614" y="5060951"/>
            <a:ext cx="795337" cy="504825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153" name="Group 487"/>
          <p:cNvGrpSpPr>
            <a:grpSpLocks/>
          </p:cNvGrpSpPr>
          <p:nvPr/>
        </p:nvGrpSpPr>
        <p:grpSpPr bwMode="auto">
          <a:xfrm>
            <a:off x="6929439" y="1725614"/>
            <a:ext cx="293687" cy="860425"/>
            <a:chOff x="1520708" y="4800383"/>
            <a:chExt cx="294145" cy="860642"/>
          </a:xfrm>
        </p:grpSpPr>
        <p:sp>
          <p:nvSpPr>
            <p:cNvPr id="489" name="Cube 488"/>
            <p:cNvSpPr/>
            <p:nvPr/>
          </p:nvSpPr>
          <p:spPr bwMode="auto">
            <a:xfrm>
              <a:off x="1522297" y="5395845"/>
              <a:ext cx="292556" cy="265180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0" name="Cube 489"/>
            <p:cNvSpPr/>
            <p:nvPr/>
          </p:nvSpPr>
          <p:spPr bwMode="auto">
            <a:xfrm>
              <a:off x="1522297" y="5197358"/>
              <a:ext cx="292556" cy="265179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1" name="Cube 490"/>
            <p:cNvSpPr/>
            <p:nvPr/>
          </p:nvSpPr>
          <p:spPr bwMode="auto">
            <a:xfrm>
              <a:off x="1522297" y="4998870"/>
              <a:ext cx="292556" cy="265180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2" name="Cube 491"/>
            <p:cNvSpPr/>
            <p:nvPr/>
          </p:nvSpPr>
          <p:spPr bwMode="auto">
            <a:xfrm>
              <a:off x="1520708" y="4800383"/>
              <a:ext cx="292556" cy="265179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154" name="Group 492"/>
          <p:cNvGrpSpPr>
            <a:grpSpLocks/>
          </p:cNvGrpSpPr>
          <p:nvPr/>
        </p:nvGrpSpPr>
        <p:grpSpPr bwMode="auto">
          <a:xfrm>
            <a:off x="2574925" y="927100"/>
            <a:ext cx="293688" cy="1657350"/>
            <a:chOff x="2874519" y="3985879"/>
            <a:chExt cx="294145" cy="1657119"/>
          </a:xfrm>
        </p:grpSpPr>
        <p:sp>
          <p:nvSpPr>
            <p:cNvPr id="494" name="Cube 493"/>
            <p:cNvSpPr/>
            <p:nvPr/>
          </p:nvSpPr>
          <p:spPr bwMode="auto">
            <a:xfrm>
              <a:off x="2876109" y="5377923"/>
              <a:ext cx="292555" cy="265075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5" name="Cube 494"/>
            <p:cNvSpPr/>
            <p:nvPr/>
          </p:nvSpPr>
          <p:spPr bwMode="auto">
            <a:xfrm>
              <a:off x="2876109" y="5179513"/>
              <a:ext cx="292555" cy="265076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6" name="Cube 495"/>
            <p:cNvSpPr/>
            <p:nvPr/>
          </p:nvSpPr>
          <p:spPr bwMode="auto">
            <a:xfrm>
              <a:off x="2876109" y="4981103"/>
              <a:ext cx="292555" cy="265075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7" name="Cube 496"/>
            <p:cNvSpPr/>
            <p:nvPr/>
          </p:nvSpPr>
          <p:spPr bwMode="auto">
            <a:xfrm>
              <a:off x="2874519" y="4782693"/>
              <a:ext cx="292555" cy="265076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8" name="Cube 497"/>
            <p:cNvSpPr/>
            <p:nvPr/>
          </p:nvSpPr>
          <p:spPr bwMode="auto">
            <a:xfrm>
              <a:off x="2874519" y="4584284"/>
              <a:ext cx="292555" cy="265075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9" name="Cube 498"/>
            <p:cNvSpPr/>
            <p:nvPr/>
          </p:nvSpPr>
          <p:spPr bwMode="auto">
            <a:xfrm>
              <a:off x="2874519" y="4385873"/>
              <a:ext cx="292555" cy="263488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0" name="Cube 499"/>
            <p:cNvSpPr/>
            <p:nvPr/>
          </p:nvSpPr>
          <p:spPr bwMode="auto">
            <a:xfrm>
              <a:off x="2874519" y="4187464"/>
              <a:ext cx="292555" cy="265075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5" name="Cube 614"/>
            <p:cNvSpPr/>
            <p:nvPr/>
          </p:nvSpPr>
          <p:spPr bwMode="auto">
            <a:xfrm>
              <a:off x="2874519" y="3985879"/>
              <a:ext cx="292555" cy="265076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6155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2924175"/>
            <a:ext cx="12985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1" y="2924175"/>
            <a:ext cx="12985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1" y="2878139"/>
            <a:ext cx="12985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2878139"/>
            <a:ext cx="1530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6" y="4657726"/>
            <a:ext cx="12922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6" y="4660901"/>
            <a:ext cx="12985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4554539"/>
            <a:ext cx="153035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2" name="Group 615"/>
          <p:cNvGrpSpPr>
            <a:grpSpLocks/>
          </p:cNvGrpSpPr>
          <p:nvPr/>
        </p:nvGrpSpPr>
        <p:grpSpPr bwMode="auto">
          <a:xfrm>
            <a:off x="4735514" y="2120900"/>
            <a:ext cx="293687" cy="463550"/>
            <a:chOff x="1341390" y="5350324"/>
            <a:chExt cx="292605" cy="463101"/>
          </a:xfrm>
        </p:grpSpPr>
        <p:sp>
          <p:nvSpPr>
            <p:cNvPr id="617" name="Cube 616"/>
            <p:cNvSpPr/>
            <p:nvPr/>
          </p:nvSpPr>
          <p:spPr bwMode="auto">
            <a:xfrm>
              <a:off x="1341390" y="5548570"/>
              <a:ext cx="292605" cy="264855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8" name="Cube 617"/>
            <p:cNvSpPr/>
            <p:nvPr/>
          </p:nvSpPr>
          <p:spPr bwMode="auto">
            <a:xfrm>
              <a:off x="1341390" y="5350324"/>
              <a:ext cx="292605" cy="264856"/>
            </a:xfrm>
            <a:prstGeom prst="cub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9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3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4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5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290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Calibri Light</vt:lpstr>
      <vt:lpstr>Letter-join Plus 8</vt:lpstr>
      <vt:lpstr>Sassoon Infant Md</vt:lpstr>
      <vt:lpstr>Sassoon Infant Rg</vt:lpstr>
      <vt:lpstr>Twinkl</vt:lpstr>
      <vt:lpstr>Twinkl SemiBold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Maths  Tuesday 19-01-21</vt:lpstr>
      <vt:lpstr>PowerPoint Presentation</vt:lpstr>
      <vt:lpstr>PowerPoint Presentation</vt:lpstr>
      <vt:lpstr>Use the cards to make all of the 2-digit numbers you can that are less than 30.</vt:lpstr>
      <vt:lpstr>Use the cards to make all of the 2-digit numbers you can that are greater than 50.</vt:lpstr>
      <vt:lpstr>PowerPoint Presentation</vt:lpstr>
      <vt:lpstr>Which number is the arrow pointing to?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 Monday 11-01-21</dc:title>
  <dc:creator>s.Grant</dc:creator>
  <cp:lastModifiedBy>s.Grant</cp:lastModifiedBy>
  <cp:revision>14</cp:revision>
  <dcterms:created xsi:type="dcterms:W3CDTF">2021-01-10T12:41:55Z</dcterms:created>
  <dcterms:modified xsi:type="dcterms:W3CDTF">2021-01-17T16:34:34Z</dcterms:modified>
</cp:coreProperties>
</file>