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2" autoAdjust="0"/>
    <p:restoredTop sz="94660"/>
  </p:normalViewPr>
  <p:slideViewPr>
    <p:cSldViewPr snapToGrid="0">
      <p:cViewPr varScale="1">
        <p:scale>
          <a:sx n="88" d="100"/>
          <a:sy n="88" d="100"/>
        </p:scale>
        <p:origin x="46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047E85-4E35-4214-9666-FD4C1699C3FA}"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112287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047E85-4E35-4214-9666-FD4C1699C3FA}"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2646047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047E85-4E35-4214-9666-FD4C1699C3FA}"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355164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047E85-4E35-4214-9666-FD4C1699C3FA}"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130597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47E85-4E35-4214-9666-FD4C1699C3FA}"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116369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047E85-4E35-4214-9666-FD4C1699C3FA}"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113301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047E85-4E35-4214-9666-FD4C1699C3FA}" type="datetimeFigureOut">
              <a:rPr lang="en-GB" smtClean="0"/>
              <a:t>12/01/2021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35935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047E85-4E35-4214-9666-FD4C1699C3FA}" type="datetimeFigureOut">
              <a:rPr lang="en-GB" smtClean="0"/>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122377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47E85-4E35-4214-9666-FD4C1699C3FA}" type="datetimeFigureOut">
              <a:rPr lang="en-GB" smtClean="0"/>
              <a:t>12/01/2021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250467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47E85-4E35-4214-9666-FD4C1699C3FA}"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155706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47E85-4E35-4214-9666-FD4C1699C3FA}"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B16934-E64C-467B-A946-53CB97ED989A}" type="slidenum">
              <a:rPr lang="en-GB" smtClean="0"/>
              <a:t>‹#›</a:t>
            </a:fld>
            <a:endParaRPr lang="en-GB"/>
          </a:p>
        </p:txBody>
      </p:sp>
    </p:spTree>
    <p:extLst>
      <p:ext uri="{BB962C8B-B14F-4D97-AF65-F5344CB8AC3E}">
        <p14:creationId xmlns:p14="http://schemas.microsoft.com/office/powerpoint/2010/main" val="1911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47E85-4E35-4214-9666-FD4C1699C3FA}" type="datetimeFigureOut">
              <a:rPr lang="en-GB" smtClean="0"/>
              <a:t>12/01/2021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16934-E64C-467B-A946-53CB97ED989A}" type="slidenum">
              <a:rPr lang="en-GB" smtClean="0"/>
              <a:t>‹#›</a:t>
            </a:fld>
            <a:endParaRPr lang="en-GB"/>
          </a:p>
        </p:txBody>
      </p:sp>
    </p:spTree>
    <p:extLst>
      <p:ext uri="{BB962C8B-B14F-4D97-AF65-F5344CB8AC3E}">
        <p14:creationId xmlns:p14="http://schemas.microsoft.com/office/powerpoint/2010/main" val="117376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etterjoin.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teph.milner@worthvalleyprimary.co.uk" TargetMode="External"/><Relationship Id="rId2" Type="http://schemas.openxmlformats.org/officeDocument/2006/relationships/hyperlink" Target="mailto:lara.crawford@worthvalleyprimary.co.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3"/>
            <a:ext cx="9831977" cy="2387600"/>
          </a:xfrm>
        </p:spPr>
        <p:txBody>
          <a:bodyPr>
            <a:normAutofit/>
          </a:bodyPr>
          <a:lstStyle/>
          <a:p>
            <a:r>
              <a:rPr lang="en-GB" sz="5400" dirty="0" smtClean="0">
                <a:latin typeface="Letterjoin-Air Plus 8" panose="02000805000000020003" pitchFamily="50" charset="0"/>
              </a:rPr>
              <a:t>Wednesday 13</a:t>
            </a:r>
            <a:r>
              <a:rPr lang="en-GB" sz="5400" baseline="30000" dirty="0" smtClean="0">
                <a:latin typeface="Letterjoin-Air Plus 8" panose="02000805000000020003" pitchFamily="50" charset="0"/>
              </a:rPr>
              <a:t>th</a:t>
            </a:r>
            <a:r>
              <a:rPr lang="en-GB" sz="5400" dirty="0" smtClean="0">
                <a:latin typeface="Letterjoin-Air Plus 8" panose="02000805000000020003" pitchFamily="50" charset="0"/>
              </a:rPr>
              <a:t> January 2021</a:t>
            </a:r>
            <a:endParaRPr lang="en-GB" sz="5400" dirty="0">
              <a:latin typeface="Letterjoin-Air Plus 8" panose="02000805000000020003" pitchFamily="50" charset="0"/>
            </a:endParaRPr>
          </a:p>
        </p:txBody>
      </p:sp>
      <p:sp>
        <p:nvSpPr>
          <p:cNvPr id="3" name="Subtitle 2"/>
          <p:cNvSpPr>
            <a:spLocks noGrp="1"/>
          </p:cNvSpPr>
          <p:nvPr>
            <p:ph type="subTitle" idx="1"/>
          </p:nvPr>
        </p:nvSpPr>
        <p:spPr/>
        <p:txBody>
          <a:bodyPr/>
          <a:lstStyle/>
          <a:p>
            <a:r>
              <a:rPr lang="en-GB" dirty="0" smtClean="0">
                <a:latin typeface="Letterjoin-Air Plus 8" panose="02000805000000020003" pitchFamily="50" charset="0"/>
              </a:rPr>
              <a:t>English tasks.</a:t>
            </a:r>
            <a:endParaRPr lang="en-GB" dirty="0">
              <a:latin typeface="Letterjoin-Air Plus 8" panose="02000805000000020003" pitchFamily="50" charset="0"/>
            </a:endParaRPr>
          </a:p>
        </p:txBody>
      </p:sp>
    </p:spTree>
    <p:extLst>
      <p:ext uri="{BB962C8B-B14F-4D97-AF65-F5344CB8AC3E}">
        <p14:creationId xmlns:p14="http://schemas.microsoft.com/office/powerpoint/2010/main" val="364976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latin typeface="Letterjoin-Air Plus 8" panose="02000805000000020003" pitchFamily="50" charset="0"/>
              </a:rPr>
              <a:t>Handwriting </a:t>
            </a:r>
            <a:endParaRPr lang="en-GB" u="sng" dirty="0">
              <a:latin typeface="Letterjoin-Air Plus 8" panose="02000805000000020003" pitchFamily="50" charset="0"/>
            </a:endParaRPr>
          </a:p>
        </p:txBody>
      </p:sp>
      <p:sp>
        <p:nvSpPr>
          <p:cNvPr id="3" name="Content Placeholder 2"/>
          <p:cNvSpPr>
            <a:spLocks noGrp="1"/>
          </p:cNvSpPr>
          <p:nvPr>
            <p:ph idx="1"/>
          </p:nvPr>
        </p:nvSpPr>
        <p:spPr>
          <a:xfrm>
            <a:off x="838200" y="1825625"/>
            <a:ext cx="10725150" cy="4451350"/>
          </a:xfrm>
        </p:spPr>
        <p:txBody>
          <a:bodyPr>
            <a:normAutofit lnSpcReduction="10000"/>
          </a:bodyPr>
          <a:lstStyle/>
          <a:p>
            <a:r>
              <a:rPr lang="en-GB" dirty="0">
                <a:latin typeface="Letterjoin-Air Plus 8" panose="02000805000000020003" pitchFamily="50" charset="0"/>
              </a:rPr>
              <a:t>Please </a:t>
            </a:r>
            <a:r>
              <a:rPr lang="en-GB" dirty="0" smtClean="0">
                <a:latin typeface="Letterjoin-Air Plus 8" panose="02000805000000020003" pitchFamily="50" charset="0"/>
              </a:rPr>
              <a:t>practise </a:t>
            </a:r>
            <a:r>
              <a:rPr lang="en-GB" dirty="0">
                <a:latin typeface="Letterjoin-Air Plus 8" panose="02000805000000020003" pitchFamily="50" charset="0"/>
              </a:rPr>
              <a:t>the first group of easy letters </a:t>
            </a:r>
            <a:r>
              <a:rPr lang="en-GB" dirty="0" smtClean="0">
                <a:latin typeface="Letterjoin-Air Plus 8" panose="02000805000000020003" pitchFamily="50" charset="0"/>
              </a:rPr>
              <a:t>‘c, o’ </a:t>
            </a:r>
            <a:r>
              <a:rPr lang="en-GB" dirty="0">
                <a:latin typeface="Letterjoin-Air Plus 8" panose="02000805000000020003" pitchFamily="50" charset="0"/>
              </a:rPr>
              <a:t>(lowercase</a:t>
            </a:r>
            <a:r>
              <a:rPr lang="en-GB" dirty="0" smtClean="0">
                <a:latin typeface="Letterjoin-Air Plus 8" panose="02000805000000020003" pitchFamily="50" charset="0"/>
              </a:rPr>
              <a:t>).</a:t>
            </a:r>
          </a:p>
          <a:p>
            <a:endParaRPr lang="en-GB" dirty="0">
              <a:latin typeface="Letterjoin-Air Plus 8" panose="02000805000000020003" pitchFamily="50" charset="0"/>
            </a:endParaRPr>
          </a:p>
          <a:p>
            <a:endParaRPr lang="en-GB" dirty="0" smtClean="0">
              <a:latin typeface="Letterjoin-Air Plus 8" panose="02000805000000020003" pitchFamily="50" charset="0"/>
            </a:endParaRPr>
          </a:p>
          <a:p>
            <a:pPr marL="0" indent="0">
              <a:buNone/>
            </a:pPr>
            <a:endParaRPr lang="en-GB" dirty="0" smtClean="0">
              <a:latin typeface="Letterjoin-Air Plus 8" panose="02000805000000020003" pitchFamily="50" charset="0"/>
            </a:endParaRPr>
          </a:p>
          <a:p>
            <a:pPr marL="0" indent="0">
              <a:buNone/>
            </a:pPr>
            <a:r>
              <a:rPr lang="en-GB" dirty="0" smtClean="0">
                <a:latin typeface="Letterjoin-Air Plus 8" panose="02000805000000020003" pitchFamily="50" charset="0"/>
                <a:hlinkClick r:id="rId2"/>
              </a:rPr>
              <a:t>https://letterjoin.co.uk</a:t>
            </a:r>
            <a:endParaRPr lang="en-GB" dirty="0" smtClean="0">
              <a:latin typeface="Letterjoin-Air Plus 8" panose="02000805000000020003" pitchFamily="50" charset="0"/>
            </a:endParaRPr>
          </a:p>
          <a:p>
            <a:pPr marL="0" indent="0">
              <a:buNone/>
            </a:pPr>
            <a:r>
              <a:rPr lang="en-GB" dirty="0" smtClean="0">
                <a:latin typeface="Letterjoin-Air Plus 8" panose="02000805000000020003" pitchFamily="50" charset="0"/>
              </a:rPr>
              <a:t>Username: lj8943</a:t>
            </a:r>
            <a:r>
              <a:rPr lang="en-GB" dirty="0">
                <a:latin typeface="Letterjoin-Air Plus 8" panose="02000805000000020003" pitchFamily="50" charset="0"/>
              </a:rPr>
              <a:t>  </a:t>
            </a:r>
            <a:endParaRPr lang="en-GB" dirty="0" smtClean="0">
              <a:latin typeface="Letterjoin-Air Plus 8" panose="02000805000000020003" pitchFamily="50" charset="0"/>
            </a:endParaRPr>
          </a:p>
          <a:p>
            <a:pPr marL="0" indent="0">
              <a:buNone/>
            </a:pPr>
            <a:r>
              <a:rPr lang="en-GB" dirty="0" smtClean="0">
                <a:latin typeface="Letterjoin-Air Plus 8" panose="02000805000000020003" pitchFamily="50" charset="0"/>
              </a:rPr>
              <a:t>Password</a:t>
            </a:r>
            <a:r>
              <a:rPr lang="en-GB" dirty="0">
                <a:latin typeface="Letterjoin-Air Plus 8" panose="02000805000000020003" pitchFamily="50" charset="0"/>
              </a:rPr>
              <a:t>: capital L </a:t>
            </a:r>
            <a:r>
              <a:rPr lang="en-GB" dirty="0" smtClean="0">
                <a:latin typeface="Letterjoin-Air Plus 8" panose="02000805000000020003" pitchFamily="50" charset="0"/>
              </a:rPr>
              <a:t>(</a:t>
            </a:r>
            <a:r>
              <a:rPr lang="en-GB" dirty="0">
                <a:latin typeface="Letterjoin-Air Plus 8" panose="02000805000000020003" pitchFamily="50" charset="0"/>
              </a:rPr>
              <a:t>Make the shape of a capital L if you are accessing the site via a tablet or an iPad) </a:t>
            </a:r>
          </a:p>
          <a:p>
            <a:pPr marL="0" indent="0">
              <a:buNone/>
            </a:pPr>
            <a:endParaRPr lang="en-GB" dirty="0">
              <a:latin typeface="Letterjoin-Air Plus 8" panose="02000805000000020003" pitchFamily="50" charset="0"/>
            </a:endParaRPr>
          </a:p>
        </p:txBody>
      </p:sp>
      <p:pic>
        <p:nvPicPr>
          <p:cNvPr id="4" name="Picture 3"/>
          <p:cNvPicPr>
            <a:picLocks noChangeAspect="1"/>
          </p:cNvPicPr>
          <p:nvPr/>
        </p:nvPicPr>
        <p:blipFill>
          <a:blip r:embed="rId3"/>
          <a:stretch>
            <a:fillRect/>
          </a:stretch>
        </p:blipFill>
        <p:spPr>
          <a:xfrm>
            <a:off x="5122410" y="2351859"/>
            <a:ext cx="4091260" cy="1662758"/>
          </a:xfrm>
          <a:prstGeom prst="rect">
            <a:avLst/>
          </a:prstGeom>
        </p:spPr>
      </p:pic>
    </p:spTree>
    <p:extLst>
      <p:ext uri="{BB962C8B-B14F-4D97-AF65-F5344CB8AC3E}">
        <p14:creationId xmlns:p14="http://schemas.microsoft.com/office/powerpoint/2010/main" val="3856168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Letterjoin-Air Plus 8" panose="02000805000000020003" pitchFamily="50" charset="0"/>
              </a:rPr>
              <a:t>Can you knock my socks off with your neat writing?</a:t>
            </a:r>
            <a:br>
              <a:rPr lang="en-GB" dirty="0" smtClean="0">
                <a:latin typeface="Letterjoin-Air Plus 8" panose="02000805000000020003" pitchFamily="50" charset="0"/>
              </a:rPr>
            </a:br>
            <a:endParaRPr lang="en-GB" dirty="0">
              <a:latin typeface="Letterjoin-Air Plus 8" panose="02000805000000020003" pitchFamily="50" charset="0"/>
            </a:endParaRPr>
          </a:p>
        </p:txBody>
      </p:sp>
      <p:sp>
        <p:nvSpPr>
          <p:cNvPr id="3" name="Content Placeholder 2"/>
          <p:cNvSpPr>
            <a:spLocks noGrp="1"/>
          </p:cNvSpPr>
          <p:nvPr>
            <p:ph idx="1"/>
          </p:nvPr>
        </p:nvSpPr>
        <p:spPr/>
        <p:txBody>
          <a:bodyPr>
            <a:normAutofit fontScale="25000" lnSpcReduction="20000"/>
          </a:bodyPr>
          <a:lstStyle/>
          <a:p>
            <a:r>
              <a:rPr lang="en-GB" sz="8000" dirty="0" smtClean="0">
                <a:latin typeface="Letterjoin-Air Plus 8" panose="02000805000000020003" pitchFamily="50" charset="0"/>
              </a:rPr>
              <a:t>Now that you have practised your letters on </a:t>
            </a:r>
            <a:r>
              <a:rPr lang="en-GB" sz="8000" dirty="0" err="1" smtClean="0">
                <a:latin typeface="Letterjoin-Air Plus 8" panose="02000805000000020003" pitchFamily="50" charset="0"/>
              </a:rPr>
              <a:t>letterjoin</a:t>
            </a:r>
            <a:r>
              <a:rPr lang="en-GB" sz="8000" dirty="0" smtClean="0">
                <a:latin typeface="Letterjoin-Air Plus 8" panose="02000805000000020003" pitchFamily="50" charset="0"/>
              </a:rPr>
              <a:t> can you practise on a piece of paper? </a:t>
            </a:r>
          </a:p>
          <a:p>
            <a:pPr marL="0" indent="0">
              <a:buNone/>
            </a:pPr>
            <a:endParaRPr lang="en-GB" sz="8000" dirty="0" smtClean="0">
              <a:latin typeface="Letterjoin-Air Plus 8" panose="02000805000000020003" pitchFamily="50" charset="0"/>
            </a:endParaRPr>
          </a:p>
          <a:p>
            <a:r>
              <a:rPr lang="en-GB" sz="8000" dirty="0" smtClean="0">
                <a:latin typeface="Letterjoin-Air Plus 8" panose="02000805000000020003" pitchFamily="50" charset="0"/>
              </a:rPr>
              <a:t>Can you send a picture of your writing to us?</a:t>
            </a:r>
          </a:p>
          <a:p>
            <a:pPr marL="0" indent="0">
              <a:buNone/>
            </a:pPr>
            <a:endParaRPr lang="en-GB" sz="8000" dirty="0">
              <a:latin typeface="Letterjoin-Air Plus 8" panose="02000805000000020003" pitchFamily="50" charset="0"/>
            </a:endParaRPr>
          </a:p>
          <a:p>
            <a:pPr marL="0" lvl="0" indent="0">
              <a:buNone/>
            </a:pPr>
            <a:r>
              <a:rPr lang="en-US" altLang="en-US" sz="8000" dirty="0" smtClean="0">
                <a:solidFill>
                  <a:srgbClr val="5F5F5F"/>
                </a:solidFill>
                <a:latin typeface="Letter-join Plus 8" panose="02000505000000020003" pitchFamily="50" charset="0"/>
                <a:hlinkClick r:id="rId2"/>
              </a:rPr>
              <a:t>lara.crawford@worthvalleyprimary.co.uk</a:t>
            </a:r>
            <a:endParaRPr lang="en-US" altLang="en-US" sz="8000" dirty="0">
              <a:latin typeface="Letter-join Plus 8" panose="02000505000000020003" pitchFamily="50" charset="0"/>
            </a:endParaRPr>
          </a:p>
          <a:p>
            <a:pPr marL="0" lvl="0" indent="0">
              <a:buNone/>
            </a:pPr>
            <a:endParaRPr lang="en-US" altLang="en-US" sz="8000" dirty="0" smtClean="0">
              <a:latin typeface="Letter-join Plus 8" panose="02000505000000020003" pitchFamily="50" charset="0"/>
            </a:endParaRPr>
          </a:p>
          <a:p>
            <a:pPr marL="0" lvl="0" indent="0">
              <a:buNone/>
            </a:pPr>
            <a:r>
              <a:rPr lang="en-US" altLang="en-US" sz="8000" dirty="0" smtClean="0">
                <a:solidFill>
                  <a:srgbClr val="5F5F5F"/>
                </a:solidFill>
                <a:latin typeface="Letter-join Plus 8" panose="02000505000000020003" pitchFamily="50" charset="0"/>
                <a:hlinkClick r:id="rId3"/>
              </a:rPr>
              <a:t>steph.milner@worthvalleyprimary.co.uk</a:t>
            </a:r>
            <a:endParaRPr lang="en-US" altLang="en-US" sz="8000" dirty="0" smtClean="0">
              <a:solidFill>
                <a:srgbClr val="5F5F5F"/>
              </a:solidFill>
              <a:latin typeface="Letter-join Plus 8" panose="02000505000000020003" pitchFamily="50" charset="0"/>
            </a:endParaRPr>
          </a:p>
          <a:p>
            <a:pPr marL="0" lvl="0" indent="0">
              <a:buNone/>
            </a:pPr>
            <a:endParaRPr lang="en-US" altLang="en-US" sz="8000" dirty="0">
              <a:latin typeface="Arial" panose="020B0604020202020204" pitchFamily="34" charset="0"/>
            </a:endParaRPr>
          </a:p>
          <a:p>
            <a:pPr marL="0" indent="0">
              <a:buNone/>
            </a:pPr>
            <a:endParaRPr lang="en-GB" dirty="0" smtClean="0">
              <a:latin typeface="Letterjoin-Air Plus 8" panose="02000805000000020003" pitchFamily="50" charset="0"/>
            </a:endParaRPr>
          </a:p>
          <a:p>
            <a:pPr marL="0" indent="0">
              <a:buNone/>
            </a:pPr>
            <a:endParaRPr lang="en-GB" dirty="0" smtClean="0">
              <a:latin typeface="Letterjoin-Air Plus 8" panose="02000805000000020003" pitchFamily="50" charset="0"/>
            </a:endParaRPr>
          </a:p>
          <a:p>
            <a:pPr marL="0" indent="0">
              <a:buNone/>
            </a:pPr>
            <a:endParaRPr lang="en-GB" dirty="0">
              <a:latin typeface="Letterjoin-Air Plus 8" panose="02000805000000020003" pitchFamily="50" charset="0"/>
            </a:endParaRPr>
          </a:p>
          <a:p>
            <a:pPr marL="0" indent="0">
              <a:buNone/>
            </a:pPr>
            <a:endParaRPr lang="en-GB" dirty="0" smtClean="0">
              <a:latin typeface="Letterjoin-Air Plus 8" panose="02000805000000020003" pitchFamily="50" charset="0"/>
            </a:endParaRPr>
          </a:p>
          <a:p>
            <a:pPr marL="0" indent="0">
              <a:buNone/>
            </a:pPr>
            <a:endParaRPr lang="en-GB" dirty="0" smtClean="0">
              <a:latin typeface="Letterjoin-Air Plus 8" panose="02000805000000020003" pitchFamily="50" charset="0"/>
            </a:endParaRPr>
          </a:p>
          <a:p>
            <a:pPr marL="0" indent="0">
              <a:buNone/>
            </a:pPr>
            <a:endParaRPr lang="en-GB" dirty="0">
              <a:latin typeface="Letterjoin-Air Plus 8" panose="02000805000000020003" pitchFamily="50" charset="0"/>
            </a:endParaRPr>
          </a:p>
          <a:p>
            <a:pPr marL="0" indent="0">
              <a:buNone/>
            </a:pPr>
            <a:r>
              <a:rPr lang="en-GB" dirty="0" smtClean="0">
                <a:latin typeface="Letterjoin-Air Plus 8" panose="02000805000000020003" pitchFamily="50" charset="0"/>
              </a:rPr>
              <a:t> </a:t>
            </a:r>
          </a:p>
        </p:txBody>
      </p:sp>
      <p:pic>
        <p:nvPicPr>
          <p:cNvPr id="4" name="Picture 3"/>
          <p:cNvPicPr>
            <a:picLocks noChangeAspect="1"/>
          </p:cNvPicPr>
          <p:nvPr/>
        </p:nvPicPr>
        <p:blipFill>
          <a:blip r:embed="rId4"/>
          <a:stretch>
            <a:fillRect/>
          </a:stretch>
        </p:blipFill>
        <p:spPr>
          <a:xfrm>
            <a:off x="10706498" y="230188"/>
            <a:ext cx="1294603" cy="1404938"/>
          </a:xfrm>
          <a:prstGeom prst="rect">
            <a:avLst/>
          </a:prstGeom>
        </p:spPr>
      </p:pic>
    </p:spTree>
    <p:extLst>
      <p:ext uri="{BB962C8B-B14F-4D97-AF65-F5344CB8AC3E}">
        <p14:creationId xmlns:p14="http://schemas.microsoft.com/office/powerpoint/2010/main" val="3512789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6226"/>
            <a:ext cx="9144000" cy="895350"/>
          </a:xfrm>
        </p:spPr>
        <p:txBody>
          <a:bodyPr>
            <a:normAutofit/>
          </a:bodyPr>
          <a:lstStyle/>
          <a:p>
            <a:r>
              <a:rPr lang="en-GB" sz="4800" u="sng" dirty="0" smtClean="0">
                <a:latin typeface="Letterjoin-Air Plus 8" panose="02000805000000020003" pitchFamily="50" charset="0"/>
              </a:rPr>
              <a:t>Reading and Writing Task</a:t>
            </a:r>
            <a:endParaRPr lang="en-GB" sz="4800" u="sng" dirty="0">
              <a:latin typeface="Letterjoin-Air Plus 8" panose="02000805000000020003" pitchFamily="50" charset="0"/>
            </a:endParaRPr>
          </a:p>
        </p:txBody>
      </p:sp>
      <p:sp>
        <p:nvSpPr>
          <p:cNvPr id="3" name="Subtitle 2"/>
          <p:cNvSpPr>
            <a:spLocks noGrp="1"/>
          </p:cNvSpPr>
          <p:nvPr>
            <p:ph type="subTitle" idx="1"/>
          </p:nvPr>
        </p:nvSpPr>
        <p:spPr>
          <a:xfrm>
            <a:off x="1524000" y="1333501"/>
            <a:ext cx="9144000" cy="1383574"/>
          </a:xfrm>
        </p:spPr>
        <p:txBody>
          <a:bodyPr>
            <a:normAutofit/>
          </a:bodyPr>
          <a:lstStyle/>
          <a:p>
            <a:r>
              <a:rPr lang="en-GB" dirty="0" smtClean="0">
                <a:latin typeface="Letterjoin-Air Plus 8" panose="02000805000000020003" pitchFamily="50" charset="0"/>
              </a:rPr>
              <a:t>This week we are reading the Snail and the Whale by Julia Donaldson.</a:t>
            </a:r>
          </a:p>
          <a:p>
            <a:endParaRPr lang="en-GB" dirty="0" smtClean="0">
              <a:latin typeface="Letterjoin-Air Plus 8" panose="02000805000000020003" pitchFamily="50" charset="0"/>
            </a:endParaRPr>
          </a:p>
        </p:txBody>
      </p:sp>
      <p:pic>
        <p:nvPicPr>
          <p:cNvPr id="4" name="Picture 3"/>
          <p:cNvPicPr>
            <a:picLocks noChangeAspect="1"/>
          </p:cNvPicPr>
          <p:nvPr/>
        </p:nvPicPr>
        <p:blipFill>
          <a:blip r:embed="rId2"/>
          <a:stretch>
            <a:fillRect/>
          </a:stretch>
        </p:blipFill>
        <p:spPr>
          <a:xfrm>
            <a:off x="7491187" y="2717075"/>
            <a:ext cx="2417350" cy="2186515"/>
          </a:xfrm>
          <a:prstGeom prst="rect">
            <a:avLst/>
          </a:prstGeom>
        </p:spPr>
      </p:pic>
    </p:spTree>
    <p:extLst>
      <p:ext uri="{BB962C8B-B14F-4D97-AF65-F5344CB8AC3E}">
        <p14:creationId xmlns:p14="http://schemas.microsoft.com/office/powerpoint/2010/main" val="2494373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1"/>
            <a:ext cx="10515600" cy="1423988"/>
          </a:xfrm>
        </p:spPr>
        <p:txBody>
          <a:bodyPr>
            <a:normAutofit/>
          </a:bodyPr>
          <a:lstStyle/>
          <a:p>
            <a:r>
              <a:rPr lang="en-GB" sz="4000" u="sng" dirty="0" smtClean="0">
                <a:latin typeface="Letterjoin-Air Plus 8" panose="02000805000000020003" pitchFamily="50" charset="0"/>
              </a:rPr>
              <a:t>Writing Task</a:t>
            </a:r>
            <a:endParaRPr lang="en-GB" sz="4000" u="sng" dirty="0">
              <a:latin typeface="Letterjoin-Air Plus 8" panose="02000805000000020003" pitchFamily="50" charset="0"/>
            </a:endParaRPr>
          </a:p>
        </p:txBody>
      </p:sp>
      <p:pic>
        <p:nvPicPr>
          <p:cNvPr id="4" name="Picture 3"/>
          <p:cNvPicPr>
            <a:picLocks noChangeAspect="1"/>
          </p:cNvPicPr>
          <p:nvPr/>
        </p:nvPicPr>
        <p:blipFill>
          <a:blip r:embed="rId2"/>
          <a:stretch>
            <a:fillRect/>
          </a:stretch>
        </p:blipFill>
        <p:spPr>
          <a:xfrm>
            <a:off x="8886825" y="161502"/>
            <a:ext cx="2466975" cy="1153226"/>
          </a:xfrm>
          <a:prstGeom prst="rect">
            <a:avLst/>
          </a:prstGeom>
        </p:spPr>
      </p:pic>
      <p:sp>
        <p:nvSpPr>
          <p:cNvPr id="6" name="Content Placeholder 5"/>
          <p:cNvSpPr txBox="1">
            <a:spLocks noGrp="1"/>
          </p:cNvSpPr>
          <p:nvPr>
            <p:ph idx="1"/>
          </p:nvPr>
        </p:nvSpPr>
        <p:spPr>
          <a:xfrm>
            <a:off x="838200" y="1352550"/>
            <a:ext cx="10829925" cy="3916457"/>
          </a:xfrm>
          <a:prstGeom prst="rect">
            <a:avLst/>
          </a:prstGeom>
          <a:noFill/>
        </p:spPr>
        <p:txBody>
          <a:bodyPr wrap="square" rtlCol="0">
            <a:spAutoFit/>
          </a:bodyPr>
          <a:lstStyle/>
          <a:p>
            <a:pPr marL="0" lvl="0" indent="0">
              <a:buNone/>
            </a:pPr>
            <a:r>
              <a:rPr lang="en-GB" sz="2000" dirty="0">
                <a:latin typeface="Letterjoin-Air Plus 8" panose="02000805000000020003" pitchFamily="50" charset="0"/>
              </a:rPr>
              <a:t>We would like you to send a postcard from the snail to his family and friends in the flock on the rock, telling them about his amazing journey, remember some of the fantastic places the snail and the whale travelled </a:t>
            </a:r>
            <a:r>
              <a:rPr lang="en-GB" sz="2000" dirty="0" smtClean="0">
                <a:latin typeface="Letterjoin-Air Plus 8" panose="02000805000000020003" pitchFamily="50" charset="0"/>
              </a:rPr>
              <a:t>to, use </a:t>
            </a:r>
            <a:r>
              <a:rPr lang="en-GB" sz="2000" dirty="0">
                <a:latin typeface="Letterjoin-Air Plus 8" panose="02000805000000020003" pitchFamily="50" charset="0"/>
              </a:rPr>
              <a:t>your amazing adjectives to describe the places and draw a fantastic picture to go with your writing</a:t>
            </a:r>
            <a:r>
              <a:rPr lang="en-GB" sz="2000" dirty="0" smtClean="0">
                <a:latin typeface="Letterjoin-Air Plus 8" panose="02000805000000020003" pitchFamily="50" charset="0"/>
              </a:rPr>
              <a:t>.</a:t>
            </a:r>
          </a:p>
          <a:p>
            <a:pPr marL="0" lvl="0" indent="0">
              <a:buNone/>
            </a:pPr>
            <a:endParaRPr lang="en-GB" sz="2000" dirty="0">
              <a:latin typeface="Letterjoin-Air Plus 8" panose="02000805000000020003" pitchFamily="50" charset="0"/>
            </a:endParaRPr>
          </a:p>
          <a:p>
            <a:pPr marL="0" indent="0">
              <a:buNone/>
            </a:pPr>
            <a:r>
              <a:rPr lang="en-GB" sz="2000" dirty="0" smtClean="0">
                <a:latin typeface="Letterjoin-Air Plus 8" panose="02000805000000020003" pitchFamily="50" charset="0"/>
              </a:rPr>
              <a:t>Don’t </a:t>
            </a:r>
            <a:r>
              <a:rPr lang="en-GB" sz="2000" dirty="0">
                <a:latin typeface="Letterjoin-Air Plus 8" panose="02000805000000020003" pitchFamily="50" charset="0"/>
              </a:rPr>
              <a:t>forget to use your year </a:t>
            </a:r>
            <a:r>
              <a:rPr lang="en-GB" sz="2000" dirty="0" smtClean="0">
                <a:latin typeface="Letterjoin-Air Plus 8" panose="02000805000000020003" pitchFamily="50" charset="0"/>
              </a:rPr>
              <a:t>2 </a:t>
            </a:r>
            <a:r>
              <a:rPr lang="en-GB" sz="2000" dirty="0">
                <a:latin typeface="Letterjoin-Air Plus 8" panose="02000805000000020003" pitchFamily="50" charset="0"/>
              </a:rPr>
              <a:t>writing skills. </a:t>
            </a:r>
          </a:p>
          <a:p>
            <a:pPr marL="0" indent="0">
              <a:buNone/>
            </a:pPr>
            <a:r>
              <a:rPr lang="en-GB" sz="2000" dirty="0" smtClean="0">
                <a:latin typeface="Letterjoin-Air Plus 8" panose="02000805000000020003" pitchFamily="50" charset="0"/>
              </a:rPr>
              <a:t>Can </a:t>
            </a:r>
            <a:r>
              <a:rPr lang="en-GB" sz="2000" dirty="0">
                <a:latin typeface="Letterjoin-Air Plus 8" panose="02000805000000020003" pitchFamily="50" charset="0"/>
              </a:rPr>
              <a:t>you ask them a question? Remember how we use question marks.  </a:t>
            </a:r>
            <a:endParaRPr lang="en-GB" sz="2000" dirty="0" smtClean="0">
              <a:latin typeface="Letterjoin-Air Plus 8" panose="02000805000000020003" pitchFamily="50" charset="0"/>
            </a:endParaRPr>
          </a:p>
          <a:p>
            <a:pPr marL="0" indent="0">
              <a:buNone/>
            </a:pPr>
            <a:endParaRPr lang="en-GB" sz="2000" dirty="0" smtClean="0">
              <a:latin typeface="Letterjoin-Air Plus 8" panose="02000805000000020003" pitchFamily="50" charset="0"/>
            </a:endParaRPr>
          </a:p>
          <a:p>
            <a:pPr marL="0" indent="0">
              <a:buNone/>
            </a:pPr>
            <a:endParaRPr lang="en-GB" sz="2000" dirty="0">
              <a:latin typeface="Letterjoin-Air Plus 8" panose="02000805000000020003" pitchFamily="50" charset="0"/>
            </a:endParaRPr>
          </a:p>
          <a:p>
            <a:pPr marL="0" indent="0">
              <a:buNone/>
            </a:pPr>
            <a:r>
              <a:rPr lang="en-GB" sz="2000" dirty="0" smtClean="0">
                <a:latin typeface="Letterjoin-Air Plus 8" panose="02000805000000020003" pitchFamily="50" charset="0"/>
              </a:rPr>
              <a:t>There is an example on the next slide</a:t>
            </a:r>
            <a:endParaRPr lang="en-GB" sz="2000" dirty="0">
              <a:latin typeface="Letterjoin-Air Plus 8" panose="02000805000000020003" pitchFamily="50" charset="0"/>
            </a:endParaRPr>
          </a:p>
        </p:txBody>
      </p:sp>
    </p:spTree>
    <p:extLst>
      <p:ext uri="{BB962C8B-B14F-4D97-AF65-F5344CB8AC3E}">
        <p14:creationId xmlns:p14="http://schemas.microsoft.com/office/powerpoint/2010/main" val="1770805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0180" y="411480"/>
            <a:ext cx="4160520" cy="47777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latin typeface="Letter-join Plus 8" panose="02000505000000020003" pitchFamily="50" charset="0"/>
              </a:rPr>
              <a:t>To </a:t>
            </a:r>
            <a:r>
              <a:rPr lang="en-GB" dirty="0">
                <a:solidFill>
                  <a:schemeClr val="tx1"/>
                </a:solidFill>
                <a:latin typeface="Letter-join Plus 8" panose="02000505000000020003" pitchFamily="50" charset="0"/>
              </a:rPr>
              <a:t>the flock, </a:t>
            </a:r>
          </a:p>
          <a:p>
            <a:r>
              <a:rPr lang="en-GB" dirty="0">
                <a:solidFill>
                  <a:schemeClr val="tx1"/>
                </a:solidFill>
                <a:latin typeface="Letter-join Plus 8" panose="02000505000000020003" pitchFamily="50" charset="0"/>
              </a:rPr>
              <a:t>I hope you are ok? I am in the coldest sea, I can see penguins and very tall icebergs. It is so cold, it is not like the smooth, black rock. The waves are wild and the snow is sparkly. What have you all been doing? I miss you, but I am having lots of fun. </a:t>
            </a:r>
          </a:p>
          <a:p>
            <a:r>
              <a:rPr lang="en-GB" dirty="0">
                <a:solidFill>
                  <a:schemeClr val="tx1"/>
                </a:solidFill>
                <a:latin typeface="Letter-join Plus 8" panose="02000505000000020003" pitchFamily="50" charset="0"/>
              </a:rPr>
              <a:t>From the snail</a:t>
            </a:r>
            <a:r>
              <a:rPr lang="en-GB" dirty="0" smtClean="0">
                <a:solidFill>
                  <a:schemeClr val="tx1"/>
                </a:solidFill>
                <a:latin typeface="Letter-join Plus 8" panose="02000505000000020003" pitchFamily="50" charset="0"/>
              </a:rPr>
              <a:t>.</a:t>
            </a:r>
          </a:p>
          <a:p>
            <a:r>
              <a:rPr lang="en-GB" dirty="0" smtClean="0">
                <a:solidFill>
                  <a:schemeClr val="tx1"/>
                </a:solidFill>
                <a:latin typeface="Letter-join Plus 8" panose="02000505000000020003" pitchFamily="50" charset="0"/>
              </a:rPr>
              <a:t> </a:t>
            </a:r>
            <a:r>
              <a:rPr lang="en-GB" dirty="0" err="1">
                <a:solidFill>
                  <a:schemeClr val="tx1"/>
                </a:solidFill>
                <a:latin typeface="Letter-join Plus 8" panose="02000505000000020003" pitchFamily="50" charset="0"/>
              </a:rPr>
              <a:t>xxxx</a:t>
            </a:r>
            <a:endParaRPr lang="en-GB" dirty="0">
              <a:solidFill>
                <a:schemeClr val="tx1"/>
              </a:solidFill>
              <a:latin typeface="Letter-join Plus 8" panose="02000505000000020003" pitchFamily="50" charset="0"/>
            </a:endParaRPr>
          </a:p>
        </p:txBody>
      </p:sp>
      <p:pic>
        <p:nvPicPr>
          <p:cNvPr id="2050" name="Picture 2" descr="The Snail and The Wh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0700" y="411480"/>
            <a:ext cx="3863340" cy="477774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1st Class Royal Mail Postage Stamp Queens Head First Class | Ets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3420" y="411480"/>
            <a:ext cx="1097280" cy="109728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60020" y="5380672"/>
            <a:ext cx="12778740" cy="923330"/>
          </a:xfrm>
          <a:prstGeom prst="rect">
            <a:avLst/>
          </a:prstGeom>
        </p:spPr>
        <p:txBody>
          <a:bodyPr wrap="square">
            <a:spAutoFit/>
          </a:bodyPr>
          <a:lstStyle/>
          <a:p>
            <a:r>
              <a:rPr lang="en-GB" dirty="0">
                <a:latin typeface="Letterjoin-Air Plus 8" panose="02000805000000020003" pitchFamily="50" charset="0"/>
              </a:rPr>
              <a:t>Can you send a picture of your writing to </a:t>
            </a:r>
            <a:r>
              <a:rPr lang="en-GB" dirty="0" smtClean="0">
                <a:latin typeface="Letterjoin-Air Plus 8" panose="02000805000000020003" pitchFamily="50" charset="0"/>
              </a:rPr>
              <a:t>me?</a:t>
            </a:r>
            <a:endParaRPr lang="en-GB" dirty="0">
              <a:latin typeface="Letterjoin-Air Plus 8" panose="02000805000000020003" pitchFamily="50" charset="0"/>
            </a:endParaRPr>
          </a:p>
          <a:p>
            <a:endParaRPr lang="en-GB" dirty="0">
              <a:latin typeface="Letterjoin-Air Plus 8" panose="02000805000000020003" pitchFamily="50" charset="0"/>
            </a:endParaRPr>
          </a:p>
          <a:p>
            <a:pPr lvl="0"/>
            <a:r>
              <a:rPr lang="en-US" altLang="en-US" dirty="0" smtClean="0">
                <a:solidFill>
                  <a:schemeClr val="bg2">
                    <a:lumMod val="10000"/>
                  </a:schemeClr>
                </a:solidFill>
                <a:latin typeface="Letterjoin-Air Plus 8" panose="02000805000000020003" pitchFamily="50" charset="0"/>
              </a:rPr>
              <a:t>s.hiley@worthvalleyprimay.co.uk</a:t>
            </a:r>
            <a:endParaRPr lang="en-US" altLang="en-US" dirty="0">
              <a:solidFill>
                <a:schemeClr val="bg2">
                  <a:lumMod val="10000"/>
                </a:schemeClr>
              </a:solidFill>
              <a:latin typeface="Letterjoin-Air Plus 8" panose="02000805000000020003" pitchFamily="50" charset="0"/>
            </a:endParaRPr>
          </a:p>
        </p:txBody>
      </p:sp>
    </p:spTree>
    <p:extLst>
      <p:ext uri="{BB962C8B-B14F-4D97-AF65-F5344CB8AC3E}">
        <p14:creationId xmlns:p14="http://schemas.microsoft.com/office/powerpoint/2010/main" val="301233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1"/>
            <a:ext cx="9966960" cy="1188720"/>
          </a:xfrm>
        </p:spPr>
        <p:txBody>
          <a:bodyPr>
            <a:normAutofit/>
          </a:bodyPr>
          <a:lstStyle/>
          <a:p>
            <a:r>
              <a:rPr lang="en-GB" sz="3000" u="sng" dirty="0" smtClean="0">
                <a:latin typeface="Letterjoin-Air Plus 8" panose="02000805000000020003" pitchFamily="50" charset="0"/>
              </a:rPr>
              <a:t>Here is an extra task if you are wanting an extra challenge for today. </a:t>
            </a:r>
            <a:endParaRPr lang="en-GB" sz="3000" u="sng" dirty="0">
              <a:latin typeface="Letterjoin-Air Plus 8" panose="02000805000000020003" pitchFamily="50" charset="0"/>
            </a:endParaRPr>
          </a:p>
        </p:txBody>
      </p:sp>
      <p:sp>
        <p:nvSpPr>
          <p:cNvPr id="3" name="Content Placeholder 2"/>
          <p:cNvSpPr>
            <a:spLocks noGrp="1"/>
          </p:cNvSpPr>
          <p:nvPr>
            <p:ph idx="1"/>
          </p:nvPr>
        </p:nvSpPr>
        <p:spPr>
          <a:xfrm>
            <a:off x="449580" y="1188721"/>
            <a:ext cx="10515600" cy="4960619"/>
          </a:xfrm>
        </p:spPr>
        <p:txBody>
          <a:bodyPr>
            <a:normAutofit/>
          </a:bodyPr>
          <a:lstStyle/>
          <a:p>
            <a:pPr marL="0" indent="0">
              <a:buNone/>
            </a:pPr>
            <a:r>
              <a:rPr lang="en-GB" dirty="0">
                <a:latin typeface="Letterjoin-Air Plus 8" panose="02000805000000020003" pitchFamily="50" charset="0"/>
              </a:rPr>
              <a:t>Could you think of a new place the snail and the whale could visit and send a postcard back to the flock? </a:t>
            </a:r>
            <a:endParaRPr lang="en-GB" dirty="0" smtClean="0">
              <a:latin typeface="Letterjoin-Air Plus 8" panose="02000805000000020003" pitchFamily="50" charset="0"/>
            </a:endParaRPr>
          </a:p>
          <a:p>
            <a:pPr marL="0" indent="0">
              <a:buNone/>
            </a:pPr>
            <a:endParaRPr lang="en-GB" dirty="0">
              <a:latin typeface="Letterjoin-Air Plus 8" panose="02000805000000020003" pitchFamily="50" charset="0"/>
            </a:endParaRPr>
          </a:p>
          <a:p>
            <a:r>
              <a:rPr lang="en-GB" dirty="0">
                <a:latin typeface="Letterjoin-Air Plus 8" panose="02000805000000020003" pitchFamily="50" charset="0"/>
              </a:rPr>
              <a:t>Can you send a picture of your writing to </a:t>
            </a:r>
            <a:r>
              <a:rPr lang="en-GB" dirty="0" smtClean="0">
                <a:latin typeface="Letterjoin-Air Plus 8" panose="02000805000000020003" pitchFamily="50" charset="0"/>
              </a:rPr>
              <a:t>me?</a:t>
            </a:r>
            <a:endParaRPr lang="en-GB" dirty="0" smtClean="0">
              <a:latin typeface="Letterjoin-Air Plus 8" panose="02000805000000020003" pitchFamily="50" charset="0"/>
            </a:endParaRPr>
          </a:p>
          <a:p>
            <a:pPr marL="0" indent="0">
              <a:buNone/>
            </a:pPr>
            <a:endParaRPr lang="en-GB" dirty="0">
              <a:latin typeface="Letter-join Plus 8" panose="02000505000000020003" pitchFamily="50" charset="0"/>
            </a:endParaRPr>
          </a:p>
          <a:p>
            <a:pPr marL="0" indent="0">
              <a:buNone/>
            </a:pPr>
            <a:endParaRPr lang="en-GB" dirty="0" smtClean="0">
              <a:latin typeface="Letter-join Plus 8" panose="02000505000000020003" pitchFamily="50" charset="0"/>
            </a:endParaRPr>
          </a:p>
          <a:p>
            <a:pPr marL="0" indent="0">
              <a:buNone/>
            </a:pPr>
            <a:endParaRPr lang="en-GB" dirty="0" smtClean="0">
              <a:latin typeface="Letter-join Plus 8" panose="02000505000000020003" pitchFamily="50" charset="0"/>
            </a:endParaRPr>
          </a:p>
          <a:p>
            <a:pPr marL="0" indent="0">
              <a:buNone/>
            </a:pPr>
            <a:endParaRPr lang="en-GB" dirty="0" smtClean="0"/>
          </a:p>
        </p:txBody>
      </p:sp>
    </p:spTree>
    <p:extLst>
      <p:ext uri="{BB962C8B-B14F-4D97-AF65-F5344CB8AC3E}">
        <p14:creationId xmlns:p14="http://schemas.microsoft.com/office/powerpoint/2010/main" val="1037217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9605" y="594360"/>
            <a:ext cx="8477250" cy="1938992"/>
          </a:xfrm>
          <a:prstGeom prst="rect">
            <a:avLst/>
          </a:prstGeom>
          <a:noFill/>
        </p:spPr>
        <p:txBody>
          <a:bodyPr wrap="square" rtlCol="0">
            <a:spAutoFit/>
          </a:bodyPr>
          <a:lstStyle/>
          <a:p>
            <a:r>
              <a:rPr lang="en-GB" sz="2400" dirty="0" smtClean="0">
                <a:latin typeface="Letterjoin-Air Plus 8" panose="02000805000000020003" pitchFamily="50" charset="0"/>
              </a:rPr>
              <a:t>Thank you for all the lovely work you have sent me so far. I am really proud of your super work and miss you all. </a:t>
            </a:r>
          </a:p>
          <a:p>
            <a:endParaRPr lang="en-GB" sz="2400" dirty="0">
              <a:latin typeface="Letterjoin-Air Plus 8" panose="02000805000000020003" pitchFamily="50" charset="0"/>
            </a:endParaRPr>
          </a:p>
          <a:p>
            <a:r>
              <a:rPr lang="en-GB" sz="2400" dirty="0" smtClean="0">
                <a:latin typeface="Letterjoin-Air Plus 8" panose="02000805000000020003" pitchFamily="50" charset="0"/>
              </a:rPr>
              <a:t>Mrs </a:t>
            </a:r>
            <a:r>
              <a:rPr lang="en-GB" sz="2400" dirty="0" err="1" smtClean="0">
                <a:latin typeface="Letterjoin-Air Plus 8" panose="02000805000000020003" pitchFamily="50" charset="0"/>
              </a:rPr>
              <a:t>Hiley</a:t>
            </a:r>
            <a:r>
              <a:rPr lang="en-GB" sz="2400" dirty="0" smtClean="0">
                <a:latin typeface="Letterjoin-Air Plus 8" panose="02000805000000020003" pitchFamily="50" charset="0"/>
              </a:rPr>
              <a:t> </a:t>
            </a:r>
            <a:endParaRPr lang="en-GB" sz="2400" dirty="0">
              <a:latin typeface="Letterjoin-Air Plus 8" panose="02000805000000020003" pitchFamily="50" charset="0"/>
            </a:endParaRPr>
          </a:p>
        </p:txBody>
      </p:sp>
      <p:pic>
        <p:nvPicPr>
          <p:cNvPr id="3" name="Picture 2"/>
          <p:cNvPicPr>
            <a:picLocks noChangeAspect="1"/>
          </p:cNvPicPr>
          <p:nvPr/>
        </p:nvPicPr>
        <p:blipFill>
          <a:blip r:embed="rId2"/>
          <a:stretch>
            <a:fillRect/>
          </a:stretch>
        </p:blipFill>
        <p:spPr>
          <a:xfrm>
            <a:off x="3052762" y="3081337"/>
            <a:ext cx="5562600" cy="2600325"/>
          </a:xfrm>
          <a:prstGeom prst="rect">
            <a:avLst/>
          </a:prstGeom>
        </p:spPr>
      </p:pic>
    </p:spTree>
    <p:extLst>
      <p:ext uri="{BB962C8B-B14F-4D97-AF65-F5344CB8AC3E}">
        <p14:creationId xmlns:p14="http://schemas.microsoft.com/office/powerpoint/2010/main" val="2440392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354</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Letter-join Plus 8</vt:lpstr>
      <vt:lpstr>Letterjoin-Air Plus 8</vt:lpstr>
      <vt:lpstr>Office Theme</vt:lpstr>
      <vt:lpstr>Wednesday 13th January 2021</vt:lpstr>
      <vt:lpstr>Handwriting </vt:lpstr>
      <vt:lpstr>Can you knock my socks off with your neat writing? </vt:lpstr>
      <vt:lpstr>Reading and Writing Task</vt:lpstr>
      <vt:lpstr>Writing Task</vt:lpstr>
      <vt:lpstr>PowerPoint Presentation</vt:lpstr>
      <vt:lpstr>Here is an extra task if you are wanting an extra challenge for today. </vt:lpstr>
      <vt:lpstr>PowerPoint Presentation</vt:lpstr>
    </vt:vector>
  </TitlesOfParts>
  <Company>Worth Valley Primary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11th January 2021</dc:title>
  <dc:creator>s.hiley</dc:creator>
  <cp:lastModifiedBy>s.hiley</cp:lastModifiedBy>
  <cp:revision>21</cp:revision>
  <dcterms:created xsi:type="dcterms:W3CDTF">2021-01-10T15:35:41Z</dcterms:created>
  <dcterms:modified xsi:type="dcterms:W3CDTF">2021-01-12T22:43:13Z</dcterms:modified>
</cp:coreProperties>
</file>