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340925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13365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06272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A9DFC-1B9D-415E-AF2F-1D7B877F00C2}" type="datetimeFigureOut">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99582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8A9DFC-1B9D-415E-AF2F-1D7B877F00C2}" type="datetimeFigureOut">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109785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8A9DFC-1B9D-415E-AF2F-1D7B877F00C2}" type="datetimeFigureOut">
              <a:rPr lang="en-US" smtClean="0"/>
              <a:t>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81708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8A9DFC-1B9D-415E-AF2F-1D7B877F00C2}" type="datetimeFigureOut">
              <a:rPr lang="en-US" smtClean="0"/>
              <a:t>1/18/21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174920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8A9DFC-1B9D-415E-AF2F-1D7B877F00C2}" type="datetimeFigureOut">
              <a:rPr lang="en-US" smtClean="0"/>
              <a:t>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327202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A9DFC-1B9D-415E-AF2F-1D7B877F00C2}" type="datetimeFigureOut">
              <a:rPr lang="en-US" smtClean="0"/>
              <a:t>1/18/21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337154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9DFC-1B9D-415E-AF2F-1D7B877F00C2}" type="datetimeFigureOut">
              <a:rPr lang="en-US" smtClean="0"/>
              <a:t>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89260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9DFC-1B9D-415E-AF2F-1D7B877F00C2}" type="datetimeFigureOut">
              <a:rPr lang="en-US" smtClean="0"/>
              <a:t>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78134-AF9C-46AE-823B-FF2C41B75EDB}" type="slidenum">
              <a:rPr lang="en-US" smtClean="0"/>
              <a:t>‹#›</a:t>
            </a:fld>
            <a:endParaRPr lang="en-US"/>
          </a:p>
        </p:txBody>
      </p:sp>
    </p:spTree>
    <p:extLst>
      <p:ext uri="{BB962C8B-B14F-4D97-AF65-F5344CB8AC3E}">
        <p14:creationId xmlns:p14="http://schemas.microsoft.com/office/powerpoint/2010/main" val="284649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A9DFC-1B9D-415E-AF2F-1D7B877F00C2}" type="datetimeFigureOut">
              <a:rPr lang="en-US" smtClean="0"/>
              <a:t>1/18/21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78134-AF9C-46AE-823B-FF2C41B75EDB}" type="slidenum">
              <a:rPr lang="en-US" smtClean="0"/>
              <a:t>‹#›</a:t>
            </a:fld>
            <a:endParaRPr lang="en-US"/>
          </a:p>
        </p:txBody>
      </p:sp>
    </p:spTree>
    <p:extLst>
      <p:ext uri="{BB962C8B-B14F-4D97-AF65-F5344CB8AC3E}">
        <p14:creationId xmlns:p14="http://schemas.microsoft.com/office/powerpoint/2010/main" val="2457713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lay.ttrockstars.com/auth/school/stude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visnos.com/demos/clock"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www.youtube.com/watch?v=XvrPpRMsQm4"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purplemash.com/sch/worth-bd2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Maths</a:t>
            </a:r>
            <a:r>
              <a:rPr lang="en-US" dirty="0" smtClean="0"/>
              <a:t> </a:t>
            </a:r>
            <a:br>
              <a:rPr lang="en-US" dirty="0" smtClean="0"/>
            </a:br>
            <a:r>
              <a:rPr lang="en-US" dirty="0" smtClean="0"/>
              <a:t>Wednesday</a:t>
            </a:r>
            <a:r>
              <a:rPr lang="en-US" dirty="0" smtClean="0"/>
              <a:t> 20-01-21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7968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2621279"/>
            <a:ext cx="10232571" cy="1754326"/>
          </a:xfrm>
          <a:prstGeom prst="rect">
            <a:avLst/>
          </a:prstGeom>
          <a:noFill/>
        </p:spPr>
        <p:txBody>
          <a:bodyPr wrap="square" rtlCol="0">
            <a:spAutoFit/>
          </a:bodyPr>
          <a:lstStyle/>
          <a:p>
            <a:r>
              <a:rPr lang="en-US" dirty="0" smtClean="0"/>
              <a:t>Let’s start the week with some tables.</a:t>
            </a:r>
          </a:p>
          <a:p>
            <a:r>
              <a:rPr lang="en-US" dirty="0" smtClean="0"/>
              <a:t> </a:t>
            </a:r>
            <a:r>
              <a:rPr lang="en-US" dirty="0" err="1"/>
              <a:t>Practise</a:t>
            </a:r>
            <a:r>
              <a:rPr lang="en-US" dirty="0"/>
              <a:t> your times tables for 15 minutes on Times Tables </a:t>
            </a:r>
            <a:r>
              <a:rPr lang="en-US" dirty="0" err="1"/>
              <a:t>Rockstars</a:t>
            </a:r>
            <a:r>
              <a:rPr lang="en-US" dirty="0"/>
              <a:t> , click on the link and use your login and password. If you have forgotten these email </a:t>
            </a:r>
            <a:r>
              <a:rPr lang="en-US" dirty="0" err="1" smtClean="0"/>
              <a:t>Mrs</a:t>
            </a:r>
            <a:r>
              <a:rPr lang="en-US" dirty="0" smtClean="0"/>
              <a:t>  Grant. </a:t>
            </a:r>
          </a:p>
          <a:p>
            <a:r>
              <a:rPr lang="en-US" dirty="0" smtClean="0">
                <a:hlinkClick r:id="rId2"/>
              </a:rPr>
              <a:t> http://play.ttrockstars.com/auth/school/student</a:t>
            </a:r>
            <a:endParaRPr lang="en-US" dirty="0" smtClean="0"/>
          </a:p>
          <a:p>
            <a:endParaRPr lang="en-US" dirty="0" smtClean="0"/>
          </a:p>
          <a:p>
            <a:r>
              <a:rPr lang="en-US" dirty="0" smtClean="0"/>
              <a:t>Have you been able to upgrade to cool outfits and instruments? </a:t>
            </a:r>
            <a:endParaRPr lang="en-US" dirty="0"/>
          </a:p>
        </p:txBody>
      </p:sp>
      <p:pic>
        <p:nvPicPr>
          <p:cNvPr id="1026" name="Picture 2" descr="Times Table Rock Stars | Thomlinson Junior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0992" y="438694"/>
            <a:ext cx="4876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002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rtoon Clock Stock Illustrations – 40,028 Cartoon Clock Stock  Illustrations, Vectors &amp; Clipart - Dreamstime"/>
          <p:cNvPicPr/>
          <p:nvPr/>
        </p:nvPicPr>
        <p:blipFill rotWithShape="1">
          <a:blip r:embed="rId2" cstate="print">
            <a:extLst>
              <a:ext uri="{28A0092B-C50C-407E-A947-70E740481C1C}">
                <a14:useLocalDpi xmlns:a14="http://schemas.microsoft.com/office/drawing/2010/main" val="0"/>
              </a:ext>
            </a:extLst>
          </a:blip>
          <a:srcRect l="4592" t="702" r="5152" b="7894"/>
          <a:stretch/>
        </p:blipFill>
        <p:spPr bwMode="auto">
          <a:xfrm>
            <a:off x="717177" y="557892"/>
            <a:ext cx="1890395" cy="1927860"/>
          </a:xfrm>
          <a:prstGeom prst="rect">
            <a:avLst/>
          </a:prstGeom>
          <a:noFill/>
          <a:ln>
            <a:noFill/>
          </a:ln>
          <a:extLst>
            <a:ext uri="{53640926-AAD7-44D8-BBD7-CCE9431645EC}">
              <a14:shadowObscured xmlns:a14="http://schemas.microsoft.com/office/drawing/2010/main"/>
            </a:ext>
          </a:extLst>
        </p:spPr>
      </p:pic>
      <p:sp>
        <p:nvSpPr>
          <p:cNvPr id="5" name="TextBox 4"/>
          <p:cNvSpPr txBox="1"/>
          <p:nvPr/>
        </p:nvSpPr>
        <p:spPr>
          <a:xfrm>
            <a:off x="2643369" y="1309874"/>
            <a:ext cx="8747442" cy="2123658"/>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ea typeface="Times New Roman" panose="02020603050405020304" pitchFamily="18" charset="0"/>
              </a:rPr>
              <a:t>Let's </a:t>
            </a:r>
            <a:r>
              <a:rPr lang="en-US" sz="2400" b="1" dirty="0" smtClean="0">
                <a:solidFill>
                  <a:srgbClr val="FF0000"/>
                </a:solidFill>
                <a:latin typeface="Times New Roman" panose="02020603050405020304" pitchFamily="18" charset="0"/>
                <a:ea typeface="Times New Roman" panose="02020603050405020304" pitchFamily="18" charset="0"/>
              </a:rPr>
              <a:t>contin</a:t>
            </a:r>
            <a:r>
              <a:rPr lang="en-US" sz="2400" b="1" dirty="0" smtClean="0">
                <a:solidFill>
                  <a:srgbClr val="FF0000"/>
                </a:solidFill>
                <a:latin typeface="Times New Roman" panose="02020603050405020304" pitchFamily="18" charset="0"/>
                <a:ea typeface="Times New Roman" panose="02020603050405020304" pitchFamily="18" charset="0"/>
              </a:rPr>
              <a:t>ue to </a:t>
            </a:r>
            <a:r>
              <a:rPr lang="en-US" sz="2400" b="1" dirty="0" smtClean="0">
                <a:solidFill>
                  <a:srgbClr val="FF0000"/>
                </a:solidFill>
                <a:latin typeface="Times New Roman" panose="02020603050405020304" pitchFamily="18" charset="0"/>
                <a:ea typeface="Times New Roman" panose="02020603050405020304" pitchFamily="18" charset="0"/>
              </a:rPr>
              <a:t>work </a:t>
            </a:r>
            <a:r>
              <a:rPr lang="en-US" sz="2400" b="1" dirty="0">
                <a:solidFill>
                  <a:srgbClr val="FF0000"/>
                </a:solidFill>
                <a:latin typeface="Times New Roman" panose="02020603050405020304" pitchFamily="18" charset="0"/>
                <a:ea typeface="Times New Roman" panose="02020603050405020304" pitchFamily="18" charset="0"/>
              </a:rPr>
              <a:t>on our time targets this week</a:t>
            </a:r>
            <a:r>
              <a:rPr lang="en-US" sz="2400" b="1" dirty="0" smtClean="0">
                <a:solidFill>
                  <a:srgbClr val="FF0000"/>
                </a:solidFill>
                <a:latin typeface="Times New Roman" panose="02020603050405020304" pitchFamily="18" charset="0"/>
                <a:ea typeface="Times New Roman" panose="02020603050405020304" pitchFamily="18" charset="0"/>
              </a:rPr>
              <a:t>.</a:t>
            </a:r>
          </a:p>
          <a:p>
            <a:r>
              <a:rPr lang="en-US" dirty="0">
                <a:latin typeface="Calibri" panose="020F0502020204030204" pitchFamily="34" charset="0"/>
                <a:ea typeface="Calibri" panose="020F0502020204030204" pitchFamily="34" charset="0"/>
                <a:cs typeface="Times New Roman" panose="02020603050405020304" pitchFamily="18" charset="0"/>
              </a:rPr>
              <a:t>You will find this clock will help you. You can move the hands to make times</a:t>
            </a: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rPr>
              <a:t> . It will tell you the time as you move the hands. If you press off before you make the time, then press 12 and it will give you the answer so that you can check if you are right. 8 o'clock will show as 8:00.</a:t>
            </a:r>
          </a:p>
          <a:p>
            <a:r>
              <a:rPr lang="en-US" dirty="0" smtClean="0">
                <a:latin typeface="Calibri" panose="020F0502020204030204" pitchFamily="34" charset="0"/>
                <a:ea typeface="Calibri" panose="020F0502020204030204" pitchFamily="34" charset="0"/>
                <a:cs typeface="Times New Roman" panose="02020603050405020304" pitchFamily="18" charset="0"/>
                <a:hlinkClick r:id="rId3"/>
              </a:rPr>
              <a:t>https://www.visnos.com/demos/clock</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p:txBody>
      </p:sp>
      <p:sp>
        <p:nvSpPr>
          <p:cNvPr id="2" name="TextBox 1"/>
          <p:cNvSpPr txBox="1"/>
          <p:nvPr/>
        </p:nvSpPr>
        <p:spPr>
          <a:xfrm>
            <a:off x="1776548" y="3657600"/>
            <a:ext cx="8255726" cy="1323439"/>
          </a:xfrm>
          <a:prstGeom prst="rect">
            <a:avLst/>
          </a:prstGeom>
          <a:noFill/>
        </p:spPr>
        <p:txBody>
          <a:bodyPr wrap="square" rtlCol="0">
            <a:spAutoFit/>
          </a:bodyPr>
          <a:lstStyle/>
          <a:p>
            <a:r>
              <a:rPr lang="en-US" sz="2000" dirty="0" smtClean="0"/>
              <a:t>We are going to read time to the quarter hour. Let’s start with </a:t>
            </a:r>
            <a:r>
              <a:rPr lang="en-US" sz="2000" dirty="0" smtClean="0">
                <a:solidFill>
                  <a:srgbClr val="FF0000"/>
                </a:solidFill>
              </a:rPr>
              <a:t>quarter past</a:t>
            </a:r>
            <a:r>
              <a:rPr lang="en-US" sz="2000" dirty="0" smtClean="0"/>
              <a:t>.</a:t>
            </a:r>
          </a:p>
          <a:p>
            <a:endParaRPr lang="en-US" sz="2000" dirty="0"/>
          </a:p>
          <a:p>
            <a:r>
              <a:rPr lang="en-US" sz="2000" dirty="0" smtClean="0">
                <a:hlinkClick r:id="rId4"/>
              </a:rPr>
              <a:t>https://www.youtube.com/watch?v=XvrPpRMsQm4</a:t>
            </a:r>
            <a:endParaRPr lang="en-US" sz="2000" dirty="0" smtClean="0"/>
          </a:p>
          <a:p>
            <a:endParaRPr lang="en-US" sz="2000" dirty="0"/>
          </a:p>
        </p:txBody>
      </p:sp>
    </p:spTree>
    <p:extLst>
      <p:ext uri="{BB962C8B-B14F-4D97-AF65-F5344CB8AC3E}">
        <p14:creationId xmlns:p14="http://schemas.microsoft.com/office/powerpoint/2010/main" val="3414663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7177" y="1706881"/>
            <a:ext cx="11434838" cy="4154984"/>
          </a:xfrm>
          <a:prstGeom prst="rect">
            <a:avLst/>
          </a:prstGeom>
          <a:noFill/>
        </p:spPr>
        <p:txBody>
          <a:bodyPr wrap="square" rtlCol="0">
            <a:spAutoFit/>
          </a:bodyPr>
          <a:lstStyle/>
          <a:p>
            <a:r>
              <a:rPr lang="en-US" sz="2400" dirty="0" smtClean="0">
                <a:latin typeface="Letter-join Plus 8" panose="02000505000000020003" pitchFamily="50" charset="0"/>
              </a:rPr>
              <a:t>Now try these questions. </a:t>
            </a:r>
            <a:endParaRPr lang="en-US" sz="2400" dirty="0">
              <a:latin typeface="Letter-join Plus 8" panose="02000505000000020003" pitchFamily="50" charset="0"/>
            </a:endParaRPr>
          </a:p>
          <a:p>
            <a:r>
              <a:rPr lang="en-US" sz="2400" dirty="0" smtClean="0">
                <a:solidFill>
                  <a:srgbClr val="FF0000"/>
                </a:solidFill>
                <a:latin typeface="Letter-join Plus 8" panose="02000505000000020003" pitchFamily="50" charset="0"/>
              </a:rPr>
              <a:t>You can use the work on this Power Point </a:t>
            </a:r>
            <a:r>
              <a:rPr lang="en-US" sz="2400" dirty="0" smtClean="0">
                <a:solidFill>
                  <a:srgbClr val="FF0000"/>
                </a:solidFill>
                <a:latin typeface="Letter-join Plus 8" panose="02000505000000020003" pitchFamily="50" charset="0"/>
              </a:rPr>
              <a:t>and write the </a:t>
            </a:r>
            <a:r>
              <a:rPr lang="en-US" sz="2400" dirty="0" err="1" smtClean="0">
                <a:solidFill>
                  <a:srgbClr val="FF0000"/>
                </a:solidFill>
                <a:latin typeface="Letter-join Plus 8" panose="02000505000000020003" pitchFamily="50" charset="0"/>
              </a:rPr>
              <a:t>answes</a:t>
            </a:r>
            <a:r>
              <a:rPr lang="en-US" sz="2400" dirty="0" smtClean="0">
                <a:solidFill>
                  <a:srgbClr val="FF0000"/>
                </a:solidFill>
                <a:latin typeface="Letter-join Plus 8" panose="02000505000000020003" pitchFamily="50" charset="0"/>
              </a:rPr>
              <a:t> on paper. </a:t>
            </a:r>
          </a:p>
          <a:p>
            <a:r>
              <a:rPr lang="en-US" sz="2400" dirty="0" smtClean="0">
                <a:latin typeface="Letter-join Plus 8" panose="02000505000000020003" pitchFamily="50" charset="0"/>
              </a:rPr>
              <a:t>O</a:t>
            </a:r>
            <a:r>
              <a:rPr lang="en-US" sz="2400" dirty="0" smtClean="0">
                <a:latin typeface="Letter-join Plus 8" panose="02000505000000020003" pitchFamily="50" charset="0"/>
              </a:rPr>
              <a:t>r open the sheet on the website and type in the boxes. </a:t>
            </a:r>
          </a:p>
          <a:p>
            <a:endParaRPr lang="en-US" sz="2400" dirty="0" smtClean="0">
              <a:latin typeface="Letter-join Plus 8" panose="02000505000000020003" pitchFamily="50" charset="0"/>
            </a:endParaRPr>
          </a:p>
          <a:p>
            <a:r>
              <a:rPr lang="en-US" sz="2400" dirty="0" smtClean="0">
                <a:solidFill>
                  <a:srgbClr val="002060"/>
                </a:solidFill>
                <a:latin typeface="Letter-join Plus 8" panose="02000505000000020003" pitchFamily="50" charset="0"/>
              </a:rPr>
              <a:t>Login to Squirrel to dos on Purple mash. Write the answers </a:t>
            </a:r>
            <a:r>
              <a:rPr lang="en-US" sz="2400" dirty="0" smtClean="0">
                <a:solidFill>
                  <a:srgbClr val="002060"/>
                </a:solidFill>
                <a:latin typeface="Letter-join Plus 8" panose="02000505000000020003" pitchFamily="50" charset="0"/>
              </a:rPr>
              <a:t>in the text boxes. </a:t>
            </a:r>
            <a:r>
              <a:rPr lang="en-US" sz="2400" dirty="0" smtClean="0">
                <a:solidFill>
                  <a:srgbClr val="002060"/>
                </a:solidFill>
                <a:latin typeface="Letter-join Plus 8" panose="02000505000000020003" pitchFamily="50" charset="0"/>
              </a:rPr>
              <a:t> </a:t>
            </a:r>
            <a:endParaRPr lang="en-US" sz="2400" dirty="0" smtClean="0">
              <a:solidFill>
                <a:srgbClr val="002060"/>
              </a:solidFill>
              <a:latin typeface="Letter-join Plus 8" panose="02000505000000020003" pitchFamily="50" charset="0"/>
            </a:endParaRPr>
          </a:p>
          <a:p>
            <a:endParaRPr lang="en-US" sz="2400" dirty="0">
              <a:solidFill>
                <a:srgbClr val="002060"/>
              </a:solidFill>
              <a:latin typeface="Letter-join Plus 8" panose="02000505000000020003" pitchFamily="50" charset="0"/>
            </a:endParaRPr>
          </a:p>
          <a:p>
            <a:r>
              <a:rPr lang="en-US" sz="2400" dirty="0" smtClean="0">
                <a:solidFill>
                  <a:srgbClr val="002060"/>
                </a:solidFill>
                <a:latin typeface="Letter-join Plus 8" panose="02000505000000020003" pitchFamily="50" charset="0"/>
                <a:hlinkClick r:id="rId2"/>
              </a:rPr>
              <a:t>https://www.purplemash.com/sch/worth-bd22</a:t>
            </a:r>
            <a:endParaRPr lang="en-US" sz="2400" dirty="0" smtClean="0">
              <a:solidFill>
                <a:srgbClr val="002060"/>
              </a:solidFill>
              <a:latin typeface="Letter-join Plus 8" panose="02000505000000020003" pitchFamily="50" charset="0"/>
            </a:endParaRPr>
          </a:p>
          <a:p>
            <a:endParaRPr lang="en-US" sz="2400" dirty="0">
              <a:solidFill>
                <a:srgbClr val="002060"/>
              </a:solidFill>
              <a:latin typeface="Letter-join Plus 8" panose="02000505000000020003" pitchFamily="50" charset="0"/>
            </a:endParaRPr>
          </a:p>
          <a:p>
            <a:endParaRPr lang="en-US" sz="2400" dirty="0">
              <a:latin typeface="Letter-join Plus 8" panose="02000505000000020003" pitchFamily="50" charset="0"/>
            </a:endParaRPr>
          </a:p>
          <a:p>
            <a:endParaRPr lang="en-US" sz="2400" dirty="0">
              <a:latin typeface="Letter-join Plus 8" panose="02000505000000020003" pitchFamily="50" charset="0"/>
            </a:endParaRPr>
          </a:p>
          <a:p>
            <a:endParaRPr lang="en-US" sz="2400" dirty="0">
              <a:latin typeface="Letter-join Plus 8" panose="02000505000000020003" pitchFamily="50" charset="0"/>
            </a:endParaRPr>
          </a:p>
        </p:txBody>
      </p:sp>
    </p:spTree>
    <p:extLst>
      <p:ext uri="{BB962C8B-B14F-4D97-AF65-F5344CB8AC3E}">
        <p14:creationId xmlns:p14="http://schemas.microsoft.com/office/powerpoint/2010/main" val="57591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extLst>
              <a:ext uri="{28A0092B-C50C-407E-A947-70E740481C1C}">
                <a14:useLocalDpi xmlns:a14="http://schemas.microsoft.com/office/drawing/2010/main" val="0"/>
              </a:ext>
            </a:extLst>
          </a:blip>
          <a:srcRect t="9692"/>
          <a:stretch/>
        </p:blipFill>
        <p:spPr bwMode="auto">
          <a:xfrm>
            <a:off x="1592036" y="694055"/>
            <a:ext cx="7464878" cy="53496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0186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029505" y="445225"/>
            <a:ext cx="6252346" cy="6173289"/>
          </a:xfrm>
          <a:prstGeom prst="rect">
            <a:avLst/>
          </a:prstGeom>
        </p:spPr>
      </p:pic>
      <p:sp>
        <p:nvSpPr>
          <p:cNvPr id="4" name="Rectangle 3"/>
          <p:cNvSpPr/>
          <p:nvPr/>
        </p:nvSpPr>
        <p:spPr>
          <a:xfrm>
            <a:off x="2895599" y="2178929"/>
            <a:ext cx="470263" cy="243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8394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214</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Letter-join Plus 8</vt:lpstr>
      <vt:lpstr>Times New Roman</vt:lpstr>
      <vt:lpstr>Office Theme</vt:lpstr>
      <vt:lpstr>Maths  Wednesday 20-01-21</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Monday 11-01-21</dc:title>
  <dc:creator>s.Grant</dc:creator>
  <cp:lastModifiedBy>s.Grant</cp:lastModifiedBy>
  <cp:revision>17</cp:revision>
  <dcterms:created xsi:type="dcterms:W3CDTF">2021-01-10T12:41:55Z</dcterms:created>
  <dcterms:modified xsi:type="dcterms:W3CDTF">2021-01-18T13:49:36Z</dcterms:modified>
</cp:coreProperties>
</file>