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61"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C7BD32-7A94-4563-9E70-91E82F1EBAB7}">
          <p14:sldIdLst>
            <p14:sldId id="256"/>
            <p14:sldId id="257"/>
            <p14:sldId id="273"/>
            <p14:sldId id="259"/>
            <p14:sldId id="261"/>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934"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470F2-4055-4F08-B65C-88268B4F92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392D3D-66B9-4A13-A9B6-1BBC45240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84746-8604-4D4B-B34D-9BADDD633DCA}"/>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75B3F39F-81EA-4AF3-9B46-8EFD1B728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06A0A-4E94-4047-AB18-D0FEED46EF73}"/>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64796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2F3E-27F4-4699-8C10-02AC1C6C27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41E8A3-640B-4467-A0AA-E4750F3501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3C4A6-2D31-42C5-91F6-EA8E9E4B4D7C}"/>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F267AA1F-A21B-4DDC-8476-9D2266CC96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7277D9-AB3C-4D0D-96A9-AAC33A5525C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41947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04C28-6322-4E94-B190-8F9BA3E5BE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965277-F2FF-45E6-A5CE-F43ADA10F6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A04BA5-DBC2-48A0-8E86-590BA9DE1559}"/>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21F7FF70-B6A2-4F67-A95E-7B8AC9066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578160-B747-465D-8138-852E57166462}"/>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23577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5D91-1DFC-4B65-A4AA-7141C00657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B6B439-1410-4BBA-A767-A4C090C8A8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F3CF8B-77C3-42EC-9C65-5DF12A72CEDC}"/>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71AA38C7-5221-45E5-ADF8-40D646293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7489E2-FFEB-4112-B68F-30E197CC60E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10223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CF0A-A02C-4F67-99DE-93BD790A0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C83B88-1D0E-4B0C-9616-43F760DA9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1EAFF5-82B9-4D79-8B00-CF54C07A5B9A}"/>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BF418825-0049-46D5-B027-D23871DF0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54732-0EA7-4BD8-BE45-8354A3901FF0}"/>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80885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D2979-FD7D-4174-8587-C99249BD6C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7EADBB-CA88-4427-94EB-F6ACAA6B25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855905-7AA6-4371-A21E-C7B51D72F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7CBCA0-B60B-4D56-82E5-EA3D4BE09B98}"/>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6" name="Footer Placeholder 5">
            <a:extLst>
              <a:ext uri="{FF2B5EF4-FFF2-40B4-BE49-F238E27FC236}">
                <a16:creationId xmlns:a16="http://schemas.microsoft.com/office/drawing/2014/main" id="{B47B64F5-B9AD-462E-9296-6183287EE1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39DDC5-1F18-4EFE-87D5-3187C93567D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85222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40D2-D933-49E9-B62C-4724D96EC5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408AF4-BC3C-40C4-887D-963A32DC9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389E01-02EE-47CF-B396-FF136B737E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80EEFF-89F8-4C79-8213-B3B443D08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77934D-1FD3-4BA7-A2C0-D8E4C433AF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191E38-3F9B-4BF6-B703-F92504B90ABD}"/>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8" name="Footer Placeholder 7">
            <a:extLst>
              <a:ext uri="{FF2B5EF4-FFF2-40B4-BE49-F238E27FC236}">
                <a16:creationId xmlns:a16="http://schemas.microsoft.com/office/drawing/2014/main" id="{409F96A1-67B0-4E9A-B79D-28F9D78448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CDA589-7BC3-4E09-9FDD-0176BAD99F0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763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3284-2567-49CB-9843-B320C6585E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D1F4B2-58EF-4068-8130-AF1221457898}"/>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4" name="Footer Placeholder 3">
            <a:extLst>
              <a:ext uri="{FF2B5EF4-FFF2-40B4-BE49-F238E27FC236}">
                <a16:creationId xmlns:a16="http://schemas.microsoft.com/office/drawing/2014/main" id="{0E4E938C-14F5-4CF5-A27D-E38EFEE546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487B01-283A-4CC2-A907-CC3183E987D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55316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A7B0F-F68E-4644-AD73-BE6D3F9271F3}"/>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3" name="Footer Placeholder 2">
            <a:extLst>
              <a:ext uri="{FF2B5EF4-FFF2-40B4-BE49-F238E27FC236}">
                <a16:creationId xmlns:a16="http://schemas.microsoft.com/office/drawing/2014/main" id="{F4C96513-04F9-45C0-845A-692A44AAE3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C17C49-2862-4BCD-8188-4DE0A3C97DB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19680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35C6-3BE9-4880-ABF4-2FF50CFA8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368E99-C3BA-4412-B212-4FAF6FF80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AB1D05-803C-4145-858D-FA0DDA2B6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962CA6-9E94-4688-9F82-CA6BB5E750A0}"/>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6" name="Footer Placeholder 5">
            <a:extLst>
              <a:ext uri="{FF2B5EF4-FFF2-40B4-BE49-F238E27FC236}">
                <a16:creationId xmlns:a16="http://schemas.microsoft.com/office/drawing/2014/main" id="{A337B4E6-BEA1-4854-873D-056BE31495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66C3A9-FEAF-49CB-A2F1-9BF5F616FB71}"/>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910110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15CA-F13B-490D-9613-538B8C28F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489CA5-A5A8-47D8-AFEB-23C70D1B2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0A79DF-DEC2-43FF-8D22-8FDAB9DDE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BB588A-9EAB-43E7-A0F8-00D60FF41B6B}"/>
              </a:ext>
            </a:extLst>
          </p:cNvPr>
          <p:cNvSpPr>
            <a:spLocks noGrp="1"/>
          </p:cNvSpPr>
          <p:nvPr>
            <p:ph type="dt" sz="half" idx="10"/>
          </p:nvPr>
        </p:nvSpPr>
        <p:spPr/>
        <p:txBody>
          <a:bodyPr/>
          <a:lstStyle/>
          <a:p>
            <a:fld id="{CBE006A3-7015-4FD4-9DBE-B8AE8D1447B9}" type="datetimeFigureOut">
              <a:rPr lang="en-GB" smtClean="0"/>
              <a:t>24/02/2021</a:t>
            </a:fld>
            <a:endParaRPr lang="en-GB"/>
          </a:p>
        </p:txBody>
      </p:sp>
      <p:sp>
        <p:nvSpPr>
          <p:cNvPr id="6" name="Footer Placeholder 5">
            <a:extLst>
              <a:ext uri="{FF2B5EF4-FFF2-40B4-BE49-F238E27FC236}">
                <a16:creationId xmlns:a16="http://schemas.microsoft.com/office/drawing/2014/main" id="{85BA62ED-BFF9-48B0-AE1E-97ADF51E5F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1C43F-204B-4483-93B5-7026E57C23BF}"/>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403448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BD60E-C5D5-4322-81BF-369A231E4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85D3F3-57EB-4619-BD85-4F709CE341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D6EC2-98F4-4630-9527-9A26212CD4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006A3-7015-4FD4-9DBE-B8AE8D1447B9}" type="datetimeFigureOut">
              <a:rPr lang="en-GB" smtClean="0"/>
              <a:t>24/02/2021</a:t>
            </a:fld>
            <a:endParaRPr lang="en-GB"/>
          </a:p>
        </p:txBody>
      </p:sp>
      <p:sp>
        <p:nvSpPr>
          <p:cNvPr id="5" name="Footer Placeholder 4">
            <a:extLst>
              <a:ext uri="{FF2B5EF4-FFF2-40B4-BE49-F238E27FC236}">
                <a16:creationId xmlns:a16="http://schemas.microsoft.com/office/drawing/2014/main" id="{7A79944D-7AD0-4F30-A0E1-15856D049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930D21-89F0-4042-862D-B16B21D0E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37E88-5B3C-4E78-8426-99CE18330A7D}" type="slidenum">
              <a:rPr lang="en-GB" smtClean="0"/>
              <a:t>‹#›</a:t>
            </a:fld>
            <a:endParaRPr lang="en-GB"/>
          </a:p>
        </p:txBody>
      </p:sp>
    </p:spTree>
    <p:extLst>
      <p:ext uri="{BB962C8B-B14F-4D97-AF65-F5344CB8AC3E}">
        <p14:creationId xmlns:p14="http://schemas.microsoft.com/office/powerpoint/2010/main" val="3009803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letterjoin.co.uk/tablet_logi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purplemash.com/logi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749083" y="956604"/>
            <a:ext cx="9144000" cy="4445390"/>
          </a:xfrm>
        </p:spPr>
        <p:txBody>
          <a:bodyPr>
            <a:normAutofit/>
          </a:bodyPr>
          <a:lstStyle/>
          <a:p>
            <a:r>
              <a:rPr lang="en-GB" sz="8500" dirty="0">
                <a:latin typeface="Comic Sans MS" panose="030F0702030302020204" pitchFamily="66" charset="0"/>
              </a:rPr>
              <a:t>English </a:t>
            </a:r>
            <a:br>
              <a:rPr lang="en-GB" sz="8500" dirty="0">
                <a:latin typeface="Comic Sans MS" panose="030F0702030302020204" pitchFamily="66" charset="0"/>
              </a:rPr>
            </a:br>
            <a:r>
              <a:rPr lang="en-GB" sz="8500" dirty="0" smtClean="0">
                <a:latin typeface="Comic Sans MS" panose="030F0702030302020204" pitchFamily="66" charset="0"/>
              </a:rPr>
              <a:t>Thursday </a:t>
            </a:r>
            <a:r>
              <a:rPr lang="en-GB" sz="8500" dirty="0">
                <a:latin typeface="Comic Sans MS" panose="030F0702030302020204" pitchFamily="66" charset="0"/>
              </a:rPr>
              <a:t/>
            </a:r>
            <a:br>
              <a:rPr lang="en-GB" sz="8500" dirty="0">
                <a:latin typeface="Comic Sans MS" panose="030F0702030302020204" pitchFamily="66" charset="0"/>
              </a:rPr>
            </a:br>
            <a:r>
              <a:rPr lang="en-GB" sz="8500" dirty="0" smtClean="0">
                <a:latin typeface="Comic Sans MS" panose="030F0702030302020204" pitchFamily="66" charset="0"/>
              </a:rPr>
              <a:t>25.02.21</a:t>
            </a:r>
            <a:endParaRPr lang="en-GB" sz="8500" dirty="0">
              <a:latin typeface="Comic Sans MS" panose="030F0702030302020204" pitchFamily="66" charset="0"/>
            </a:endParaRPr>
          </a:p>
        </p:txBody>
      </p:sp>
    </p:spTree>
    <p:extLst>
      <p:ext uri="{BB962C8B-B14F-4D97-AF65-F5344CB8AC3E}">
        <p14:creationId xmlns:p14="http://schemas.microsoft.com/office/powerpoint/2010/main" val="407962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524000" y="5275385"/>
            <a:ext cx="9144000" cy="1477107"/>
          </a:xfrm>
        </p:spPr>
        <p:txBody>
          <a:bodyPr>
            <a:normAutofit fontScale="90000"/>
          </a:bodyPr>
          <a:lstStyle/>
          <a:p>
            <a:r>
              <a:rPr lang="en-GB" sz="8500" u="sng" dirty="0">
                <a:latin typeface="Comic Sans MS" panose="030F0702030302020204" pitchFamily="66" charset="0"/>
              </a:rPr>
              <a:t>Handwriting </a:t>
            </a:r>
            <a:r>
              <a:rPr lang="en-GB" sz="8500" dirty="0">
                <a:latin typeface="Comic Sans MS" panose="030F0702030302020204" pitchFamily="66" charset="0"/>
              </a:rPr>
              <a:t/>
            </a:r>
            <a:br>
              <a:rPr lang="en-GB" sz="8500" dirty="0">
                <a:latin typeface="Comic Sans MS" panose="030F0702030302020204" pitchFamily="66" charset="0"/>
              </a:rPr>
            </a:br>
            <a:r>
              <a:rPr lang="en-GB" sz="8500" dirty="0">
                <a:latin typeface="Comic Sans MS" panose="030F0702030302020204" pitchFamily="66" charset="0"/>
              </a:rPr>
              <a:t/>
            </a:r>
            <a:br>
              <a:rPr lang="en-GB" sz="8500" dirty="0">
                <a:latin typeface="Comic Sans MS" panose="030F0702030302020204" pitchFamily="66" charset="0"/>
              </a:rPr>
            </a:br>
            <a:r>
              <a:rPr lang="en-GB" sz="5000" dirty="0">
                <a:latin typeface="Comic Sans MS" panose="030F0702030302020204" pitchFamily="66" charset="0"/>
              </a:rPr>
              <a:t>Practice harder words – LETTERJOIN – Students – Password  lj8943 (finger swipe is in the shape of a letter L)</a:t>
            </a:r>
            <a:br>
              <a:rPr lang="en-GB" sz="5000" dirty="0">
                <a:latin typeface="Comic Sans MS" panose="030F0702030302020204" pitchFamily="66" charset="0"/>
              </a:rPr>
            </a:br>
            <a:r>
              <a:rPr lang="en-GB" sz="5000" dirty="0">
                <a:latin typeface="Comic Sans MS" panose="030F0702030302020204" pitchFamily="66" charset="0"/>
                <a:hlinkClick r:id="rId2"/>
              </a:rPr>
              <a:t>https://www.letterjoin.co.uk/tablet_login/</a:t>
            </a:r>
            <a:r>
              <a:rPr lang="en-GB" sz="5000" dirty="0">
                <a:latin typeface="Comic Sans MS" panose="030F0702030302020204" pitchFamily="66" charset="0"/>
              </a:rPr>
              <a:t/>
            </a:r>
            <a:br>
              <a:rPr lang="en-GB" sz="5000" dirty="0">
                <a:latin typeface="Comic Sans MS" panose="030F0702030302020204" pitchFamily="66" charset="0"/>
              </a:rPr>
            </a:br>
            <a:endParaRPr lang="en-GB" sz="5000" dirty="0">
              <a:latin typeface="Comic Sans MS" panose="030F0702030302020204" pitchFamily="66" charset="0"/>
            </a:endParaRPr>
          </a:p>
        </p:txBody>
      </p:sp>
    </p:spTree>
    <p:extLst>
      <p:ext uri="{BB962C8B-B14F-4D97-AF65-F5344CB8AC3E}">
        <p14:creationId xmlns:p14="http://schemas.microsoft.com/office/powerpoint/2010/main" val="414652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653871" y="-203063"/>
            <a:ext cx="9144000" cy="1674054"/>
          </a:xfrm>
        </p:spPr>
        <p:txBody>
          <a:bodyPr>
            <a:normAutofit/>
          </a:bodyPr>
          <a:lstStyle/>
          <a:p>
            <a:r>
              <a:rPr lang="en-GB" sz="8500" dirty="0">
                <a:latin typeface="Comic Sans MS" panose="030F0702030302020204" pitchFamily="66" charset="0"/>
              </a:rPr>
              <a:t>Reading</a:t>
            </a:r>
          </a:p>
        </p:txBody>
      </p:sp>
      <p:sp>
        <p:nvSpPr>
          <p:cNvPr id="5" name="TextBox 4">
            <a:extLst>
              <a:ext uri="{FF2B5EF4-FFF2-40B4-BE49-F238E27FC236}">
                <a16:creationId xmlns:a16="http://schemas.microsoft.com/office/drawing/2014/main" id="{1A525981-2C7C-4A78-A8C9-5A4CE4D9F955}"/>
              </a:ext>
            </a:extLst>
          </p:cNvPr>
          <p:cNvSpPr txBox="1"/>
          <p:nvPr/>
        </p:nvSpPr>
        <p:spPr>
          <a:xfrm>
            <a:off x="98473" y="1470991"/>
            <a:ext cx="11995053" cy="4739759"/>
          </a:xfrm>
          <a:prstGeom prst="rect">
            <a:avLst/>
          </a:prstGeom>
          <a:noFill/>
        </p:spPr>
        <p:txBody>
          <a:bodyPr wrap="square" rtlCol="0">
            <a:spAutoFit/>
          </a:bodyPr>
          <a:lstStyle/>
          <a:p>
            <a:r>
              <a:rPr lang="en-GB" sz="3000" dirty="0">
                <a:latin typeface="Comic Sans MS" panose="030F0702030302020204" pitchFamily="66" charset="0"/>
              </a:rPr>
              <a:t>Today’s reading is a short comprehension – read the text and answer the questions. To open the document go to </a:t>
            </a:r>
            <a:r>
              <a:rPr lang="en-GB" sz="3000" dirty="0" err="1">
                <a:latin typeface="Comic Sans MS" panose="030F0702030302020204" pitchFamily="66" charset="0"/>
              </a:rPr>
              <a:t>Purplemash</a:t>
            </a:r>
            <a:r>
              <a:rPr lang="en-GB" sz="3000" dirty="0">
                <a:latin typeface="Comic Sans MS" panose="030F0702030302020204" pitchFamily="66" charset="0"/>
              </a:rPr>
              <a:t> </a:t>
            </a:r>
            <a:r>
              <a:rPr lang="en-GB" sz="3000" dirty="0" smtClean="0">
                <a:latin typeface="Comic Sans MS" panose="030F0702030302020204" pitchFamily="66" charset="0"/>
              </a:rPr>
              <a:t>and look in the 2do’s sections.</a:t>
            </a:r>
            <a:endParaRPr lang="en-GB" sz="3000" dirty="0">
              <a:latin typeface="Comic Sans MS" panose="030F0702030302020204" pitchFamily="66" charset="0"/>
            </a:endParaRPr>
          </a:p>
          <a:p>
            <a:endParaRPr lang="en-GB" sz="3000" dirty="0">
              <a:latin typeface="Comic Sans MS" panose="030F0702030302020204" pitchFamily="66" charset="0"/>
            </a:endParaRPr>
          </a:p>
          <a:p>
            <a:r>
              <a:rPr lang="en-GB" sz="3000" dirty="0">
                <a:latin typeface="Comic Sans MS" panose="030F0702030302020204" pitchFamily="66" charset="0"/>
              </a:rPr>
              <a:t>The work is on a word document so please type your answers on to it and send it back via Purple mash. </a:t>
            </a:r>
          </a:p>
          <a:p>
            <a:r>
              <a:rPr lang="en-GB" sz="3200" dirty="0">
                <a:latin typeface="Comic Sans MS" panose="030F0702030302020204" pitchFamily="66" charset="0"/>
                <a:hlinkClick r:id="rId2"/>
              </a:rPr>
              <a:t>https://www.purplemash.com/login/</a:t>
            </a:r>
            <a:r>
              <a:rPr lang="en-GB" sz="3200" dirty="0">
                <a:latin typeface="Comic Sans MS" panose="030F0702030302020204" pitchFamily="66" charset="0"/>
              </a:rPr>
              <a:t>  </a:t>
            </a:r>
          </a:p>
          <a:p>
            <a:endParaRPr lang="en-GB" sz="3000" dirty="0">
              <a:latin typeface="Comic Sans MS" panose="030F0702030302020204" pitchFamily="66" charset="0"/>
            </a:endParaRPr>
          </a:p>
          <a:p>
            <a:r>
              <a:rPr lang="en-GB" sz="3000" dirty="0">
                <a:latin typeface="Comic Sans MS" panose="030F0702030302020204" pitchFamily="66" charset="0"/>
              </a:rPr>
              <a:t>Any problems please email me, </a:t>
            </a:r>
          </a:p>
          <a:p>
            <a:r>
              <a:rPr lang="en-GB" sz="3000" dirty="0">
                <a:latin typeface="Comic Sans MS" panose="030F0702030302020204" pitchFamily="66" charset="0"/>
              </a:rPr>
              <a:t>r.metcalf@worthvalleyprimary.co.uk</a:t>
            </a:r>
          </a:p>
        </p:txBody>
      </p:sp>
    </p:spTree>
    <p:extLst>
      <p:ext uri="{BB962C8B-B14F-4D97-AF65-F5344CB8AC3E}">
        <p14:creationId xmlns:p14="http://schemas.microsoft.com/office/powerpoint/2010/main" val="32086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91590" y="1506583"/>
            <a:ext cx="11741835" cy="4998720"/>
          </a:xfrm>
        </p:spPr>
        <p:txBody>
          <a:bodyPr>
            <a:normAutofit fontScale="90000"/>
          </a:bodyPr>
          <a:lstStyle/>
          <a:p>
            <a:r>
              <a:rPr lang="en-GB" sz="8500" u="sng" dirty="0" smtClean="0">
                <a:latin typeface="Comic Sans MS" panose="030F0702030302020204" pitchFamily="66" charset="0"/>
              </a:rPr>
              <a:t>Grammar</a:t>
            </a:r>
            <a:br>
              <a:rPr lang="en-GB" sz="8500" u="sng" dirty="0" smtClean="0">
                <a:latin typeface="Comic Sans MS" panose="030F0702030302020204" pitchFamily="66" charset="0"/>
              </a:rPr>
            </a:br>
            <a:r>
              <a:rPr lang="en-GB" sz="8500" u="sng" dirty="0" smtClean="0">
                <a:latin typeface="Comic Sans MS" panose="030F0702030302020204" pitchFamily="66" charset="0"/>
              </a:rPr>
              <a:t/>
            </a:r>
            <a:br>
              <a:rPr lang="en-GB" sz="8500" u="sng" dirty="0" smtClean="0">
                <a:latin typeface="Comic Sans MS" panose="030F0702030302020204" pitchFamily="66" charset="0"/>
              </a:rPr>
            </a:br>
            <a:r>
              <a:rPr lang="en-GB" sz="2700" dirty="0" smtClean="0">
                <a:latin typeface="Letter-join Plus 8" panose="02000505000000020003" pitchFamily="50" charset="0"/>
                <a:cs typeface="Leelawadee" panose="020B0502040204020203" pitchFamily="34" charset="-34"/>
              </a:rPr>
              <a:t>Todays lesson focuses on pronouns, </a:t>
            </a:r>
            <a:r>
              <a:rPr lang="en-GB" sz="2700" dirty="0">
                <a:latin typeface="Letter-join Plus 8" panose="02000505000000020003" pitchFamily="50" charset="0"/>
                <a:cs typeface="Leelawadee" panose="020B0502040204020203" pitchFamily="34" charset="-34"/>
              </a:rPr>
              <a:t>a</a:t>
            </a:r>
            <a:r>
              <a:rPr lang="en-GB" sz="2700" dirty="0" smtClean="0">
                <a:latin typeface="Letter-join Plus 8" panose="02000505000000020003" pitchFamily="50" charset="0"/>
                <a:cs typeface="Leelawadee" panose="020B0502040204020203" pitchFamily="34" charset="-34"/>
              </a:rPr>
              <a:t> </a:t>
            </a:r>
            <a:r>
              <a:rPr lang="en-GB" sz="2700" dirty="0">
                <a:latin typeface="Letter-join Plus 8" panose="02000505000000020003" pitchFamily="50" charset="0"/>
                <a:cs typeface="Leelawadee" panose="020B0502040204020203" pitchFamily="34" charset="-34"/>
              </a:rPr>
              <a:t>personal </a:t>
            </a:r>
            <a:r>
              <a:rPr lang="en-GB" sz="2700" b="1" dirty="0">
                <a:latin typeface="Letter-join Plus 8" panose="02000505000000020003" pitchFamily="50" charset="0"/>
                <a:cs typeface="Leelawadee" panose="020B0502040204020203" pitchFamily="34" charset="-34"/>
              </a:rPr>
              <a:t>pronoun</a:t>
            </a:r>
            <a:r>
              <a:rPr lang="en-GB" sz="2700" dirty="0">
                <a:latin typeface="Letter-join Plus 8" panose="02000505000000020003" pitchFamily="50" charset="0"/>
                <a:cs typeface="Leelawadee" panose="020B0502040204020203" pitchFamily="34" charset="-34"/>
              </a:rPr>
              <a:t> is a word which can be used instead of a person, place or thing. There are twelve personal </a:t>
            </a:r>
            <a:r>
              <a:rPr lang="en-GB" sz="2700" b="1" dirty="0">
                <a:latin typeface="Letter-join Plus 8" panose="02000505000000020003" pitchFamily="50" charset="0"/>
                <a:cs typeface="Leelawadee" panose="020B0502040204020203" pitchFamily="34" charset="-34"/>
              </a:rPr>
              <a:t>pronouns</a:t>
            </a:r>
            <a:r>
              <a:rPr lang="en-GB" sz="2700" dirty="0">
                <a:latin typeface="Letter-join Plus 8" panose="02000505000000020003" pitchFamily="50" charset="0"/>
                <a:cs typeface="Leelawadee" panose="020B0502040204020203" pitchFamily="34" charset="-34"/>
              </a:rPr>
              <a:t> for people: I, you, he, she, it, we, they, me, him, her, us and </a:t>
            </a:r>
            <a:r>
              <a:rPr lang="en-GB" sz="2700" dirty="0" smtClean="0">
                <a:latin typeface="Letter-join Plus 8" panose="02000505000000020003" pitchFamily="50" charset="0"/>
                <a:cs typeface="Leelawadee" panose="020B0502040204020203" pitchFamily="34" charset="-34"/>
              </a:rPr>
              <a:t>them.</a:t>
            </a:r>
            <a:br>
              <a:rPr lang="en-GB" sz="2700" dirty="0" smtClean="0">
                <a:latin typeface="Letter-join Plus 8" panose="02000505000000020003" pitchFamily="50" charset="0"/>
                <a:cs typeface="Leelawadee" panose="020B0502040204020203" pitchFamily="34" charset="-34"/>
              </a:rPr>
            </a:br>
            <a:r>
              <a:rPr lang="en-GB" sz="2700" dirty="0">
                <a:latin typeface="Letter-join Plus 8" panose="02000505000000020003" pitchFamily="50" charset="0"/>
                <a:cs typeface="Leelawadee" panose="020B0502040204020203" pitchFamily="34" charset="-34"/>
              </a:rPr>
              <a:t/>
            </a:r>
            <a:br>
              <a:rPr lang="en-GB" sz="2700" dirty="0">
                <a:latin typeface="Letter-join Plus 8" panose="02000505000000020003" pitchFamily="50" charset="0"/>
                <a:cs typeface="Leelawadee" panose="020B0502040204020203" pitchFamily="34" charset="-34"/>
              </a:rPr>
            </a:br>
            <a:r>
              <a:rPr lang="en-GB" sz="2700" dirty="0">
                <a:latin typeface="Letter-join Plus 8" panose="02000505000000020003" pitchFamily="50" charset="0"/>
              </a:rPr>
              <a:t>There are three personal pronouns for things: they, them, it.</a:t>
            </a:r>
            <a:br>
              <a:rPr lang="en-GB" sz="2700" dirty="0">
                <a:latin typeface="Letter-join Plus 8" panose="02000505000000020003" pitchFamily="50" charset="0"/>
              </a:rPr>
            </a:br>
            <a:r>
              <a:rPr lang="en-GB" sz="2700" dirty="0">
                <a:latin typeface="Letter-join Plus 8" panose="02000505000000020003" pitchFamily="50" charset="0"/>
              </a:rPr>
              <a:t/>
            </a:r>
            <a:br>
              <a:rPr lang="en-GB" sz="2700" dirty="0">
                <a:latin typeface="Letter-join Plus 8" panose="02000505000000020003" pitchFamily="50" charset="0"/>
              </a:rPr>
            </a:br>
            <a:r>
              <a:rPr lang="en-GB" sz="2700" dirty="0">
                <a:latin typeface="Letter-join Plus 8" panose="02000505000000020003" pitchFamily="50" charset="0"/>
              </a:rPr>
              <a:t>Personal pronouns allow you to avoid repeating a word and to refer to someone already mentioned. If the noun is plural, so is the pronoun which replaces </a:t>
            </a:r>
            <a:r>
              <a:rPr lang="en-GB" sz="2700" dirty="0" smtClean="0">
                <a:latin typeface="Letter-join Plus 8" panose="02000505000000020003" pitchFamily="50" charset="0"/>
              </a:rPr>
              <a:t>it. </a:t>
            </a:r>
            <a:br>
              <a:rPr lang="en-GB" sz="2700" dirty="0" smtClean="0">
                <a:latin typeface="Letter-join Plus 8" panose="02000505000000020003" pitchFamily="50" charset="0"/>
              </a:rPr>
            </a:br>
            <a:r>
              <a:rPr lang="en-GB" sz="2700" dirty="0" smtClean="0">
                <a:latin typeface="Letter-join Plus 8" panose="02000505000000020003" pitchFamily="50" charset="0"/>
              </a:rPr>
              <a:t/>
            </a:r>
            <a:br>
              <a:rPr lang="en-GB" sz="2700" dirty="0" smtClean="0">
                <a:latin typeface="Letter-join Plus 8" panose="02000505000000020003" pitchFamily="50" charset="0"/>
              </a:rPr>
            </a:br>
            <a:r>
              <a:rPr lang="en-GB" sz="2200" dirty="0">
                <a:latin typeface="Letter-join Plus 8" panose="02000505000000020003" pitchFamily="50" charset="0"/>
              </a:rPr>
              <a:t/>
            </a:r>
            <a:br>
              <a:rPr lang="en-GB" sz="2200" dirty="0">
                <a:latin typeface="Letter-join Plus 8" panose="02000505000000020003" pitchFamily="50" charset="0"/>
              </a:rPr>
            </a:br>
            <a:r>
              <a:rPr lang="en-GB" sz="2200" dirty="0" smtClean="0">
                <a:latin typeface="Letter-join Plus 8" panose="02000505000000020003" pitchFamily="50" charset="0"/>
              </a:rPr>
              <a:t>Todays activity you need to change the name, place or thing to a pronoun.</a:t>
            </a:r>
            <a:r>
              <a:rPr lang="en-GB" sz="2800" dirty="0" smtClean="0">
                <a:latin typeface="Letter-join Plus 8" panose="02000505000000020003" pitchFamily="50" charset="0"/>
                <a:cs typeface="Leelawadee" panose="020B0502040204020203" pitchFamily="34" charset="-34"/>
              </a:rPr>
              <a:t/>
            </a:r>
            <a:br>
              <a:rPr lang="en-GB" sz="2800" dirty="0" smtClean="0">
                <a:latin typeface="Letter-join Plus 8" panose="02000505000000020003" pitchFamily="50" charset="0"/>
                <a:cs typeface="Leelawadee" panose="020B0502040204020203" pitchFamily="34" charset="-34"/>
              </a:rPr>
            </a:br>
            <a:endParaRPr lang="en-GB" sz="3000" dirty="0">
              <a:latin typeface="Letter-join Plus 8" panose="02000505000000020003" pitchFamily="50" charset="0"/>
            </a:endParaRPr>
          </a:p>
        </p:txBody>
      </p:sp>
    </p:spTree>
    <p:extLst>
      <p:ext uri="{BB962C8B-B14F-4D97-AF65-F5344CB8AC3E}">
        <p14:creationId xmlns:p14="http://schemas.microsoft.com/office/powerpoint/2010/main" val="1885254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0" y="3020434"/>
            <a:ext cx="11953460" cy="2309212"/>
          </a:xfrm>
        </p:spPr>
        <p:txBody>
          <a:bodyPr>
            <a:normAutofit fontScale="90000"/>
          </a:bodyPr>
          <a:lstStyle/>
          <a:p>
            <a:r>
              <a:rPr lang="en-GB" sz="8500" dirty="0">
                <a:latin typeface="Letter-join Plus 8" panose="02000505000000020003" pitchFamily="50" charset="0"/>
              </a:rPr>
              <a:t>Writing task: </a:t>
            </a:r>
            <a:r>
              <a:rPr lang="en-GB" sz="8500" dirty="0" smtClean="0">
                <a:latin typeface="Letter-join Plus 8" panose="02000505000000020003" pitchFamily="50" charset="0"/>
              </a:rPr>
              <a:t/>
            </a:r>
            <a:br>
              <a:rPr lang="en-GB" sz="8500" dirty="0" smtClean="0">
                <a:latin typeface="Letter-join Plus 8" panose="02000505000000020003" pitchFamily="50" charset="0"/>
              </a:rPr>
            </a:br>
            <a:r>
              <a:rPr lang="en-GB" sz="4000" dirty="0">
                <a:latin typeface="Letter-join Plus 8" panose="02000505000000020003" pitchFamily="50" charset="0"/>
              </a:rPr>
              <a:t/>
            </a:r>
            <a:br>
              <a:rPr lang="en-GB" sz="4000" dirty="0">
                <a:latin typeface="Letter-join Plus 8" panose="02000505000000020003" pitchFamily="50" charset="0"/>
              </a:rPr>
            </a:br>
            <a:r>
              <a:rPr lang="en-GB" sz="2700" dirty="0" smtClean="0">
                <a:latin typeface="Letter-join Plus 8" panose="02000505000000020003" pitchFamily="50" charset="0"/>
              </a:rPr>
              <a:t>Today we are going write in the role of the father – you will be writing a short letter from father to his son as he leaves for war (look at the photo on the next slide). You need to use all your knowledge from the book – I have uploaded a video of the story – I’d suggest listening to the story again before writing your letter. </a:t>
            </a:r>
            <a:br>
              <a:rPr lang="en-GB" sz="2700" dirty="0" smtClean="0">
                <a:latin typeface="Letter-join Plus 8" panose="02000505000000020003" pitchFamily="50" charset="0"/>
              </a:rPr>
            </a:br>
            <a:r>
              <a:rPr lang="en-GB" sz="2700" dirty="0">
                <a:latin typeface="Letter-join Plus 8" panose="02000505000000020003" pitchFamily="50" charset="0"/>
              </a:rPr>
              <a:t/>
            </a:r>
            <a:br>
              <a:rPr lang="en-GB" sz="2700" dirty="0">
                <a:latin typeface="Letter-join Plus 8" panose="02000505000000020003" pitchFamily="50" charset="0"/>
              </a:rPr>
            </a:br>
            <a:r>
              <a:rPr lang="en-GB" sz="2700" dirty="0" smtClean="0">
                <a:latin typeface="Letter-join Plus 8" panose="02000505000000020003" pitchFamily="50" charset="0"/>
              </a:rPr>
              <a:t>Remember to include feelings and write as the father – include I</a:t>
            </a:r>
            <a:br>
              <a:rPr lang="en-GB" sz="2700" dirty="0" smtClean="0">
                <a:latin typeface="Letter-join Plus 8" panose="02000505000000020003" pitchFamily="50" charset="0"/>
              </a:rPr>
            </a:br>
            <a:r>
              <a:rPr lang="en-GB" sz="2700" dirty="0">
                <a:latin typeface="Letter-join Plus 8" panose="02000505000000020003" pitchFamily="50" charset="0"/>
              </a:rPr>
              <a:t/>
            </a:r>
            <a:br>
              <a:rPr lang="en-GB" sz="2700" dirty="0">
                <a:latin typeface="Letter-join Plus 8" panose="02000505000000020003" pitchFamily="50" charset="0"/>
              </a:rPr>
            </a:br>
            <a:r>
              <a:rPr lang="en-GB" sz="2700" dirty="0" smtClean="0">
                <a:latin typeface="Letter-join Plus 8" panose="02000505000000020003" pitchFamily="50" charset="0"/>
              </a:rPr>
              <a:t>Think about if dad is leaving for war how he will feel, what he might say to his son before he goes. </a:t>
            </a:r>
            <a:endParaRPr lang="en-GB" sz="2700" b="1" u="sng" dirty="0">
              <a:latin typeface="Letter-join Plus 8" panose="02000505000000020003" pitchFamily="50" charset="0"/>
            </a:endParaRPr>
          </a:p>
        </p:txBody>
      </p:sp>
    </p:spTree>
    <p:extLst>
      <p:ext uri="{BB962C8B-B14F-4D97-AF65-F5344CB8AC3E}">
        <p14:creationId xmlns:p14="http://schemas.microsoft.com/office/powerpoint/2010/main" val="1848515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 of book</a:t>
            </a:r>
            <a:endParaRPr lang="en-GB" dirty="0"/>
          </a:p>
        </p:txBody>
      </p:sp>
      <p:sp>
        <p:nvSpPr>
          <p:cNvPr id="3" name="Content Placeholder 2"/>
          <p:cNvSpPr>
            <a:spLocks noGrp="1"/>
          </p:cNvSpPr>
          <p:nvPr>
            <p:ph idx="1"/>
          </p:nvPr>
        </p:nvSpPr>
        <p:spPr/>
        <p:txBody>
          <a:bodyPr/>
          <a:lstStyle/>
          <a:p>
            <a:endParaRPr lang="en-GB"/>
          </a:p>
        </p:txBody>
      </p:sp>
      <p:pic>
        <p:nvPicPr>
          <p:cNvPr id="1026" name="Picture 2" descr="Tim Roach on Twitter: &quot;“I will always remember the day he left - the  clothes they gave him, khaki against the scarlet poppies.” FArTHER by  Grahame Baker-Smith #RemembranceDay2018 #ArmisticeDay100…  https://t.co/Pbf0BQ9lu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
            <a:ext cx="11430000" cy="661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82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73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Comic Sans MS</vt:lpstr>
      <vt:lpstr>Leelawadee</vt:lpstr>
      <vt:lpstr>Letter-join Plus 8</vt:lpstr>
      <vt:lpstr>Office Theme</vt:lpstr>
      <vt:lpstr>English  Thursday  25.02.21</vt:lpstr>
      <vt:lpstr>Handwriting   Practice harder words – LETTERJOIN – Students – Password  lj8943 (finger swipe is in the shape of a letter L) https://www.letterjoin.co.uk/tablet_login/ </vt:lpstr>
      <vt:lpstr>Reading</vt:lpstr>
      <vt:lpstr>Grammar  Todays lesson focuses on pronouns, a personal pronoun is a word which can be used instead of a person, place or thing. There are twelve personal pronouns for people: I, you, he, she, it, we, they, me, him, her, us and them.  There are three personal pronouns for things: they, them, it.  Personal pronouns allow you to avoid repeating a word and to refer to someone already mentioned. If the noun is plural, so is the pronoun which replaces it.    Todays activity you need to change the name, place or thing to a pronoun. </vt:lpstr>
      <vt:lpstr>Writing task:   Today we are going write in the role of the father – you will be writing a short letter from father to his son as he leaves for war (look at the photo on the next slide). You need to use all your knowledge from the book – I have uploaded a video of the story – I’d suggest listening to the story again before writing your letter.   Remember to include feelings and write as the father – include I  Think about if dad is leaving for war how he will feel, what he might say to his son before he goes. </vt:lpstr>
      <vt:lpstr>Photo of 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Monday  11.01.21</dc:title>
  <dc:creator>r.Metcalf@wvdomain.local</dc:creator>
  <cp:lastModifiedBy>r.Metcalf</cp:lastModifiedBy>
  <cp:revision>47</cp:revision>
  <dcterms:created xsi:type="dcterms:W3CDTF">2021-01-08T09:41:03Z</dcterms:created>
  <dcterms:modified xsi:type="dcterms:W3CDTF">2021-02-24T19:25:34Z</dcterms:modified>
</cp:coreProperties>
</file>