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4" r:id="rId6"/>
    <p:sldId id="265" r:id="rId7"/>
    <p:sldId id="266" r:id="rId8"/>
    <p:sldId id="267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70F2-4055-4F08-B65C-88268B4F9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92D3D-66B9-4A13-A9B6-1BBC45240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84746-8604-4D4B-B34D-9BADDD63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3F39F-81EA-4AF3-9B46-8EFD1B72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06A0A-4E94-4047-AB18-D0FEED46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96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52F3E-27F4-4699-8C10-02AC1C6C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1E8A3-640B-4467-A0AA-E4750F350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3C4A6-2D31-42C5-91F6-EA8E9E4B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7AA1F-A21B-4DDC-8476-9D2266CC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77D9-AB3C-4D0D-96A9-AAC33A55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47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04C28-6322-4E94-B190-8F9BA3E5B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65277-F2FF-45E6-A5CE-F43ADA10F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04BA5-DBC2-48A0-8E86-590BA9DE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FF70-B6A2-4F67-A95E-7B8AC906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78160-B747-465D-8138-852E5716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77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D91-1DFC-4B65-A4AA-7141C006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6B439-1410-4BBA-A767-A4C090C8A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3CF8B-77C3-42EC-9C65-5DF12A72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A38C7-5221-45E5-ADF8-40D64629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489E2-FFEB-4112-B68F-30E197CC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3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CF0A-A02C-4F67-99DE-93BD790A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83B88-1D0E-4B0C-9616-43F760DA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EAFF5-82B9-4D79-8B00-CF54C07A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18825-0049-46D5-B027-D23871DF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54732-0EA7-4BD8-BE45-8354A390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85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2979-FD7D-4174-8587-C99249BD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ADBB-CA88-4427-94EB-F6ACAA6B2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55905-7AA6-4371-A21E-C7B51D72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CBCA0-B60B-4D56-82E5-EA3D4BE0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B64F5-B9AD-462E-9296-6183287E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9DDC5-1F18-4EFE-87D5-3187C935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22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40D2-D933-49E9-B62C-4724D96E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08AF4-BC3C-40C4-887D-963A32DC9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89E01-02EE-47CF-B396-FF136B737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0EEFF-89F8-4C79-8213-B3B443D08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77934D-1FD3-4BA7-A2C0-D8E4C433A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91E38-3F9B-4BF6-B703-F92504B9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F96A1-67B0-4E9A-B79D-28F9D784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DA589-7BC3-4E09-9FDD-0176BAD9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3284-2567-49CB-9843-B320C658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1F4B2-58EF-4068-8130-AF122145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E938C-14F5-4CF5-A27D-E38EFEE5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87B01-283A-4CC2-A907-CC3183E9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16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A7B0F-F68E-4644-AD73-BE6D3F92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C96513-04F9-45C0-845A-692A44AA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17C49-2862-4BCD-8188-4DE0A3C9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80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35C6-3BE9-4880-ABF4-2FF50CFA8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8E99-C3BA-4412-B212-4FAF6FF80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B1D05-803C-4145-858D-FA0DDA2B6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62CA6-9E94-4688-9F82-CA6BB5E7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7B4E6-BEA1-4854-873D-056BE314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6C3A9-FEAF-49CB-A2F1-9BF5F616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1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15CA-F13B-490D-9613-538B8C28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89CA5-A5A8-47D8-AFEB-23C70D1B2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A79DF-DEC2-43FF-8D22-8FDAB9DDE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B588A-9EAB-43E7-A0F8-00D60FF4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A62ED-BFF9-48B0-AE1E-97ADF51E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1C43F-204B-4483-93B5-7026E57C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48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BD60E-C5D5-4322-81BF-369A231E4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5D3F3-57EB-4619-BD85-4F709CE3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D6EC2-98F4-4630-9527-9A26212CD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06A3-7015-4FD4-9DBE-B8AE8D1447B9}" type="datetimeFigureOut">
              <a:rPr lang="en-GB" smtClean="0"/>
              <a:t>23/02/2021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9944D-7AD0-4F30-A0E1-15856D049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30D21-89F0-4042-862D-B16B21D0E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0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eracyshed.com/dreamgiver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tterjoin.co.uk/tablet_logi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rplemash.com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083" y="956604"/>
            <a:ext cx="9144000" cy="4445390"/>
          </a:xfrm>
        </p:spPr>
        <p:txBody>
          <a:bodyPr>
            <a:normAutofit/>
          </a:bodyPr>
          <a:lstStyle/>
          <a:p>
            <a:r>
              <a:rPr lang="en-GB" sz="8500" dirty="0">
                <a:latin typeface="Letter-join Plus 8" panose="02000505000000020003" pitchFamily="50" charset="0"/>
              </a:rPr>
              <a:t>English </a:t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8500" dirty="0" smtClean="0">
                <a:latin typeface="Letter-join Plus 8" panose="02000505000000020003" pitchFamily="50" charset="0"/>
              </a:rPr>
              <a:t>Wednesday </a:t>
            </a:r>
            <a:r>
              <a:rPr lang="en-GB" sz="8500" dirty="0">
                <a:latin typeface="Letter-join Plus 8" panose="02000505000000020003" pitchFamily="50" charset="0"/>
              </a:rPr>
              <a:t/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8500" dirty="0" smtClean="0">
                <a:latin typeface="Letter-join Plus 8" panose="02000505000000020003" pitchFamily="50" charset="0"/>
              </a:rPr>
              <a:t>24.02.21</a:t>
            </a:r>
            <a:endParaRPr lang="en-GB" sz="85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2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40" y="621960"/>
            <a:ext cx="9144000" cy="1085817"/>
          </a:xfrm>
        </p:spPr>
        <p:txBody>
          <a:bodyPr>
            <a:normAutofit fontScale="90000"/>
          </a:bodyPr>
          <a:lstStyle/>
          <a:p>
            <a:r>
              <a:rPr lang="en-GB" sz="8500" dirty="0">
                <a:latin typeface="Letter-join Plus 8" panose="02000505000000020003" pitchFamily="50" charset="0"/>
              </a:rPr>
              <a:t>Writing task:</a:t>
            </a:r>
            <a:br>
              <a:rPr lang="en-GB" sz="8500" dirty="0">
                <a:latin typeface="Letter-join Plus 8" panose="02000505000000020003" pitchFamily="50" charset="0"/>
              </a:rPr>
            </a:br>
            <a:endParaRPr lang="en-GB" sz="3900" dirty="0">
              <a:latin typeface="Letter-join Plus 8" panose="02000505000000020003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" y="2168434"/>
            <a:ext cx="10624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Creative writing – write a story, letter, diary entry, postcard or retell the story using the link below. 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www.literacyshed.com/dreamgiver.html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I have uploaded a word document to </a:t>
            </a:r>
            <a:r>
              <a:rPr lang="en-GB" dirty="0" err="1" smtClean="0"/>
              <a:t>Purplemash</a:t>
            </a:r>
            <a:r>
              <a:rPr lang="en-GB" dirty="0" smtClean="0"/>
              <a:t> to write your creative piece.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5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75385"/>
            <a:ext cx="9144000" cy="1477107"/>
          </a:xfrm>
        </p:spPr>
        <p:txBody>
          <a:bodyPr>
            <a:normAutofit fontScale="90000"/>
          </a:bodyPr>
          <a:lstStyle/>
          <a:p>
            <a:r>
              <a:rPr lang="en-GB" sz="8500" u="sng" dirty="0">
                <a:latin typeface="Letter-join Plus 8" panose="02000505000000020003" pitchFamily="50" charset="0"/>
              </a:rPr>
              <a:t>Handwriting </a:t>
            </a:r>
            <a:r>
              <a:rPr lang="en-GB" sz="8500" dirty="0">
                <a:latin typeface="Letter-join Plus 8" panose="02000505000000020003" pitchFamily="50" charset="0"/>
              </a:rPr>
              <a:t/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8500" dirty="0">
                <a:latin typeface="Letter-join Plus 8" panose="02000505000000020003" pitchFamily="50" charset="0"/>
              </a:rPr>
              <a:t/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5000" dirty="0">
                <a:latin typeface="Letter-join Plus 8" panose="02000505000000020003" pitchFamily="50" charset="0"/>
              </a:rPr>
              <a:t>Practice harder words – LETTERJOIN – Students – Password  lj8943 (finger swipe is in the shape of a letter L)</a:t>
            </a:r>
            <a:br>
              <a:rPr lang="en-GB" sz="5000" dirty="0">
                <a:latin typeface="Letter-join Plus 8" panose="02000505000000020003" pitchFamily="50" charset="0"/>
              </a:rPr>
            </a:br>
            <a:r>
              <a:rPr lang="en-GB" sz="5000" dirty="0">
                <a:hlinkClick r:id="rId2"/>
              </a:rPr>
              <a:t>https://www.letterjoin.co.uk/tablet_login/</a:t>
            </a:r>
            <a:r>
              <a:rPr lang="en-GB" sz="5000" dirty="0"/>
              <a:t/>
            </a:r>
            <a:br>
              <a:rPr lang="en-GB" sz="5000" dirty="0"/>
            </a:br>
            <a:endParaRPr lang="en-GB" sz="50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2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206" y="-121920"/>
            <a:ext cx="9144000" cy="1674054"/>
          </a:xfrm>
        </p:spPr>
        <p:txBody>
          <a:bodyPr>
            <a:normAutofit/>
          </a:bodyPr>
          <a:lstStyle/>
          <a:p>
            <a:r>
              <a:rPr lang="en-GB" sz="8500" dirty="0">
                <a:latin typeface="Letter-join Plus 8" panose="02000505000000020003" pitchFamily="50" charset="0"/>
              </a:rPr>
              <a:t>Reading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7A97E2-4908-4E4E-8866-65C1D5F03910}"/>
              </a:ext>
            </a:extLst>
          </p:cNvPr>
          <p:cNvSpPr txBox="1"/>
          <p:nvPr/>
        </p:nvSpPr>
        <p:spPr>
          <a:xfrm>
            <a:off x="196947" y="1481127"/>
            <a:ext cx="1199505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tter-join Plus 8" panose="02000505000000020003" pitchFamily="50" charset="0"/>
              </a:rPr>
              <a:t>Reading today is set out in groups, if your unsure which group your child is in please email me. </a:t>
            </a:r>
            <a:endParaRPr lang="en-GB" sz="2800" dirty="0" smtClean="0">
              <a:latin typeface="Letter-join Plus 8" panose="02000505000000020003" pitchFamily="50" charset="0"/>
            </a:endParaRPr>
          </a:p>
          <a:p>
            <a:endParaRPr lang="en-GB" sz="2800" dirty="0" smtClean="0">
              <a:latin typeface="Letter-join Plus 8" panose="02000505000000020003" pitchFamily="50" charset="0"/>
            </a:endParaRPr>
          </a:p>
          <a:p>
            <a:r>
              <a:rPr lang="en-GB" sz="2800" dirty="0" smtClean="0">
                <a:latin typeface="Letter-join Plus 8" panose="02000505000000020003" pitchFamily="50" charset="0"/>
              </a:rPr>
              <a:t>Group 1 – </a:t>
            </a:r>
            <a:r>
              <a:rPr lang="en-GB" sz="2800" dirty="0" err="1" smtClean="0">
                <a:latin typeface="Letter-join Plus 8" panose="02000505000000020003" pitchFamily="50" charset="0"/>
              </a:rPr>
              <a:t>Pixl</a:t>
            </a:r>
            <a:r>
              <a:rPr lang="en-GB" sz="2800" dirty="0" smtClean="0">
                <a:latin typeface="Letter-join Plus 8" panose="02000505000000020003" pitchFamily="50" charset="0"/>
              </a:rPr>
              <a:t> comprehension – read the text and answer the questions.</a:t>
            </a:r>
          </a:p>
          <a:p>
            <a:r>
              <a:rPr lang="en-GB" sz="2800" dirty="0" smtClean="0">
                <a:latin typeface="Letter-join Plus 8" panose="02000505000000020003" pitchFamily="50" charset="0"/>
              </a:rPr>
              <a:t>Group 2 and 3 – Read the text about trees and answer the questions. </a:t>
            </a:r>
            <a:endParaRPr lang="en-GB" sz="2800" dirty="0">
              <a:latin typeface="Letter-join Plus 8" panose="02000505000000020003" pitchFamily="50" charset="0"/>
            </a:endParaRPr>
          </a:p>
          <a:p>
            <a:endParaRPr lang="en-GB" sz="2800" dirty="0" smtClean="0">
              <a:latin typeface="Letter-join Plus 8" panose="02000505000000020003" pitchFamily="50" charset="0"/>
            </a:endParaRPr>
          </a:p>
          <a:p>
            <a:r>
              <a:rPr lang="en-GB" sz="2800" dirty="0" smtClean="0">
                <a:latin typeface="Letter-join Plus 8" panose="02000505000000020003" pitchFamily="50" charset="0"/>
              </a:rPr>
              <a:t>The </a:t>
            </a:r>
            <a:r>
              <a:rPr lang="en-GB" sz="2800" dirty="0">
                <a:latin typeface="Letter-join Plus 8" panose="02000505000000020003" pitchFamily="50" charset="0"/>
              </a:rPr>
              <a:t>work is on a word document so please type answers on to it and send it back via Purple mash. </a:t>
            </a:r>
          </a:p>
          <a:p>
            <a:r>
              <a:rPr lang="en-GB" sz="2800" dirty="0">
                <a:hlinkClick r:id="rId2"/>
              </a:rPr>
              <a:t>https://www.purplemash.com/login/</a:t>
            </a:r>
            <a:r>
              <a:rPr lang="en-GB" sz="2800" dirty="0"/>
              <a:t> </a:t>
            </a:r>
            <a:r>
              <a:rPr lang="en-GB" sz="2800" dirty="0">
                <a:latin typeface="Letter-join Plus 8" panose="02000505000000020003" pitchFamily="50" charset="0"/>
              </a:rPr>
              <a:t> </a:t>
            </a:r>
          </a:p>
          <a:p>
            <a:endParaRPr lang="en-GB" sz="2800" dirty="0">
              <a:latin typeface="Letter-join Plus 8" panose="02000505000000020003" pitchFamily="50" charset="0"/>
            </a:endParaRPr>
          </a:p>
          <a:p>
            <a:r>
              <a:rPr lang="en-GB" sz="2800" dirty="0">
                <a:latin typeface="Letter-join Plus 8" panose="02000505000000020003" pitchFamily="50" charset="0"/>
              </a:rPr>
              <a:t>Any problems please email me, </a:t>
            </a:r>
          </a:p>
          <a:p>
            <a:r>
              <a:rPr lang="en-GB" sz="2800" dirty="0">
                <a:latin typeface="Letter-join Plus 8" panose="02000505000000020003" pitchFamily="50" charset="0"/>
              </a:rPr>
              <a:t>r.metcalf@worthvalleyprimary.co.uk</a:t>
            </a:r>
          </a:p>
          <a:p>
            <a:endParaRPr lang="en-GB" sz="30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179" y="-130634"/>
            <a:ext cx="9144000" cy="16740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4000" u="sng" dirty="0">
                <a:latin typeface="Letter-join Plus 8" panose="02000505000000020003" pitchFamily="50" charset="0"/>
              </a:rPr>
              <a:t>Spellings</a:t>
            </a:r>
            <a:r>
              <a:rPr lang="en-GB" u="sng" dirty="0">
                <a:latin typeface="Letter-join Plus 8" panose="02000505000000020003" pitchFamily="50" charset="0"/>
              </a:rPr>
              <a:t/>
            </a:r>
            <a:br>
              <a:rPr lang="en-GB" u="sng" dirty="0">
                <a:latin typeface="Letter-join Plus 8" panose="02000505000000020003" pitchFamily="50" charset="0"/>
              </a:rPr>
            </a:br>
            <a:endParaRPr lang="en-GB" u="sng" dirty="0">
              <a:latin typeface="Letter-join Plus 8" panose="02000505000000020003" pitchFamily="50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23780"/>
          <a:stretch/>
        </p:blipFill>
        <p:spPr>
          <a:xfrm>
            <a:off x="1671710" y="619313"/>
            <a:ext cx="8475215" cy="51467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669" y="5780782"/>
            <a:ext cx="12209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Create a mini story using 8 words from the list above. For example: I </a:t>
            </a:r>
            <a:r>
              <a:rPr lang="en-GB" sz="1600" u="sng" dirty="0" smtClean="0"/>
              <a:t>frequently</a:t>
            </a:r>
            <a:r>
              <a:rPr lang="en-GB" sz="1600" dirty="0" smtClean="0"/>
              <a:t> fall over while </a:t>
            </a:r>
            <a:r>
              <a:rPr lang="en-GB" sz="1600" u="sng" dirty="0" smtClean="0"/>
              <a:t>physical</a:t>
            </a:r>
            <a:r>
              <a:rPr lang="en-GB" sz="1600" dirty="0" smtClean="0"/>
              <a:t> exercise with Jem which often results in </a:t>
            </a:r>
            <a:r>
              <a:rPr lang="en-GB" sz="1600" u="sng" dirty="0" smtClean="0"/>
              <a:t>bruises</a:t>
            </a:r>
            <a:r>
              <a:rPr lang="en-GB" sz="1600" dirty="0" smtClean="0"/>
              <a:t>. She is so </a:t>
            </a:r>
            <a:r>
              <a:rPr lang="en-GB" sz="1600" u="sng" dirty="0" smtClean="0"/>
              <a:t>mischievous</a:t>
            </a:r>
            <a:r>
              <a:rPr lang="en-GB" sz="1600" dirty="0" smtClean="0"/>
              <a:t> and move likes </a:t>
            </a:r>
            <a:r>
              <a:rPr lang="en-GB" sz="1600" u="sng" dirty="0" smtClean="0"/>
              <a:t>lightning</a:t>
            </a:r>
            <a:r>
              <a:rPr lang="en-GB" sz="1600" dirty="0" smtClean="0"/>
              <a:t> when chasing her ball. On </a:t>
            </a:r>
            <a:r>
              <a:rPr lang="en-GB" sz="1600" u="sng" dirty="0" smtClean="0"/>
              <a:t>average</a:t>
            </a:r>
            <a:r>
              <a:rPr lang="en-GB" sz="1600" dirty="0" smtClean="0"/>
              <a:t> she spends half her walk chasing the ball, which we often lose, but she is always </a:t>
            </a:r>
            <a:r>
              <a:rPr lang="en-GB" sz="1600" u="sng" dirty="0" smtClean="0"/>
              <a:t>determined</a:t>
            </a:r>
            <a:r>
              <a:rPr lang="en-GB" sz="1600" dirty="0" smtClean="0"/>
              <a:t> to find it before we go home. She is always led by her </a:t>
            </a:r>
            <a:r>
              <a:rPr lang="en-GB" sz="1600" u="sng" dirty="0" smtClean="0"/>
              <a:t>stomach</a:t>
            </a:r>
            <a:r>
              <a:rPr lang="en-GB" sz="1600" dirty="0" smtClean="0"/>
              <a:t> as she is easily </a:t>
            </a:r>
            <a:r>
              <a:rPr lang="en-GB" sz="1600" u="sng" dirty="0" smtClean="0"/>
              <a:t>persuaded</a:t>
            </a:r>
            <a:r>
              <a:rPr lang="en-GB" sz="1600" dirty="0" smtClean="0"/>
              <a:t> with a </a:t>
            </a:r>
            <a:r>
              <a:rPr lang="en-GB" sz="1600" u="sng" dirty="0" smtClean="0"/>
              <a:t>variety</a:t>
            </a:r>
            <a:r>
              <a:rPr lang="en-GB" sz="1600" dirty="0" smtClean="0"/>
              <a:t> of treats. </a:t>
            </a:r>
          </a:p>
        </p:txBody>
      </p:sp>
    </p:spTree>
    <p:extLst>
      <p:ext uri="{BB962C8B-B14F-4D97-AF65-F5344CB8AC3E}">
        <p14:creationId xmlns:p14="http://schemas.microsoft.com/office/powerpoint/2010/main" val="98687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500" dirty="0" smtClean="0"/>
              <a:t>Changing nouns and verbs into adjectives</a:t>
            </a:r>
            <a:endParaRPr lang="en-GB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332" y="4267201"/>
            <a:ext cx="9144000" cy="1655762"/>
          </a:xfrm>
        </p:spPr>
        <p:txBody>
          <a:bodyPr/>
          <a:lstStyle/>
          <a:p>
            <a:r>
              <a:rPr lang="en-GB" dirty="0"/>
              <a:t>Todays task is to change a noun to an adjective. </a:t>
            </a:r>
            <a:r>
              <a:rPr lang="en-GB" dirty="0" smtClean="0"/>
              <a:t>Look at the next few slides to learn how to change nouns to adjectives. 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dirty="0" smtClean="0"/>
              <a:t>Grammar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97326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all adjectives that have been formed from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2800" dirty="0" err="1" smtClean="0"/>
              <a:t>skillful</a:t>
            </a:r>
            <a:endParaRPr lang="en-GB" sz="2800" dirty="0" smtClean="0"/>
          </a:p>
          <a:p>
            <a:r>
              <a:rPr lang="en-GB" sz="2800" dirty="0" smtClean="0"/>
              <a:t>monthly</a:t>
            </a:r>
          </a:p>
          <a:p>
            <a:r>
              <a:rPr lang="en-GB" sz="2800" dirty="0" smtClean="0"/>
              <a:t>poisonous</a:t>
            </a:r>
          </a:p>
          <a:p>
            <a:r>
              <a:rPr lang="en-GB" sz="2800" dirty="0" smtClean="0"/>
              <a:t>messy</a:t>
            </a:r>
          </a:p>
          <a:p>
            <a:r>
              <a:rPr lang="en-GB" sz="2800" dirty="0" smtClean="0"/>
              <a:t>foolish</a:t>
            </a:r>
          </a:p>
          <a:p>
            <a:r>
              <a:rPr lang="en-GB" sz="2800" dirty="0" smtClean="0"/>
              <a:t>worthless</a:t>
            </a:r>
          </a:p>
          <a:p>
            <a:r>
              <a:rPr lang="en-GB" sz="2800" dirty="0" smtClean="0"/>
              <a:t>successful</a:t>
            </a:r>
          </a:p>
          <a:p>
            <a:r>
              <a:rPr lang="en-GB" sz="2800" dirty="0" smtClean="0"/>
              <a:t>spotty</a:t>
            </a:r>
          </a:p>
          <a:p>
            <a:r>
              <a:rPr lang="en-GB" sz="2800" dirty="0" smtClean="0"/>
              <a:t>mysterious</a:t>
            </a:r>
          </a:p>
          <a:p>
            <a:r>
              <a:rPr lang="en-GB" sz="2800" dirty="0" smtClean="0"/>
              <a:t>friendly</a:t>
            </a:r>
          </a:p>
          <a:p>
            <a:r>
              <a:rPr lang="en-GB" sz="2800" dirty="0" smtClean="0"/>
              <a:t>magical</a:t>
            </a:r>
          </a:p>
          <a:p>
            <a:r>
              <a:rPr lang="en-GB" sz="2800" dirty="0" smtClean="0"/>
              <a:t>alphabetical</a:t>
            </a:r>
          </a:p>
          <a:p>
            <a:r>
              <a:rPr lang="en-GB" sz="2800" dirty="0" smtClean="0"/>
              <a:t>childish</a:t>
            </a:r>
          </a:p>
          <a:p>
            <a:r>
              <a:rPr lang="en-GB" sz="2800" dirty="0" smtClean="0"/>
              <a:t>homeless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49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48" y="764373"/>
            <a:ext cx="9767552" cy="12930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We can change nouns into adjectives by adding the following letters to the end of a noun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GB" sz="7200" dirty="0" smtClean="0"/>
              <a:t>-</a:t>
            </a:r>
            <a:r>
              <a:rPr lang="en-GB" sz="7200" dirty="0" err="1" smtClean="0"/>
              <a:t>ful</a:t>
            </a:r>
            <a:endParaRPr lang="en-GB" sz="7200" dirty="0" smtClean="0"/>
          </a:p>
          <a:p>
            <a:r>
              <a:rPr lang="en-GB" sz="7200" dirty="0" smtClean="0"/>
              <a:t>-</a:t>
            </a:r>
            <a:r>
              <a:rPr lang="en-GB" sz="7200" dirty="0" err="1" smtClean="0"/>
              <a:t>ical</a:t>
            </a:r>
            <a:endParaRPr lang="en-GB" sz="7200" dirty="0" smtClean="0"/>
          </a:p>
          <a:p>
            <a:r>
              <a:rPr lang="en-GB" sz="7200" dirty="0" smtClean="0"/>
              <a:t>-</a:t>
            </a:r>
            <a:r>
              <a:rPr lang="en-GB" sz="7200" dirty="0" err="1" smtClean="0"/>
              <a:t>ish</a:t>
            </a:r>
            <a:endParaRPr lang="en-GB" sz="7200" dirty="0" smtClean="0"/>
          </a:p>
          <a:p>
            <a:r>
              <a:rPr lang="en-GB" sz="7200" dirty="0" smtClean="0"/>
              <a:t>-less</a:t>
            </a:r>
          </a:p>
          <a:p>
            <a:r>
              <a:rPr lang="en-GB" sz="7200" dirty="0" smtClean="0"/>
              <a:t>-</a:t>
            </a:r>
            <a:r>
              <a:rPr lang="en-GB" sz="7200" dirty="0" err="1" smtClean="0"/>
              <a:t>ly</a:t>
            </a:r>
            <a:endParaRPr lang="en-GB" sz="7200" dirty="0" smtClean="0"/>
          </a:p>
          <a:p>
            <a:r>
              <a:rPr lang="en-GB" sz="7200" dirty="0" smtClean="0"/>
              <a:t>-</a:t>
            </a:r>
            <a:r>
              <a:rPr lang="en-GB" sz="7200" dirty="0" err="1" smtClean="0"/>
              <a:t>ous</a:t>
            </a:r>
            <a:endParaRPr lang="en-GB" sz="7200" dirty="0" smtClean="0"/>
          </a:p>
          <a:p>
            <a:r>
              <a:rPr lang="en-GB" sz="7200" dirty="0" smtClean="0"/>
              <a:t>-y</a:t>
            </a:r>
            <a:endParaRPr lang="en-GB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053848" y="3477295"/>
            <a:ext cx="2756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</a:rPr>
              <a:t>These are all called </a:t>
            </a:r>
            <a:r>
              <a:rPr lang="en-GB" sz="4800" dirty="0" smtClean="0">
                <a:solidFill>
                  <a:srgbClr val="FF0000"/>
                </a:solidFill>
              </a:rPr>
              <a:t>suffixes</a:t>
            </a:r>
            <a:r>
              <a:rPr lang="en-GB" sz="4800" dirty="0" smtClean="0">
                <a:solidFill>
                  <a:srgbClr val="00FF00"/>
                </a:solidFill>
              </a:rPr>
              <a:t>.</a:t>
            </a:r>
            <a:endParaRPr lang="en-GB" sz="4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look at the adjectives. Can you identify which nouns and suffixes were used.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2800" dirty="0" err="1" smtClean="0"/>
              <a:t>skillful</a:t>
            </a:r>
            <a:endParaRPr lang="en-GB" sz="2800" dirty="0" smtClean="0"/>
          </a:p>
          <a:p>
            <a:r>
              <a:rPr lang="en-GB" sz="2800" dirty="0" smtClean="0"/>
              <a:t>monthly</a:t>
            </a:r>
          </a:p>
          <a:p>
            <a:r>
              <a:rPr lang="en-GB" sz="2800" dirty="0" smtClean="0"/>
              <a:t>poisonous</a:t>
            </a:r>
          </a:p>
          <a:p>
            <a:r>
              <a:rPr lang="en-GB" sz="2800" dirty="0" smtClean="0"/>
              <a:t>messy</a:t>
            </a:r>
          </a:p>
          <a:p>
            <a:r>
              <a:rPr lang="en-GB" sz="2800" dirty="0" smtClean="0"/>
              <a:t>foolish</a:t>
            </a:r>
          </a:p>
          <a:p>
            <a:r>
              <a:rPr lang="en-GB" sz="2800" dirty="0" smtClean="0"/>
              <a:t>worthless</a:t>
            </a:r>
          </a:p>
          <a:p>
            <a:r>
              <a:rPr lang="en-GB" sz="2800" dirty="0" smtClean="0"/>
              <a:t>successful</a:t>
            </a:r>
          </a:p>
          <a:p>
            <a:r>
              <a:rPr lang="en-GB" sz="2800" dirty="0" smtClean="0"/>
              <a:t>spotty</a:t>
            </a:r>
          </a:p>
          <a:p>
            <a:r>
              <a:rPr lang="en-GB" sz="2800" dirty="0" smtClean="0"/>
              <a:t>mysterious</a:t>
            </a:r>
          </a:p>
          <a:p>
            <a:r>
              <a:rPr lang="en-GB" sz="2800" dirty="0" smtClean="0"/>
              <a:t>friendly</a:t>
            </a:r>
          </a:p>
          <a:p>
            <a:r>
              <a:rPr lang="en-GB" sz="2800" dirty="0" smtClean="0"/>
              <a:t>magical</a:t>
            </a:r>
          </a:p>
          <a:p>
            <a:r>
              <a:rPr lang="en-GB" sz="2800" dirty="0" smtClean="0"/>
              <a:t>alphabetical</a:t>
            </a:r>
          </a:p>
          <a:p>
            <a:r>
              <a:rPr lang="en-GB" sz="2800" dirty="0" smtClean="0"/>
              <a:t>childish</a:t>
            </a:r>
          </a:p>
          <a:p>
            <a:r>
              <a:rPr lang="en-GB" sz="2800" dirty="0" smtClean="0"/>
              <a:t>homeless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130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60" y="309154"/>
            <a:ext cx="11599940" cy="1295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Each suffix has it’s own meaning.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Can </a:t>
            </a:r>
            <a:r>
              <a:rPr lang="en-GB" sz="2200" dirty="0" smtClean="0"/>
              <a:t>you figure out which suffixes match which meaning?</a:t>
            </a:r>
            <a:br>
              <a:rPr lang="en-GB" sz="2200" dirty="0" smtClean="0"/>
            </a:br>
            <a:r>
              <a:rPr lang="en-GB" sz="2200" dirty="0" smtClean="0"/>
              <a:t>More than one suffix can match each meaning.</a:t>
            </a:r>
            <a:endParaRPr lang="en-GB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Meaning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full of</a:t>
            </a:r>
          </a:p>
          <a:p>
            <a:r>
              <a:rPr lang="en-GB" sz="2800" dirty="0" smtClean="0"/>
              <a:t>like</a:t>
            </a:r>
          </a:p>
          <a:p>
            <a:r>
              <a:rPr lang="en-GB" sz="2800" dirty="0" smtClean="0"/>
              <a:t>quality / nature</a:t>
            </a:r>
          </a:p>
          <a:p>
            <a:r>
              <a:rPr lang="en-GB" sz="2800" dirty="0" smtClean="0"/>
              <a:t>origin, nature</a:t>
            </a:r>
          </a:p>
          <a:p>
            <a:r>
              <a:rPr lang="en-GB" sz="2800" dirty="0" smtClean="0"/>
              <a:t>without</a:t>
            </a:r>
          </a:p>
          <a:p>
            <a:r>
              <a:rPr lang="en-GB" sz="2800" dirty="0" smtClean="0"/>
              <a:t>having the nature of</a:t>
            </a:r>
            <a:endParaRPr lang="en-GB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Suffix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-</a:t>
            </a:r>
            <a:r>
              <a:rPr lang="en-GB" sz="2800" dirty="0" err="1" smtClean="0"/>
              <a:t>ful</a:t>
            </a:r>
            <a:endParaRPr lang="en-GB" sz="2800" dirty="0" smtClean="0"/>
          </a:p>
          <a:p>
            <a:r>
              <a:rPr lang="en-GB" sz="2800" dirty="0" smtClean="0"/>
              <a:t>-</a:t>
            </a:r>
            <a:r>
              <a:rPr lang="en-GB" sz="2800" dirty="0" err="1" smtClean="0"/>
              <a:t>ly</a:t>
            </a:r>
            <a:r>
              <a:rPr lang="en-GB" sz="2800" dirty="0" smtClean="0"/>
              <a:t> , -y</a:t>
            </a:r>
          </a:p>
          <a:p>
            <a:r>
              <a:rPr lang="en-GB" sz="2800" dirty="0" smtClean="0"/>
              <a:t>-</a:t>
            </a:r>
            <a:r>
              <a:rPr lang="en-GB" sz="2800" dirty="0" err="1" smtClean="0"/>
              <a:t>ous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-</a:t>
            </a:r>
            <a:r>
              <a:rPr lang="en-GB" sz="2800" dirty="0" err="1" smtClean="0"/>
              <a:t>ish</a:t>
            </a:r>
            <a:endParaRPr lang="en-GB" sz="2800" dirty="0" smtClean="0"/>
          </a:p>
          <a:p>
            <a:r>
              <a:rPr lang="en-GB" sz="2800" dirty="0" smtClean="0"/>
              <a:t>-less</a:t>
            </a:r>
          </a:p>
          <a:p>
            <a:r>
              <a:rPr lang="en-GB" sz="2800" dirty="0" smtClean="0"/>
              <a:t>-</a:t>
            </a:r>
            <a:r>
              <a:rPr lang="en-GB" sz="2800" dirty="0" err="1" smtClean="0"/>
              <a:t>ical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1186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381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Letter-join Plus 8</vt:lpstr>
      <vt:lpstr>Office Theme</vt:lpstr>
      <vt:lpstr>English  Wednesday  24.02.21</vt:lpstr>
      <vt:lpstr>Handwriting   Practice harder words – LETTERJOIN – Students – Password  lj8943 (finger swipe is in the shape of a letter L) https://www.letterjoin.co.uk/tablet_login/ </vt:lpstr>
      <vt:lpstr>Reading</vt:lpstr>
      <vt:lpstr>Spellings </vt:lpstr>
      <vt:lpstr>Changing nouns and verbs into adjectives</vt:lpstr>
      <vt:lpstr>These are all adjectives that have been formed from nouns</vt:lpstr>
      <vt:lpstr>We can change nouns into adjectives by adding the following letters to the end of a noun</vt:lpstr>
      <vt:lpstr>Now look at the adjectives. Can you identify which nouns and suffixes were used.</vt:lpstr>
      <vt:lpstr>Each suffix has it’s own meaning.  Can you figure out which suffixes match which meaning? More than one suffix can match each meaning.</vt:lpstr>
      <vt:lpstr>Writing task: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 Monday  11.01.21</dc:title>
  <dc:creator>r.Metcalf@wvdomain.local</dc:creator>
  <cp:lastModifiedBy>r.Metcalf</cp:lastModifiedBy>
  <cp:revision>37</cp:revision>
  <dcterms:created xsi:type="dcterms:W3CDTF">2021-01-08T09:41:03Z</dcterms:created>
  <dcterms:modified xsi:type="dcterms:W3CDTF">2021-02-23T18:44:10Z</dcterms:modified>
</cp:coreProperties>
</file>