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64" r:id="rId3"/>
    <p:sldId id="345" r:id="rId4"/>
    <p:sldId id="347" r:id="rId5"/>
    <p:sldId id="344" r:id="rId6"/>
    <p:sldId id="340" r:id="rId7"/>
    <p:sldId id="341" r:id="rId8"/>
    <p:sldId id="342" r:id="rId9"/>
    <p:sldId id="343" r:id="rId10"/>
    <p:sldId id="346" r:id="rId11"/>
    <p:sldId id="325" r:id="rId12"/>
    <p:sldId id="348" r:id="rId13"/>
    <p:sldId id="285" r:id="rId14"/>
    <p:sldId id="294" r:id="rId15"/>
    <p:sldId id="296" r:id="rId16"/>
    <p:sldId id="286" r:id="rId17"/>
    <p:sldId id="287" r:id="rId18"/>
    <p:sldId id="283" r:id="rId19"/>
    <p:sldId id="328" r:id="rId20"/>
    <p:sldId id="349"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89" autoAdjust="0"/>
    <p:restoredTop sz="94660"/>
  </p:normalViewPr>
  <p:slideViewPr>
    <p:cSldViewPr snapToGrid="0">
      <p:cViewPr varScale="1">
        <p:scale>
          <a:sx n="88" d="100"/>
          <a:sy n="88" d="100"/>
        </p:scale>
        <p:origin x="557"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ABB389-75BE-4DD2-B927-F36EE7CF1C36}" type="datetimeFigureOut">
              <a:rPr lang="en-US" smtClean="0"/>
              <a:t>2/20/2021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3FA3BD-E058-4566-BD02-9C563B2CC45A}" type="slidenum">
              <a:rPr lang="en-US" smtClean="0"/>
              <a:t>‹#›</a:t>
            </a:fld>
            <a:endParaRPr lang="en-US"/>
          </a:p>
        </p:txBody>
      </p:sp>
    </p:spTree>
    <p:extLst>
      <p:ext uri="{BB962C8B-B14F-4D97-AF65-F5344CB8AC3E}">
        <p14:creationId xmlns:p14="http://schemas.microsoft.com/office/powerpoint/2010/main" val="7045143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F7C7B32-5564-4814-9D22-DC69BE1C261D}" type="datetimeFigureOut">
              <a:rPr lang="en-US" smtClean="0"/>
              <a:t>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945190-5752-4AE2-92F6-448D0A91AE2B}" type="slidenum">
              <a:rPr lang="en-US" smtClean="0"/>
              <a:t>‹#›</a:t>
            </a:fld>
            <a:endParaRPr lang="en-US"/>
          </a:p>
        </p:txBody>
      </p:sp>
    </p:spTree>
    <p:extLst>
      <p:ext uri="{BB962C8B-B14F-4D97-AF65-F5344CB8AC3E}">
        <p14:creationId xmlns:p14="http://schemas.microsoft.com/office/powerpoint/2010/main" val="4064992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7C7B32-5564-4814-9D22-DC69BE1C261D}" type="datetimeFigureOut">
              <a:rPr lang="en-US" smtClean="0"/>
              <a:t>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945190-5752-4AE2-92F6-448D0A91AE2B}" type="slidenum">
              <a:rPr lang="en-US" smtClean="0"/>
              <a:t>‹#›</a:t>
            </a:fld>
            <a:endParaRPr lang="en-US"/>
          </a:p>
        </p:txBody>
      </p:sp>
    </p:spTree>
    <p:extLst>
      <p:ext uri="{BB962C8B-B14F-4D97-AF65-F5344CB8AC3E}">
        <p14:creationId xmlns:p14="http://schemas.microsoft.com/office/powerpoint/2010/main" val="369420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7C7B32-5564-4814-9D22-DC69BE1C261D}" type="datetimeFigureOut">
              <a:rPr lang="en-US" smtClean="0"/>
              <a:t>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945190-5752-4AE2-92F6-448D0A91AE2B}" type="slidenum">
              <a:rPr lang="en-US" smtClean="0"/>
              <a:t>‹#›</a:t>
            </a:fld>
            <a:endParaRPr lang="en-US"/>
          </a:p>
        </p:txBody>
      </p:sp>
    </p:spTree>
    <p:extLst>
      <p:ext uri="{BB962C8B-B14F-4D97-AF65-F5344CB8AC3E}">
        <p14:creationId xmlns:p14="http://schemas.microsoft.com/office/powerpoint/2010/main" val="3088821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7C7B32-5564-4814-9D22-DC69BE1C261D}" type="datetimeFigureOut">
              <a:rPr lang="en-US" smtClean="0"/>
              <a:t>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945190-5752-4AE2-92F6-448D0A91AE2B}" type="slidenum">
              <a:rPr lang="en-US" smtClean="0"/>
              <a:t>‹#›</a:t>
            </a:fld>
            <a:endParaRPr lang="en-US"/>
          </a:p>
        </p:txBody>
      </p:sp>
    </p:spTree>
    <p:extLst>
      <p:ext uri="{BB962C8B-B14F-4D97-AF65-F5344CB8AC3E}">
        <p14:creationId xmlns:p14="http://schemas.microsoft.com/office/powerpoint/2010/main" val="373438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F7C7B32-5564-4814-9D22-DC69BE1C261D}" type="datetimeFigureOut">
              <a:rPr lang="en-US" smtClean="0"/>
              <a:t>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945190-5752-4AE2-92F6-448D0A91AE2B}" type="slidenum">
              <a:rPr lang="en-US" smtClean="0"/>
              <a:t>‹#›</a:t>
            </a:fld>
            <a:endParaRPr lang="en-US"/>
          </a:p>
        </p:txBody>
      </p:sp>
    </p:spTree>
    <p:extLst>
      <p:ext uri="{BB962C8B-B14F-4D97-AF65-F5344CB8AC3E}">
        <p14:creationId xmlns:p14="http://schemas.microsoft.com/office/powerpoint/2010/main" val="25762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F7C7B32-5564-4814-9D22-DC69BE1C261D}" type="datetimeFigureOut">
              <a:rPr lang="en-US" smtClean="0"/>
              <a:t>2/20/2021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945190-5752-4AE2-92F6-448D0A91AE2B}" type="slidenum">
              <a:rPr lang="en-US" smtClean="0"/>
              <a:t>‹#›</a:t>
            </a:fld>
            <a:endParaRPr lang="en-US"/>
          </a:p>
        </p:txBody>
      </p:sp>
    </p:spTree>
    <p:extLst>
      <p:ext uri="{BB962C8B-B14F-4D97-AF65-F5344CB8AC3E}">
        <p14:creationId xmlns:p14="http://schemas.microsoft.com/office/powerpoint/2010/main" val="7617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F7C7B32-5564-4814-9D22-DC69BE1C261D}" type="datetimeFigureOut">
              <a:rPr lang="en-US" smtClean="0"/>
              <a:t>2/20/2021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945190-5752-4AE2-92F6-448D0A91AE2B}" type="slidenum">
              <a:rPr lang="en-US" smtClean="0"/>
              <a:t>‹#›</a:t>
            </a:fld>
            <a:endParaRPr lang="en-US"/>
          </a:p>
        </p:txBody>
      </p:sp>
    </p:spTree>
    <p:extLst>
      <p:ext uri="{BB962C8B-B14F-4D97-AF65-F5344CB8AC3E}">
        <p14:creationId xmlns:p14="http://schemas.microsoft.com/office/powerpoint/2010/main" val="2290673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F7C7B32-5564-4814-9D22-DC69BE1C261D}" type="datetimeFigureOut">
              <a:rPr lang="en-US" smtClean="0"/>
              <a:t>2/20/2021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945190-5752-4AE2-92F6-448D0A91AE2B}" type="slidenum">
              <a:rPr lang="en-US" smtClean="0"/>
              <a:t>‹#›</a:t>
            </a:fld>
            <a:endParaRPr lang="en-US"/>
          </a:p>
        </p:txBody>
      </p:sp>
    </p:spTree>
    <p:extLst>
      <p:ext uri="{BB962C8B-B14F-4D97-AF65-F5344CB8AC3E}">
        <p14:creationId xmlns:p14="http://schemas.microsoft.com/office/powerpoint/2010/main" val="4110872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7C7B32-5564-4814-9D22-DC69BE1C261D}" type="datetimeFigureOut">
              <a:rPr lang="en-US" smtClean="0"/>
              <a:t>2/20/2021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945190-5752-4AE2-92F6-448D0A91AE2B}" type="slidenum">
              <a:rPr lang="en-US" smtClean="0"/>
              <a:t>‹#›</a:t>
            </a:fld>
            <a:endParaRPr lang="en-US"/>
          </a:p>
        </p:txBody>
      </p:sp>
    </p:spTree>
    <p:extLst>
      <p:ext uri="{BB962C8B-B14F-4D97-AF65-F5344CB8AC3E}">
        <p14:creationId xmlns:p14="http://schemas.microsoft.com/office/powerpoint/2010/main" val="2513039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F7C7B32-5564-4814-9D22-DC69BE1C261D}" type="datetimeFigureOut">
              <a:rPr lang="en-US" smtClean="0"/>
              <a:t>2/20/2021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945190-5752-4AE2-92F6-448D0A91AE2B}" type="slidenum">
              <a:rPr lang="en-US" smtClean="0"/>
              <a:t>‹#›</a:t>
            </a:fld>
            <a:endParaRPr lang="en-US"/>
          </a:p>
        </p:txBody>
      </p:sp>
    </p:spTree>
    <p:extLst>
      <p:ext uri="{BB962C8B-B14F-4D97-AF65-F5344CB8AC3E}">
        <p14:creationId xmlns:p14="http://schemas.microsoft.com/office/powerpoint/2010/main" val="1355020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F7C7B32-5564-4814-9D22-DC69BE1C261D}" type="datetimeFigureOut">
              <a:rPr lang="en-US" smtClean="0"/>
              <a:t>2/20/2021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945190-5752-4AE2-92F6-448D0A91AE2B}" type="slidenum">
              <a:rPr lang="en-US" smtClean="0"/>
              <a:t>‹#›</a:t>
            </a:fld>
            <a:endParaRPr lang="en-US"/>
          </a:p>
        </p:txBody>
      </p:sp>
    </p:spTree>
    <p:extLst>
      <p:ext uri="{BB962C8B-B14F-4D97-AF65-F5344CB8AC3E}">
        <p14:creationId xmlns:p14="http://schemas.microsoft.com/office/powerpoint/2010/main" val="2318094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7C7B32-5564-4814-9D22-DC69BE1C261D}" type="datetimeFigureOut">
              <a:rPr lang="en-US" smtClean="0"/>
              <a:t>2/20/2021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945190-5752-4AE2-92F6-448D0A91AE2B}" type="slidenum">
              <a:rPr lang="en-US" smtClean="0"/>
              <a:t>‹#›</a:t>
            </a:fld>
            <a:endParaRPr lang="en-US"/>
          </a:p>
        </p:txBody>
      </p:sp>
    </p:spTree>
    <p:extLst>
      <p:ext uri="{BB962C8B-B14F-4D97-AF65-F5344CB8AC3E}">
        <p14:creationId xmlns:p14="http://schemas.microsoft.com/office/powerpoint/2010/main" val="37233801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pellingframe.co.uk/spelling-rule/16/11-The-suffix-ous-1-of-2" TargetMode="External"/><Relationship Id="rId2" Type="http://schemas.openxmlformats.org/officeDocument/2006/relationships/hyperlink" Target="https://www.phonicsplay.co.uk/resource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phonicsplay.co.uk/resources" TargetMode="External"/><Relationship Id="rId2" Type="http://schemas.openxmlformats.org/officeDocument/2006/relationships/hyperlink" Target="https://spellingframe.co.uk/"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phonicsplay.co.uk/resources" TargetMode="External"/><Relationship Id="rId2" Type="http://schemas.openxmlformats.org/officeDocument/2006/relationships/hyperlink" Target="https://spellingframe.co.uk/"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letterjoin.co.uk/"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English</a:t>
            </a:r>
            <a:br>
              <a:rPr lang="en-US" dirty="0" smtClean="0"/>
            </a:br>
            <a:r>
              <a:rPr lang="en-US" dirty="0" smtClean="0"/>
              <a:t>26/02/2021</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2968913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Spellings – Group 3</a:t>
            </a:r>
            <a:endParaRPr lang="en-US" dirty="0"/>
          </a:p>
        </p:txBody>
      </p:sp>
      <p:sp>
        <p:nvSpPr>
          <p:cNvPr id="3" name="Content Placeholder 2"/>
          <p:cNvSpPr>
            <a:spLocks noGrp="1"/>
          </p:cNvSpPr>
          <p:nvPr>
            <p:ph idx="1"/>
          </p:nvPr>
        </p:nvSpPr>
        <p:spPr/>
        <p:txBody>
          <a:bodyPr/>
          <a:lstStyle/>
          <a:p>
            <a:r>
              <a:rPr lang="en-GB" dirty="0" smtClean="0"/>
              <a:t>This week`s spellings are all about converting nouns to adjectives by adding suffixes (endings)</a:t>
            </a:r>
          </a:p>
          <a:p>
            <a:endParaRPr lang="en-GB" dirty="0"/>
          </a:p>
          <a:p>
            <a:r>
              <a:rPr lang="en-GB" dirty="0" smtClean="0"/>
              <a:t>Your word list below contains both the noun and adjective</a:t>
            </a:r>
          </a:p>
          <a:p>
            <a:r>
              <a:rPr lang="en-GB" dirty="0" smtClean="0"/>
              <a:t>For example </a:t>
            </a:r>
            <a:r>
              <a:rPr lang="en-GB" dirty="0" smtClean="0">
                <a:solidFill>
                  <a:srgbClr val="FF0000"/>
                </a:solidFill>
              </a:rPr>
              <a:t>danger</a:t>
            </a:r>
            <a:r>
              <a:rPr lang="en-GB" dirty="0" smtClean="0"/>
              <a:t> becomes </a:t>
            </a:r>
            <a:r>
              <a:rPr lang="en-GB" dirty="0" smtClean="0">
                <a:solidFill>
                  <a:srgbClr val="FF0000"/>
                </a:solidFill>
              </a:rPr>
              <a:t>dangerous</a:t>
            </a:r>
            <a:r>
              <a:rPr lang="en-GB" dirty="0" smtClean="0"/>
              <a:t> by adding </a:t>
            </a:r>
            <a:r>
              <a:rPr lang="en-GB" dirty="0" smtClean="0">
                <a:solidFill>
                  <a:srgbClr val="FF0000"/>
                </a:solidFill>
              </a:rPr>
              <a:t>-</a:t>
            </a:r>
            <a:r>
              <a:rPr lang="en-GB" dirty="0" err="1" smtClean="0">
                <a:solidFill>
                  <a:srgbClr val="FF0000"/>
                </a:solidFill>
              </a:rPr>
              <a:t>ous</a:t>
            </a:r>
            <a:endParaRPr lang="en-GB" dirty="0" smtClean="0">
              <a:solidFill>
                <a:srgbClr val="FF0000"/>
              </a:solidFill>
            </a:endParaRPr>
          </a:p>
          <a:p>
            <a:r>
              <a:rPr lang="en-GB" dirty="0" smtClean="0"/>
              <a:t>Other nouns remove the vowel first and then add the –</a:t>
            </a:r>
            <a:r>
              <a:rPr lang="en-GB" dirty="0" err="1" smtClean="0"/>
              <a:t>ous</a:t>
            </a:r>
            <a:r>
              <a:rPr lang="en-GB" dirty="0" smtClean="0"/>
              <a:t>, such as </a:t>
            </a:r>
            <a:r>
              <a:rPr lang="en-GB" dirty="0" smtClean="0">
                <a:solidFill>
                  <a:srgbClr val="00B050"/>
                </a:solidFill>
              </a:rPr>
              <a:t>nerve</a:t>
            </a:r>
            <a:r>
              <a:rPr lang="en-GB" dirty="0" smtClean="0"/>
              <a:t> and </a:t>
            </a:r>
            <a:r>
              <a:rPr lang="en-GB" dirty="0" smtClean="0">
                <a:solidFill>
                  <a:srgbClr val="00B050"/>
                </a:solidFill>
              </a:rPr>
              <a:t>nervous</a:t>
            </a:r>
            <a:endParaRPr lang="en-US" dirty="0">
              <a:solidFill>
                <a:srgbClr val="00B050"/>
              </a:solidFill>
            </a:endParaRPr>
          </a:p>
        </p:txBody>
      </p:sp>
    </p:spTree>
    <p:extLst>
      <p:ext uri="{BB962C8B-B14F-4D97-AF65-F5344CB8AC3E}">
        <p14:creationId xmlns:p14="http://schemas.microsoft.com/office/powerpoint/2010/main" val="32932571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Handwriting and Spellings Group 3</a:t>
            </a:r>
            <a:endParaRPr lang="en-US" dirty="0"/>
          </a:p>
        </p:txBody>
      </p:sp>
      <p:pic>
        <p:nvPicPr>
          <p:cNvPr id="7" name="Content Placeholder 3"/>
          <p:cNvPicPr>
            <a:picLocks noGrp="1" noChangeAspect="1"/>
          </p:cNvPicPr>
          <p:nvPr>
            <p:ph idx="1"/>
          </p:nvPr>
        </p:nvPicPr>
        <p:blipFill>
          <a:blip r:embed="rId2"/>
          <a:stretch>
            <a:fillRect/>
          </a:stretch>
        </p:blipFill>
        <p:spPr>
          <a:xfrm>
            <a:off x="871537" y="2262981"/>
            <a:ext cx="10448925" cy="3476625"/>
          </a:xfrm>
          <a:prstGeom prst="rect">
            <a:avLst/>
          </a:prstGeom>
        </p:spPr>
      </p:pic>
    </p:spTree>
    <p:extLst>
      <p:ext uri="{BB962C8B-B14F-4D97-AF65-F5344CB8AC3E}">
        <p14:creationId xmlns:p14="http://schemas.microsoft.com/office/powerpoint/2010/main" val="9760605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Spelling group 3</a:t>
            </a:r>
            <a:endParaRPr lang="en-US" dirty="0"/>
          </a:p>
        </p:txBody>
      </p:sp>
      <p:sp>
        <p:nvSpPr>
          <p:cNvPr id="3" name="Content Placeholder 2"/>
          <p:cNvSpPr>
            <a:spLocks noGrp="1"/>
          </p:cNvSpPr>
          <p:nvPr>
            <p:ph idx="1"/>
          </p:nvPr>
        </p:nvSpPr>
        <p:spPr/>
        <p:txBody>
          <a:bodyPr>
            <a:normAutofit/>
          </a:bodyPr>
          <a:lstStyle/>
          <a:p>
            <a:r>
              <a:rPr lang="en-GB" dirty="0" smtClean="0"/>
              <a:t>Then have a go at Phase 5 and 6 games on</a:t>
            </a:r>
          </a:p>
          <a:p>
            <a:r>
              <a:rPr lang="en-US" dirty="0">
                <a:hlinkClick r:id="rId2"/>
              </a:rPr>
              <a:t>https://</a:t>
            </a:r>
            <a:r>
              <a:rPr lang="en-US" dirty="0" smtClean="0">
                <a:hlinkClick r:id="rId2"/>
              </a:rPr>
              <a:t>www.phonicsplay.co.uk/resources</a:t>
            </a:r>
            <a:endParaRPr lang="en-US" dirty="0" smtClean="0"/>
          </a:p>
          <a:p>
            <a:endParaRPr lang="en-GB" dirty="0"/>
          </a:p>
          <a:p>
            <a:r>
              <a:rPr lang="en-GB" dirty="0" smtClean="0"/>
              <a:t>Or practise, play games and test yourself on Spelling </a:t>
            </a:r>
            <a:r>
              <a:rPr lang="en-GB" dirty="0"/>
              <a:t>Frame </a:t>
            </a:r>
            <a:r>
              <a:rPr lang="en-GB" dirty="0">
                <a:hlinkClick r:id="rId3"/>
              </a:rPr>
              <a:t>https://</a:t>
            </a:r>
            <a:r>
              <a:rPr lang="en-GB" dirty="0" smtClean="0">
                <a:hlinkClick r:id="rId3"/>
              </a:rPr>
              <a:t>spellingframe.co.uk/spelling-rule/16/11-The-suffix-ous-1-of-2</a:t>
            </a:r>
            <a:endParaRPr lang="en-GB" dirty="0" smtClean="0"/>
          </a:p>
          <a:p>
            <a:endParaRPr lang="en-GB" dirty="0" smtClean="0"/>
          </a:p>
          <a:p>
            <a:pPr marL="0" indent="0">
              <a:buNone/>
            </a:pPr>
            <a:endParaRPr lang="en-GB" dirty="0" smtClean="0"/>
          </a:p>
          <a:p>
            <a:endParaRPr lang="en-US" dirty="0"/>
          </a:p>
        </p:txBody>
      </p:sp>
    </p:spTree>
    <p:extLst>
      <p:ext uri="{BB962C8B-B14F-4D97-AF65-F5344CB8AC3E}">
        <p14:creationId xmlns:p14="http://schemas.microsoft.com/office/powerpoint/2010/main" val="4358447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Handwriting + Spellings Group 2</a:t>
            </a:r>
            <a:endParaRPr lang="en-US" dirty="0"/>
          </a:p>
        </p:txBody>
      </p:sp>
      <p:sp>
        <p:nvSpPr>
          <p:cNvPr id="3" name="Content Placeholder 2"/>
          <p:cNvSpPr>
            <a:spLocks noGrp="1"/>
          </p:cNvSpPr>
          <p:nvPr>
            <p:ph idx="1"/>
          </p:nvPr>
        </p:nvSpPr>
        <p:spPr/>
        <p:txBody>
          <a:bodyPr/>
          <a:lstStyle/>
          <a:p>
            <a:r>
              <a:rPr lang="en-US" dirty="0"/>
              <a:t>Prefixes are groups of letters that can be added to the beginning of root words. They </a:t>
            </a:r>
            <a:r>
              <a:rPr lang="en-US" dirty="0" smtClean="0"/>
              <a:t>usually change </a:t>
            </a:r>
            <a:r>
              <a:rPr lang="en-US" dirty="0"/>
              <a:t>the meaning of the root word. The focus prefixes for this unit are </a:t>
            </a:r>
            <a:r>
              <a:rPr lang="en-US" i="1" dirty="0">
                <a:solidFill>
                  <a:srgbClr val="FF0000"/>
                </a:solidFill>
              </a:rPr>
              <a:t>anti</a:t>
            </a:r>
            <a:r>
              <a:rPr lang="en-US" dirty="0">
                <a:solidFill>
                  <a:srgbClr val="FF0000"/>
                </a:solidFill>
              </a:rPr>
              <a:t>- and </a:t>
            </a:r>
            <a:r>
              <a:rPr lang="en-US" i="1" dirty="0">
                <a:solidFill>
                  <a:srgbClr val="FF0000"/>
                </a:solidFill>
              </a:rPr>
              <a:t>sub-</a:t>
            </a:r>
            <a:r>
              <a:rPr lang="en-US" dirty="0"/>
              <a:t>. </a:t>
            </a:r>
            <a:endParaRPr lang="en-US" dirty="0" smtClean="0"/>
          </a:p>
          <a:p>
            <a:r>
              <a:rPr lang="en-US" dirty="0" smtClean="0"/>
              <a:t>The prefix </a:t>
            </a:r>
            <a:r>
              <a:rPr lang="en-US" i="1" dirty="0"/>
              <a:t>anti- </a:t>
            </a:r>
            <a:r>
              <a:rPr lang="en-US" dirty="0"/>
              <a:t>means </a:t>
            </a:r>
            <a:r>
              <a:rPr lang="en-US" i="1" dirty="0">
                <a:solidFill>
                  <a:srgbClr val="FF0000"/>
                </a:solidFill>
              </a:rPr>
              <a:t>against</a:t>
            </a:r>
            <a:r>
              <a:rPr lang="en-US" dirty="0">
                <a:solidFill>
                  <a:srgbClr val="FF0000"/>
                </a:solidFill>
              </a:rPr>
              <a:t>. </a:t>
            </a:r>
            <a:r>
              <a:rPr lang="en-US" dirty="0"/>
              <a:t>The prefix </a:t>
            </a:r>
            <a:r>
              <a:rPr lang="en-US" i="1" dirty="0"/>
              <a:t>sub- </a:t>
            </a:r>
            <a:r>
              <a:rPr lang="en-US" dirty="0"/>
              <a:t>means </a:t>
            </a:r>
            <a:r>
              <a:rPr lang="en-US" i="1" dirty="0">
                <a:solidFill>
                  <a:srgbClr val="FF0000"/>
                </a:solidFill>
              </a:rPr>
              <a:t>under </a:t>
            </a:r>
            <a:r>
              <a:rPr lang="en-US" dirty="0">
                <a:solidFill>
                  <a:srgbClr val="FF0000"/>
                </a:solidFill>
              </a:rPr>
              <a:t>or </a:t>
            </a:r>
            <a:r>
              <a:rPr lang="en-US" i="1" dirty="0">
                <a:solidFill>
                  <a:srgbClr val="FF0000"/>
                </a:solidFill>
              </a:rPr>
              <a:t>below</a:t>
            </a:r>
            <a:r>
              <a:rPr lang="en-US" dirty="0">
                <a:solidFill>
                  <a:srgbClr val="FF0000"/>
                </a:solidFill>
              </a:rPr>
              <a:t>.</a:t>
            </a:r>
          </a:p>
        </p:txBody>
      </p:sp>
    </p:spTree>
    <p:extLst>
      <p:ext uri="{BB962C8B-B14F-4D97-AF65-F5344CB8AC3E}">
        <p14:creationId xmlns:p14="http://schemas.microsoft.com/office/powerpoint/2010/main" val="6217972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Handwriting and Spellings Group 2  </a:t>
            </a:r>
            <a:endParaRPr lang="en-US" dirty="0"/>
          </a:p>
        </p:txBody>
      </p:sp>
      <p:sp>
        <p:nvSpPr>
          <p:cNvPr id="3" name="Content Placeholder 2"/>
          <p:cNvSpPr>
            <a:spLocks noGrp="1"/>
          </p:cNvSpPr>
          <p:nvPr>
            <p:ph idx="1"/>
          </p:nvPr>
        </p:nvSpPr>
        <p:spPr/>
        <p:txBody>
          <a:bodyPr/>
          <a:lstStyle/>
          <a:p>
            <a:endParaRPr lang="en-GB" dirty="0" smtClean="0"/>
          </a:p>
          <a:p>
            <a:endParaRPr lang="en-GB" dirty="0"/>
          </a:p>
          <a:p>
            <a:endParaRPr lang="en-GB" dirty="0" smtClean="0"/>
          </a:p>
          <a:p>
            <a:endParaRPr lang="en-GB" dirty="0"/>
          </a:p>
          <a:p>
            <a:endParaRPr lang="en-US" dirty="0"/>
          </a:p>
        </p:txBody>
      </p:sp>
      <p:pic>
        <p:nvPicPr>
          <p:cNvPr id="5" name="Content Placeholder 3"/>
          <p:cNvPicPr>
            <a:picLocks noChangeAspect="1"/>
          </p:cNvPicPr>
          <p:nvPr/>
        </p:nvPicPr>
        <p:blipFill>
          <a:blip r:embed="rId2"/>
          <a:stretch>
            <a:fillRect/>
          </a:stretch>
        </p:blipFill>
        <p:spPr>
          <a:xfrm>
            <a:off x="952500" y="2414016"/>
            <a:ext cx="10287000" cy="2953512"/>
          </a:xfrm>
          <a:prstGeom prst="rect">
            <a:avLst/>
          </a:prstGeom>
        </p:spPr>
      </p:pic>
    </p:spTree>
    <p:extLst>
      <p:ext uri="{BB962C8B-B14F-4D97-AF65-F5344CB8AC3E}">
        <p14:creationId xmlns:p14="http://schemas.microsoft.com/office/powerpoint/2010/main" val="20825360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Group 2 Spellings</a:t>
            </a:r>
            <a:endParaRPr lang="en-US" dirty="0"/>
          </a:p>
        </p:txBody>
      </p:sp>
      <p:sp>
        <p:nvSpPr>
          <p:cNvPr id="3" name="Content Placeholder 2"/>
          <p:cNvSpPr>
            <a:spLocks noGrp="1"/>
          </p:cNvSpPr>
          <p:nvPr>
            <p:ph idx="1"/>
          </p:nvPr>
        </p:nvSpPr>
        <p:spPr/>
        <p:txBody>
          <a:bodyPr/>
          <a:lstStyle/>
          <a:p>
            <a:r>
              <a:rPr lang="en-GB" dirty="0" smtClean="0"/>
              <a:t>Then have a play around with the different games and tests on</a:t>
            </a:r>
          </a:p>
          <a:p>
            <a:endParaRPr lang="en-GB" dirty="0" smtClean="0"/>
          </a:p>
          <a:p>
            <a:r>
              <a:rPr lang="en-US" dirty="0">
                <a:hlinkClick r:id="rId2"/>
              </a:rPr>
              <a:t>https://spellingframe.co.uk</a:t>
            </a:r>
            <a:r>
              <a:rPr lang="en-US" dirty="0" smtClean="0">
                <a:hlinkClick r:id="rId2"/>
              </a:rPr>
              <a:t>/</a:t>
            </a:r>
            <a:endParaRPr lang="en-US" dirty="0" smtClean="0"/>
          </a:p>
          <a:p>
            <a:endParaRPr lang="en-GB" dirty="0"/>
          </a:p>
          <a:p>
            <a:r>
              <a:rPr lang="en-GB" dirty="0" smtClean="0"/>
              <a:t>And </a:t>
            </a:r>
          </a:p>
          <a:p>
            <a:endParaRPr lang="en-GB" dirty="0"/>
          </a:p>
          <a:p>
            <a:r>
              <a:rPr lang="en-US" dirty="0">
                <a:hlinkClick r:id="rId3"/>
              </a:rPr>
              <a:t>https://</a:t>
            </a:r>
            <a:r>
              <a:rPr lang="en-US" dirty="0" smtClean="0">
                <a:hlinkClick r:id="rId3"/>
              </a:rPr>
              <a:t>www.phonicsplay.co.uk/resources</a:t>
            </a:r>
            <a:endParaRPr lang="en-US" dirty="0" smtClean="0"/>
          </a:p>
          <a:p>
            <a:endParaRPr lang="en-US" dirty="0"/>
          </a:p>
        </p:txBody>
      </p:sp>
    </p:spTree>
    <p:extLst>
      <p:ext uri="{BB962C8B-B14F-4D97-AF65-F5344CB8AC3E}">
        <p14:creationId xmlns:p14="http://schemas.microsoft.com/office/powerpoint/2010/main" val="32607843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Handwriting + Spellings Group 1 </a:t>
            </a:r>
            <a:endParaRPr lang="en-US" dirty="0"/>
          </a:p>
        </p:txBody>
      </p:sp>
      <p:sp>
        <p:nvSpPr>
          <p:cNvPr id="6" name="Content Placeholder 5"/>
          <p:cNvSpPr>
            <a:spLocks noGrp="1"/>
          </p:cNvSpPr>
          <p:nvPr>
            <p:ph idx="1"/>
          </p:nvPr>
        </p:nvSpPr>
        <p:spPr/>
        <p:txBody>
          <a:bodyPr/>
          <a:lstStyle/>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US" dirty="0"/>
          </a:p>
        </p:txBody>
      </p:sp>
      <p:pic>
        <p:nvPicPr>
          <p:cNvPr id="5" name="Content Placeholder 3"/>
          <p:cNvPicPr>
            <a:picLocks noChangeAspect="1"/>
          </p:cNvPicPr>
          <p:nvPr/>
        </p:nvPicPr>
        <p:blipFill>
          <a:blip r:embed="rId2"/>
          <a:stretch>
            <a:fillRect/>
          </a:stretch>
        </p:blipFill>
        <p:spPr>
          <a:xfrm>
            <a:off x="1645920" y="2088801"/>
            <a:ext cx="9054639" cy="3891375"/>
          </a:xfrm>
          <a:prstGeom prst="rect">
            <a:avLst/>
          </a:prstGeom>
        </p:spPr>
      </p:pic>
    </p:spTree>
    <p:extLst>
      <p:ext uri="{BB962C8B-B14F-4D97-AF65-F5344CB8AC3E}">
        <p14:creationId xmlns:p14="http://schemas.microsoft.com/office/powerpoint/2010/main" val="33009802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a:t>Handwriting + Spellings Group 1 </a:t>
            </a:r>
            <a:endParaRPr lang="en-US" sz="4000" dirty="0"/>
          </a:p>
        </p:txBody>
      </p:sp>
      <p:sp>
        <p:nvSpPr>
          <p:cNvPr id="3" name="Content Placeholder 2"/>
          <p:cNvSpPr>
            <a:spLocks noGrp="1"/>
          </p:cNvSpPr>
          <p:nvPr>
            <p:ph idx="1"/>
          </p:nvPr>
        </p:nvSpPr>
        <p:spPr/>
        <p:txBody>
          <a:bodyPr>
            <a:normAutofit/>
          </a:bodyPr>
          <a:lstStyle/>
          <a:p>
            <a:r>
              <a:rPr lang="en-GB" dirty="0"/>
              <a:t>Try the Spelling Frame practise, games and tests on </a:t>
            </a:r>
            <a:r>
              <a:rPr lang="en-GB" dirty="0">
                <a:hlinkClick r:id="rId2"/>
              </a:rPr>
              <a:t>https://spellingframe.co.uk</a:t>
            </a:r>
            <a:r>
              <a:rPr lang="en-GB" dirty="0" smtClean="0">
                <a:hlinkClick r:id="rId2"/>
              </a:rPr>
              <a:t>/</a:t>
            </a:r>
            <a:endParaRPr lang="en-GB" dirty="0" smtClean="0"/>
          </a:p>
          <a:p>
            <a:endParaRPr lang="en-GB" dirty="0"/>
          </a:p>
          <a:p>
            <a:r>
              <a:rPr lang="en-GB" dirty="0" smtClean="0"/>
              <a:t>Try any of the year groups 1 to 4 including the exception words</a:t>
            </a:r>
          </a:p>
          <a:p>
            <a:endParaRPr lang="en-GB" dirty="0"/>
          </a:p>
          <a:p>
            <a:r>
              <a:rPr lang="en-GB" dirty="0" smtClean="0"/>
              <a:t>Or </a:t>
            </a:r>
            <a:r>
              <a:rPr lang="en-GB" dirty="0"/>
              <a:t>the Phonics Play website </a:t>
            </a:r>
            <a:r>
              <a:rPr lang="en-GB" dirty="0">
                <a:hlinkClick r:id="rId3"/>
              </a:rPr>
              <a:t>https://www.phonicsplay.co.uk/resources</a:t>
            </a:r>
            <a:r>
              <a:rPr lang="en-GB" dirty="0"/>
              <a:t> </a:t>
            </a:r>
            <a:endParaRPr lang="en-US" dirty="0"/>
          </a:p>
          <a:p>
            <a:endParaRPr lang="en-US" dirty="0"/>
          </a:p>
        </p:txBody>
      </p:sp>
    </p:spTree>
    <p:extLst>
      <p:ext uri="{BB962C8B-B14F-4D97-AF65-F5344CB8AC3E}">
        <p14:creationId xmlns:p14="http://schemas.microsoft.com/office/powerpoint/2010/main" val="17704335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Handwriting</a:t>
            </a:r>
            <a:endParaRPr lang="en-US" dirty="0"/>
          </a:p>
        </p:txBody>
      </p:sp>
      <p:sp>
        <p:nvSpPr>
          <p:cNvPr id="3" name="Content Placeholder 2"/>
          <p:cNvSpPr>
            <a:spLocks noGrp="1"/>
          </p:cNvSpPr>
          <p:nvPr>
            <p:ph idx="1"/>
          </p:nvPr>
        </p:nvSpPr>
        <p:spPr/>
        <p:txBody>
          <a:bodyPr/>
          <a:lstStyle/>
          <a:p>
            <a:r>
              <a:rPr lang="en-GB" dirty="0" smtClean="0"/>
              <a:t>Use the spelling sheets to practise your handwriting. You will not be able to trace the word, unless you can print the sheets off, but you will be able to copy  it.</a:t>
            </a:r>
          </a:p>
          <a:p>
            <a:r>
              <a:rPr lang="en-GB" dirty="0" smtClean="0"/>
              <a:t>Practise 3 words per day on lined paper and then have a go at writing sentences with those words in</a:t>
            </a:r>
          </a:p>
          <a:p>
            <a:r>
              <a:rPr lang="en-GB" dirty="0" smtClean="0"/>
              <a:t>Remember, it is quality joined writing that we are looking for, with your proper tripod grip</a:t>
            </a:r>
          </a:p>
          <a:p>
            <a:r>
              <a:rPr lang="en-GB" dirty="0" smtClean="0"/>
              <a:t>You can also practise other letters and words </a:t>
            </a:r>
            <a:r>
              <a:rPr lang="en-GB" dirty="0"/>
              <a:t>via </a:t>
            </a:r>
            <a:r>
              <a:rPr lang="en-GB" dirty="0">
                <a:hlinkClick r:id="rId2"/>
              </a:rPr>
              <a:t>https://</a:t>
            </a:r>
            <a:r>
              <a:rPr lang="en-GB" dirty="0" smtClean="0">
                <a:hlinkClick r:id="rId2"/>
              </a:rPr>
              <a:t>www.letterjoin.co.uk</a:t>
            </a:r>
            <a:r>
              <a:rPr lang="en-GB" dirty="0" smtClean="0"/>
              <a:t> using the </a:t>
            </a:r>
            <a:r>
              <a:rPr lang="en-GB" dirty="0" smtClean="0">
                <a:solidFill>
                  <a:srgbClr val="FF0000"/>
                </a:solidFill>
              </a:rPr>
              <a:t>username lj8493 </a:t>
            </a:r>
            <a:r>
              <a:rPr lang="en-GB" dirty="0" smtClean="0"/>
              <a:t>and the </a:t>
            </a:r>
            <a:r>
              <a:rPr lang="en-GB" dirty="0" smtClean="0">
                <a:solidFill>
                  <a:srgbClr val="FF0000"/>
                </a:solidFill>
              </a:rPr>
              <a:t>password L </a:t>
            </a:r>
            <a:r>
              <a:rPr lang="en-GB" dirty="0" smtClean="0"/>
              <a:t>(capital l)</a:t>
            </a:r>
            <a:endParaRPr lang="en-US" dirty="0"/>
          </a:p>
        </p:txBody>
      </p:sp>
    </p:spTree>
    <p:extLst>
      <p:ext uri="{BB962C8B-B14F-4D97-AF65-F5344CB8AC3E}">
        <p14:creationId xmlns:p14="http://schemas.microsoft.com/office/powerpoint/2010/main" val="22024466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Grammar</a:t>
            </a:r>
            <a:endParaRPr lang="en-US" dirty="0"/>
          </a:p>
        </p:txBody>
      </p:sp>
      <p:sp>
        <p:nvSpPr>
          <p:cNvPr id="3" name="Content Placeholder 2"/>
          <p:cNvSpPr>
            <a:spLocks noGrp="1"/>
          </p:cNvSpPr>
          <p:nvPr>
            <p:ph idx="1"/>
          </p:nvPr>
        </p:nvSpPr>
        <p:spPr/>
        <p:txBody>
          <a:bodyPr/>
          <a:lstStyle/>
          <a:p>
            <a:r>
              <a:rPr lang="en-GB" dirty="0" smtClean="0"/>
              <a:t>Subordinating conjunctions and phrases</a:t>
            </a:r>
          </a:p>
          <a:p>
            <a:r>
              <a:rPr lang="en-GB" dirty="0" smtClean="0"/>
              <a:t>Who can remember what </a:t>
            </a:r>
            <a:r>
              <a:rPr lang="en-GB" dirty="0" smtClean="0">
                <a:solidFill>
                  <a:srgbClr val="FF0000"/>
                </a:solidFill>
              </a:rPr>
              <a:t>I SAW A WABUB </a:t>
            </a:r>
            <a:r>
              <a:rPr lang="en-GB" dirty="0" smtClean="0"/>
              <a:t>stands for?</a:t>
            </a:r>
          </a:p>
          <a:p>
            <a:endParaRPr lang="en-GB" dirty="0"/>
          </a:p>
          <a:p>
            <a:r>
              <a:rPr lang="en-GB" dirty="0" smtClean="0"/>
              <a:t>Have a go at the </a:t>
            </a:r>
            <a:r>
              <a:rPr lang="en-GB" dirty="0" smtClean="0">
                <a:solidFill>
                  <a:srgbClr val="7030A0"/>
                </a:solidFill>
              </a:rPr>
              <a:t>2Do Purple Mash task called </a:t>
            </a:r>
            <a:endParaRPr lang="en-GB" dirty="0" smtClean="0">
              <a:solidFill>
                <a:srgbClr val="7030A0"/>
              </a:solidFill>
            </a:endParaRPr>
          </a:p>
          <a:p>
            <a:r>
              <a:rPr lang="en-GB" dirty="0" smtClean="0">
                <a:solidFill>
                  <a:srgbClr val="7030A0"/>
                </a:solidFill>
              </a:rPr>
              <a:t>Creating </a:t>
            </a:r>
            <a:r>
              <a:rPr lang="en-GB" dirty="0" smtClean="0">
                <a:solidFill>
                  <a:srgbClr val="7030A0"/>
                </a:solidFill>
              </a:rPr>
              <a:t>sentences sub clauses</a:t>
            </a:r>
            <a:endParaRPr lang="en-US" dirty="0">
              <a:solidFill>
                <a:srgbClr val="7030A0"/>
              </a:solidFill>
            </a:endParaRPr>
          </a:p>
        </p:txBody>
      </p:sp>
    </p:spTree>
    <p:extLst>
      <p:ext uri="{BB962C8B-B14F-4D97-AF65-F5344CB8AC3E}">
        <p14:creationId xmlns:p14="http://schemas.microsoft.com/office/powerpoint/2010/main" val="794583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Reading Activity</a:t>
            </a:r>
            <a:r>
              <a:rPr lang="en-US" dirty="0" smtClean="0"/>
              <a:t/>
            </a:r>
            <a:br>
              <a:rPr lang="en-US" dirty="0" smtClean="0"/>
            </a:br>
            <a:r>
              <a:rPr lang="en-US" dirty="0"/>
              <a:t/>
            </a:r>
            <a:br>
              <a:rPr lang="en-US" dirty="0"/>
            </a:br>
            <a:r>
              <a:rPr lang="en-US" dirty="0" smtClean="0"/>
              <a:t>Please see the next slides for your group`s activity</a:t>
            </a:r>
            <a:endParaRPr lang="en-US" dirty="0"/>
          </a:p>
        </p:txBody>
      </p:sp>
      <p:sp>
        <p:nvSpPr>
          <p:cNvPr id="3" name="Content Placeholder 2"/>
          <p:cNvSpPr>
            <a:spLocks noGrp="1"/>
          </p:cNvSpPr>
          <p:nvPr>
            <p:ph idx="1"/>
          </p:nvPr>
        </p:nvSpPr>
        <p:spPr/>
        <p:txBody>
          <a:bodyPr/>
          <a:lstStyle/>
          <a:p>
            <a:endParaRPr lang="en-US" dirty="0" smtClean="0"/>
          </a:p>
          <a:p>
            <a:endParaRPr lang="en-US" dirty="0"/>
          </a:p>
          <a:p>
            <a:r>
              <a:rPr lang="en-US" dirty="0" smtClean="0"/>
              <a:t>Let me know if you can`t remember which Reading group you are in </a:t>
            </a:r>
          </a:p>
          <a:p>
            <a:r>
              <a:rPr lang="en-GB" dirty="0" smtClean="0"/>
              <a:t>You will need a pencil or pen, and paper </a:t>
            </a:r>
            <a:endParaRPr lang="en-US" dirty="0"/>
          </a:p>
        </p:txBody>
      </p:sp>
    </p:spTree>
    <p:extLst>
      <p:ext uri="{BB962C8B-B14F-4D97-AF65-F5344CB8AC3E}">
        <p14:creationId xmlns:p14="http://schemas.microsoft.com/office/powerpoint/2010/main" val="7853900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Writing</a:t>
            </a:r>
            <a:endParaRPr lang="en-US" dirty="0"/>
          </a:p>
        </p:txBody>
      </p:sp>
      <p:sp>
        <p:nvSpPr>
          <p:cNvPr id="3" name="Content Placeholder 2"/>
          <p:cNvSpPr>
            <a:spLocks noGrp="1"/>
          </p:cNvSpPr>
          <p:nvPr>
            <p:ph idx="1"/>
          </p:nvPr>
        </p:nvSpPr>
        <p:spPr/>
        <p:txBody>
          <a:bodyPr>
            <a:normAutofit/>
          </a:bodyPr>
          <a:lstStyle/>
          <a:p>
            <a:r>
              <a:rPr lang="en-GB" dirty="0" smtClean="0">
                <a:solidFill>
                  <a:srgbClr val="FF0000"/>
                </a:solidFill>
              </a:rPr>
              <a:t>LC: Can I organise paragraphs around a theme?</a:t>
            </a:r>
            <a:endParaRPr lang="en-GB" dirty="0">
              <a:solidFill>
                <a:srgbClr val="FF0000"/>
              </a:solidFill>
            </a:endParaRPr>
          </a:p>
          <a:p>
            <a:r>
              <a:rPr lang="en-GB" dirty="0" smtClean="0"/>
              <a:t>Each new</a:t>
            </a:r>
            <a:r>
              <a:rPr lang="en-GB" dirty="0" smtClean="0">
                <a:solidFill>
                  <a:srgbClr val="00B050"/>
                </a:solidFill>
              </a:rPr>
              <a:t> section </a:t>
            </a:r>
            <a:r>
              <a:rPr lang="en-GB" dirty="0" smtClean="0"/>
              <a:t>of your explanation text should start a new paragraph. You might also give it a sub-heading, but you don`t have to use </a:t>
            </a:r>
            <a:r>
              <a:rPr lang="en-GB" dirty="0" smtClean="0">
                <a:solidFill>
                  <a:srgbClr val="00B050"/>
                </a:solidFill>
              </a:rPr>
              <a:t>sub-headings</a:t>
            </a:r>
            <a:r>
              <a:rPr lang="en-GB" dirty="0" smtClean="0"/>
              <a:t> if you prefer not to.</a:t>
            </a:r>
            <a:endParaRPr lang="en-GB" dirty="0"/>
          </a:p>
          <a:p>
            <a:r>
              <a:rPr lang="en-GB" dirty="0" smtClean="0"/>
              <a:t>Using your research from yesterday, can you </a:t>
            </a:r>
            <a:r>
              <a:rPr lang="en-GB" dirty="0" smtClean="0">
                <a:solidFill>
                  <a:srgbClr val="00B0F0"/>
                </a:solidFill>
              </a:rPr>
              <a:t>split your information into different paragraphs</a:t>
            </a:r>
            <a:r>
              <a:rPr lang="en-GB" dirty="0" smtClean="0"/>
              <a:t>?</a:t>
            </a:r>
          </a:p>
          <a:p>
            <a:r>
              <a:rPr lang="en-GB" dirty="0" smtClean="0"/>
              <a:t>For example, you might say</a:t>
            </a:r>
          </a:p>
          <a:p>
            <a:r>
              <a:rPr lang="en-GB" dirty="0" smtClean="0">
                <a:solidFill>
                  <a:srgbClr val="FF0000"/>
                </a:solidFill>
              </a:rPr>
              <a:t> Paragraph 1: Romulus kills Remus</a:t>
            </a:r>
          </a:p>
          <a:p>
            <a:r>
              <a:rPr lang="en-GB" dirty="0" smtClean="0">
                <a:solidFill>
                  <a:srgbClr val="FF0000"/>
                </a:solidFill>
              </a:rPr>
              <a:t>Paragraph 4: Hadrian builds his wall    </a:t>
            </a:r>
            <a:endParaRPr lang="en-US" dirty="0">
              <a:solidFill>
                <a:srgbClr val="FF0000"/>
              </a:solidFill>
            </a:endParaRPr>
          </a:p>
        </p:txBody>
      </p:sp>
    </p:spTree>
    <p:extLst>
      <p:ext uri="{BB962C8B-B14F-4D97-AF65-F5344CB8AC3E}">
        <p14:creationId xmlns:p14="http://schemas.microsoft.com/office/powerpoint/2010/main" val="8170046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Group 4 </a:t>
            </a:r>
            <a:endParaRPr lang="en-US" dirty="0"/>
          </a:p>
        </p:txBody>
      </p:sp>
      <p:sp>
        <p:nvSpPr>
          <p:cNvPr id="3" name="Content Placeholder 2"/>
          <p:cNvSpPr>
            <a:spLocks noGrp="1"/>
          </p:cNvSpPr>
          <p:nvPr>
            <p:ph idx="1"/>
          </p:nvPr>
        </p:nvSpPr>
        <p:spPr/>
        <p:txBody>
          <a:bodyPr/>
          <a:lstStyle/>
          <a:p>
            <a:r>
              <a:rPr lang="en-GB" dirty="0" smtClean="0">
                <a:solidFill>
                  <a:srgbClr val="7030A0"/>
                </a:solidFill>
              </a:rPr>
              <a:t>2Do Purple Mash task</a:t>
            </a:r>
          </a:p>
          <a:p>
            <a:r>
              <a:rPr lang="en-GB" dirty="0" smtClean="0">
                <a:solidFill>
                  <a:srgbClr val="7030A0"/>
                </a:solidFill>
              </a:rPr>
              <a:t>Oliver Twist 2</a:t>
            </a:r>
          </a:p>
          <a:p>
            <a:endParaRPr lang="en-US" dirty="0"/>
          </a:p>
        </p:txBody>
      </p:sp>
    </p:spTree>
    <p:extLst>
      <p:ext uri="{BB962C8B-B14F-4D97-AF65-F5344CB8AC3E}">
        <p14:creationId xmlns:p14="http://schemas.microsoft.com/office/powerpoint/2010/main" val="5548066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Group 3</a:t>
            </a:r>
            <a:endParaRPr lang="en-US" dirty="0"/>
          </a:p>
        </p:txBody>
      </p:sp>
      <p:sp>
        <p:nvSpPr>
          <p:cNvPr id="3" name="Content Placeholder 2"/>
          <p:cNvSpPr>
            <a:spLocks noGrp="1"/>
          </p:cNvSpPr>
          <p:nvPr>
            <p:ph idx="1"/>
          </p:nvPr>
        </p:nvSpPr>
        <p:spPr/>
        <p:txBody>
          <a:bodyPr/>
          <a:lstStyle/>
          <a:p>
            <a:r>
              <a:rPr lang="en-GB" dirty="0" smtClean="0">
                <a:solidFill>
                  <a:srgbClr val="7030A0"/>
                </a:solidFill>
              </a:rPr>
              <a:t>2Do Purple Mash task</a:t>
            </a:r>
          </a:p>
          <a:p>
            <a:r>
              <a:rPr lang="en-GB" dirty="0" smtClean="0">
                <a:solidFill>
                  <a:srgbClr val="7030A0"/>
                </a:solidFill>
              </a:rPr>
              <a:t>Oliver Twist 1</a:t>
            </a:r>
            <a:endParaRPr lang="en-US" dirty="0">
              <a:solidFill>
                <a:srgbClr val="7030A0"/>
              </a:solidFill>
            </a:endParaRPr>
          </a:p>
        </p:txBody>
      </p:sp>
    </p:spTree>
    <p:extLst>
      <p:ext uri="{BB962C8B-B14F-4D97-AF65-F5344CB8AC3E}">
        <p14:creationId xmlns:p14="http://schemas.microsoft.com/office/powerpoint/2010/main" val="2503186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Groups 1 and 2 </a:t>
            </a:r>
            <a:endParaRPr lang="en-US" dirty="0"/>
          </a:p>
        </p:txBody>
      </p:sp>
      <p:sp>
        <p:nvSpPr>
          <p:cNvPr id="3" name="Content Placeholder 2"/>
          <p:cNvSpPr>
            <a:spLocks noGrp="1"/>
          </p:cNvSpPr>
          <p:nvPr>
            <p:ph idx="1"/>
          </p:nvPr>
        </p:nvSpPr>
        <p:spPr/>
        <p:txBody>
          <a:bodyPr/>
          <a:lstStyle/>
          <a:p>
            <a:endParaRPr lang="en-GB" dirty="0" smtClean="0"/>
          </a:p>
          <a:p>
            <a:r>
              <a:rPr lang="en-GB" dirty="0" smtClean="0"/>
              <a:t>Read the slides below and then answer Week 5 and 6 questions</a:t>
            </a:r>
            <a:endParaRPr lang="en-US" dirty="0"/>
          </a:p>
        </p:txBody>
      </p:sp>
    </p:spTree>
    <p:extLst>
      <p:ext uri="{BB962C8B-B14F-4D97-AF65-F5344CB8AC3E}">
        <p14:creationId xmlns:p14="http://schemas.microsoft.com/office/powerpoint/2010/main" val="23421595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5" name="TextBox 4">
            <a:extLst>
              <a:ext uri="{FF2B5EF4-FFF2-40B4-BE49-F238E27FC236}">
                <a16:creationId xmlns:a16="http://schemas.microsoft.com/office/drawing/2014/main" id="{4F31B53B-3BF4-489F-9EFB-B2573B75192A}"/>
              </a:ext>
            </a:extLst>
          </p:cNvPr>
          <p:cNvSpPr txBox="1"/>
          <p:nvPr/>
        </p:nvSpPr>
        <p:spPr>
          <a:xfrm>
            <a:off x="1141776" y="1605642"/>
            <a:ext cx="9726521" cy="3970318"/>
          </a:xfrm>
          <a:prstGeom prst="rect">
            <a:avLst/>
          </a:prstGeom>
          <a:noFill/>
        </p:spPr>
        <p:txBody>
          <a:bodyPr wrap="square" rtlCol="0">
            <a:spAutoFit/>
          </a:bodyPr>
          <a:lstStyle/>
          <a:p>
            <a:pPr algn="just"/>
            <a:r>
              <a:rPr lang="en-GB" sz="2800" dirty="0"/>
              <a:t>If you like reading books, then you have much to thank William Caxton for. He didn’t invent printing, but he was the first person to set up a printing press in England in 1472. Before this, people had to copy out books and documents by hand. This was a very skilled and difficult task. It also took a lot of time, which made it expensive. Printing meant that books could be produced more cheaply and in greater numbers. It was a major step forward in getting the country reading. We can only imagine what he would have thought of today’s word processors and printers.</a:t>
            </a:r>
          </a:p>
        </p:txBody>
      </p:sp>
      <p:sp>
        <p:nvSpPr>
          <p:cNvPr id="8" name="TextBox 7">
            <a:extLst>
              <a:ext uri="{FF2B5EF4-FFF2-40B4-BE49-F238E27FC236}">
                <a16:creationId xmlns:a16="http://schemas.microsoft.com/office/drawing/2014/main" id="{1BA8AF80-EDEE-4F5A-829F-408FF072FEA2}"/>
              </a:ext>
            </a:extLst>
          </p:cNvPr>
          <p:cNvSpPr txBox="1"/>
          <p:nvPr/>
        </p:nvSpPr>
        <p:spPr>
          <a:xfrm>
            <a:off x="4728315" y="685024"/>
            <a:ext cx="2712089" cy="646331"/>
          </a:xfrm>
          <a:prstGeom prst="rect">
            <a:avLst/>
          </a:prstGeom>
          <a:noFill/>
        </p:spPr>
        <p:txBody>
          <a:bodyPr wrap="none" rtlCol="0">
            <a:spAutoFit/>
          </a:bodyPr>
          <a:lstStyle/>
          <a:p>
            <a:r>
              <a:rPr lang="en-GB" sz="3600" b="1" dirty="0"/>
              <a:t>Week 5 - text</a:t>
            </a:r>
          </a:p>
        </p:txBody>
      </p:sp>
      <p:pic>
        <p:nvPicPr>
          <p:cNvPr id="6" name="Picture 5">
            <a:extLst>
              <a:ext uri="{FF2B5EF4-FFF2-40B4-BE49-F238E27FC236}">
                <a16:creationId xmlns:a16="http://schemas.microsoft.com/office/drawing/2014/main" id="{A7D87529-BE93-B646-A7CE-1B440ADDE02C}"/>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17784543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2" name="TextBox 1">
            <a:extLst>
              <a:ext uri="{FF2B5EF4-FFF2-40B4-BE49-F238E27FC236}">
                <a16:creationId xmlns:a16="http://schemas.microsoft.com/office/drawing/2014/main" id="{2AC8046B-12A1-4169-BAA7-5ADDE6BAFF79}"/>
              </a:ext>
            </a:extLst>
          </p:cNvPr>
          <p:cNvSpPr txBox="1"/>
          <p:nvPr/>
        </p:nvSpPr>
        <p:spPr>
          <a:xfrm>
            <a:off x="1141775" y="1697082"/>
            <a:ext cx="10721548" cy="4247317"/>
          </a:xfrm>
          <a:prstGeom prst="rect">
            <a:avLst/>
          </a:prstGeom>
          <a:noFill/>
        </p:spPr>
        <p:txBody>
          <a:bodyPr wrap="square" rtlCol="0">
            <a:spAutoFit/>
          </a:bodyPr>
          <a:lstStyle/>
          <a:p>
            <a:pPr lvl="0"/>
            <a:r>
              <a:rPr lang="en-GB" dirty="0"/>
              <a:t>1. According to the article, why might you want to thank William Caxton?</a:t>
            </a:r>
          </a:p>
          <a:p>
            <a:r>
              <a:rPr lang="en-GB" dirty="0"/>
              <a:t> </a:t>
            </a:r>
          </a:p>
          <a:p>
            <a:r>
              <a:rPr lang="en-GB" dirty="0"/>
              <a:t>______________________________________________</a:t>
            </a:r>
          </a:p>
          <a:p>
            <a:r>
              <a:rPr lang="en-GB" dirty="0"/>
              <a:t> </a:t>
            </a:r>
          </a:p>
          <a:p>
            <a:endParaRPr lang="en-GB" dirty="0"/>
          </a:p>
          <a:p>
            <a:pPr lvl="0"/>
            <a:r>
              <a:rPr lang="en-GB" dirty="0"/>
              <a:t>2. When did he set up the first printing press in England?</a:t>
            </a:r>
          </a:p>
          <a:p>
            <a:r>
              <a:rPr lang="en-GB" dirty="0"/>
              <a:t> </a:t>
            </a:r>
          </a:p>
          <a:p>
            <a:r>
              <a:rPr lang="en-GB" dirty="0"/>
              <a:t>______________________________________________</a:t>
            </a:r>
          </a:p>
          <a:p>
            <a:r>
              <a:rPr lang="en-GB" dirty="0"/>
              <a:t> </a:t>
            </a:r>
          </a:p>
          <a:p>
            <a:r>
              <a:rPr lang="en-GB" dirty="0"/>
              <a:t> </a:t>
            </a:r>
          </a:p>
          <a:p>
            <a:pPr lvl="0"/>
            <a:r>
              <a:rPr lang="en-GB" dirty="0"/>
              <a:t>3. How did people make books and documents before printing?</a:t>
            </a:r>
          </a:p>
          <a:p>
            <a:r>
              <a:rPr lang="en-GB" dirty="0"/>
              <a:t> </a:t>
            </a:r>
          </a:p>
          <a:p>
            <a:r>
              <a:rPr lang="en-GB" dirty="0"/>
              <a:t>______________________________________________</a:t>
            </a:r>
          </a:p>
          <a:p>
            <a:r>
              <a:rPr lang="en-GB" dirty="0"/>
              <a:t> </a:t>
            </a:r>
          </a:p>
          <a:p>
            <a:endParaRPr lang="en-GB" dirty="0"/>
          </a:p>
        </p:txBody>
      </p:sp>
      <p:sp>
        <p:nvSpPr>
          <p:cNvPr id="5" name="TextBox 4">
            <a:extLst>
              <a:ext uri="{FF2B5EF4-FFF2-40B4-BE49-F238E27FC236}">
                <a16:creationId xmlns:a16="http://schemas.microsoft.com/office/drawing/2014/main" id="{6618DF5B-C7E5-41A3-9007-E34DE55A35B1}"/>
              </a:ext>
            </a:extLst>
          </p:cNvPr>
          <p:cNvSpPr txBox="1"/>
          <p:nvPr/>
        </p:nvSpPr>
        <p:spPr>
          <a:xfrm>
            <a:off x="4172233" y="742507"/>
            <a:ext cx="3824252" cy="646331"/>
          </a:xfrm>
          <a:prstGeom prst="rect">
            <a:avLst/>
          </a:prstGeom>
          <a:noFill/>
        </p:spPr>
        <p:txBody>
          <a:bodyPr wrap="none" rtlCol="0">
            <a:spAutoFit/>
          </a:bodyPr>
          <a:lstStyle/>
          <a:p>
            <a:r>
              <a:rPr lang="en-GB" sz="3600" b="1" dirty="0"/>
              <a:t>Week 5 - questions</a:t>
            </a:r>
          </a:p>
        </p:txBody>
      </p:sp>
      <p:pic>
        <p:nvPicPr>
          <p:cNvPr id="6" name="Picture 5">
            <a:extLst>
              <a:ext uri="{FF2B5EF4-FFF2-40B4-BE49-F238E27FC236}">
                <a16:creationId xmlns:a16="http://schemas.microsoft.com/office/drawing/2014/main" id="{FD6EF07E-05EA-9E40-9133-BAD3C0523808}"/>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24002642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5" name="TextBox 4">
            <a:extLst>
              <a:ext uri="{FF2B5EF4-FFF2-40B4-BE49-F238E27FC236}">
                <a16:creationId xmlns:a16="http://schemas.microsoft.com/office/drawing/2014/main" id="{4F31B53B-3BF4-489F-9EFB-B2573B75192A}"/>
              </a:ext>
            </a:extLst>
          </p:cNvPr>
          <p:cNvSpPr txBox="1"/>
          <p:nvPr/>
        </p:nvSpPr>
        <p:spPr>
          <a:xfrm>
            <a:off x="1141775" y="1784547"/>
            <a:ext cx="9648145" cy="3970318"/>
          </a:xfrm>
          <a:prstGeom prst="rect">
            <a:avLst/>
          </a:prstGeom>
          <a:noFill/>
        </p:spPr>
        <p:txBody>
          <a:bodyPr wrap="square" rtlCol="0">
            <a:spAutoFit/>
          </a:bodyPr>
          <a:lstStyle/>
          <a:p>
            <a:pPr algn="just"/>
            <a:r>
              <a:rPr lang="en-GB" sz="2800" dirty="0"/>
              <a:t>If you like reading books, then you have much to thank William Caxton for. He didn’t invent printing, but he was the first person to set up a printing press in England in 1472. Before this, people had to copy out books and documents by hand. This was a very skilled and difficult task. It also took a lot of time, which made it expensive. Printing meant that books could be produced more cheaply and in greater numbers. It was a major step forward in getting the country reading. We can only imagine what he would have thought of today’s word processors and printers.</a:t>
            </a:r>
          </a:p>
        </p:txBody>
      </p:sp>
      <p:sp>
        <p:nvSpPr>
          <p:cNvPr id="8" name="TextBox 7">
            <a:extLst>
              <a:ext uri="{FF2B5EF4-FFF2-40B4-BE49-F238E27FC236}">
                <a16:creationId xmlns:a16="http://schemas.microsoft.com/office/drawing/2014/main" id="{1BA8AF80-EDEE-4F5A-829F-408FF072FEA2}"/>
              </a:ext>
            </a:extLst>
          </p:cNvPr>
          <p:cNvSpPr txBox="1"/>
          <p:nvPr/>
        </p:nvSpPr>
        <p:spPr>
          <a:xfrm>
            <a:off x="4728315" y="685024"/>
            <a:ext cx="2712089" cy="646331"/>
          </a:xfrm>
          <a:prstGeom prst="rect">
            <a:avLst/>
          </a:prstGeom>
          <a:noFill/>
        </p:spPr>
        <p:txBody>
          <a:bodyPr wrap="none" rtlCol="0">
            <a:spAutoFit/>
          </a:bodyPr>
          <a:lstStyle/>
          <a:p>
            <a:r>
              <a:rPr lang="en-GB" sz="3600" b="1" dirty="0"/>
              <a:t>Week 6 - text</a:t>
            </a:r>
          </a:p>
        </p:txBody>
      </p:sp>
      <p:pic>
        <p:nvPicPr>
          <p:cNvPr id="6" name="Picture 5">
            <a:extLst>
              <a:ext uri="{FF2B5EF4-FFF2-40B4-BE49-F238E27FC236}">
                <a16:creationId xmlns:a16="http://schemas.microsoft.com/office/drawing/2014/main" id="{66350886-3BDE-9B4A-90B3-191EF6544D7E}"/>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24738949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2" name="TextBox 1">
            <a:extLst>
              <a:ext uri="{FF2B5EF4-FFF2-40B4-BE49-F238E27FC236}">
                <a16:creationId xmlns:a16="http://schemas.microsoft.com/office/drawing/2014/main" id="{2AC8046B-12A1-4169-BAA7-5ADDE6BAFF79}"/>
              </a:ext>
            </a:extLst>
          </p:cNvPr>
          <p:cNvSpPr txBox="1"/>
          <p:nvPr/>
        </p:nvSpPr>
        <p:spPr>
          <a:xfrm>
            <a:off x="1141775" y="1481690"/>
            <a:ext cx="10721548" cy="5355312"/>
          </a:xfrm>
          <a:prstGeom prst="rect">
            <a:avLst/>
          </a:prstGeom>
          <a:noFill/>
        </p:spPr>
        <p:txBody>
          <a:bodyPr wrap="square" rtlCol="0">
            <a:spAutoFit/>
          </a:bodyPr>
          <a:lstStyle/>
          <a:p>
            <a:pPr lvl="0"/>
            <a:r>
              <a:rPr lang="en-GB" dirty="0"/>
              <a:t>1. There were problems with writing books and documents by hand. Name </a:t>
            </a:r>
            <a:r>
              <a:rPr lang="en-GB" b="1" dirty="0"/>
              <a:t>two</a:t>
            </a:r>
            <a:r>
              <a:rPr lang="en-GB" dirty="0"/>
              <a:t> of these problems.</a:t>
            </a:r>
          </a:p>
          <a:p>
            <a:endParaRPr lang="en-GB" dirty="0"/>
          </a:p>
          <a:p>
            <a:r>
              <a:rPr lang="en-GB" dirty="0"/>
              <a:t>a)  __________________________________   b) __________________________________ </a:t>
            </a:r>
          </a:p>
          <a:p>
            <a:endParaRPr lang="en-GB" dirty="0"/>
          </a:p>
          <a:p>
            <a:endParaRPr lang="en-GB" dirty="0"/>
          </a:p>
          <a:p>
            <a:pPr lvl="0"/>
            <a:r>
              <a:rPr lang="en-GB" dirty="0"/>
              <a:t>2. Name </a:t>
            </a:r>
            <a:r>
              <a:rPr lang="en-GB" b="1" dirty="0"/>
              <a:t>one </a:t>
            </a:r>
            <a:r>
              <a:rPr lang="en-GB" dirty="0"/>
              <a:t>of the advantages of printing books.</a:t>
            </a:r>
          </a:p>
          <a:p>
            <a:r>
              <a:rPr lang="en-GB" dirty="0"/>
              <a:t> </a:t>
            </a:r>
          </a:p>
          <a:p>
            <a:r>
              <a:rPr lang="en-GB" dirty="0"/>
              <a:t>___________________________________________________________________</a:t>
            </a:r>
          </a:p>
          <a:p>
            <a:r>
              <a:rPr lang="en-GB" dirty="0"/>
              <a:t> </a:t>
            </a:r>
          </a:p>
          <a:p>
            <a:endParaRPr lang="en-GB" dirty="0"/>
          </a:p>
          <a:p>
            <a:pPr lvl="0"/>
            <a:r>
              <a:rPr lang="en-GB" dirty="0"/>
              <a:t>3. Which word is closest in meaning to </a:t>
            </a:r>
            <a:r>
              <a:rPr lang="en-GB" b="1" dirty="0"/>
              <a:t>produce</a:t>
            </a:r>
            <a:r>
              <a:rPr lang="en-GB" dirty="0"/>
              <a:t>? </a:t>
            </a:r>
            <a:r>
              <a:rPr lang="en-GB" b="1" dirty="0"/>
              <a:t>Tick one.</a:t>
            </a:r>
          </a:p>
          <a:p>
            <a:pPr lvl="0"/>
            <a:endParaRPr lang="en-GB" b="1" dirty="0"/>
          </a:p>
          <a:p>
            <a:pPr lvl="0"/>
            <a:endParaRPr lang="en-GB" b="1" dirty="0"/>
          </a:p>
          <a:p>
            <a:pPr lvl="0"/>
            <a:r>
              <a:rPr lang="en-GB" dirty="0"/>
              <a:t>	print				make</a:t>
            </a:r>
          </a:p>
          <a:p>
            <a:pPr lvl="0"/>
            <a:endParaRPr lang="en-GB" b="1" dirty="0"/>
          </a:p>
          <a:p>
            <a:pPr lvl="0"/>
            <a:endParaRPr lang="en-GB" b="1" dirty="0"/>
          </a:p>
          <a:p>
            <a:pPr lvl="0"/>
            <a:r>
              <a:rPr lang="en-GB" dirty="0"/>
              <a:t>	date				expensive</a:t>
            </a:r>
          </a:p>
          <a:p>
            <a:r>
              <a:rPr lang="en-GB" dirty="0"/>
              <a:t> </a:t>
            </a:r>
          </a:p>
          <a:p>
            <a:endParaRPr lang="en-GB" dirty="0"/>
          </a:p>
        </p:txBody>
      </p:sp>
      <p:sp>
        <p:nvSpPr>
          <p:cNvPr id="5" name="TextBox 4">
            <a:extLst>
              <a:ext uri="{FF2B5EF4-FFF2-40B4-BE49-F238E27FC236}">
                <a16:creationId xmlns:a16="http://schemas.microsoft.com/office/drawing/2014/main" id="{6618DF5B-C7E5-41A3-9007-E34DE55A35B1}"/>
              </a:ext>
            </a:extLst>
          </p:cNvPr>
          <p:cNvSpPr txBox="1"/>
          <p:nvPr/>
        </p:nvSpPr>
        <p:spPr>
          <a:xfrm>
            <a:off x="4172233" y="742507"/>
            <a:ext cx="3824252" cy="646331"/>
          </a:xfrm>
          <a:prstGeom prst="rect">
            <a:avLst/>
          </a:prstGeom>
          <a:noFill/>
        </p:spPr>
        <p:txBody>
          <a:bodyPr wrap="none" rtlCol="0">
            <a:spAutoFit/>
          </a:bodyPr>
          <a:lstStyle/>
          <a:p>
            <a:r>
              <a:rPr lang="en-GB" sz="3600" b="1" dirty="0"/>
              <a:t>Week 6 - questions</a:t>
            </a:r>
          </a:p>
        </p:txBody>
      </p:sp>
      <p:sp>
        <p:nvSpPr>
          <p:cNvPr id="11" name="Rectangle 10">
            <a:extLst>
              <a:ext uri="{FF2B5EF4-FFF2-40B4-BE49-F238E27FC236}">
                <a16:creationId xmlns:a16="http://schemas.microsoft.com/office/drawing/2014/main" id="{68537737-B23B-4F0A-94C1-1E22506D05B6}"/>
              </a:ext>
            </a:extLst>
          </p:cNvPr>
          <p:cNvSpPr/>
          <p:nvPr/>
        </p:nvSpPr>
        <p:spPr>
          <a:xfrm>
            <a:off x="3361458" y="4974425"/>
            <a:ext cx="660400" cy="5588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Rectangle 11">
            <a:extLst>
              <a:ext uri="{FF2B5EF4-FFF2-40B4-BE49-F238E27FC236}">
                <a16:creationId xmlns:a16="http://schemas.microsoft.com/office/drawing/2014/main" id="{120E1BC3-5B79-4254-B852-BF6F04087C56}"/>
              </a:ext>
            </a:extLst>
          </p:cNvPr>
          <p:cNvSpPr/>
          <p:nvPr/>
        </p:nvSpPr>
        <p:spPr>
          <a:xfrm>
            <a:off x="3361458" y="5822564"/>
            <a:ext cx="660400" cy="5588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 name="Rectangle 16">
            <a:extLst>
              <a:ext uri="{FF2B5EF4-FFF2-40B4-BE49-F238E27FC236}">
                <a16:creationId xmlns:a16="http://schemas.microsoft.com/office/drawing/2014/main" id="{D16CD81C-5683-4C66-9024-E1A49E57FCE0}"/>
              </a:ext>
            </a:extLst>
          </p:cNvPr>
          <p:cNvSpPr/>
          <p:nvPr/>
        </p:nvSpPr>
        <p:spPr>
          <a:xfrm>
            <a:off x="7307341" y="4974425"/>
            <a:ext cx="660400" cy="5588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Rectangle 17">
            <a:extLst>
              <a:ext uri="{FF2B5EF4-FFF2-40B4-BE49-F238E27FC236}">
                <a16:creationId xmlns:a16="http://schemas.microsoft.com/office/drawing/2014/main" id="{E47BF1C4-51AB-4C8A-AAF9-2EC202DBD497}"/>
              </a:ext>
            </a:extLst>
          </p:cNvPr>
          <p:cNvSpPr/>
          <p:nvPr/>
        </p:nvSpPr>
        <p:spPr>
          <a:xfrm>
            <a:off x="7313790" y="5822564"/>
            <a:ext cx="660400" cy="5588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3" name="Picture 12">
            <a:extLst>
              <a:ext uri="{FF2B5EF4-FFF2-40B4-BE49-F238E27FC236}">
                <a16:creationId xmlns:a16="http://schemas.microsoft.com/office/drawing/2014/main" id="{5844672C-0CC0-4745-A5AC-D60F1351FA80}"/>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21307153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1186</TotalTime>
  <Words>791</Words>
  <Application>Microsoft Office PowerPoint</Application>
  <PresentationFormat>Widescreen</PresentationFormat>
  <Paragraphs>112</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English 26/02/2021</vt:lpstr>
      <vt:lpstr>Reading Activity  Please see the next slides for your group`s activity</vt:lpstr>
      <vt:lpstr>Group 4 </vt:lpstr>
      <vt:lpstr>Group 3</vt:lpstr>
      <vt:lpstr>Groups 1 and 2 </vt:lpstr>
      <vt:lpstr>PowerPoint Presentation</vt:lpstr>
      <vt:lpstr>PowerPoint Presentation</vt:lpstr>
      <vt:lpstr>PowerPoint Presentation</vt:lpstr>
      <vt:lpstr>PowerPoint Presentation</vt:lpstr>
      <vt:lpstr>Spellings – Group 3</vt:lpstr>
      <vt:lpstr>Handwriting and Spellings Group 3</vt:lpstr>
      <vt:lpstr>Spelling group 3</vt:lpstr>
      <vt:lpstr>Handwriting + Spellings Group 2</vt:lpstr>
      <vt:lpstr>Handwriting and Spellings Group 2  </vt:lpstr>
      <vt:lpstr>Group 2 Spellings</vt:lpstr>
      <vt:lpstr>Handwriting + Spellings Group 1 </vt:lpstr>
      <vt:lpstr>Handwriting + Spellings Group 1 </vt:lpstr>
      <vt:lpstr>Handwriting</vt:lpstr>
      <vt:lpstr>Grammar</vt:lpstr>
      <vt:lpstr>Writing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11/01/2021</dc:title>
  <dc:creator>Ed Tiffany</dc:creator>
  <cp:lastModifiedBy>Ed Tiffany</cp:lastModifiedBy>
  <cp:revision>122</cp:revision>
  <dcterms:created xsi:type="dcterms:W3CDTF">2021-01-07T10:15:57Z</dcterms:created>
  <dcterms:modified xsi:type="dcterms:W3CDTF">2021-02-20T08:01:04Z</dcterms:modified>
</cp:coreProperties>
</file>