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4" r:id="rId3"/>
    <p:sldId id="345" r:id="rId4"/>
    <p:sldId id="344" r:id="rId5"/>
    <p:sldId id="336" r:id="rId6"/>
    <p:sldId id="337" r:id="rId7"/>
    <p:sldId id="338" r:id="rId8"/>
    <p:sldId id="339" r:id="rId9"/>
    <p:sldId id="340" r:id="rId10"/>
    <p:sldId id="341" r:id="rId11"/>
    <p:sldId id="342" r:id="rId12"/>
    <p:sldId id="343" r:id="rId13"/>
    <p:sldId id="346" r:id="rId14"/>
    <p:sldId id="325" r:id="rId15"/>
    <p:sldId id="347" r:id="rId16"/>
    <p:sldId id="285" r:id="rId17"/>
    <p:sldId id="294" r:id="rId18"/>
    <p:sldId id="296" r:id="rId19"/>
    <p:sldId id="286" r:id="rId20"/>
    <p:sldId id="287" r:id="rId21"/>
    <p:sldId id="283" r:id="rId22"/>
    <p:sldId id="328"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8" d="100"/>
          <a:sy n="88" d="100"/>
        </p:scale>
        <p:origin x="55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B389-75BE-4DD2-B927-F36EE7CF1C36}"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FA3BD-E058-4566-BD02-9C563B2CC45A}" type="slidenum">
              <a:rPr lang="en-US" smtClean="0"/>
              <a:t>‹#›</a:t>
            </a:fld>
            <a:endParaRPr lang="en-US"/>
          </a:p>
        </p:txBody>
      </p:sp>
    </p:spTree>
    <p:extLst>
      <p:ext uri="{BB962C8B-B14F-4D97-AF65-F5344CB8AC3E}">
        <p14:creationId xmlns:p14="http://schemas.microsoft.com/office/powerpoint/2010/main" val="7045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06499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694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08882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459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6066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66086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48022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33179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419397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773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2873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734381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06004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65402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37866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56087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66042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71126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763872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99662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94438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7D95E2F4-03E9-41FD-9AC1-5C899F811B7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3515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7C7B32-5564-4814-9D22-DC69BE1C261D}"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7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C7B32-5564-4814-9D22-DC69BE1C261D}"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76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C7B32-5564-4814-9D22-DC69BE1C261D}"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29067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C7B32-5564-4814-9D22-DC69BE1C261D}"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1108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C7B32-5564-4814-9D22-DC69BE1C261D}"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1303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135502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31809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C7B32-5564-4814-9D22-DC69BE1C261D}" type="datetimeFigureOut">
              <a:rPr lang="en-US" smtClean="0"/>
              <a:t>2/19/2021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5190-5752-4AE2-92F6-448D0A91AE2B}" type="slidenum">
              <a:rPr lang="en-US" smtClean="0"/>
              <a:t>‹#›</a:t>
            </a:fld>
            <a:endParaRPr lang="en-US"/>
          </a:p>
        </p:txBody>
      </p:sp>
    </p:spTree>
    <p:extLst>
      <p:ext uri="{BB962C8B-B14F-4D97-AF65-F5344CB8AC3E}">
        <p14:creationId xmlns:p14="http://schemas.microsoft.com/office/powerpoint/2010/main" val="372338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pellingframe.co.uk/spelling-rule/16/11-The-suffix-ous-1-of-2" TargetMode="External"/><Relationship Id="rId2" Type="http://schemas.openxmlformats.org/officeDocument/2006/relationships/hyperlink" Target="https://www.phonicsplay.co.uk/resourc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letterjoin.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hyperlink" Target="https://www.historyforkids.net/roman-history-facts-for-kids.html" TargetMode="External"/><Relationship Id="rId2" Type="http://schemas.openxmlformats.org/officeDocument/2006/relationships/hyperlink" Target="https://www.ducksters.com/history/ancient_rome.php" TargetMode="External"/><Relationship Id="rId1" Type="http://schemas.openxmlformats.org/officeDocument/2006/relationships/slideLayout" Target="../slideLayouts/slideLayout2.xml"/><Relationship Id="rId4" Type="http://schemas.openxmlformats.org/officeDocument/2006/relationships/hyperlink" Target="https://www.natgeokids.com/uk/discover/history/romans/10-facts-about-the-ancient-roman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a:t>
            </a:r>
            <a:br>
              <a:rPr lang="en-US" dirty="0" smtClean="0"/>
            </a:br>
            <a:r>
              <a:rPr lang="en-US" dirty="0" smtClean="0"/>
              <a:t>25/02/2021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6891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2AC8046B-12A1-4169-BAA7-5ADDE6BAFF79}"/>
              </a:ext>
            </a:extLst>
          </p:cNvPr>
          <p:cNvSpPr txBox="1"/>
          <p:nvPr/>
        </p:nvSpPr>
        <p:spPr>
          <a:xfrm>
            <a:off x="1141775" y="1697082"/>
            <a:ext cx="10721548" cy="4247317"/>
          </a:xfrm>
          <a:prstGeom prst="rect">
            <a:avLst/>
          </a:prstGeom>
          <a:noFill/>
        </p:spPr>
        <p:txBody>
          <a:bodyPr wrap="square" rtlCol="0">
            <a:spAutoFit/>
          </a:bodyPr>
          <a:lstStyle/>
          <a:p>
            <a:pPr lvl="0"/>
            <a:r>
              <a:rPr lang="en-GB" dirty="0"/>
              <a:t>1. According to the article, why might you want to thank William Caxton?</a:t>
            </a:r>
          </a:p>
          <a:p>
            <a:r>
              <a:rPr lang="en-GB" dirty="0"/>
              <a:t> </a:t>
            </a:r>
          </a:p>
          <a:p>
            <a:r>
              <a:rPr lang="en-GB" dirty="0"/>
              <a:t>______________________________________________</a:t>
            </a:r>
          </a:p>
          <a:p>
            <a:r>
              <a:rPr lang="en-GB" dirty="0"/>
              <a:t> </a:t>
            </a:r>
          </a:p>
          <a:p>
            <a:endParaRPr lang="en-GB" dirty="0"/>
          </a:p>
          <a:p>
            <a:pPr lvl="0"/>
            <a:r>
              <a:rPr lang="en-GB" dirty="0"/>
              <a:t>2. When did he set up the first printing press in England?</a:t>
            </a:r>
          </a:p>
          <a:p>
            <a:r>
              <a:rPr lang="en-GB" dirty="0"/>
              <a:t> </a:t>
            </a:r>
          </a:p>
          <a:p>
            <a:r>
              <a:rPr lang="en-GB" dirty="0"/>
              <a:t>______________________________________________</a:t>
            </a:r>
          </a:p>
          <a:p>
            <a:r>
              <a:rPr lang="en-GB" dirty="0"/>
              <a:t> </a:t>
            </a:r>
          </a:p>
          <a:p>
            <a:r>
              <a:rPr lang="en-GB" dirty="0"/>
              <a:t> </a:t>
            </a:r>
          </a:p>
          <a:p>
            <a:pPr lvl="0"/>
            <a:r>
              <a:rPr lang="en-GB" dirty="0"/>
              <a:t>3. How did people make books and documents before printing?</a:t>
            </a:r>
          </a:p>
          <a:p>
            <a:r>
              <a:rPr lang="en-GB" dirty="0"/>
              <a:t> </a:t>
            </a:r>
          </a:p>
          <a:p>
            <a:r>
              <a:rPr lang="en-GB" dirty="0"/>
              <a:t>______________________________________________</a:t>
            </a:r>
          </a:p>
          <a:p>
            <a:r>
              <a:rPr lang="en-GB" dirty="0"/>
              <a:t> </a:t>
            </a:r>
          </a:p>
          <a:p>
            <a:endParaRPr lang="en-GB" dirty="0"/>
          </a:p>
        </p:txBody>
      </p:sp>
      <p:sp>
        <p:nvSpPr>
          <p:cNvPr id="5" name="TextBox 4">
            <a:extLst>
              <a:ext uri="{FF2B5EF4-FFF2-40B4-BE49-F238E27FC236}">
                <a16:creationId xmlns:a16="http://schemas.microsoft.com/office/drawing/2014/main" id="{6618DF5B-C7E5-41A3-9007-E34DE55A35B1}"/>
              </a:ext>
            </a:extLst>
          </p:cNvPr>
          <p:cNvSpPr txBox="1"/>
          <p:nvPr/>
        </p:nvSpPr>
        <p:spPr>
          <a:xfrm>
            <a:off x="4172233" y="742507"/>
            <a:ext cx="3824252" cy="646331"/>
          </a:xfrm>
          <a:prstGeom prst="rect">
            <a:avLst/>
          </a:prstGeom>
          <a:noFill/>
        </p:spPr>
        <p:txBody>
          <a:bodyPr wrap="none" rtlCol="0">
            <a:spAutoFit/>
          </a:bodyPr>
          <a:lstStyle/>
          <a:p>
            <a:r>
              <a:rPr lang="en-GB" sz="3600" b="1" dirty="0"/>
              <a:t>Week 5 - questions</a:t>
            </a:r>
          </a:p>
        </p:txBody>
      </p:sp>
      <p:pic>
        <p:nvPicPr>
          <p:cNvPr id="6" name="Picture 5">
            <a:extLst>
              <a:ext uri="{FF2B5EF4-FFF2-40B4-BE49-F238E27FC236}">
                <a16:creationId xmlns:a16="http://schemas.microsoft.com/office/drawing/2014/main" id="{FD6EF07E-05EA-9E40-9133-BAD3C0523808}"/>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2400264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5" name="TextBox 4">
            <a:extLst>
              <a:ext uri="{FF2B5EF4-FFF2-40B4-BE49-F238E27FC236}">
                <a16:creationId xmlns:a16="http://schemas.microsoft.com/office/drawing/2014/main" id="{4F31B53B-3BF4-489F-9EFB-B2573B75192A}"/>
              </a:ext>
            </a:extLst>
          </p:cNvPr>
          <p:cNvSpPr txBox="1"/>
          <p:nvPr/>
        </p:nvSpPr>
        <p:spPr>
          <a:xfrm>
            <a:off x="1141775" y="1784547"/>
            <a:ext cx="9648145" cy="3970318"/>
          </a:xfrm>
          <a:prstGeom prst="rect">
            <a:avLst/>
          </a:prstGeom>
          <a:noFill/>
        </p:spPr>
        <p:txBody>
          <a:bodyPr wrap="square" rtlCol="0">
            <a:spAutoFit/>
          </a:bodyPr>
          <a:lstStyle/>
          <a:p>
            <a:pPr algn="just"/>
            <a:r>
              <a:rPr lang="en-GB" sz="2800" dirty="0"/>
              <a:t>If you like reading books, then you have much to thank William Caxton for. He didn’t invent printing, but he was the first person to set up a printing press in England in 1472. Before this, people had to copy out books and documents by hand. This was a very skilled and difficult task. It also took a lot of time, which made it expensive. Printing meant that books could be produced more cheaply and in greater numbers. It was a major step forward in getting the country reading. We can only imagine what he would have thought of today’s word processors and printers.</a:t>
            </a:r>
          </a:p>
        </p:txBody>
      </p:sp>
      <p:sp>
        <p:nvSpPr>
          <p:cNvPr id="8" name="TextBox 7">
            <a:extLst>
              <a:ext uri="{FF2B5EF4-FFF2-40B4-BE49-F238E27FC236}">
                <a16:creationId xmlns:a16="http://schemas.microsoft.com/office/drawing/2014/main" id="{1BA8AF80-EDEE-4F5A-829F-408FF072FEA2}"/>
              </a:ext>
            </a:extLst>
          </p:cNvPr>
          <p:cNvSpPr txBox="1"/>
          <p:nvPr/>
        </p:nvSpPr>
        <p:spPr>
          <a:xfrm>
            <a:off x="4728315" y="685024"/>
            <a:ext cx="2712089" cy="646331"/>
          </a:xfrm>
          <a:prstGeom prst="rect">
            <a:avLst/>
          </a:prstGeom>
          <a:noFill/>
        </p:spPr>
        <p:txBody>
          <a:bodyPr wrap="none" rtlCol="0">
            <a:spAutoFit/>
          </a:bodyPr>
          <a:lstStyle/>
          <a:p>
            <a:r>
              <a:rPr lang="en-GB" sz="3600" b="1" dirty="0"/>
              <a:t>Week 6 - text</a:t>
            </a:r>
          </a:p>
        </p:txBody>
      </p:sp>
      <p:pic>
        <p:nvPicPr>
          <p:cNvPr id="6" name="Picture 5">
            <a:extLst>
              <a:ext uri="{FF2B5EF4-FFF2-40B4-BE49-F238E27FC236}">
                <a16:creationId xmlns:a16="http://schemas.microsoft.com/office/drawing/2014/main" id="{66350886-3BDE-9B4A-90B3-191EF6544D7E}"/>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2473894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2AC8046B-12A1-4169-BAA7-5ADDE6BAFF79}"/>
              </a:ext>
            </a:extLst>
          </p:cNvPr>
          <p:cNvSpPr txBox="1"/>
          <p:nvPr/>
        </p:nvSpPr>
        <p:spPr>
          <a:xfrm>
            <a:off x="1141775" y="1481690"/>
            <a:ext cx="10721548" cy="5355312"/>
          </a:xfrm>
          <a:prstGeom prst="rect">
            <a:avLst/>
          </a:prstGeom>
          <a:noFill/>
        </p:spPr>
        <p:txBody>
          <a:bodyPr wrap="square" rtlCol="0">
            <a:spAutoFit/>
          </a:bodyPr>
          <a:lstStyle/>
          <a:p>
            <a:pPr lvl="0"/>
            <a:r>
              <a:rPr lang="en-GB" dirty="0"/>
              <a:t>1. There were problems with writing books and documents by hand. Name </a:t>
            </a:r>
            <a:r>
              <a:rPr lang="en-GB" b="1" dirty="0"/>
              <a:t>two</a:t>
            </a:r>
            <a:r>
              <a:rPr lang="en-GB" dirty="0"/>
              <a:t> of these problems.</a:t>
            </a:r>
          </a:p>
          <a:p>
            <a:endParaRPr lang="en-GB" dirty="0"/>
          </a:p>
          <a:p>
            <a:r>
              <a:rPr lang="en-GB" dirty="0"/>
              <a:t>a)  __________________________________   b) __________________________________ </a:t>
            </a:r>
          </a:p>
          <a:p>
            <a:endParaRPr lang="en-GB" dirty="0"/>
          </a:p>
          <a:p>
            <a:endParaRPr lang="en-GB" dirty="0"/>
          </a:p>
          <a:p>
            <a:pPr lvl="0"/>
            <a:r>
              <a:rPr lang="en-GB" dirty="0"/>
              <a:t>2. Name </a:t>
            </a:r>
            <a:r>
              <a:rPr lang="en-GB" b="1" dirty="0"/>
              <a:t>one </a:t>
            </a:r>
            <a:r>
              <a:rPr lang="en-GB" dirty="0"/>
              <a:t>of the advantages of printing books.</a:t>
            </a:r>
          </a:p>
          <a:p>
            <a:r>
              <a:rPr lang="en-GB" dirty="0"/>
              <a:t> </a:t>
            </a:r>
          </a:p>
          <a:p>
            <a:r>
              <a:rPr lang="en-GB" dirty="0"/>
              <a:t>___________________________________________________________________</a:t>
            </a:r>
          </a:p>
          <a:p>
            <a:r>
              <a:rPr lang="en-GB" dirty="0"/>
              <a:t> </a:t>
            </a:r>
          </a:p>
          <a:p>
            <a:endParaRPr lang="en-GB" dirty="0"/>
          </a:p>
          <a:p>
            <a:pPr lvl="0"/>
            <a:r>
              <a:rPr lang="en-GB" dirty="0"/>
              <a:t>3. Which word is closest in meaning to </a:t>
            </a:r>
            <a:r>
              <a:rPr lang="en-GB" b="1" dirty="0"/>
              <a:t>produce</a:t>
            </a:r>
            <a:r>
              <a:rPr lang="en-GB" dirty="0"/>
              <a:t>? </a:t>
            </a:r>
            <a:r>
              <a:rPr lang="en-GB" b="1" dirty="0"/>
              <a:t>Tick one.</a:t>
            </a:r>
          </a:p>
          <a:p>
            <a:pPr lvl="0"/>
            <a:endParaRPr lang="en-GB" b="1" dirty="0"/>
          </a:p>
          <a:p>
            <a:pPr lvl="0"/>
            <a:endParaRPr lang="en-GB" b="1" dirty="0"/>
          </a:p>
          <a:p>
            <a:pPr lvl="0"/>
            <a:r>
              <a:rPr lang="en-GB" dirty="0"/>
              <a:t>	print				make</a:t>
            </a:r>
          </a:p>
          <a:p>
            <a:pPr lvl="0"/>
            <a:endParaRPr lang="en-GB" b="1" dirty="0"/>
          </a:p>
          <a:p>
            <a:pPr lvl="0"/>
            <a:endParaRPr lang="en-GB" b="1" dirty="0"/>
          </a:p>
          <a:p>
            <a:pPr lvl="0"/>
            <a:r>
              <a:rPr lang="en-GB" dirty="0"/>
              <a:t>	date				expensive</a:t>
            </a:r>
          </a:p>
          <a:p>
            <a:r>
              <a:rPr lang="en-GB" dirty="0"/>
              <a:t> </a:t>
            </a:r>
          </a:p>
          <a:p>
            <a:endParaRPr lang="en-GB" dirty="0"/>
          </a:p>
        </p:txBody>
      </p:sp>
      <p:sp>
        <p:nvSpPr>
          <p:cNvPr id="5" name="TextBox 4">
            <a:extLst>
              <a:ext uri="{FF2B5EF4-FFF2-40B4-BE49-F238E27FC236}">
                <a16:creationId xmlns:a16="http://schemas.microsoft.com/office/drawing/2014/main" id="{6618DF5B-C7E5-41A3-9007-E34DE55A35B1}"/>
              </a:ext>
            </a:extLst>
          </p:cNvPr>
          <p:cNvSpPr txBox="1"/>
          <p:nvPr/>
        </p:nvSpPr>
        <p:spPr>
          <a:xfrm>
            <a:off x="4172233" y="742507"/>
            <a:ext cx="3824252" cy="646331"/>
          </a:xfrm>
          <a:prstGeom prst="rect">
            <a:avLst/>
          </a:prstGeom>
          <a:noFill/>
        </p:spPr>
        <p:txBody>
          <a:bodyPr wrap="none" rtlCol="0">
            <a:spAutoFit/>
          </a:bodyPr>
          <a:lstStyle/>
          <a:p>
            <a:r>
              <a:rPr lang="en-GB" sz="3600" b="1" dirty="0"/>
              <a:t>Week 6 - questions</a:t>
            </a:r>
          </a:p>
        </p:txBody>
      </p:sp>
      <p:sp>
        <p:nvSpPr>
          <p:cNvPr id="11" name="Rectangle 10">
            <a:extLst>
              <a:ext uri="{FF2B5EF4-FFF2-40B4-BE49-F238E27FC236}">
                <a16:creationId xmlns:a16="http://schemas.microsoft.com/office/drawing/2014/main" id="{68537737-B23B-4F0A-94C1-1E22506D05B6}"/>
              </a:ext>
            </a:extLst>
          </p:cNvPr>
          <p:cNvSpPr/>
          <p:nvPr/>
        </p:nvSpPr>
        <p:spPr>
          <a:xfrm>
            <a:off x="3361458" y="4974425"/>
            <a:ext cx="660400" cy="55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20E1BC3-5B79-4254-B852-BF6F04087C56}"/>
              </a:ext>
            </a:extLst>
          </p:cNvPr>
          <p:cNvSpPr/>
          <p:nvPr/>
        </p:nvSpPr>
        <p:spPr>
          <a:xfrm>
            <a:off x="3361458" y="5822564"/>
            <a:ext cx="660400" cy="55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16CD81C-5683-4C66-9024-E1A49E57FCE0}"/>
              </a:ext>
            </a:extLst>
          </p:cNvPr>
          <p:cNvSpPr/>
          <p:nvPr/>
        </p:nvSpPr>
        <p:spPr>
          <a:xfrm>
            <a:off x="7307341" y="4974425"/>
            <a:ext cx="660400" cy="55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E47BF1C4-51AB-4C8A-AAF9-2EC202DBD497}"/>
              </a:ext>
            </a:extLst>
          </p:cNvPr>
          <p:cNvSpPr/>
          <p:nvPr/>
        </p:nvSpPr>
        <p:spPr>
          <a:xfrm>
            <a:off x="7313790" y="5822564"/>
            <a:ext cx="660400" cy="55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5844672C-0CC0-4745-A5AC-D60F1351FA80}"/>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2130715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Spellings – Group 3</a:t>
            </a:r>
            <a:endParaRPr lang="en-US" dirty="0"/>
          </a:p>
        </p:txBody>
      </p:sp>
      <p:sp>
        <p:nvSpPr>
          <p:cNvPr id="3" name="Content Placeholder 2"/>
          <p:cNvSpPr>
            <a:spLocks noGrp="1"/>
          </p:cNvSpPr>
          <p:nvPr>
            <p:ph idx="1"/>
          </p:nvPr>
        </p:nvSpPr>
        <p:spPr/>
        <p:txBody>
          <a:bodyPr/>
          <a:lstStyle/>
          <a:p>
            <a:r>
              <a:rPr lang="en-GB" dirty="0" smtClean="0"/>
              <a:t>This week`s spellings are all about converting nouns to adjectives by adding suffixes (endings)</a:t>
            </a:r>
          </a:p>
          <a:p>
            <a:endParaRPr lang="en-GB" dirty="0"/>
          </a:p>
          <a:p>
            <a:r>
              <a:rPr lang="en-GB" dirty="0" smtClean="0"/>
              <a:t>Your word list below contains both the noun and adjective</a:t>
            </a:r>
          </a:p>
          <a:p>
            <a:r>
              <a:rPr lang="en-GB" dirty="0" smtClean="0"/>
              <a:t>For example </a:t>
            </a:r>
            <a:r>
              <a:rPr lang="en-GB" dirty="0" smtClean="0">
                <a:solidFill>
                  <a:srgbClr val="FF0000"/>
                </a:solidFill>
              </a:rPr>
              <a:t>danger</a:t>
            </a:r>
            <a:r>
              <a:rPr lang="en-GB" dirty="0" smtClean="0"/>
              <a:t> becomes </a:t>
            </a:r>
            <a:r>
              <a:rPr lang="en-GB" dirty="0" smtClean="0">
                <a:solidFill>
                  <a:srgbClr val="FF0000"/>
                </a:solidFill>
              </a:rPr>
              <a:t>dangerous</a:t>
            </a:r>
            <a:r>
              <a:rPr lang="en-GB" dirty="0" smtClean="0"/>
              <a:t> by adding </a:t>
            </a:r>
            <a:r>
              <a:rPr lang="en-GB" dirty="0" smtClean="0">
                <a:solidFill>
                  <a:srgbClr val="FF0000"/>
                </a:solidFill>
              </a:rPr>
              <a:t>-</a:t>
            </a:r>
            <a:r>
              <a:rPr lang="en-GB" dirty="0" err="1" smtClean="0">
                <a:solidFill>
                  <a:srgbClr val="FF0000"/>
                </a:solidFill>
              </a:rPr>
              <a:t>ous</a:t>
            </a:r>
            <a:endParaRPr lang="en-GB" dirty="0" smtClean="0">
              <a:solidFill>
                <a:srgbClr val="FF0000"/>
              </a:solidFill>
            </a:endParaRPr>
          </a:p>
          <a:p>
            <a:r>
              <a:rPr lang="en-GB" dirty="0" smtClean="0"/>
              <a:t>Other nouns remove the vowel first and then add the –</a:t>
            </a:r>
            <a:r>
              <a:rPr lang="en-GB" dirty="0" err="1" smtClean="0"/>
              <a:t>ous</a:t>
            </a:r>
            <a:r>
              <a:rPr lang="en-GB" dirty="0" smtClean="0"/>
              <a:t>, such as </a:t>
            </a:r>
            <a:r>
              <a:rPr lang="en-GB" dirty="0" smtClean="0">
                <a:solidFill>
                  <a:srgbClr val="00B050"/>
                </a:solidFill>
              </a:rPr>
              <a:t>nerve</a:t>
            </a:r>
            <a:r>
              <a:rPr lang="en-GB" dirty="0" smtClean="0"/>
              <a:t> and </a:t>
            </a:r>
            <a:r>
              <a:rPr lang="en-GB" dirty="0" smtClean="0">
                <a:solidFill>
                  <a:srgbClr val="00B050"/>
                </a:solidFill>
              </a:rPr>
              <a:t>nervous</a:t>
            </a:r>
            <a:endParaRPr lang="en-US" dirty="0">
              <a:solidFill>
                <a:srgbClr val="00B050"/>
              </a:solidFill>
            </a:endParaRPr>
          </a:p>
        </p:txBody>
      </p:sp>
    </p:spTree>
    <p:extLst>
      <p:ext uri="{BB962C8B-B14F-4D97-AF65-F5344CB8AC3E}">
        <p14:creationId xmlns:p14="http://schemas.microsoft.com/office/powerpoint/2010/main" val="3293257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3</a:t>
            </a:r>
            <a:endParaRPr lang="en-US" dirty="0"/>
          </a:p>
        </p:txBody>
      </p:sp>
      <p:pic>
        <p:nvPicPr>
          <p:cNvPr id="7" name="Content Placeholder 3"/>
          <p:cNvPicPr>
            <a:picLocks noGrp="1" noChangeAspect="1"/>
          </p:cNvPicPr>
          <p:nvPr>
            <p:ph idx="1"/>
          </p:nvPr>
        </p:nvPicPr>
        <p:blipFill>
          <a:blip r:embed="rId2"/>
          <a:stretch>
            <a:fillRect/>
          </a:stretch>
        </p:blipFill>
        <p:spPr>
          <a:xfrm>
            <a:off x="871537" y="2262981"/>
            <a:ext cx="10448925" cy="3476625"/>
          </a:xfrm>
          <a:prstGeom prst="rect">
            <a:avLst/>
          </a:prstGeom>
        </p:spPr>
      </p:pic>
    </p:spTree>
    <p:extLst>
      <p:ext uri="{BB962C8B-B14F-4D97-AF65-F5344CB8AC3E}">
        <p14:creationId xmlns:p14="http://schemas.microsoft.com/office/powerpoint/2010/main" val="976060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group 3</a:t>
            </a:r>
            <a:endParaRPr lang="en-US" dirty="0"/>
          </a:p>
        </p:txBody>
      </p:sp>
      <p:sp>
        <p:nvSpPr>
          <p:cNvPr id="3" name="Content Placeholder 2"/>
          <p:cNvSpPr>
            <a:spLocks noGrp="1"/>
          </p:cNvSpPr>
          <p:nvPr>
            <p:ph idx="1"/>
          </p:nvPr>
        </p:nvSpPr>
        <p:spPr/>
        <p:txBody>
          <a:bodyPr>
            <a:normAutofit/>
          </a:bodyPr>
          <a:lstStyle/>
          <a:p>
            <a:r>
              <a:rPr lang="en-GB" dirty="0" smtClean="0"/>
              <a:t>Then have a go at Phase 5 and 6 games on</a:t>
            </a:r>
          </a:p>
          <a:p>
            <a:r>
              <a:rPr lang="en-US" dirty="0">
                <a:hlinkClick r:id="rId2"/>
              </a:rPr>
              <a:t>https://</a:t>
            </a:r>
            <a:r>
              <a:rPr lang="en-US" dirty="0" smtClean="0">
                <a:hlinkClick r:id="rId2"/>
              </a:rPr>
              <a:t>www.phonicsplay.co.uk/resources</a:t>
            </a:r>
            <a:endParaRPr lang="en-US" dirty="0" smtClean="0"/>
          </a:p>
          <a:p>
            <a:endParaRPr lang="en-GB" dirty="0"/>
          </a:p>
          <a:p>
            <a:r>
              <a:rPr lang="en-GB" dirty="0" smtClean="0"/>
              <a:t>Or practise, play games and test yourself on Spelling </a:t>
            </a:r>
            <a:r>
              <a:rPr lang="en-GB" dirty="0"/>
              <a:t>Frame </a:t>
            </a:r>
            <a:r>
              <a:rPr lang="en-GB" dirty="0">
                <a:hlinkClick r:id="rId3"/>
              </a:rPr>
              <a:t>https://</a:t>
            </a:r>
            <a:r>
              <a:rPr lang="en-GB" dirty="0" smtClean="0">
                <a:hlinkClick r:id="rId3"/>
              </a:rPr>
              <a:t>spellingframe.co.uk/spelling-rule/16/11-The-suffix-ous-1-of-2</a:t>
            </a:r>
            <a:endParaRPr lang="en-GB" dirty="0" smtClean="0"/>
          </a:p>
          <a:p>
            <a:endParaRPr lang="en-GB" dirty="0" smtClean="0"/>
          </a:p>
          <a:p>
            <a:pPr marL="0" indent="0">
              <a:buNone/>
            </a:pPr>
            <a:endParaRPr lang="en-GB" dirty="0" smtClean="0"/>
          </a:p>
          <a:p>
            <a:endParaRPr lang="en-US" dirty="0"/>
          </a:p>
        </p:txBody>
      </p:sp>
    </p:spTree>
    <p:extLst>
      <p:ext uri="{BB962C8B-B14F-4D97-AF65-F5344CB8AC3E}">
        <p14:creationId xmlns:p14="http://schemas.microsoft.com/office/powerpoint/2010/main" val="2276518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2</a:t>
            </a:r>
            <a:endParaRPr lang="en-US" dirty="0"/>
          </a:p>
        </p:txBody>
      </p:sp>
      <p:sp>
        <p:nvSpPr>
          <p:cNvPr id="3" name="Content Placeholder 2"/>
          <p:cNvSpPr>
            <a:spLocks noGrp="1"/>
          </p:cNvSpPr>
          <p:nvPr>
            <p:ph idx="1"/>
          </p:nvPr>
        </p:nvSpPr>
        <p:spPr/>
        <p:txBody>
          <a:bodyPr/>
          <a:lstStyle/>
          <a:p>
            <a:r>
              <a:rPr lang="en-US" dirty="0"/>
              <a:t>Prefixes are groups of letters that can be added to the beginning of root words. They </a:t>
            </a:r>
            <a:r>
              <a:rPr lang="en-US" dirty="0" smtClean="0"/>
              <a:t>usually change </a:t>
            </a:r>
            <a:r>
              <a:rPr lang="en-US" dirty="0"/>
              <a:t>the meaning of the root word. The focus prefixes for this unit are </a:t>
            </a:r>
            <a:r>
              <a:rPr lang="en-US" i="1" dirty="0">
                <a:solidFill>
                  <a:srgbClr val="FF0000"/>
                </a:solidFill>
              </a:rPr>
              <a:t>anti</a:t>
            </a:r>
            <a:r>
              <a:rPr lang="en-US" dirty="0">
                <a:solidFill>
                  <a:srgbClr val="FF0000"/>
                </a:solidFill>
              </a:rPr>
              <a:t>- and </a:t>
            </a:r>
            <a:r>
              <a:rPr lang="en-US" i="1" dirty="0">
                <a:solidFill>
                  <a:srgbClr val="FF0000"/>
                </a:solidFill>
              </a:rPr>
              <a:t>sub-</a:t>
            </a:r>
            <a:r>
              <a:rPr lang="en-US" dirty="0"/>
              <a:t>. </a:t>
            </a:r>
            <a:endParaRPr lang="en-US" dirty="0" smtClean="0"/>
          </a:p>
          <a:p>
            <a:r>
              <a:rPr lang="en-US" dirty="0" smtClean="0"/>
              <a:t>The prefix </a:t>
            </a:r>
            <a:r>
              <a:rPr lang="en-US" i="1" dirty="0"/>
              <a:t>anti- </a:t>
            </a:r>
            <a:r>
              <a:rPr lang="en-US" dirty="0"/>
              <a:t>means </a:t>
            </a:r>
            <a:r>
              <a:rPr lang="en-US" i="1" dirty="0">
                <a:solidFill>
                  <a:srgbClr val="FF0000"/>
                </a:solidFill>
              </a:rPr>
              <a:t>against</a:t>
            </a:r>
            <a:r>
              <a:rPr lang="en-US" dirty="0">
                <a:solidFill>
                  <a:srgbClr val="FF0000"/>
                </a:solidFill>
              </a:rPr>
              <a:t>. </a:t>
            </a:r>
            <a:r>
              <a:rPr lang="en-US" dirty="0"/>
              <a:t>The prefix </a:t>
            </a:r>
            <a:r>
              <a:rPr lang="en-US" i="1" dirty="0"/>
              <a:t>sub- </a:t>
            </a:r>
            <a:r>
              <a:rPr lang="en-US" dirty="0"/>
              <a:t>means </a:t>
            </a:r>
            <a:r>
              <a:rPr lang="en-US" i="1" dirty="0">
                <a:solidFill>
                  <a:srgbClr val="FF0000"/>
                </a:solidFill>
              </a:rPr>
              <a:t>under </a:t>
            </a:r>
            <a:r>
              <a:rPr lang="en-US" dirty="0">
                <a:solidFill>
                  <a:srgbClr val="FF0000"/>
                </a:solidFill>
              </a:rPr>
              <a:t>or </a:t>
            </a:r>
            <a:r>
              <a:rPr lang="en-US" i="1" dirty="0">
                <a:solidFill>
                  <a:srgbClr val="FF0000"/>
                </a:solidFill>
              </a:rPr>
              <a:t>below</a:t>
            </a:r>
            <a:r>
              <a:rPr lang="en-US" dirty="0">
                <a:solidFill>
                  <a:srgbClr val="FF0000"/>
                </a:solidFill>
              </a:rPr>
              <a:t>.</a:t>
            </a:r>
          </a:p>
        </p:txBody>
      </p:sp>
    </p:spTree>
    <p:extLst>
      <p:ext uri="{BB962C8B-B14F-4D97-AF65-F5344CB8AC3E}">
        <p14:creationId xmlns:p14="http://schemas.microsoft.com/office/powerpoint/2010/main" val="621797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2  </a:t>
            </a:r>
            <a:endParaRPr lang="en-US"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US" dirty="0"/>
          </a:p>
        </p:txBody>
      </p:sp>
      <p:pic>
        <p:nvPicPr>
          <p:cNvPr id="5" name="Content Placeholder 3"/>
          <p:cNvPicPr>
            <a:picLocks noChangeAspect="1"/>
          </p:cNvPicPr>
          <p:nvPr/>
        </p:nvPicPr>
        <p:blipFill>
          <a:blip r:embed="rId2"/>
          <a:stretch>
            <a:fillRect/>
          </a:stretch>
        </p:blipFill>
        <p:spPr>
          <a:xfrm>
            <a:off x="952500" y="2414016"/>
            <a:ext cx="10287000" cy="2953512"/>
          </a:xfrm>
          <a:prstGeom prst="rect">
            <a:avLst/>
          </a:prstGeom>
        </p:spPr>
      </p:pic>
    </p:spTree>
    <p:extLst>
      <p:ext uri="{BB962C8B-B14F-4D97-AF65-F5344CB8AC3E}">
        <p14:creationId xmlns:p14="http://schemas.microsoft.com/office/powerpoint/2010/main" val="2082536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2 Spellings</a:t>
            </a:r>
            <a:endParaRPr lang="en-US" dirty="0"/>
          </a:p>
        </p:txBody>
      </p:sp>
      <p:sp>
        <p:nvSpPr>
          <p:cNvPr id="3" name="Content Placeholder 2"/>
          <p:cNvSpPr>
            <a:spLocks noGrp="1"/>
          </p:cNvSpPr>
          <p:nvPr>
            <p:ph idx="1"/>
          </p:nvPr>
        </p:nvSpPr>
        <p:spPr/>
        <p:txBody>
          <a:bodyPr/>
          <a:lstStyle/>
          <a:p>
            <a:r>
              <a:rPr lang="en-GB" dirty="0" smtClean="0"/>
              <a:t>Then have a play around with the different games and tests on</a:t>
            </a:r>
          </a:p>
          <a:p>
            <a:endParaRPr lang="en-GB" dirty="0" smtClean="0"/>
          </a:p>
          <a:p>
            <a:r>
              <a:rPr lang="en-US" dirty="0">
                <a:hlinkClick r:id="rId2"/>
              </a:rPr>
              <a:t>https://spellingframe.co.uk</a:t>
            </a:r>
            <a:r>
              <a:rPr lang="en-US" dirty="0" smtClean="0">
                <a:hlinkClick r:id="rId2"/>
              </a:rPr>
              <a:t>/</a:t>
            </a:r>
            <a:endParaRPr lang="en-US" dirty="0" smtClean="0"/>
          </a:p>
          <a:p>
            <a:endParaRPr lang="en-GB" dirty="0"/>
          </a:p>
          <a:p>
            <a:r>
              <a:rPr lang="en-GB" dirty="0" smtClean="0"/>
              <a:t>And </a:t>
            </a:r>
          </a:p>
          <a:p>
            <a:endParaRPr lang="en-GB" dirty="0"/>
          </a:p>
          <a:p>
            <a:r>
              <a:rPr lang="en-US" dirty="0">
                <a:hlinkClick r:id="rId3"/>
              </a:rPr>
              <a:t>https://</a:t>
            </a:r>
            <a:r>
              <a:rPr lang="en-US" dirty="0" smtClean="0">
                <a:hlinkClick r:id="rId3"/>
              </a:rPr>
              <a:t>www.phonicsplay.co.uk/resources</a:t>
            </a:r>
            <a:endParaRPr lang="en-US" dirty="0" smtClean="0"/>
          </a:p>
          <a:p>
            <a:endParaRPr lang="en-US" dirty="0"/>
          </a:p>
        </p:txBody>
      </p:sp>
    </p:spTree>
    <p:extLst>
      <p:ext uri="{BB962C8B-B14F-4D97-AF65-F5344CB8AC3E}">
        <p14:creationId xmlns:p14="http://schemas.microsoft.com/office/powerpoint/2010/main" val="3260784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1 </a:t>
            </a:r>
            <a:endParaRPr lang="en-US" dirty="0"/>
          </a:p>
        </p:txBody>
      </p:sp>
      <p:sp>
        <p:nvSpPr>
          <p:cNvPr id="6" name="Content Placeholder 5"/>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US" dirty="0"/>
          </a:p>
        </p:txBody>
      </p:sp>
      <p:pic>
        <p:nvPicPr>
          <p:cNvPr id="5" name="Content Placeholder 3"/>
          <p:cNvPicPr>
            <a:picLocks noChangeAspect="1"/>
          </p:cNvPicPr>
          <p:nvPr/>
        </p:nvPicPr>
        <p:blipFill>
          <a:blip r:embed="rId2"/>
          <a:stretch>
            <a:fillRect/>
          </a:stretch>
        </p:blipFill>
        <p:spPr>
          <a:xfrm>
            <a:off x="1645920" y="2088801"/>
            <a:ext cx="9054639" cy="3891375"/>
          </a:xfrm>
          <a:prstGeom prst="rect">
            <a:avLst/>
          </a:prstGeom>
        </p:spPr>
      </p:pic>
    </p:spTree>
    <p:extLst>
      <p:ext uri="{BB962C8B-B14F-4D97-AF65-F5344CB8AC3E}">
        <p14:creationId xmlns:p14="http://schemas.microsoft.com/office/powerpoint/2010/main" val="3300980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Reading Activity</a:t>
            </a:r>
            <a:r>
              <a:rPr lang="en-US" dirty="0" smtClean="0"/>
              <a:t/>
            </a:r>
            <a:br>
              <a:rPr lang="en-US" dirty="0" smtClean="0"/>
            </a:br>
            <a:r>
              <a:rPr lang="en-US" dirty="0"/>
              <a:t/>
            </a:r>
            <a:br>
              <a:rPr lang="en-US" dirty="0"/>
            </a:br>
            <a:r>
              <a:rPr lang="en-US" dirty="0" smtClean="0"/>
              <a:t>Please see the next slides for your group`s activity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Let me know if you can`t remember which Reading group you are in </a:t>
            </a:r>
          </a:p>
          <a:p>
            <a:r>
              <a:rPr lang="en-GB" dirty="0" smtClean="0"/>
              <a:t>You will need a pencil or pen, and paper </a:t>
            </a:r>
            <a:endParaRPr lang="en-US" dirty="0"/>
          </a:p>
        </p:txBody>
      </p:sp>
    </p:spTree>
    <p:extLst>
      <p:ext uri="{BB962C8B-B14F-4D97-AF65-F5344CB8AC3E}">
        <p14:creationId xmlns:p14="http://schemas.microsoft.com/office/powerpoint/2010/main" val="785390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Handwriting + Spellings Group 1 </a:t>
            </a:r>
            <a:endParaRPr lang="en-US" sz="4000" dirty="0"/>
          </a:p>
        </p:txBody>
      </p:sp>
      <p:sp>
        <p:nvSpPr>
          <p:cNvPr id="3" name="Content Placeholder 2"/>
          <p:cNvSpPr>
            <a:spLocks noGrp="1"/>
          </p:cNvSpPr>
          <p:nvPr>
            <p:ph idx="1"/>
          </p:nvPr>
        </p:nvSpPr>
        <p:spPr/>
        <p:txBody>
          <a:bodyPr>
            <a:normAutofit/>
          </a:bodyPr>
          <a:lstStyle/>
          <a:p>
            <a:r>
              <a:rPr lang="en-GB" dirty="0"/>
              <a:t>Try the Spelling Frame practise, games and tests on </a:t>
            </a:r>
            <a:r>
              <a:rPr lang="en-GB" dirty="0">
                <a:hlinkClick r:id="rId2"/>
              </a:rPr>
              <a:t>https://spellingframe.co.uk</a:t>
            </a:r>
            <a:r>
              <a:rPr lang="en-GB" dirty="0" smtClean="0">
                <a:hlinkClick r:id="rId2"/>
              </a:rPr>
              <a:t>/</a:t>
            </a:r>
            <a:endParaRPr lang="en-GB" dirty="0" smtClean="0"/>
          </a:p>
          <a:p>
            <a:endParaRPr lang="en-GB" dirty="0"/>
          </a:p>
          <a:p>
            <a:r>
              <a:rPr lang="en-GB" dirty="0" smtClean="0"/>
              <a:t>Try any of the year groups 1 to 4 including the exception words</a:t>
            </a:r>
          </a:p>
          <a:p>
            <a:endParaRPr lang="en-GB" dirty="0"/>
          </a:p>
          <a:p>
            <a:r>
              <a:rPr lang="en-GB" dirty="0" smtClean="0"/>
              <a:t>Or </a:t>
            </a:r>
            <a:r>
              <a:rPr lang="en-GB" dirty="0"/>
              <a:t>the Phonics Play website </a:t>
            </a:r>
            <a:r>
              <a:rPr lang="en-GB" dirty="0">
                <a:hlinkClick r:id="rId3"/>
              </a:rPr>
              <a:t>https://www.phonicsplay.co.uk/resources</a:t>
            </a:r>
            <a:r>
              <a:rPr lang="en-GB" dirty="0"/>
              <a:t> </a:t>
            </a:r>
            <a:endParaRPr lang="en-US" dirty="0"/>
          </a:p>
          <a:p>
            <a:endParaRPr lang="en-US" dirty="0"/>
          </a:p>
        </p:txBody>
      </p:sp>
    </p:spTree>
    <p:extLst>
      <p:ext uri="{BB962C8B-B14F-4D97-AF65-F5344CB8AC3E}">
        <p14:creationId xmlns:p14="http://schemas.microsoft.com/office/powerpoint/2010/main" val="1770433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US" dirty="0"/>
          </a:p>
        </p:txBody>
      </p:sp>
      <p:sp>
        <p:nvSpPr>
          <p:cNvPr id="3" name="Content Placeholder 2"/>
          <p:cNvSpPr>
            <a:spLocks noGrp="1"/>
          </p:cNvSpPr>
          <p:nvPr>
            <p:ph idx="1"/>
          </p:nvPr>
        </p:nvSpPr>
        <p:spPr/>
        <p:txBody>
          <a:bodyPr/>
          <a:lstStyle/>
          <a:p>
            <a:r>
              <a:rPr lang="en-GB" dirty="0" smtClean="0"/>
              <a:t>Use the spelling sheets to practise your handwriting. You will not be able to trace the word, unless you can print the sheets off, but you will be able to copy  it.</a:t>
            </a:r>
          </a:p>
          <a:p>
            <a:r>
              <a:rPr lang="en-GB" dirty="0" smtClean="0"/>
              <a:t>Practise 3 words per day on lined paper and then have a go at writing sentences with those words in</a:t>
            </a:r>
          </a:p>
          <a:p>
            <a:r>
              <a:rPr lang="en-GB" dirty="0" smtClean="0"/>
              <a:t>Remember, it is quality joined writing that we are looking for, with your proper tripod grip</a:t>
            </a:r>
          </a:p>
          <a:p>
            <a:r>
              <a:rPr lang="en-GB" dirty="0" smtClean="0"/>
              <a:t>You can also practise other letters and words </a:t>
            </a:r>
            <a:r>
              <a:rPr lang="en-GB" dirty="0"/>
              <a:t>via </a:t>
            </a:r>
            <a:r>
              <a:rPr lang="en-GB" dirty="0">
                <a:hlinkClick r:id="rId2"/>
              </a:rPr>
              <a:t>https://</a:t>
            </a:r>
            <a:r>
              <a:rPr lang="en-GB" dirty="0" smtClean="0">
                <a:hlinkClick r:id="rId2"/>
              </a:rPr>
              <a:t>www.letterjoin.co.uk</a:t>
            </a:r>
            <a:r>
              <a:rPr lang="en-GB" dirty="0" smtClean="0"/>
              <a:t> using the </a:t>
            </a:r>
            <a:r>
              <a:rPr lang="en-GB" dirty="0" smtClean="0">
                <a:solidFill>
                  <a:srgbClr val="FF0000"/>
                </a:solidFill>
              </a:rPr>
              <a:t>username lj8493 </a:t>
            </a:r>
            <a:r>
              <a:rPr lang="en-GB" dirty="0" smtClean="0"/>
              <a:t>and the </a:t>
            </a:r>
            <a:r>
              <a:rPr lang="en-GB" dirty="0" smtClean="0">
                <a:solidFill>
                  <a:srgbClr val="FF0000"/>
                </a:solidFill>
              </a:rPr>
              <a:t>password L </a:t>
            </a:r>
            <a:r>
              <a:rPr lang="en-GB" dirty="0" smtClean="0"/>
              <a:t>(capital l)</a:t>
            </a:r>
            <a:endParaRPr lang="en-US" dirty="0"/>
          </a:p>
        </p:txBody>
      </p:sp>
    </p:spTree>
    <p:extLst>
      <p:ext uri="{BB962C8B-B14F-4D97-AF65-F5344CB8AC3E}">
        <p14:creationId xmlns:p14="http://schemas.microsoft.com/office/powerpoint/2010/main" val="2202446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a:t>
            </a:r>
            <a:endParaRPr lang="en-US" dirty="0"/>
          </a:p>
        </p:txBody>
      </p:sp>
      <p:sp>
        <p:nvSpPr>
          <p:cNvPr id="3" name="Content Placeholder 2"/>
          <p:cNvSpPr>
            <a:spLocks noGrp="1"/>
          </p:cNvSpPr>
          <p:nvPr>
            <p:ph idx="1"/>
          </p:nvPr>
        </p:nvSpPr>
        <p:spPr/>
        <p:txBody>
          <a:bodyPr/>
          <a:lstStyle/>
          <a:p>
            <a:r>
              <a:rPr lang="en-GB" dirty="0" smtClean="0"/>
              <a:t>Subordinating conjunctions and phrases</a:t>
            </a:r>
          </a:p>
          <a:p>
            <a:r>
              <a:rPr lang="en-GB" dirty="0" smtClean="0"/>
              <a:t>Read the following slides </a:t>
            </a:r>
          </a:p>
          <a:p>
            <a:r>
              <a:rPr lang="en-GB" dirty="0" smtClean="0"/>
              <a:t>Have a go at the tasks and questions included</a:t>
            </a:r>
            <a:endParaRPr lang="en-US" dirty="0">
              <a:solidFill>
                <a:srgbClr val="7030A0"/>
              </a:solidFill>
            </a:endParaRPr>
          </a:p>
        </p:txBody>
      </p:sp>
    </p:spTree>
    <p:extLst>
      <p:ext uri="{BB962C8B-B14F-4D97-AF65-F5344CB8AC3E}">
        <p14:creationId xmlns:p14="http://schemas.microsoft.com/office/powerpoint/2010/main" val="79458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12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60576" y="1574801"/>
            <a:ext cx="8067675" cy="449263"/>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2063750" y="2882901"/>
            <a:ext cx="8064500" cy="7969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Title 20"/>
          <p:cNvSpPr>
            <a:spLocks noGrp="1" noChangeArrowheads="1"/>
          </p:cNvSpPr>
          <p:nvPr>
            <p:ph type="title"/>
          </p:nvPr>
        </p:nvSpPr>
        <p:spPr>
          <a:xfrm>
            <a:off x="1981201" y="479426"/>
            <a:ext cx="8220075" cy="993775"/>
          </a:xfrm>
        </p:spPr>
        <p:txBody>
          <a:bodyPr/>
          <a:lstStyle/>
          <a:p>
            <a:pPr eaLnBrk="1" hangingPunct="1"/>
            <a:r>
              <a:rPr lang="en-GB" altLang="en-US" sz="3600">
                <a:latin typeface="Twinkl SemiBold" charset="0"/>
              </a:rPr>
              <a:t>Getting Started</a:t>
            </a:r>
          </a:p>
        </p:txBody>
      </p:sp>
      <p:sp>
        <p:nvSpPr>
          <p:cNvPr id="10245" name="Rectangle 4"/>
          <p:cNvSpPr>
            <a:spLocks noChangeArrowheads="1"/>
          </p:cNvSpPr>
          <p:nvPr/>
        </p:nvSpPr>
        <p:spPr bwMode="auto">
          <a:xfrm>
            <a:off x="2289175" y="1514475"/>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rPr>
              <a:t>What is a conjunction?</a:t>
            </a:r>
          </a:p>
        </p:txBody>
      </p:sp>
      <p:sp>
        <p:nvSpPr>
          <p:cNvPr id="7" name="Rectangle 6"/>
          <p:cNvSpPr>
            <a:spLocks noChangeArrowheads="1"/>
          </p:cNvSpPr>
          <p:nvPr/>
        </p:nvSpPr>
        <p:spPr bwMode="auto">
          <a:xfrm>
            <a:off x="2290763" y="2211389"/>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A conjunction links two or more words, phrases or clauses together.</a:t>
            </a:r>
          </a:p>
        </p:txBody>
      </p:sp>
      <p:sp>
        <p:nvSpPr>
          <p:cNvPr id="10247" name="Rectangle 7"/>
          <p:cNvSpPr>
            <a:spLocks noChangeArrowheads="1"/>
          </p:cNvSpPr>
          <p:nvPr/>
        </p:nvSpPr>
        <p:spPr bwMode="auto">
          <a:xfrm>
            <a:off x="2292350" y="2887663"/>
            <a:ext cx="76327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There are </a:t>
            </a:r>
            <a:r>
              <a:rPr lang="en-GB" altLang="en-US" b="1">
                <a:solidFill>
                  <a:schemeClr val="tx1"/>
                </a:solidFill>
              </a:rPr>
              <a:t>two</a:t>
            </a:r>
            <a:r>
              <a:rPr lang="en-GB" altLang="en-US">
                <a:solidFill>
                  <a:schemeClr val="tx1"/>
                </a:solidFill>
              </a:rPr>
              <a:t> main types of conjunctions we use within sentences.</a:t>
            </a:r>
          </a:p>
          <a:p>
            <a:pPr algn="ctr" eaLnBrk="1" hangingPunct="1">
              <a:lnSpc>
                <a:spcPct val="100000"/>
              </a:lnSpc>
              <a:spcBef>
                <a:spcPct val="0"/>
              </a:spcBef>
              <a:buFontTx/>
              <a:buNone/>
            </a:pPr>
            <a:r>
              <a:rPr lang="en-GB" altLang="en-US" sz="2400">
                <a:solidFill>
                  <a:schemeClr val="tx1"/>
                </a:solidFill>
              </a:rPr>
              <a:t> Do you know what they both are?</a:t>
            </a:r>
          </a:p>
        </p:txBody>
      </p:sp>
      <p:sp>
        <p:nvSpPr>
          <p:cNvPr id="9" name="Rectangle 8"/>
          <p:cNvSpPr>
            <a:spLocks noChangeArrowheads="1"/>
          </p:cNvSpPr>
          <p:nvPr/>
        </p:nvSpPr>
        <p:spPr bwMode="auto">
          <a:xfrm>
            <a:off x="2878138" y="3908425"/>
            <a:ext cx="6418262"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pPr>
            <a:r>
              <a:rPr lang="en-GB" altLang="en-US" b="1">
                <a:solidFill>
                  <a:schemeClr val="tx1"/>
                </a:solidFill>
              </a:rPr>
              <a:t> co-ordinating conjunctions </a:t>
            </a:r>
            <a:r>
              <a:rPr lang="en-GB" altLang="en-US">
                <a:solidFill>
                  <a:schemeClr val="tx1"/>
                </a:solidFill>
              </a:rPr>
              <a:t>(</a:t>
            </a:r>
            <a:r>
              <a:rPr lang="en-GB" altLang="en-US" i="1">
                <a:solidFill>
                  <a:schemeClr val="tx1"/>
                </a:solidFill>
              </a:rPr>
              <a:t>e.g. and</a:t>
            </a:r>
            <a:r>
              <a:rPr lang="en-GB" altLang="en-US">
                <a:solidFill>
                  <a:schemeClr val="tx1"/>
                </a:solidFill>
              </a:rPr>
              <a:t>) link two main clauses together as an equal pair to create a compound sentence. We usually remember these words using the acronym ‘FANBOYS’.</a:t>
            </a:r>
          </a:p>
          <a:p>
            <a:pPr algn="ctr" eaLnBrk="1" hangingPunct="1">
              <a:lnSpc>
                <a:spcPct val="100000"/>
              </a:lnSpc>
              <a:spcBef>
                <a:spcPct val="0"/>
              </a:spcBef>
            </a:pPr>
            <a:endParaRPr lang="en-GB" altLang="en-US">
              <a:solidFill>
                <a:schemeClr val="tx1"/>
              </a:solidFill>
            </a:endParaRPr>
          </a:p>
          <a:p>
            <a:pPr algn="ctr" eaLnBrk="1" hangingPunct="1">
              <a:lnSpc>
                <a:spcPct val="100000"/>
              </a:lnSpc>
              <a:spcBef>
                <a:spcPct val="0"/>
              </a:spcBef>
            </a:pPr>
            <a:r>
              <a:rPr lang="en-GB" altLang="en-US">
                <a:solidFill>
                  <a:schemeClr val="tx1"/>
                </a:solidFill>
              </a:rPr>
              <a:t> </a:t>
            </a:r>
            <a:r>
              <a:rPr lang="en-GB" altLang="en-US" b="1">
                <a:solidFill>
                  <a:schemeClr val="tx1"/>
                </a:solidFill>
              </a:rPr>
              <a:t>subordinating conjunctions </a:t>
            </a:r>
            <a:r>
              <a:rPr lang="en-GB" altLang="en-US">
                <a:solidFill>
                  <a:schemeClr val="tx1"/>
                </a:solidFill>
              </a:rPr>
              <a:t>(</a:t>
            </a:r>
            <a:r>
              <a:rPr lang="en-GB" altLang="en-US" i="1">
                <a:solidFill>
                  <a:schemeClr val="tx1"/>
                </a:solidFill>
              </a:rPr>
              <a:t>e.g. when</a:t>
            </a:r>
            <a:r>
              <a:rPr lang="en-GB" altLang="en-US">
                <a:solidFill>
                  <a:schemeClr val="tx1"/>
                </a:solidFill>
              </a:rPr>
              <a:t>) introduce a subordinate clause. You can remember some of the most useful subordinating conjunctions by...</a:t>
            </a:r>
            <a:endParaRPr lang="en-GB" altLang="en-US" sz="1200">
              <a:solidFill>
                <a:schemeClr val="tx1"/>
              </a:solidFill>
            </a:endParaRPr>
          </a:p>
        </p:txBody>
      </p:sp>
    </p:spTree>
    <p:extLst>
      <p:ext uri="{BB962C8B-B14F-4D97-AF65-F5344CB8AC3E}">
        <p14:creationId xmlns:p14="http://schemas.microsoft.com/office/powerpoint/2010/main" val="1355561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3750" y="1066800"/>
            <a:ext cx="8064500" cy="1900238"/>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Title 20"/>
          <p:cNvSpPr>
            <a:spLocks noGrp="1" noChangeArrowheads="1"/>
          </p:cNvSpPr>
          <p:nvPr>
            <p:ph type="title"/>
          </p:nvPr>
        </p:nvSpPr>
        <p:spPr>
          <a:xfrm>
            <a:off x="1981201" y="765175"/>
            <a:ext cx="4587875" cy="2444750"/>
          </a:xfrm>
        </p:spPr>
        <p:txBody>
          <a:bodyPr/>
          <a:lstStyle/>
          <a:p>
            <a:pPr eaLnBrk="1" hangingPunct="1"/>
            <a:r>
              <a:rPr lang="en-GB" altLang="en-US" sz="2400">
                <a:latin typeface="Twinkl SemiBold" charset="0"/>
              </a:rPr>
              <a:t>…spotting one of the rarest monsters on the planet, a wabub, and shouting...</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234951"/>
            <a:ext cx="377825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4157663"/>
            <a:ext cx="17653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10"/>
          <p:cNvSpPr/>
          <p:nvPr/>
        </p:nvSpPr>
        <p:spPr>
          <a:xfrm>
            <a:off x="3900489" y="3351213"/>
            <a:ext cx="2719387" cy="1408112"/>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extBox 11"/>
          <p:cNvSpPr txBox="1">
            <a:spLocks noChangeArrowheads="1"/>
          </p:cNvSpPr>
          <p:nvPr/>
        </p:nvSpPr>
        <p:spPr bwMode="auto">
          <a:xfrm>
            <a:off x="4106864" y="3462338"/>
            <a:ext cx="2314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latin typeface="Twinkl SemiBold" charset="0"/>
              </a:rPr>
              <a:t>I SAW A WABUB!</a:t>
            </a:r>
          </a:p>
        </p:txBody>
      </p:sp>
    </p:spTree>
    <p:extLst>
      <p:ext uri="{BB962C8B-B14F-4D97-AF65-F5344CB8AC3E}">
        <p14:creationId xmlns:p14="http://schemas.microsoft.com/office/powerpoint/2010/main" val="2674893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3750" y="1620839"/>
            <a:ext cx="8064500" cy="7080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35175" y="1692275"/>
            <a:ext cx="8147050" cy="579438"/>
          </a:xfrm>
        </p:spPr>
        <p:txBody>
          <a:bodyPr rtlCol="0"/>
          <a:lstStyle/>
          <a:p>
            <a:pPr algn="ctr">
              <a:defRPr/>
            </a:pPr>
            <a:r>
              <a:rPr lang="en-GB" sz="1800" dirty="0">
                <a:latin typeface="+mn-lt"/>
              </a:rPr>
              <a:t>…is an acronym to help you remember the first letters of some of the most important subordinating conjunctions.</a:t>
            </a:r>
          </a:p>
        </p:txBody>
      </p:sp>
      <p:sp>
        <p:nvSpPr>
          <p:cNvPr id="12292"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spcBef>
                <a:spcPct val="0"/>
              </a:spcBef>
              <a:buFontTx/>
              <a:buNone/>
            </a:pPr>
            <a:r>
              <a:rPr lang="en-GB" altLang="en-US" sz="3600" b="1">
                <a:latin typeface="Twinkl SemiBold" charset="0"/>
              </a:rPr>
              <a:t>I Saw a Wabub…</a:t>
            </a:r>
          </a:p>
        </p:txBody>
      </p:sp>
      <p:sp>
        <p:nvSpPr>
          <p:cNvPr id="7" name="Rounded Rectangle 6"/>
          <p:cNvSpPr/>
          <p:nvPr/>
        </p:nvSpPr>
        <p:spPr>
          <a:xfrm>
            <a:off x="2279650" y="2589214"/>
            <a:ext cx="534988"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If</a:t>
            </a:r>
          </a:p>
        </p:txBody>
      </p:sp>
      <p:sp>
        <p:nvSpPr>
          <p:cNvPr id="13" name="Rounded Rectangle 12"/>
          <p:cNvSpPr/>
          <p:nvPr/>
        </p:nvSpPr>
        <p:spPr>
          <a:xfrm>
            <a:off x="3325813" y="2589214"/>
            <a:ext cx="798512"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Since</a:t>
            </a:r>
          </a:p>
        </p:txBody>
      </p:sp>
      <p:sp>
        <p:nvSpPr>
          <p:cNvPr id="14" name="Rounded Rectangle 13"/>
          <p:cNvSpPr/>
          <p:nvPr/>
        </p:nvSpPr>
        <p:spPr>
          <a:xfrm>
            <a:off x="4230688" y="2589214"/>
            <a:ext cx="692150"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As</a:t>
            </a:r>
          </a:p>
        </p:txBody>
      </p:sp>
      <p:sp>
        <p:nvSpPr>
          <p:cNvPr id="15" name="Rounded Rectangle 14"/>
          <p:cNvSpPr/>
          <p:nvPr/>
        </p:nvSpPr>
        <p:spPr>
          <a:xfrm>
            <a:off x="5030788" y="2589214"/>
            <a:ext cx="868362"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When</a:t>
            </a:r>
          </a:p>
        </p:txBody>
      </p:sp>
      <p:sp>
        <p:nvSpPr>
          <p:cNvPr id="16" name="Rounded Rectangle 15"/>
          <p:cNvSpPr/>
          <p:nvPr/>
        </p:nvSpPr>
        <p:spPr>
          <a:xfrm>
            <a:off x="2279651" y="3441700"/>
            <a:ext cx="860425"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While</a:t>
            </a:r>
          </a:p>
        </p:txBody>
      </p:sp>
      <p:sp>
        <p:nvSpPr>
          <p:cNvPr id="17" name="Rounded Rectangle 16"/>
          <p:cNvSpPr/>
          <p:nvPr/>
        </p:nvSpPr>
        <p:spPr>
          <a:xfrm>
            <a:off x="3248026" y="3441700"/>
            <a:ext cx="798513"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After</a:t>
            </a:r>
          </a:p>
        </p:txBody>
      </p:sp>
      <p:sp>
        <p:nvSpPr>
          <p:cNvPr id="18" name="Rounded Rectangle 17"/>
          <p:cNvSpPr/>
          <p:nvPr/>
        </p:nvSpPr>
        <p:spPr>
          <a:xfrm>
            <a:off x="4154488" y="3441700"/>
            <a:ext cx="868362"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Before</a:t>
            </a:r>
          </a:p>
        </p:txBody>
      </p:sp>
      <p:sp>
        <p:nvSpPr>
          <p:cNvPr id="19" name="Rounded Rectangle 18"/>
          <p:cNvSpPr/>
          <p:nvPr/>
        </p:nvSpPr>
        <p:spPr>
          <a:xfrm>
            <a:off x="5130800" y="3441700"/>
            <a:ext cx="768350"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Until</a:t>
            </a:r>
          </a:p>
        </p:txBody>
      </p:sp>
      <p:sp>
        <p:nvSpPr>
          <p:cNvPr id="20" name="Rounded Rectangle 19"/>
          <p:cNvSpPr/>
          <p:nvPr/>
        </p:nvSpPr>
        <p:spPr>
          <a:xfrm>
            <a:off x="6007101" y="3441700"/>
            <a:ext cx="1044575" cy="55403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Because</a:t>
            </a:r>
          </a:p>
        </p:txBody>
      </p:sp>
      <p:sp>
        <p:nvSpPr>
          <p:cNvPr id="22" name="Rounded Rectangle 21"/>
          <p:cNvSpPr/>
          <p:nvPr/>
        </p:nvSpPr>
        <p:spPr>
          <a:xfrm>
            <a:off x="6410325" y="2589214"/>
            <a:ext cx="1174750" cy="55403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Although</a:t>
            </a:r>
          </a:p>
        </p:txBody>
      </p:sp>
      <p:pic>
        <p:nvPicPr>
          <p:cNvPr id="12303"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288" y="3903664"/>
            <a:ext cx="35306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2346326" y="4814888"/>
            <a:ext cx="296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rPr>
              <a:t>I</a:t>
            </a:r>
          </a:p>
        </p:txBody>
      </p:sp>
      <p:sp>
        <p:nvSpPr>
          <p:cNvPr id="25" name="TextBox 24"/>
          <p:cNvSpPr txBox="1">
            <a:spLocks noChangeArrowheads="1"/>
          </p:cNvSpPr>
          <p:nvPr/>
        </p:nvSpPr>
        <p:spPr bwMode="auto">
          <a:xfrm>
            <a:off x="2708276" y="4814888"/>
            <a:ext cx="296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rPr>
              <a:t>S</a:t>
            </a:r>
          </a:p>
        </p:txBody>
      </p:sp>
      <p:sp>
        <p:nvSpPr>
          <p:cNvPr id="26" name="TextBox 25"/>
          <p:cNvSpPr txBox="1">
            <a:spLocks noChangeArrowheads="1"/>
          </p:cNvSpPr>
          <p:nvPr/>
        </p:nvSpPr>
        <p:spPr bwMode="auto">
          <a:xfrm>
            <a:off x="2979738"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rPr>
              <a:t>A</a:t>
            </a:r>
          </a:p>
        </p:txBody>
      </p:sp>
      <p:sp>
        <p:nvSpPr>
          <p:cNvPr id="27" name="TextBox 26"/>
          <p:cNvSpPr txBox="1">
            <a:spLocks noChangeArrowheads="1"/>
          </p:cNvSpPr>
          <p:nvPr/>
        </p:nvSpPr>
        <p:spPr bwMode="auto">
          <a:xfrm>
            <a:off x="3332163"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rPr>
              <a:t>W</a:t>
            </a:r>
          </a:p>
        </p:txBody>
      </p:sp>
      <p:sp>
        <p:nvSpPr>
          <p:cNvPr id="28" name="TextBox 27"/>
          <p:cNvSpPr txBox="1">
            <a:spLocks noChangeArrowheads="1"/>
          </p:cNvSpPr>
          <p:nvPr/>
        </p:nvSpPr>
        <p:spPr bwMode="auto">
          <a:xfrm>
            <a:off x="3827463"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rPr>
              <a:t>A</a:t>
            </a:r>
          </a:p>
        </p:txBody>
      </p:sp>
      <p:sp>
        <p:nvSpPr>
          <p:cNvPr id="29" name="TextBox 28"/>
          <p:cNvSpPr txBox="1">
            <a:spLocks noChangeArrowheads="1"/>
          </p:cNvSpPr>
          <p:nvPr/>
        </p:nvSpPr>
        <p:spPr bwMode="auto">
          <a:xfrm>
            <a:off x="4668838"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rPr>
              <a:t>A</a:t>
            </a:r>
          </a:p>
        </p:txBody>
      </p:sp>
      <p:sp>
        <p:nvSpPr>
          <p:cNvPr id="30" name="TextBox 29"/>
          <p:cNvSpPr txBox="1">
            <a:spLocks noChangeArrowheads="1"/>
          </p:cNvSpPr>
          <p:nvPr/>
        </p:nvSpPr>
        <p:spPr bwMode="auto">
          <a:xfrm>
            <a:off x="4948238"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rPr>
              <a:t>B</a:t>
            </a:r>
          </a:p>
        </p:txBody>
      </p:sp>
      <p:sp>
        <p:nvSpPr>
          <p:cNvPr id="31" name="TextBox 30"/>
          <p:cNvSpPr txBox="1">
            <a:spLocks noChangeArrowheads="1"/>
          </p:cNvSpPr>
          <p:nvPr/>
        </p:nvSpPr>
        <p:spPr bwMode="auto">
          <a:xfrm>
            <a:off x="5422901" y="4814888"/>
            <a:ext cx="646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rPr>
              <a:t>B!</a:t>
            </a:r>
          </a:p>
        </p:txBody>
      </p:sp>
      <p:sp>
        <p:nvSpPr>
          <p:cNvPr id="32" name="TextBox 31"/>
          <p:cNvSpPr txBox="1">
            <a:spLocks noChangeArrowheads="1"/>
          </p:cNvSpPr>
          <p:nvPr/>
        </p:nvSpPr>
        <p:spPr bwMode="auto">
          <a:xfrm>
            <a:off x="5230813"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rPr>
              <a:t>U</a:t>
            </a:r>
          </a:p>
        </p:txBody>
      </p:sp>
      <p:sp>
        <p:nvSpPr>
          <p:cNvPr id="33" name="TextBox 32"/>
          <p:cNvSpPr txBox="1">
            <a:spLocks noChangeArrowheads="1"/>
          </p:cNvSpPr>
          <p:nvPr/>
        </p:nvSpPr>
        <p:spPr bwMode="auto">
          <a:xfrm>
            <a:off x="4310063" y="4814888"/>
            <a:ext cx="29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rPr>
              <a:t>W</a:t>
            </a:r>
          </a:p>
        </p:txBody>
      </p:sp>
    </p:spTree>
    <p:extLst>
      <p:ext uri="{BB962C8B-B14F-4D97-AF65-F5344CB8AC3E}">
        <p14:creationId xmlns:p14="http://schemas.microsoft.com/office/powerpoint/2010/main" val="1343075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p:bldP spid="25" grpId="0"/>
      <p:bldP spid="26" grpId="0"/>
      <p:bldP spid="27" grpId="0"/>
      <p:bldP spid="28" grpId="0"/>
      <p:bldP spid="29"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3441701"/>
            <a:ext cx="8077200" cy="4921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p:nvPr/>
        </p:nvSpPr>
        <p:spPr>
          <a:xfrm>
            <a:off x="2063750" y="1360489"/>
            <a:ext cx="8077200" cy="706437"/>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35175" y="1431925"/>
            <a:ext cx="8147050" cy="579438"/>
          </a:xfrm>
        </p:spPr>
        <p:txBody>
          <a:bodyPr rtlCol="0"/>
          <a:lstStyle/>
          <a:p>
            <a:pPr algn="ctr">
              <a:defRPr/>
            </a:pPr>
            <a:r>
              <a:rPr lang="en-GB" sz="2400" dirty="0">
                <a:latin typeface="+mn-lt"/>
              </a:rPr>
              <a:t>So, how do we use subordinating conjunctions?</a:t>
            </a:r>
          </a:p>
        </p:txBody>
      </p:sp>
      <p:sp>
        <p:nvSpPr>
          <p:cNvPr id="13317"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spcBef>
                <a:spcPct val="0"/>
              </a:spcBef>
              <a:buFontTx/>
              <a:buNone/>
            </a:pPr>
            <a:r>
              <a:rPr lang="en-GB" altLang="en-US" sz="3600" b="1">
                <a:latin typeface="Twinkl SemiBold" charset="0"/>
              </a:rPr>
              <a:t>Next Steps</a:t>
            </a:r>
          </a:p>
        </p:txBody>
      </p:sp>
      <p:sp>
        <p:nvSpPr>
          <p:cNvPr id="34" name="Title 20"/>
          <p:cNvSpPr txBox="1">
            <a:spLocks/>
          </p:cNvSpPr>
          <p:nvPr/>
        </p:nvSpPr>
        <p:spPr>
          <a:xfrm>
            <a:off x="2809876" y="2154238"/>
            <a:ext cx="6575425" cy="114300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b="0" dirty="0">
                <a:latin typeface="+mn-lt"/>
              </a:rPr>
              <a:t>Subordinating conjunctions are the first words within a subordinate clause. Subordinate clauses do not make sense on their </a:t>
            </a:r>
            <a:r>
              <a:rPr lang="en-GB" sz="1800" b="0">
                <a:latin typeface="+mn-lt"/>
              </a:rPr>
              <a:t>own but, </a:t>
            </a:r>
            <a:r>
              <a:rPr lang="en-GB" sz="1800" b="0" dirty="0">
                <a:latin typeface="+mn-lt"/>
              </a:rPr>
              <a:t>when they are used with a main clause, they create a complex (multi-clause) sentence.</a:t>
            </a:r>
          </a:p>
        </p:txBody>
      </p:sp>
      <p:sp>
        <p:nvSpPr>
          <p:cNvPr id="35" name="Title 20"/>
          <p:cNvSpPr>
            <a:spLocks noChangeArrowheads="1"/>
          </p:cNvSpPr>
          <p:nvPr/>
        </p:nvSpPr>
        <p:spPr bwMode="auto">
          <a:xfrm>
            <a:off x="2016125" y="3497264"/>
            <a:ext cx="8159750" cy="376237"/>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a:latin typeface="Twinkl SemiBold" charset="0"/>
              </a:rPr>
              <a:t>Subordinate clauses will always have a subject and verb within them, e.g.</a:t>
            </a:r>
          </a:p>
        </p:txBody>
      </p:sp>
      <p:sp>
        <p:nvSpPr>
          <p:cNvPr id="37" name="Title 20"/>
          <p:cNvSpPr txBox="1">
            <a:spLocks/>
          </p:cNvSpPr>
          <p:nvPr/>
        </p:nvSpPr>
        <p:spPr>
          <a:xfrm>
            <a:off x="2279650" y="3875088"/>
            <a:ext cx="3816350" cy="114300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3600" b="0" dirty="0">
                <a:latin typeface="+mn-lt"/>
              </a:rPr>
              <a:t>after she smiled</a:t>
            </a:r>
          </a:p>
        </p:txBody>
      </p:sp>
      <p:sp>
        <p:nvSpPr>
          <p:cNvPr id="38" name="Title 20"/>
          <p:cNvSpPr txBox="1">
            <a:spLocks/>
          </p:cNvSpPr>
          <p:nvPr/>
        </p:nvSpPr>
        <p:spPr>
          <a:xfrm>
            <a:off x="6105525" y="4181475"/>
            <a:ext cx="3816350" cy="52705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3600" b="0" dirty="0">
                <a:latin typeface="+mn-lt"/>
              </a:rPr>
              <a:t>after Christmas</a:t>
            </a:r>
          </a:p>
        </p:txBody>
      </p:sp>
      <p:sp>
        <p:nvSpPr>
          <p:cNvPr id="39" name="Title 20"/>
          <p:cNvSpPr txBox="1">
            <a:spLocks/>
          </p:cNvSpPr>
          <p:nvPr/>
        </p:nvSpPr>
        <p:spPr>
          <a:xfrm>
            <a:off x="2274888" y="5838826"/>
            <a:ext cx="3816350" cy="390525"/>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dirty="0">
                <a:latin typeface="+mn-lt"/>
              </a:rPr>
              <a:t>is a subordinate clause</a:t>
            </a:r>
          </a:p>
        </p:txBody>
      </p:sp>
      <p:sp>
        <p:nvSpPr>
          <p:cNvPr id="40" name="Title 20"/>
          <p:cNvSpPr txBox="1">
            <a:spLocks/>
          </p:cNvSpPr>
          <p:nvPr/>
        </p:nvSpPr>
        <p:spPr>
          <a:xfrm>
            <a:off x="6099175" y="5838826"/>
            <a:ext cx="3816350" cy="390525"/>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a:latin typeface="+mn-lt"/>
              </a:rPr>
              <a:t>is not a </a:t>
            </a:r>
            <a:r>
              <a:rPr lang="en-GB" sz="1800" dirty="0">
                <a:latin typeface="+mn-lt"/>
              </a:rPr>
              <a:t>subordinate clause</a:t>
            </a:r>
          </a:p>
        </p:txBody>
      </p:sp>
      <p:grpSp>
        <p:nvGrpSpPr>
          <p:cNvPr id="6" name="Group 5"/>
          <p:cNvGrpSpPr>
            <a:grpSpLocks/>
          </p:cNvGrpSpPr>
          <p:nvPr/>
        </p:nvGrpSpPr>
        <p:grpSpPr bwMode="auto">
          <a:xfrm>
            <a:off x="4714875" y="4699000"/>
            <a:ext cx="1271588" cy="915988"/>
            <a:chOff x="3191250" y="4699717"/>
            <a:chExt cx="1271297" cy="915101"/>
          </a:xfrm>
        </p:grpSpPr>
        <p:sp>
          <p:nvSpPr>
            <p:cNvPr id="43" name="Title 20"/>
            <p:cNvSpPr txBox="1">
              <a:spLocks/>
            </p:cNvSpPr>
            <p:nvPr/>
          </p:nvSpPr>
          <p:spPr>
            <a:xfrm>
              <a:off x="3191250" y="5123170"/>
              <a:ext cx="1271297" cy="491648"/>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b="0" dirty="0">
                  <a:latin typeface="+mn-lt"/>
                </a:rPr>
                <a:t>verb</a:t>
              </a:r>
            </a:p>
          </p:txBody>
        </p:sp>
        <p:sp>
          <p:nvSpPr>
            <p:cNvPr id="2" name="Down Arrow 1"/>
            <p:cNvSpPr/>
            <p:nvPr/>
          </p:nvSpPr>
          <p:spPr>
            <a:xfrm rot="10800000">
              <a:off x="3716593" y="4699717"/>
              <a:ext cx="269813" cy="428210"/>
            </a:xfrm>
            <a:prstGeom prst="down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5" name="Group 4"/>
          <p:cNvGrpSpPr>
            <a:grpSpLocks/>
          </p:cNvGrpSpPr>
          <p:nvPr/>
        </p:nvGrpSpPr>
        <p:grpSpPr bwMode="auto">
          <a:xfrm>
            <a:off x="3711575" y="4694238"/>
            <a:ext cx="1271588" cy="920750"/>
            <a:chOff x="2187558" y="4694727"/>
            <a:chExt cx="1271297" cy="920091"/>
          </a:xfrm>
        </p:grpSpPr>
        <p:sp>
          <p:nvSpPr>
            <p:cNvPr id="42" name="Title 20"/>
            <p:cNvSpPr txBox="1">
              <a:spLocks/>
            </p:cNvSpPr>
            <p:nvPr/>
          </p:nvSpPr>
          <p:spPr>
            <a:xfrm>
              <a:off x="2187558" y="5123045"/>
              <a:ext cx="1271297" cy="491773"/>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b="0" dirty="0">
                  <a:latin typeface="+mn-lt"/>
                </a:rPr>
                <a:t>subject</a:t>
              </a:r>
            </a:p>
          </p:txBody>
        </p:sp>
        <p:sp>
          <p:nvSpPr>
            <p:cNvPr id="44" name="Down Arrow 43"/>
            <p:cNvSpPr/>
            <p:nvPr/>
          </p:nvSpPr>
          <p:spPr>
            <a:xfrm rot="8732127">
              <a:off x="2539902" y="4694727"/>
              <a:ext cx="269813" cy="483840"/>
            </a:xfrm>
            <a:prstGeom prst="down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 name="Group 2"/>
          <p:cNvGrpSpPr>
            <a:grpSpLocks/>
          </p:cNvGrpSpPr>
          <p:nvPr/>
        </p:nvGrpSpPr>
        <p:grpSpPr bwMode="auto">
          <a:xfrm>
            <a:off x="1982789" y="4699000"/>
            <a:ext cx="1978025" cy="1023938"/>
            <a:chOff x="459128" y="4699717"/>
            <a:chExt cx="1976947" cy="1022677"/>
          </a:xfrm>
        </p:grpSpPr>
        <p:sp>
          <p:nvSpPr>
            <p:cNvPr id="41" name="Title 20"/>
            <p:cNvSpPr txBox="1">
              <a:spLocks/>
            </p:cNvSpPr>
            <p:nvPr/>
          </p:nvSpPr>
          <p:spPr>
            <a:xfrm>
              <a:off x="459128" y="5230875"/>
              <a:ext cx="1976947" cy="491519"/>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b="0" dirty="0">
                  <a:latin typeface="+mn-lt"/>
                </a:rPr>
                <a:t>subordinating conjunction</a:t>
              </a:r>
            </a:p>
          </p:txBody>
        </p:sp>
        <p:sp>
          <p:nvSpPr>
            <p:cNvPr id="45" name="Down Arrow 44"/>
            <p:cNvSpPr/>
            <p:nvPr/>
          </p:nvSpPr>
          <p:spPr>
            <a:xfrm rot="10800000">
              <a:off x="1438081" y="4699717"/>
              <a:ext cx="268142" cy="428097"/>
            </a:xfrm>
            <a:prstGeom prst="down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0" name="Group 9"/>
          <p:cNvGrpSpPr>
            <a:grpSpLocks/>
          </p:cNvGrpSpPr>
          <p:nvPr/>
        </p:nvGrpSpPr>
        <p:grpSpPr bwMode="auto">
          <a:xfrm>
            <a:off x="6099176" y="4700588"/>
            <a:ext cx="3813175" cy="971550"/>
            <a:chOff x="4574919" y="4701272"/>
            <a:chExt cx="3813431" cy="970584"/>
          </a:xfrm>
        </p:grpSpPr>
        <p:sp>
          <p:nvSpPr>
            <p:cNvPr id="55" name="Title 20"/>
            <p:cNvSpPr txBox="1">
              <a:spLocks/>
            </p:cNvSpPr>
            <p:nvPr/>
          </p:nvSpPr>
          <p:spPr>
            <a:xfrm>
              <a:off x="4574919" y="5280133"/>
              <a:ext cx="3813431" cy="391723"/>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1800" b="0" dirty="0">
                  <a:latin typeface="+mn-lt"/>
                </a:rPr>
                <a:t>Here ‘after’ is being </a:t>
              </a:r>
              <a:br>
                <a:rPr lang="en-GB" sz="1800" b="0" dirty="0">
                  <a:latin typeface="+mn-lt"/>
                </a:rPr>
              </a:br>
              <a:r>
                <a:rPr lang="en-GB" sz="1800" b="0" dirty="0">
                  <a:latin typeface="+mn-lt"/>
                </a:rPr>
                <a:t>used as a preposition.</a:t>
              </a:r>
            </a:p>
          </p:txBody>
        </p:sp>
        <p:sp>
          <p:nvSpPr>
            <p:cNvPr id="56" name="Down Arrow 55"/>
            <p:cNvSpPr/>
            <p:nvPr/>
          </p:nvSpPr>
          <p:spPr>
            <a:xfrm rot="10800000">
              <a:off x="5575111" y="4701272"/>
              <a:ext cx="269893" cy="421855"/>
            </a:xfrm>
            <a:prstGeom prst="down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504761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p:bldP spid="35" grpId="0"/>
      <p:bldP spid="37" grpId="0"/>
      <p:bldP spid="38" grpId="0"/>
      <p:bldP spid="39"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2133601"/>
            <a:ext cx="8067675" cy="9620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317750"/>
            <a:ext cx="8147050" cy="579438"/>
          </a:xfrm>
        </p:spPr>
        <p:txBody>
          <a:bodyPr rtlCol="0"/>
          <a:lstStyle/>
          <a:p>
            <a:pPr algn="ctr">
              <a:defRPr/>
            </a:pPr>
            <a:r>
              <a:rPr lang="en-GB" sz="2400" dirty="0">
                <a:latin typeface="+mn-lt"/>
              </a:rPr>
              <a:t>Can you spot the </a:t>
            </a:r>
            <a:r>
              <a:rPr lang="en-GB" sz="2400" dirty="0">
                <a:solidFill>
                  <a:srgbClr val="016CA0"/>
                </a:solidFill>
                <a:latin typeface="+mn-lt"/>
              </a:rPr>
              <a:t>subordinate clause </a:t>
            </a:r>
            <a:r>
              <a:rPr lang="en-GB" sz="2400" dirty="0">
                <a:latin typeface="+mn-lt"/>
              </a:rPr>
              <a:t>and the </a:t>
            </a:r>
            <a:r>
              <a:rPr lang="en-GB" sz="2400" dirty="0">
                <a:solidFill>
                  <a:srgbClr val="8D358B"/>
                </a:solidFill>
                <a:latin typeface="+mn-lt"/>
              </a:rPr>
              <a:t>subordinating conjunction </a:t>
            </a:r>
            <a:r>
              <a:rPr lang="en-GB" sz="2400" dirty="0">
                <a:latin typeface="+mn-lt"/>
              </a:rPr>
              <a:t>in this sentence?</a:t>
            </a:r>
          </a:p>
        </p:txBody>
      </p:sp>
      <p:sp>
        <p:nvSpPr>
          <p:cNvPr id="14340"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spcBef>
                <a:spcPct val="0"/>
              </a:spcBef>
              <a:buFontTx/>
              <a:buNone/>
            </a:pPr>
            <a:r>
              <a:rPr lang="en-GB" altLang="en-US" sz="3600" b="1">
                <a:latin typeface="Twinkl SemiBold" charset="0"/>
              </a:rPr>
              <a:t>Next Steps</a:t>
            </a:r>
          </a:p>
        </p:txBody>
      </p:sp>
      <p:sp>
        <p:nvSpPr>
          <p:cNvPr id="38" name="Title 20"/>
          <p:cNvSpPr>
            <a:spLocks noChangeArrowheads="1"/>
          </p:cNvSpPr>
          <p:nvPr/>
        </p:nvSpPr>
        <p:spPr bwMode="auto">
          <a:xfrm>
            <a:off x="2279650"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a:solidFill>
                  <a:schemeClr val="tx1"/>
                </a:solidFill>
                <a:latin typeface="Twinkl SemiBold" charset="0"/>
              </a:rPr>
              <a:t>The eager pupils sped into school when the bell rang</a:t>
            </a:r>
            <a:r>
              <a:rPr lang="en-GB" altLang="en-US" sz="2400">
                <a:solidFill>
                  <a:schemeClr val="tx1"/>
                </a:solidFill>
                <a:latin typeface="Twinkl SemiBold" charset="0"/>
              </a:rPr>
              <a:t>.</a:t>
            </a:r>
          </a:p>
        </p:txBody>
      </p:sp>
      <p:grpSp>
        <p:nvGrpSpPr>
          <p:cNvPr id="14342" name="Group 6"/>
          <p:cNvGrpSpPr>
            <a:grpSpLocks/>
          </p:cNvGrpSpPr>
          <p:nvPr/>
        </p:nvGrpSpPr>
        <p:grpSpPr bwMode="auto">
          <a:xfrm>
            <a:off x="8070851" y="561976"/>
            <a:ext cx="2060575" cy="1268413"/>
            <a:chOff x="10571410" y="237067"/>
            <a:chExt cx="4452399" cy="2741732"/>
          </a:xfrm>
        </p:grpSpPr>
        <p:pic>
          <p:nvPicPr>
            <p:cNvPr id="14346"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8"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434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0"/>
          <p:cNvSpPr>
            <a:spLocks noChangeArrowheads="1"/>
          </p:cNvSpPr>
          <p:nvPr/>
        </p:nvSpPr>
        <p:spPr bwMode="auto">
          <a:xfrm>
            <a:off x="2274888"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a:solidFill>
                  <a:schemeClr val="tx1"/>
                </a:solidFill>
                <a:latin typeface="Twinkl SemiBold" charset="0"/>
              </a:rPr>
              <a:t>The eager pupils sped into school </a:t>
            </a:r>
            <a:r>
              <a:rPr lang="en-GB" altLang="en-US" sz="3600">
                <a:solidFill>
                  <a:srgbClr val="016CA0"/>
                </a:solidFill>
                <a:latin typeface="Twinkl SemiBold" charset="0"/>
              </a:rPr>
              <a:t>when the bell rang</a:t>
            </a:r>
            <a:r>
              <a:rPr lang="en-GB" altLang="en-US" sz="2400">
                <a:solidFill>
                  <a:schemeClr val="tx1"/>
                </a:solidFill>
                <a:latin typeface="Twinkl SemiBold" charset="0"/>
              </a:rPr>
              <a:t>.</a:t>
            </a:r>
          </a:p>
        </p:txBody>
      </p:sp>
      <p:sp>
        <p:nvSpPr>
          <p:cNvPr id="9" name="Oval 8"/>
          <p:cNvSpPr/>
          <p:nvPr/>
        </p:nvSpPr>
        <p:spPr>
          <a:xfrm>
            <a:off x="4021139" y="4170364"/>
            <a:ext cx="1284287" cy="727075"/>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883651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9"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2133601"/>
            <a:ext cx="8067675" cy="9620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317750"/>
            <a:ext cx="8147050" cy="579438"/>
          </a:xfrm>
        </p:spPr>
        <p:txBody>
          <a:bodyPr rtlCol="0"/>
          <a:lstStyle/>
          <a:p>
            <a:pPr algn="ctr">
              <a:defRPr/>
            </a:pPr>
            <a:r>
              <a:rPr lang="en-GB" sz="2400" dirty="0">
                <a:latin typeface="+mn-lt"/>
              </a:rPr>
              <a:t>Can you spot the </a:t>
            </a:r>
            <a:r>
              <a:rPr lang="en-GB" sz="2400" dirty="0">
                <a:solidFill>
                  <a:srgbClr val="016CA0"/>
                </a:solidFill>
                <a:latin typeface="+mn-lt"/>
              </a:rPr>
              <a:t>subordinate clause </a:t>
            </a:r>
            <a:r>
              <a:rPr lang="en-GB" sz="2400" dirty="0">
                <a:latin typeface="+mn-lt"/>
              </a:rPr>
              <a:t>and the </a:t>
            </a:r>
            <a:r>
              <a:rPr lang="en-GB" sz="2400" dirty="0">
                <a:solidFill>
                  <a:srgbClr val="8D358B"/>
                </a:solidFill>
                <a:latin typeface="+mn-lt"/>
              </a:rPr>
              <a:t>subordinating conjunction </a:t>
            </a:r>
            <a:r>
              <a:rPr lang="en-GB" sz="2400" dirty="0">
                <a:latin typeface="+mn-lt"/>
              </a:rPr>
              <a:t>in this sentence?</a:t>
            </a:r>
          </a:p>
        </p:txBody>
      </p:sp>
      <p:sp>
        <p:nvSpPr>
          <p:cNvPr id="15364"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spcBef>
                <a:spcPct val="0"/>
              </a:spcBef>
              <a:buFontTx/>
              <a:buNone/>
            </a:pPr>
            <a:r>
              <a:rPr lang="en-GB" altLang="en-US" sz="3600" b="1">
                <a:latin typeface="Twinkl SemiBold" charset="0"/>
              </a:rPr>
              <a:t>Next Steps</a:t>
            </a:r>
          </a:p>
        </p:txBody>
      </p:sp>
      <p:sp>
        <p:nvSpPr>
          <p:cNvPr id="38" name="Title 20"/>
          <p:cNvSpPr>
            <a:spLocks noChangeArrowheads="1"/>
          </p:cNvSpPr>
          <p:nvPr/>
        </p:nvSpPr>
        <p:spPr bwMode="auto">
          <a:xfrm>
            <a:off x="2276475"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a:solidFill>
                  <a:schemeClr val="tx1"/>
                </a:solidFill>
                <a:latin typeface="Twinkl SemiBold" charset="0"/>
              </a:rPr>
              <a:t>Whales give birth to live young </a:t>
            </a:r>
            <a:br>
              <a:rPr lang="en-GB" altLang="en-US" sz="3600" b="1">
                <a:solidFill>
                  <a:schemeClr val="tx1"/>
                </a:solidFill>
                <a:latin typeface="Twinkl SemiBold" charset="0"/>
              </a:rPr>
            </a:br>
            <a:r>
              <a:rPr lang="en-GB" altLang="en-US" sz="3600" b="1">
                <a:solidFill>
                  <a:schemeClr val="tx1"/>
                </a:solidFill>
                <a:latin typeface="Twinkl SemiBold" charset="0"/>
              </a:rPr>
              <a:t>as they are mammals</a:t>
            </a:r>
            <a:r>
              <a:rPr lang="en-GB" altLang="en-US" sz="2400">
                <a:solidFill>
                  <a:schemeClr val="tx1"/>
                </a:solidFill>
                <a:latin typeface="Twinkl SemiBold" charset="0"/>
              </a:rPr>
              <a:t>.</a:t>
            </a:r>
          </a:p>
        </p:txBody>
      </p:sp>
      <p:grpSp>
        <p:nvGrpSpPr>
          <p:cNvPr id="15366" name="Group 6"/>
          <p:cNvGrpSpPr>
            <a:grpSpLocks/>
          </p:cNvGrpSpPr>
          <p:nvPr/>
        </p:nvGrpSpPr>
        <p:grpSpPr bwMode="auto">
          <a:xfrm>
            <a:off x="8070851" y="561976"/>
            <a:ext cx="2060575" cy="1268413"/>
            <a:chOff x="10571410" y="237067"/>
            <a:chExt cx="4452399" cy="2741732"/>
          </a:xfrm>
        </p:grpSpPr>
        <p:pic>
          <p:nvPicPr>
            <p:cNvPr id="1537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73"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536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0"/>
          <p:cNvSpPr>
            <a:spLocks noChangeArrowheads="1"/>
          </p:cNvSpPr>
          <p:nvPr/>
        </p:nvSpPr>
        <p:spPr bwMode="auto">
          <a:xfrm>
            <a:off x="2276475"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a:solidFill>
                  <a:schemeClr val="tx1"/>
                </a:solidFill>
                <a:latin typeface="Twinkl SemiBold" charset="0"/>
              </a:rPr>
              <a:t>Whales give birth to live young </a:t>
            </a:r>
            <a:br>
              <a:rPr lang="en-GB" altLang="en-US" sz="3600" b="1">
                <a:solidFill>
                  <a:schemeClr val="tx1"/>
                </a:solidFill>
                <a:latin typeface="Twinkl SemiBold" charset="0"/>
              </a:rPr>
            </a:br>
            <a:r>
              <a:rPr lang="en-GB" altLang="en-US" sz="3600" b="1">
                <a:solidFill>
                  <a:srgbClr val="016CA0"/>
                </a:solidFill>
                <a:latin typeface="Twinkl SemiBold" charset="0"/>
              </a:rPr>
              <a:t>as they are mammals</a:t>
            </a:r>
            <a:r>
              <a:rPr lang="en-GB" altLang="en-US" sz="2400" b="1">
                <a:solidFill>
                  <a:schemeClr val="tx1"/>
                </a:solidFill>
                <a:latin typeface="Twinkl SemiBold" charset="0"/>
              </a:rPr>
              <a:t>.</a:t>
            </a:r>
          </a:p>
        </p:txBody>
      </p:sp>
      <p:sp>
        <p:nvSpPr>
          <p:cNvPr id="9" name="Oval 8"/>
          <p:cNvSpPr/>
          <p:nvPr/>
        </p:nvSpPr>
        <p:spPr>
          <a:xfrm>
            <a:off x="3702050" y="4281488"/>
            <a:ext cx="706438" cy="501650"/>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30182">
            <a:off x="6945314" y="4957764"/>
            <a:ext cx="29368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01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9"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1 and 2 </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 task</a:t>
            </a:r>
          </a:p>
          <a:p>
            <a:r>
              <a:rPr lang="en-GB" dirty="0" smtClean="0">
                <a:solidFill>
                  <a:srgbClr val="7030A0"/>
                </a:solidFill>
              </a:rPr>
              <a:t>Left and Right</a:t>
            </a:r>
          </a:p>
          <a:p>
            <a:endParaRPr lang="en-GB" dirty="0">
              <a:solidFill>
                <a:srgbClr val="7030A0"/>
              </a:solidFill>
            </a:endParaRPr>
          </a:p>
          <a:p>
            <a:r>
              <a:rPr lang="en-GB" dirty="0" smtClean="0"/>
              <a:t>Answer </a:t>
            </a:r>
            <a:r>
              <a:rPr lang="en-GB" dirty="0" smtClean="0">
                <a:solidFill>
                  <a:srgbClr val="FF0000"/>
                </a:solidFill>
              </a:rPr>
              <a:t>Set B questions </a:t>
            </a:r>
            <a:endParaRPr lang="en-US" dirty="0"/>
          </a:p>
        </p:txBody>
      </p:sp>
    </p:spTree>
    <p:extLst>
      <p:ext uri="{BB962C8B-B14F-4D97-AF65-F5344CB8AC3E}">
        <p14:creationId xmlns:p14="http://schemas.microsoft.com/office/powerpoint/2010/main" val="554806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2133601"/>
            <a:ext cx="8064500" cy="9620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317750"/>
            <a:ext cx="8147050" cy="579438"/>
          </a:xfrm>
        </p:spPr>
        <p:txBody>
          <a:bodyPr rtlCol="0"/>
          <a:lstStyle/>
          <a:p>
            <a:pPr algn="ctr">
              <a:defRPr/>
            </a:pPr>
            <a:r>
              <a:rPr lang="en-GB" sz="2400" dirty="0">
                <a:latin typeface="+mn-lt"/>
              </a:rPr>
              <a:t>Can you spot the </a:t>
            </a:r>
            <a:r>
              <a:rPr lang="en-GB" sz="2400" dirty="0">
                <a:solidFill>
                  <a:srgbClr val="016CA0"/>
                </a:solidFill>
                <a:latin typeface="+mn-lt"/>
              </a:rPr>
              <a:t>subordinate clause </a:t>
            </a:r>
            <a:r>
              <a:rPr lang="en-GB" sz="2400" dirty="0">
                <a:latin typeface="+mn-lt"/>
              </a:rPr>
              <a:t>and the </a:t>
            </a:r>
            <a:r>
              <a:rPr lang="en-GB" sz="2400" dirty="0">
                <a:solidFill>
                  <a:srgbClr val="8D358B"/>
                </a:solidFill>
                <a:latin typeface="+mn-lt"/>
              </a:rPr>
              <a:t>subordinating conjunction </a:t>
            </a:r>
            <a:r>
              <a:rPr lang="en-GB" sz="2400" dirty="0">
                <a:latin typeface="+mn-lt"/>
              </a:rPr>
              <a:t>in this sentence?</a:t>
            </a:r>
          </a:p>
        </p:txBody>
      </p:sp>
      <p:sp>
        <p:nvSpPr>
          <p:cNvPr id="16388"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spcBef>
                <a:spcPct val="0"/>
              </a:spcBef>
              <a:buFontTx/>
              <a:buNone/>
            </a:pPr>
            <a:r>
              <a:rPr lang="en-GB" altLang="en-US" sz="3600" b="1">
                <a:latin typeface="Twinkl SemiBold" charset="0"/>
              </a:rPr>
              <a:t>Next Steps</a:t>
            </a:r>
          </a:p>
        </p:txBody>
      </p:sp>
      <p:sp>
        <p:nvSpPr>
          <p:cNvPr id="38" name="Title 20"/>
          <p:cNvSpPr>
            <a:spLocks noChangeArrowheads="1"/>
          </p:cNvSpPr>
          <p:nvPr/>
        </p:nvSpPr>
        <p:spPr bwMode="auto">
          <a:xfrm>
            <a:off x="2276475"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a:solidFill>
                  <a:schemeClr val="tx1"/>
                </a:solidFill>
                <a:latin typeface="Twinkl SemiBold" charset="0"/>
              </a:rPr>
              <a:t>The hopeless rugby team lost the game because they hadn’t trained</a:t>
            </a:r>
            <a:r>
              <a:rPr lang="en-GB" altLang="en-US" sz="2400">
                <a:solidFill>
                  <a:schemeClr val="tx1"/>
                </a:solidFill>
                <a:latin typeface="Twinkl SemiBold" charset="0"/>
              </a:rPr>
              <a:t>.</a:t>
            </a:r>
          </a:p>
        </p:txBody>
      </p:sp>
      <p:grpSp>
        <p:nvGrpSpPr>
          <p:cNvPr id="16390" name="Group 6"/>
          <p:cNvGrpSpPr>
            <a:grpSpLocks/>
          </p:cNvGrpSpPr>
          <p:nvPr/>
        </p:nvGrpSpPr>
        <p:grpSpPr bwMode="auto">
          <a:xfrm>
            <a:off x="8070851" y="561976"/>
            <a:ext cx="2060575" cy="1268413"/>
            <a:chOff x="10571410" y="237067"/>
            <a:chExt cx="4452399" cy="2741732"/>
          </a:xfrm>
        </p:grpSpPr>
        <p:pic>
          <p:nvPicPr>
            <p:cNvPr id="16395"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97"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6391"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0"/>
          <p:cNvSpPr>
            <a:spLocks noChangeArrowheads="1"/>
          </p:cNvSpPr>
          <p:nvPr/>
        </p:nvSpPr>
        <p:spPr bwMode="auto">
          <a:xfrm>
            <a:off x="2276475" y="3705226"/>
            <a:ext cx="7632700" cy="1122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a:latin typeface="Twinkl SemiBold" charset="0"/>
              </a:rPr>
              <a:t>The hopeless rugby team lost the game </a:t>
            </a:r>
            <a:r>
              <a:rPr lang="en-GB" altLang="en-US" sz="3600">
                <a:solidFill>
                  <a:srgbClr val="016CA0"/>
                </a:solidFill>
                <a:latin typeface="Twinkl SemiBold" charset="0"/>
              </a:rPr>
              <a:t>because they hadn’t trained</a:t>
            </a:r>
            <a:r>
              <a:rPr lang="en-GB" altLang="en-US" sz="2400">
                <a:solidFill>
                  <a:schemeClr val="tx1"/>
                </a:solidFill>
                <a:latin typeface="Twinkl SemiBold" charset="0"/>
              </a:rPr>
              <a:t>.</a:t>
            </a:r>
          </a:p>
        </p:txBody>
      </p:sp>
      <p:sp>
        <p:nvSpPr>
          <p:cNvPr id="9" name="Oval 8"/>
          <p:cNvSpPr/>
          <p:nvPr/>
        </p:nvSpPr>
        <p:spPr>
          <a:xfrm>
            <a:off x="3657601" y="4184650"/>
            <a:ext cx="1831975" cy="642938"/>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9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5230813"/>
            <a:ext cx="52085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308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9"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1992313"/>
            <a:ext cx="8067675" cy="122555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317750"/>
            <a:ext cx="8147050" cy="579438"/>
          </a:xfrm>
        </p:spPr>
        <p:txBody>
          <a:bodyPr rtlCol="0"/>
          <a:lstStyle/>
          <a:p>
            <a:pPr algn="ctr">
              <a:lnSpc>
                <a:spcPct val="100000"/>
              </a:lnSpc>
              <a:defRPr/>
            </a:pPr>
            <a:r>
              <a:rPr lang="en-GB" sz="2400" dirty="0">
                <a:latin typeface="+mn-lt"/>
              </a:rPr>
              <a:t>In the sentences we have looked at so far, the subordinate clause has always come after the main clause but watch...</a:t>
            </a:r>
          </a:p>
        </p:txBody>
      </p:sp>
      <p:sp>
        <p:nvSpPr>
          <p:cNvPr id="17412"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spcBef>
                <a:spcPct val="0"/>
              </a:spcBef>
              <a:buFontTx/>
              <a:buNone/>
            </a:pPr>
            <a:r>
              <a:rPr lang="en-GB" altLang="en-US" sz="3600" b="1">
                <a:latin typeface="Twinkl SemiBold" charset="0"/>
              </a:rPr>
              <a:t>Next Steps</a:t>
            </a:r>
          </a:p>
        </p:txBody>
      </p:sp>
      <p:grpSp>
        <p:nvGrpSpPr>
          <p:cNvPr id="17413" name="Group 6"/>
          <p:cNvGrpSpPr>
            <a:grpSpLocks/>
          </p:cNvGrpSpPr>
          <p:nvPr/>
        </p:nvGrpSpPr>
        <p:grpSpPr bwMode="auto">
          <a:xfrm>
            <a:off x="8070851" y="561976"/>
            <a:ext cx="2060575" cy="1268413"/>
            <a:chOff x="10571410" y="237067"/>
            <a:chExt cx="4452399" cy="2741732"/>
          </a:xfrm>
        </p:grpSpPr>
        <p:pic>
          <p:nvPicPr>
            <p:cNvPr id="1742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23"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741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2276475" y="3705226"/>
            <a:ext cx="7632700" cy="1122363"/>
            <a:chOff x="753114" y="3705225"/>
            <a:chExt cx="7632700" cy="1122743"/>
          </a:xfrm>
        </p:grpSpPr>
        <p:sp>
          <p:nvSpPr>
            <p:cNvPr id="17419" name="Title 20"/>
            <p:cNvSpPr>
              <a:spLocks noChangeArrowheads="1"/>
            </p:cNvSpPr>
            <p:nvPr/>
          </p:nvSpPr>
          <p:spPr bwMode="auto">
            <a:xfrm>
              <a:off x="753114" y="3705225"/>
              <a:ext cx="7632700" cy="112274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a:latin typeface="Twinkl SemiBold" charset="0"/>
                </a:rPr>
                <a:t>The eager pupils sped into school </a:t>
              </a:r>
              <a:r>
                <a:rPr lang="en-GB" altLang="en-US" sz="3600" b="1">
                  <a:solidFill>
                    <a:srgbClr val="016CA0"/>
                  </a:solidFill>
                  <a:latin typeface="Twinkl SemiBold" charset="0"/>
                </a:rPr>
                <a:t>when the bell rang</a:t>
              </a:r>
              <a:r>
                <a:rPr lang="en-GB" altLang="en-US" sz="2400" b="1">
                  <a:latin typeface="Twinkl SemiBold" charset="0"/>
                </a:rPr>
                <a:t>.</a:t>
              </a:r>
            </a:p>
          </p:txBody>
        </p:sp>
        <p:sp>
          <p:nvSpPr>
            <p:cNvPr id="9" name="Oval 8"/>
            <p:cNvSpPr/>
            <p:nvPr/>
          </p:nvSpPr>
          <p:spPr>
            <a:xfrm>
              <a:off x="2529527" y="4184812"/>
              <a:ext cx="1260475" cy="643156"/>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 name="Group 2"/>
          <p:cNvGrpSpPr>
            <a:grpSpLocks/>
          </p:cNvGrpSpPr>
          <p:nvPr/>
        </p:nvGrpSpPr>
        <p:grpSpPr bwMode="auto">
          <a:xfrm>
            <a:off x="2276475" y="3379790"/>
            <a:ext cx="7632700" cy="3839616"/>
            <a:chOff x="753114" y="3380621"/>
            <a:chExt cx="7632700" cy="3838418"/>
          </a:xfrm>
        </p:grpSpPr>
        <p:sp>
          <p:nvSpPr>
            <p:cNvPr id="17417" name="Title 20"/>
            <p:cNvSpPr>
              <a:spLocks noChangeArrowheads="1"/>
            </p:cNvSpPr>
            <p:nvPr/>
          </p:nvSpPr>
          <p:spPr bwMode="auto">
            <a:xfrm>
              <a:off x="753114" y="3380621"/>
              <a:ext cx="7632700" cy="383841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dirty="0">
                  <a:solidFill>
                    <a:srgbClr val="016CA0"/>
                  </a:solidFill>
                  <a:latin typeface="Twinkl SemiBold" charset="0"/>
                </a:rPr>
                <a:t>When the bell rang, </a:t>
              </a:r>
              <a:r>
                <a:rPr lang="en-GB" altLang="en-US" sz="3600" b="1" dirty="0">
                  <a:latin typeface="Twinkl SemiBold" charset="0"/>
                </a:rPr>
                <a:t>the eager pupils sped into school.</a:t>
              </a:r>
            </a:p>
          </p:txBody>
        </p:sp>
        <p:sp>
          <p:nvSpPr>
            <p:cNvPr id="14" name="Oval 13"/>
            <p:cNvSpPr/>
            <p:nvPr/>
          </p:nvSpPr>
          <p:spPr>
            <a:xfrm>
              <a:off x="1354777" y="3696433"/>
              <a:ext cx="1466850" cy="642737"/>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221196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1400"/>
                                        <p:tgtEl>
                                          <p:spTgt spid="4"/>
                                        </p:tgtEl>
                                        <p:attrNameLst>
                                          <p:attrName>ppt_w</p:attrName>
                                        </p:attrNameLst>
                                      </p:cBhvr>
                                      <p:tavLst>
                                        <p:tav tm="0">
                                          <p:val>
                                            <p:strVal val="ppt_w"/>
                                          </p:val>
                                        </p:tav>
                                        <p:tav tm="100000">
                                          <p:val>
                                            <p:fltVal val="0"/>
                                          </p:val>
                                        </p:tav>
                                      </p:tavLst>
                                    </p:anim>
                                    <p:anim calcmode="lin" valueType="num">
                                      <p:cBhvr>
                                        <p:cTn id="7" dur="1400"/>
                                        <p:tgtEl>
                                          <p:spTgt spid="4"/>
                                        </p:tgtEl>
                                        <p:attrNameLst>
                                          <p:attrName>ppt_h</p:attrName>
                                        </p:attrNameLst>
                                      </p:cBhvr>
                                      <p:tavLst>
                                        <p:tav tm="0">
                                          <p:val>
                                            <p:strVal val="ppt_h"/>
                                          </p:val>
                                        </p:tav>
                                        <p:tav tm="100000">
                                          <p:val>
                                            <p:fltVal val="0"/>
                                          </p:val>
                                        </p:tav>
                                      </p:tavLst>
                                    </p:anim>
                                    <p:animEffect transition="out" filter="fade">
                                      <p:cBhvr>
                                        <p:cTn id="8" dur="1400"/>
                                        <p:tgtEl>
                                          <p:spTgt spid="4"/>
                                        </p:tgtEl>
                                      </p:cBhvr>
                                    </p:animEffect>
                                    <p:set>
                                      <p:cBhvr>
                                        <p:cTn id="9" dur="1" fill="hold">
                                          <p:stCondLst>
                                            <p:cond delay="1399"/>
                                          </p:stCondLst>
                                        </p:cTn>
                                        <p:tgtEl>
                                          <p:spTgt spid="4"/>
                                        </p:tgtEl>
                                        <p:attrNameLst>
                                          <p:attrName>style.visibility</p:attrName>
                                        </p:attrNameLst>
                                      </p:cBhvr>
                                      <p:to>
                                        <p:strVal val="hidden"/>
                                      </p:to>
                                    </p:set>
                                  </p:childTnLst>
                                </p:cTn>
                              </p:par>
                              <p:par>
                                <p:cTn id="10" presetID="53" presetClass="entr" presetSubtype="16"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400" fill="hold"/>
                                        <p:tgtEl>
                                          <p:spTgt spid="3"/>
                                        </p:tgtEl>
                                        <p:attrNameLst>
                                          <p:attrName>ppt_w</p:attrName>
                                        </p:attrNameLst>
                                      </p:cBhvr>
                                      <p:tavLst>
                                        <p:tav tm="0">
                                          <p:val>
                                            <p:fltVal val="0"/>
                                          </p:val>
                                        </p:tav>
                                        <p:tav tm="100000">
                                          <p:val>
                                            <p:strVal val="#ppt_w"/>
                                          </p:val>
                                        </p:tav>
                                      </p:tavLst>
                                    </p:anim>
                                    <p:anim calcmode="lin" valueType="num">
                                      <p:cBhvr>
                                        <p:cTn id="13" dur="1400" fill="hold"/>
                                        <p:tgtEl>
                                          <p:spTgt spid="3"/>
                                        </p:tgtEl>
                                        <p:attrNameLst>
                                          <p:attrName>ppt_h</p:attrName>
                                        </p:attrNameLst>
                                      </p:cBhvr>
                                      <p:tavLst>
                                        <p:tav tm="0">
                                          <p:val>
                                            <p:fltVal val="0"/>
                                          </p:val>
                                        </p:tav>
                                        <p:tav tm="100000">
                                          <p:val>
                                            <p:strVal val="#ppt_h"/>
                                          </p:val>
                                        </p:tav>
                                      </p:tavLst>
                                    </p:anim>
                                    <p:animEffect transition="in" filter="fade">
                                      <p:cBhvr>
                                        <p:cTn id="14" dur="1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3960813"/>
            <a:ext cx="8067675" cy="1833562"/>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4060826"/>
            <a:ext cx="8147050" cy="1611313"/>
          </a:xfrm>
        </p:spPr>
        <p:txBody>
          <a:bodyPr rtlCol="0"/>
          <a:lstStyle/>
          <a:p>
            <a:pPr algn="ctr">
              <a:lnSpc>
                <a:spcPct val="100000"/>
              </a:lnSpc>
              <a:defRPr/>
            </a:pPr>
            <a:r>
              <a:rPr lang="en-GB" sz="2400" dirty="0">
                <a:latin typeface="+mn-lt"/>
              </a:rPr>
              <a:t>Subordinating conjunctions can also be used as the first word in a sentence. When the subordinate clause comes before the main clause, make sure you remember to use a comma to mark where the subordinate clause ends.</a:t>
            </a:r>
          </a:p>
        </p:txBody>
      </p:sp>
      <p:sp>
        <p:nvSpPr>
          <p:cNvPr id="18436"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spcBef>
                <a:spcPct val="0"/>
              </a:spcBef>
              <a:buFontTx/>
              <a:buNone/>
            </a:pPr>
            <a:r>
              <a:rPr lang="en-GB" altLang="en-US" sz="3600" b="1">
                <a:latin typeface="Twinkl SemiBold" charset="0"/>
              </a:rPr>
              <a:t>Next Steps</a:t>
            </a:r>
          </a:p>
        </p:txBody>
      </p:sp>
      <p:grpSp>
        <p:nvGrpSpPr>
          <p:cNvPr id="18437" name="Group 6"/>
          <p:cNvGrpSpPr>
            <a:grpSpLocks/>
          </p:cNvGrpSpPr>
          <p:nvPr/>
        </p:nvGrpSpPr>
        <p:grpSpPr bwMode="auto">
          <a:xfrm>
            <a:off x="8070851" y="561976"/>
            <a:ext cx="2060575" cy="1268413"/>
            <a:chOff x="10571410" y="237067"/>
            <a:chExt cx="4452399" cy="2741732"/>
          </a:xfrm>
        </p:grpSpPr>
        <p:pic>
          <p:nvPicPr>
            <p:cNvPr id="18442"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44"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843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2"/>
          <p:cNvGrpSpPr>
            <a:grpSpLocks/>
          </p:cNvGrpSpPr>
          <p:nvPr/>
        </p:nvGrpSpPr>
        <p:grpSpPr bwMode="auto">
          <a:xfrm>
            <a:off x="2276475" y="2216151"/>
            <a:ext cx="7632700" cy="1135063"/>
            <a:chOff x="753114" y="2050264"/>
            <a:chExt cx="7632700" cy="1134757"/>
          </a:xfrm>
        </p:grpSpPr>
        <p:sp>
          <p:nvSpPr>
            <p:cNvPr id="18440" name="Title 20"/>
            <p:cNvSpPr>
              <a:spLocks noChangeArrowheads="1"/>
            </p:cNvSpPr>
            <p:nvPr/>
          </p:nvSpPr>
          <p:spPr bwMode="auto">
            <a:xfrm>
              <a:off x="753114" y="2062278"/>
              <a:ext cx="7632700" cy="112274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a:solidFill>
                    <a:srgbClr val="016CA0"/>
                  </a:solidFill>
                  <a:latin typeface="Twinkl SemiBold" charset="0"/>
                </a:rPr>
                <a:t>When the bell rang, </a:t>
              </a:r>
              <a:r>
                <a:rPr lang="en-GB" altLang="en-US" sz="3600" b="1">
                  <a:latin typeface="Twinkl SemiBold" charset="0"/>
                </a:rPr>
                <a:t>the eager pupils sped into school.</a:t>
              </a:r>
            </a:p>
          </p:txBody>
        </p:sp>
        <p:sp>
          <p:nvSpPr>
            <p:cNvPr id="14" name="Oval 13"/>
            <p:cNvSpPr/>
            <p:nvPr/>
          </p:nvSpPr>
          <p:spPr>
            <a:xfrm>
              <a:off x="1354777" y="2050264"/>
              <a:ext cx="1466850" cy="642765"/>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466127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ChangeArrowheads="1"/>
          </p:cNvSpPr>
          <p:nvPr/>
        </p:nvSpPr>
        <p:spPr bwMode="auto">
          <a:xfrm>
            <a:off x="1981201" y="479426"/>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spcBef>
                <a:spcPct val="0"/>
              </a:spcBef>
              <a:buFontTx/>
              <a:buNone/>
            </a:pPr>
            <a:r>
              <a:rPr lang="en-GB" altLang="en-US" sz="3600" b="1">
                <a:latin typeface="Twinkl SemiBold" charset="0"/>
              </a:rPr>
              <a:t>Next Steps</a:t>
            </a:r>
          </a:p>
        </p:txBody>
      </p:sp>
      <p:grpSp>
        <p:nvGrpSpPr>
          <p:cNvPr id="19459" name="Group 6"/>
          <p:cNvGrpSpPr>
            <a:grpSpLocks/>
          </p:cNvGrpSpPr>
          <p:nvPr/>
        </p:nvGrpSpPr>
        <p:grpSpPr bwMode="auto">
          <a:xfrm>
            <a:off x="8070851" y="561976"/>
            <a:ext cx="2060575" cy="1268413"/>
            <a:chOff x="10571410" y="237067"/>
            <a:chExt cx="4452399" cy="2741732"/>
          </a:xfrm>
        </p:grpSpPr>
        <p:pic>
          <p:nvPicPr>
            <p:cNvPr id="19475"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77"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1946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063751" y="1987550"/>
            <a:ext cx="8067675" cy="121920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itle 20"/>
          <p:cNvSpPr txBox="1">
            <a:spLocks/>
          </p:cNvSpPr>
          <p:nvPr/>
        </p:nvSpPr>
        <p:spPr>
          <a:xfrm>
            <a:off x="2017713" y="2162176"/>
            <a:ext cx="8147050" cy="860425"/>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a:defRPr/>
            </a:pPr>
            <a:r>
              <a:rPr lang="en-GB" sz="2400" b="0" dirty="0">
                <a:latin typeface="Twinkl" pitchFamily="2" charset="0"/>
              </a:rPr>
              <a:t>Can you swap these sentences around so that the subordinate clause comes before the main clause? </a:t>
            </a:r>
            <a:br>
              <a:rPr lang="en-GB" sz="2400" b="0" dirty="0">
                <a:latin typeface="Twinkl" pitchFamily="2" charset="0"/>
              </a:rPr>
            </a:br>
            <a:r>
              <a:rPr lang="en-GB" sz="2400" b="0" dirty="0">
                <a:latin typeface="Twinkl" pitchFamily="2" charset="0"/>
              </a:rPr>
              <a:t>Don’t forget your commas!</a:t>
            </a:r>
            <a:endParaRPr lang="en-GB" sz="2400" b="0" dirty="0">
              <a:latin typeface="+mn-lt"/>
            </a:endParaRPr>
          </a:p>
        </p:txBody>
      </p:sp>
      <p:grpSp>
        <p:nvGrpSpPr>
          <p:cNvPr id="5" name="Group 4"/>
          <p:cNvGrpSpPr>
            <a:grpSpLocks/>
          </p:cNvGrpSpPr>
          <p:nvPr/>
        </p:nvGrpSpPr>
        <p:grpSpPr bwMode="auto">
          <a:xfrm>
            <a:off x="2508069" y="3649665"/>
            <a:ext cx="7404281" cy="1033461"/>
            <a:chOff x="984068" y="4950024"/>
            <a:chExt cx="7404281" cy="1032351"/>
          </a:xfrm>
        </p:grpSpPr>
        <p:sp>
          <p:nvSpPr>
            <p:cNvPr id="19473" name="Title 20"/>
            <p:cNvSpPr>
              <a:spLocks noChangeArrowheads="1"/>
            </p:cNvSpPr>
            <p:nvPr/>
          </p:nvSpPr>
          <p:spPr bwMode="auto">
            <a:xfrm>
              <a:off x="984068" y="5378188"/>
              <a:ext cx="7404281" cy="604187"/>
            </a:xfrm>
            <a:prstGeom prst="roundRect">
              <a:avLst>
                <a:gd name="adj" fmla="val 1196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endParaRPr lang="en-GB" altLang="en-US" sz="3600" dirty="0">
                <a:solidFill>
                  <a:srgbClr val="000000"/>
                </a:solidFill>
                <a:latin typeface="Twinkl SemiBold" charset="0"/>
              </a:endParaRPr>
            </a:p>
          </p:txBody>
        </p:sp>
        <p:sp>
          <p:nvSpPr>
            <p:cNvPr id="17" name="Oval 16"/>
            <p:cNvSpPr/>
            <p:nvPr/>
          </p:nvSpPr>
          <p:spPr>
            <a:xfrm>
              <a:off x="1349375" y="4950024"/>
              <a:ext cx="735013" cy="470981"/>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4" name="Group 3"/>
          <p:cNvGrpSpPr>
            <a:grpSpLocks/>
          </p:cNvGrpSpPr>
          <p:nvPr/>
        </p:nvGrpSpPr>
        <p:grpSpPr bwMode="auto">
          <a:xfrm>
            <a:off x="2873375" y="3381375"/>
            <a:ext cx="7035800" cy="824865"/>
            <a:chOff x="1129851" y="3021974"/>
            <a:chExt cx="7255963" cy="1111629"/>
          </a:xfrm>
        </p:grpSpPr>
        <p:sp>
          <p:nvSpPr>
            <p:cNvPr id="19471" name="Title 20"/>
            <p:cNvSpPr>
              <a:spLocks noChangeArrowheads="1"/>
            </p:cNvSpPr>
            <p:nvPr/>
          </p:nvSpPr>
          <p:spPr bwMode="auto">
            <a:xfrm>
              <a:off x="1129851" y="3021974"/>
              <a:ext cx="7255963" cy="111162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dirty="0">
                  <a:latin typeface="Twinkl SemiBold" charset="0"/>
                </a:rPr>
                <a:t>Whales give birth to live young </a:t>
              </a:r>
              <a:r>
                <a:rPr lang="en-GB" altLang="en-US" sz="3600" dirty="0">
                  <a:solidFill>
                    <a:srgbClr val="016CA0"/>
                  </a:solidFill>
                  <a:latin typeface="Twinkl SemiBold" charset="0"/>
                </a:rPr>
                <a:t>as they are mammals</a:t>
              </a:r>
              <a:r>
                <a:rPr lang="en-GB" altLang="en-US" sz="3600" dirty="0">
                  <a:latin typeface="Twinkl SemiBold" charset="0"/>
                </a:rPr>
                <a:t>.</a:t>
              </a:r>
            </a:p>
          </p:txBody>
        </p:sp>
        <p:sp>
          <p:nvSpPr>
            <p:cNvPr id="18" name="Oval 17"/>
            <p:cNvSpPr/>
            <p:nvPr/>
          </p:nvSpPr>
          <p:spPr>
            <a:xfrm>
              <a:off x="7480939" y="3663543"/>
              <a:ext cx="735013" cy="470060"/>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 name="Group 8"/>
          <p:cNvGrpSpPr>
            <a:grpSpLocks/>
          </p:cNvGrpSpPr>
          <p:nvPr/>
        </p:nvGrpSpPr>
        <p:grpSpPr bwMode="auto">
          <a:xfrm>
            <a:off x="1981201" y="4275910"/>
            <a:ext cx="7927975" cy="1317835"/>
            <a:chOff x="934543" y="6258901"/>
            <a:chExt cx="7723921" cy="1627994"/>
          </a:xfrm>
        </p:grpSpPr>
        <p:sp>
          <p:nvSpPr>
            <p:cNvPr id="19467" name="Title 20"/>
            <p:cNvSpPr>
              <a:spLocks noChangeArrowheads="1"/>
            </p:cNvSpPr>
            <p:nvPr/>
          </p:nvSpPr>
          <p:spPr bwMode="auto">
            <a:xfrm>
              <a:off x="934543" y="6962867"/>
              <a:ext cx="7723921" cy="92402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dirty="0">
                  <a:solidFill>
                    <a:srgbClr val="FFC000"/>
                  </a:solidFill>
                  <a:latin typeface="Twinkl SemiBold" charset="0"/>
                </a:rPr>
                <a:t>Because they hadn’t trained, the hopeless rugby team lost the game.</a:t>
              </a:r>
            </a:p>
          </p:txBody>
        </p:sp>
        <p:sp>
          <p:nvSpPr>
            <p:cNvPr id="31" name="Oval 30"/>
            <p:cNvSpPr/>
            <p:nvPr/>
          </p:nvSpPr>
          <p:spPr>
            <a:xfrm>
              <a:off x="1422144" y="6258901"/>
              <a:ext cx="1828501" cy="654953"/>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2135051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53" presetClass="entr" presetSubtype="16" fill="hold" nodeType="withEffect">
                                  <p:stCondLst>
                                    <p:cond delay="6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nodeType="withEffect">
                                  <p:stCondLst>
                                    <p:cond delay="60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1992313"/>
            <a:ext cx="8067675" cy="969962"/>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3" name="Title 20"/>
          <p:cNvSpPr>
            <a:spLocks noGrp="1" noChangeArrowheads="1"/>
          </p:cNvSpPr>
          <p:nvPr>
            <p:ph type="title"/>
          </p:nvPr>
        </p:nvSpPr>
        <p:spPr>
          <a:xfrm>
            <a:off x="1903414" y="1974851"/>
            <a:ext cx="8377237" cy="987425"/>
          </a:xfrm>
        </p:spPr>
        <p:txBody>
          <a:bodyPr/>
          <a:lstStyle/>
          <a:p>
            <a:pPr algn="ctr" eaLnBrk="1" hangingPunct="1">
              <a:lnSpc>
                <a:spcPct val="100000"/>
              </a:lnSpc>
            </a:pPr>
            <a:r>
              <a:rPr lang="en-GB" altLang="en-US" sz="2400">
                <a:latin typeface="Twinkl" panose="020B0604020202020204" charset="0"/>
              </a:rPr>
              <a:t>Can you spot the subordinating conjunctions in this piece of text? Where have they been used in these sentences?</a:t>
            </a:r>
          </a:p>
        </p:txBody>
      </p:sp>
      <p:sp>
        <p:nvSpPr>
          <p:cNvPr id="20484" name="Title 20"/>
          <p:cNvSpPr>
            <a:spLocks noChangeArrowheads="1"/>
          </p:cNvSpPr>
          <p:nvPr/>
        </p:nvSpPr>
        <p:spPr bwMode="auto">
          <a:xfrm>
            <a:off x="1981201" y="7254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a:latin typeface="Twinkl SemiBold" charset="0"/>
              </a:rPr>
              <a:t>Subordinating</a:t>
            </a:r>
            <a:br>
              <a:rPr lang="en-GB" altLang="en-US" sz="3600" b="1">
                <a:latin typeface="Twinkl SemiBold" charset="0"/>
              </a:rPr>
            </a:br>
            <a:r>
              <a:rPr lang="en-GB" altLang="en-US" sz="3600" b="1">
                <a:latin typeface="Twinkl SemiBold" charset="0"/>
              </a:rPr>
              <a:t>Conjunction Hunt</a:t>
            </a:r>
          </a:p>
        </p:txBody>
      </p:sp>
      <p:grpSp>
        <p:nvGrpSpPr>
          <p:cNvPr id="20485" name="Group 6"/>
          <p:cNvGrpSpPr>
            <a:grpSpLocks/>
          </p:cNvGrpSpPr>
          <p:nvPr/>
        </p:nvGrpSpPr>
        <p:grpSpPr bwMode="auto">
          <a:xfrm>
            <a:off x="8070851" y="561976"/>
            <a:ext cx="2060575" cy="1268413"/>
            <a:chOff x="10571410" y="237067"/>
            <a:chExt cx="4452399" cy="2741732"/>
          </a:xfrm>
        </p:grpSpPr>
        <p:pic>
          <p:nvPicPr>
            <p:cNvPr id="20495"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97"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0486"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284413" y="3219451"/>
            <a:ext cx="76327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50000"/>
              </a:lnSpc>
              <a:spcBef>
                <a:spcPct val="0"/>
              </a:spcBef>
              <a:buFontTx/>
              <a:buNone/>
            </a:pPr>
            <a:r>
              <a:rPr lang="en-GB" altLang="en-US">
                <a:solidFill>
                  <a:srgbClr val="016CA0"/>
                </a:solidFill>
              </a:rPr>
              <a:t>As he walked closer</a:t>
            </a:r>
            <a:r>
              <a:rPr lang="en-GB" altLang="en-US">
                <a:solidFill>
                  <a:schemeClr val="tx1"/>
                </a:solidFill>
              </a:rPr>
              <a:t>, Cleo could see the crocodilius in the cave entrance. The beast was hurriedly eating the remains of its last unlucky victim </a:t>
            </a:r>
            <a:r>
              <a:rPr lang="en-GB" altLang="en-US">
                <a:solidFill>
                  <a:srgbClr val="016CA0"/>
                </a:solidFill>
              </a:rPr>
              <a:t>because it was ravenous</a:t>
            </a:r>
            <a:r>
              <a:rPr lang="en-GB" altLang="en-US">
                <a:solidFill>
                  <a:schemeClr val="tx1"/>
                </a:solidFill>
              </a:rPr>
              <a:t>. Cleo examined its bright red eyes, huge smoking nostrils and razor-sharp teeth </a:t>
            </a:r>
            <a:r>
              <a:rPr lang="en-GB" altLang="en-US">
                <a:solidFill>
                  <a:srgbClr val="016CA0"/>
                </a:solidFill>
              </a:rPr>
              <a:t>while the beast was occupied</a:t>
            </a:r>
            <a:r>
              <a:rPr lang="en-GB" altLang="en-US">
                <a:solidFill>
                  <a:schemeClr val="tx1"/>
                </a:solidFill>
              </a:rPr>
              <a:t>.  </a:t>
            </a:r>
            <a:r>
              <a:rPr lang="en-GB" altLang="en-US">
                <a:solidFill>
                  <a:srgbClr val="016CA0"/>
                </a:solidFill>
              </a:rPr>
              <a:t>Although Cleo was standing quite a distance away</a:t>
            </a:r>
            <a:r>
              <a:rPr lang="en-GB" altLang="en-US">
                <a:solidFill>
                  <a:schemeClr val="tx1"/>
                </a:solidFill>
              </a:rPr>
              <a:t>, the terrible stench of the gruesome beast was still making him feel nauseous. Cleo took a deep breath </a:t>
            </a:r>
            <a:r>
              <a:rPr lang="en-GB" altLang="en-US">
                <a:solidFill>
                  <a:srgbClr val="016CA0"/>
                </a:solidFill>
              </a:rPr>
              <a:t>before he tiptoed bravely forward</a:t>
            </a:r>
            <a:r>
              <a:rPr lang="en-GB" altLang="en-US">
                <a:solidFill>
                  <a:schemeClr val="tx1"/>
                </a:solidFill>
              </a:rPr>
              <a:t>.  It was time for battle.</a:t>
            </a:r>
          </a:p>
        </p:txBody>
      </p:sp>
      <p:sp>
        <p:nvSpPr>
          <p:cNvPr id="34" name="TextBox 33"/>
          <p:cNvSpPr txBox="1">
            <a:spLocks noChangeArrowheads="1"/>
          </p:cNvSpPr>
          <p:nvPr/>
        </p:nvSpPr>
        <p:spPr bwMode="auto">
          <a:xfrm>
            <a:off x="2284413" y="3219451"/>
            <a:ext cx="76327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50000"/>
              </a:lnSpc>
              <a:spcBef>
                <a:spcPct val="0"/>
              </a:spcBef>
              <a:buFontTx/>
              <a:buNone/>
            </a:pPr>
            <a:r>
              <a:rPr lang="en-GB" altLang="en-US">
                <a:solidFill>
                  <a:schemeClr val="tx1"/>
                </a:solidFill>
              </a:rPr>
              <a:t>As he walked closer, Cleo could see the crocodilius in the cave entrance. The beast was hurriedly eating the remains of its last unlucky victim because it was ravenous. Cleo examined its bright red eyes, huge smoking nostrils and razor-sharp teeth while the beast was occupied.  Although Cleo was standing quite a distance away, the terrible stench of the gruesome beast was still making him feel nauseous. Cleo took a deep breath before he tiptoed bravely forward.  It was time for battle.</a:t>
            </a:r>
          </a:p>
        </p:txBody>
      </p:sp>
      <p:grpSp>
        <p:nvGrpSpPr>
          <p:cNvPr id="5" name="Group 4"/>
          <p:cNvGrpSpPr>
            <a:grpSpLocks/>
          </p:cNvGrpSpPr>
          <p:nvPr/>
        </p:nvGrpSpPr>
        <p:grpSpPr bwMode="auto">
          <a:xfrm>
            <a:off x="2279651" y="3332163"/>
            <a:ext cx="4703763" cy="2805112"/>
            <a:chOff x="755650" y="3332287"/>
            <a:chExt cx="4704372" cy="2804498"/>
          </a:xfrm>
        </p:grpSpPr>
        <p:sp>
          <p:nvSpPr>
            <p:cNvPr id="30" name="Oval 29"/>
            <p:cNvSpPr/>
            <p:nvPr/>
          </p:nvSpPr>
          <p:spPr>
            <a:xfrm>
              <a:off x="790580" y="3332287"/>
              <a:ext cx="342944"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Oval 34"/>
            <p:cNvSpPr/>
            <p:nvPr/>
          </p:nvSpPr>
          <p:spPr>
            <a:xfrm>
              <a:off x="4812238" y="4568678"/>
              <a:ext cx="647784"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Oval 36"/>
            <p:cNvSpPr/>
            <p:nvPr/>
          </p:nvSpPr>
          <p:spPr>
            <a:xfrm>
              <a:off x="1498696" y="5787611"/>
              <a:ext cx="735108"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Oval 38"/>
            <p:cNvSpPr/>
            <p:nvPr/>
          </p:nvSpPr>
          <p:spPr>
            <a:xfrm>
              <a:off x="755650" y="4976577"/>
              <a:ext cx="1081228"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Oval 39"/>
            <p:cNvSpPr/>
            <p:nvPr/>
          </p:nvSpPr>
          <p:spPr>
            <a:xfrm>
              <a:off x="755650" y="4156019"/>
              <a:ext cx="906580" cy="349174"/>
            </a:xfrm>
            <a:prstGeom prst="ellipse">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966574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par>
                                <p:cTn id="8" presetID="10" presetClass="entr" presetSubtype="0"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1992313"/>
            <a:ext cx="8064500" cy="161290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052638"/>
            <a:ext cx="8147050" cy="1770062"/>
          </a:xfrm>
        </p:spPr>
        <p:txBody>
          <a:bodyPr rtlCol="0"/>
          <a:lstStyle/>
          <a:p>
            <a:pPr algn="ctr">
              <a:lnSpc>
                <a:spcPct val="100000"/>
              </a:lnSpc>
              <a:defRPr/>
            </a:pPr>
            <a:r>
              <a:rPr lang="en-GB" sz="2400" dirty="0">
                <a:latin typeface="+mn-lt"/>
              </a:rPr>
              <a:t>Now, it’s your turn. </a:t>
            </a:r>
            <a:br>
              <a:rPr lang="en-GB" sz="2400" dirty="0">
                <a:latin typeface="+mn-lt"/>
              </a:rPr>
            </a:br>
            <a:r>
              <a:rPr lang="en-GB" sz="2400" dirty="0">
                <a:latin typeface="+mn-lt"/>
              </a:rPr>
              <a:t>Which subordinating conjunction would fit best </a:t>
            </a:r>
            <a:br>
              <a:rPr lang="en-GB" sz="2400" dirty="0">
                <a:latin typeface="+mn-lt"/>
              </a:rPr>
            </a:br>
            <a:r>
              <a:rPr lang="en-GB" sz="2400" dirty="0">
                <a:latin typeface="+mn-lt"/>
              </a:rPr>
              <a:t>at the start of this subordinate clause? </a:t>
            </a:r>
            <a:br>
              <a:rPr lang="en-GB" sz="2400" dirty="0">
                <a:latin typeface="+mn-lt"/>
              </a:rPr>
            </a:br>
            <a:r>
              <a:rPr lang="en-GB" sz="2400" dirty="0">
                <a:latin typeface="+mn-lt"/>
              </a:rPr>
              <a:t>Is there more than one possibility?</a:t>
            </a:r>
            <a:br>
              <a:rPr lang="en-GB" sz="2400" dirty="0">
                <a:latin typeface="+mn-lt"/>
              </a:rPr>
            </a:br>
            <a:endParaRPr lang="en-GB" sz="2400" dirty="0">
              <a:latin typeface="+mn-lt"/>
            </a:endParaRPr>
          </a:p>
        </p:txBody>
      </p:sp>
      <p:sp>
        <p:nvSpPr>
          <p:cNvPr id="21508"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a:latin typeface="Twinkl SemiBold" charset="0"/>
              </a:rPr>
              <a:t>Practise Your</a:t>
            </a:r>
            <a:br>
              <a:rPr lang="en-GB" altLang="en-US" sz="3600" b="1">
                <a:latin typeface="Twinkl SemiBold" charset="0"/>
              </a:rPr>
            </a:br>
            <a:r>
              <a:rPr lang="en-GB" altLang="en-US" sz="3600" b="1">
                <a:latin typeface="Twinkl SemiBold" charset="0"/>
              </a:rPr>
              <a:t>Skills</a:t>
            </a:r>
          </a:p>
        </p:txBody>
      </p:sp>
      <p:grpSp>
        <p:nvGrpSpPr>
          <p:cNvPr id="21509" name="Group 6"/>
          <p:cNvGrpSpPr>
            <a:grpSpLocks/>
          </p:cNvGrpSpPr>
          <p:nvPr/>
        </p:nvGrpSpPr>
        <p:grpSpPr bwMode="auto">
          <a:xfrm>
            <a:off x="8070851" y="561976"/>
            <a:ext cx="2060575" cy="1268413"/>
            <a:chOff x="10571410" y="237067"/>
            <a:chExt cx="4452399" cy="2741732"/>
          </a:xfrm>
        </p:grpSpPr>
        <p:pic>
          <p:nvPicPr>
            <p:cNvPr id="2151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16"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151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Group 10"/>
          <p:cNvGrpSpPr>
            <a:grpSpLocks/>
          </p:cNvGrpSpPr>
          <p:nvPr/>
        </p:nvGrpSpPr>
        <p:grpSpPr bwMode="auto">
          <a:xfrm>
            <a:off x="2279650" y="4229100"/>
            <a:ext cx="7632700" cy="1570038"/>
            <a:chOff x="755650" y="3604846"/>
            <a:chExt cx="7632700" cy="1569660"/>
          </a:xfrm>
        </p:grpSpPr>
        <p:sp>
          <p:nvSpPr>
            <p:cNvPr id="21512" name="TextBox 1"/>
            <p:cNvSpPr txBox="1">
              <a:spLocks noChangeArrowheads="1"/>
            </p:cNvSpPr>
            <p:nvPr/>
          </p:nvSpPr>
          <p:spPr bwMode="auto">
            <a:xfrm>
              <a:off x="755650" y="3604846"/>
              <a:ext cx="7632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sz="3600">
                  <a:solidFill>
                    <a:schemeClr val="tx1"/>
                  </a:solidFill>
                </a:rPr>
                <a:t>I am sending you a letter</a:t>
              </a:r>
            </a:p>
            <a:p>
              <a:pPr algn="ctr" eaLnBrk="1" hangingPunct="1">
                <a:lnSpc>
                  <a:spcPct val="100000"/>
                </a:lnSpc>
                <a:spcBef>
                  <a:spcPct val="0"/>
                </a:spcBef>
                <a:buFontTx/>
                <a:buNone/>
              </a:pPr>
              <a:r>
                <a:rPr lang="en-GB" altLang="en-US" sz="3600">
                  <a:solidFill>
                    <a:schemeClr val="tx1"/>
                  </a:solidFill>
                </a:rPr>
                <a:t>I am your biggest fan.</a:t>
              </a:r>
            </a:p>
            <a:p>
              <a:pPr eaLnBrk="1" hangingPunct="1">
                <a:lnSpc>
                  <a:spcPct val="100000"/>
                </a:lnSpc>
                <a:spcBef>
                  <a:spcPct val="0"/>
                </a:spcBef>
                <a:buFontTx/>
                <a:buNone/>
              </a:pPr>
              <a:endParaRPr lang="en-GB" altLang="en-US" sz="2400">
                <a:solidFill>
                  <a:schemeClr val="tx1"/>
                </a:solidFill>
              </a:endParaRPr>
            </a:p>
          </p:txBody>
        </p:sp>
        <p:cxnSp>
          <p:nvCxnSpPr>
            <p:cNvPr id="6" name="Straight Connector 5"/>
            <p:cNvCxnSpPr/>
            <p:nvPr/>
          </p:nvCxnSpPr>
          <p:spPr>
            <a:xfrm flipV="1">
              <a:off x="6075363" y="4044478"/>
              <a:ext cx="2286000" cy="23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9544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1992313"/>
            <a:ext cx="8064500" cy="161290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052638"/>
            <a:ext cx="8147050" cy="1770062"/>
          </a:xfrm>
        </p:spPr>
        <p:txBody>
          <a:bodyPr rtlCol="0"/>
          <a:lstStyle/>
          <a:p>
            <a:pPr algn="ctr">
              <a:lnSpc>
                <a:spcPct val="100000"/>
              </a:lnSpc>
              <a:defRPr/>
            </a:pPr>
            <a:r>
              <a:rPr lang="en-GB" sz="2400" dirty="0">
                <a:latin typeface="+mn-lt"/>
              </a:rPr>
              <a:t>Now, it’s your turn. </a:t>
            </a:r>
            <a:br>
              <a:rPr lang="en-GB" sz="2400" dirty="0">
                <a:latin typeface="+mn-lt"/>
              </a:rPr>
            </a:br>
            <a:r>
              <a:rPr lang="en-GB" sz="2400" dirty="0">
                <a:latin typeface="+mn-lt"/>
              </a:rPr>
              <a:t>Which subordinating conjunction would fit best </a:t>
            </a:r>
            <a:br>
              <a:rPr lang="en-GB" sz="2400" dirty="0">
                <a:latin typeface="+mn-lt"/>
              </a:rPr>
            </a:br>
            <a:r>
              <a:rPr lang="en-GB" sz="2400" dirty="0">
                <a:latin typeface="+mn-lt"/>
              </a:rPr>
              <a:t>at the start of this subordinate clause? </a:t>
            </a:r>
            <a:br>
              <a:rPr lang="en-GB" sz="2400" dirty="0">
                <a:latin typeface="+mn-lt"/>
              </a:rPr>
            </a:br>
            <a:r>
              <a:rPr lang="en-GB" sz="2400" dirty="0">
                <a:latin typeface="+mn-lt"/>
              </a:rPr>
              <a:t>Is there more than one possibility?</a:t>
            </a:r>
            <a:br>
              <a:rPr lang="en-GB" sz="2400" dirty="0">
                <a:latin typeface="+mn-lt"/>
              </a:rPr>
            </a:br>
            <a:endParaRPr lang="en-GB" sz="2400" dirty="0">
              <a:latin typeface="+mn-lt"/>
            </a:endParaRPr>
          </a:p>
        </p:txBody>
      </p:sp>
      <p:sp>
        <p:nvSpPr>
          <p:cNvPr id="22532"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a:latin typeface="Twinkl SemiBold" charset="0"/>
              </a:rPr>
              <a:t>Practise Your</a:t>
            </a:r>
            <a:br>
              <a:rPr lang="en-GB" altLang="en-US" sz="3600" b="1">
                <a:latin typeface="Twinkl SemiBold" charset="0"/>
              </a:rPr>
            </a:br>
            <a:r>
              <a:rPr lang="en-GB" altLang="en-US" sz="3600" b="1">
                <a:latin typeface="Twinkl SemiBold" charset="0"/>
              </a:rPr>
              <a:t>Skills</a:t>
            </a:r>
          </a:p>
        </p:txBody>
      </p:sp>
      <p:grpSp>
        <p:nvGrpSpPr>
          <p:cNvPr id="22533" name="Group 6"/>
          <p:cNvGrpSpPr>
            <a:grpSpLocks/>
          </p:cNvGrpSpPr>
          <p:nvPr/>
        </p:nvGrpSpPr>
        <p:grpSpPr bwMode="auto">
          <a:xfrm>
            <a:off x="8070851" y="561976"/>
            <a:ext cx="2060575" cy="1268413"/>
            <a:chOff x="10571410" y="237067"/>
            <a:chExt cx="4452399" cy="2741732"/>
          </a:xfrm>
        </p:grpSpPr>
        <p:pic>
          <p:nvPicPr>
            <p:cNvPr id="22538"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40"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253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5" name="Group 10"/>
          <p:cNvGrpSpPr>
            <a:grpSpLocks/>
          </p:cNvGrpSpPr>
          <p:nvPr/>
        </p:nvGrpSpPr>
        <p:grpSpPr bwMode="auto">
          <a:xfrm>
            <a:off x="2279650" y="4229100"/>
            <a:ext cx="7632700" cy="1200150"/>
            <a:chOff x="755649" y="3604846"/>
            <a:chExt cx="7702322" cy="1200329"/>
          </a:xfrm>
        </p:grpSpPr>
        <p:sp>
          <p:nvSpPr>
            <p:cNvPr id="22536" name="TextBox 1"/>
            <p:cNvSpPr txBox="1">
              <a:spLocks noChangeArrowheads="1"/>
            </p:cNvSpPr>
            <p:nvPr/>
          </p:nvSpPr>
          <p:spPr bwMode="auto">
            <a:xfrm>
              <a:off x="755649" y="3604846"/>
              <a:ext cx="77023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r" eaLnBrk="1" hangingPunct="1">
                <a:lnSpc>
                  <a:spcPct val="100000"/>
                </a:lnSpc>
                <a:spcBef>
                  <a:spcPct val="0"/>
                </a:spcBef>
                <a:buFontTx/>
                <a:buNone/>
              </a:pPr>
              <a:r>
                <a:rPr lang="en-GB" altLang="en-US" sz="3600">
                  <a:solidFill>
                    <a:schemeClr val="tx1"/>
                  </a:solidFill>
                </a:rPr>
                <a:t>I eat lunch, I am going </a:t>
              </a:r>
            </a:p>
            <a:p>
              <a:pPr algn="ctr" eaLnBrk="1" hangingPunct="1">
                <a:lnSpc>
                  <a:spcPct val="100000"/>
                </a:lnSpc>
                <a:spcBef>
                  <a:spcPct val="0"/>
                </a:spcBef>
                <a:buFontTx/>
                <a:buNone/>
              </a:pPr>
              <a:r>
                <a:rPr lang="en-GB" altLang="en-US" sz="3600">
                  <a:solidFill>
                    <a:schemeClr val="tx1"/>
                  </a:solidFill>
                </a:rPr>
                <a:t>to an important meeting.</a:t>
              </a:r>
            </a:p>
          </p:txBody>
        </p:sp>
        <p:cxnSp>
          <p:nvCxnSpPr>
            <p:cNvPr id="6" name="Straight Connector 5"/>
            <p:cNvCxnSpPr/>
            <p:nvPr/>
          </p:nvCxnSpPr>
          <p:spPr>
            <a:xfrm>
              <a:off x="773271" y="4076404"/>
              <a:ext cx="2750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5537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1992313"/>
            <a:ext cx="8064500" cy="161290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052638"/>
            <a:ext cx="8147050" cy="1770062"/>
          </a:xfrm>
        </p:spPr>
        <p:txBody>
          <a:bodyPr rtlCol="0"/>
          <a:lstStyle/>
          <a:p>
            <a:pPr algn="ctr">
              <a:lnSpc>
                <a:spcPct val="100000"/>
              </a:lnSpc>
              <a:defRPr/>
            </a:pPr>
            <a:r>
              <a:rPr lang="en-GB" sz="2400" dirty="0">
                <a:latin typeface="+mn-lt"/>
              </a:rPr>
              <a:t>Now, it’s your turn. </a:t>
            </a:r>
            <a:br>
              <a:rPr lang="en-GB" sz="2400" dirty="0">
                <a:latin typeface="+mn-lt"/>
              </a:rPr>
            </a:br>
            <a:r>
              <a:rPr lang="en-GB" sz="2400" dirty="0">
                <a:latin typeface="+mn-lt"/>
              </a:rPr>
              <a:t>Which subordinating conjunction would fit best </a:t>
            </a:r>
            <a:br>
              <a:rPr lang="en-GB" sz="2400" dirty="0">
                <a:latin typeface="+mn-lt"/>
              </a:rPr>
            </a:br>
            <a:r>
              <a:rPr lang="en-GB" sz="2400" dirty="0">
                <a:latin typeface="+mn-lt"/>
              </a:rPr>
              <a:t>at the start of this subordinate clause? </a:t>
            </a:r>
            <a:br>
              <a:rPr lang="en-GB" sz="2400" dirty="0">
                <a:latin typeface="+mn-lt"/>
              </a:rPr>
            </a:br>
            <a:r>
              <a:rPr lang="en-GB" sz="2400" dirty="0">
                <a:latin typeface="+mn-lt"/>
              </a:rPr>
              <a:t>Is there more than one possibility?</a:t>
            </a:r>
            <a:br>
              <a:rPr lang="en-GB" sz="2400" dirty="0">
                <a:latin typeface="+mn-lt"/>
              </a:rPr>
            </a:br>
            <a:endParaRPr lang="en-GB" sz="2400" dirty="0">
              <a:latin typeface="+mn-lt"/>
            </a:endParaRPr>
          </a:p>
        </p:txBody>
      </p:sp>
      <p:sp>
        <p:nvSpPr>
          <p:cNvPr id="23556"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a:latin typeface="Twinkl SemiBold" charset="0"/>
              </a:rPr>
              <a:t>Practise Your</a:t>
            </a:r>
            <a:br>
              <a:rPr lang="en-GB" altLang="en-US" sz="3600" b="1">
                <a:latin typeface="Twinkl SemiBold" charset="0"/>
              </a:rPr>
            </a:br>
            <a:r>
              <a:rPr lang="en-GB" altLang="en-US" sz="3600" b="1">
                <a:latin typeface="Twinkl SemiBold" charset="0"/>
              </a:rPr>
              <a:t>Skills</a:t>
            </a:r>
          </a:p>
        </p:txBody>
      </p:sp>
      <p:grpSp>
        <p:nvGrpSpPr>
          <p:cNvPr id="23557" name="Group 6"/>
          <p:cNvGrpSpPr>
            <a:grpSpLocks/>
          </p:cNvGrpSpPr>
          <p:nvPr/>
        </p:nvGrpSpPr>
        <p:grpSpPr bwMode="auto">
          <a:xfrm>
            <a:off x="8070851" y="561976"/>
            <a:ext cx="2060575" cy="1268413"/>
            <a:chOff x="10571410" y="237067"/>
            <a:chExt cx="4452399" cy="2741732"/>
          </a:xfrm>
        </p:grpSpPr>
        <p:pic>
          <p:nvPicPr>
            <p:cNvPr id="23562"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64"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355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9" name="Group 10"/>
          <p:cNvGrpSpPr>
            <a:grpSpLocks/>
          </p:cNvGrpSpPr>
          <p:nvPr/>
        </p:nvGrpSpPr>
        <p:grpSpPr bwMode="auto">
          <a:xfrm>
            <a:off x="2271714" y="4219576"/>
            <a:ext cx="7648575" cy="1755775"/>
            <a:chOff x="755650" y="3604846"/>
            <a:chExt cx="7632700" cy="1754326"/>
          </a:xfrm>
        </p:grpSpPr>
        <p:sp>
          <p:nvSpPr>
            <p:cNvPr id="23560" name="TextBox 1"/>
            <p:cNvSpPr txBox="1">
              <a:spLocks noChangeArrowheads="1"/>
            </p:cNvSpPr>
            <p:nvPr/>
          </p:nvSpPr>
          <p:spPr bwMode="auto">
            <a:xfrm>
              <a:off x="755650" y="3604846"/>
              <a:ext cx="7632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r" eaLnBrk="1" hangingPunct="1">
                <a:lnSpc>
                  <a:spcPct val="100000"/>
                </a:lnSpc>
                <a:spcBef>
                  <a:spcPct val="0"/>
                </a:spcBef>
                <a:buFontTx/>
                <a:buNone/>
              </a:pPr>
              <a:r>
                <a:rPr lang="en-GB" altLang="en-US" sz="3600">
                  <a:solidFill>
                    <a:schemeClr val="tx1"/>
                  </a:solidFill>
                </a:rPr>
                <a:t>he was thrown from his saddle,</a:t>
              </a:r>
            </a:p>
            <a:p>
              <a:pPr algn="ctr" eaLnBrk="1" hangingPunct="1">
                <a:lnSpc>
                  <a:spcPct val="100000"/>
                </a:lnSpc>
                <a:spcBef>
                  <a:spcPct val="0"/>
                </a:spcBef>
                <a:buFontTx/>
                <a:buNone/>
              </a:pPr>
              <a:r>
                <a:rPr lang="en-GB" altLang="en-US" sz="3600">
                  <a:solidFill>
                    <a:schemeClr val="tx1"/>
                  </a:solidFill>
                </a:rPr>
                <a:t>Henry was wary of riding his horse.</a:t>
              </a:r>
            </a:p>
            <a:p>
              <a:pPr eaLnBrk="1" hangingPunct="1">
                <a:lnSpc>
                  <a:spcPct val="100000"/>
                </a:lnSpc>
                <a:spcBef>
                  <a:spcPct val="0"/>
                </a:spcBef>
                <a:buFontTx/>
                <a:buNone/>
              </a:pPr>
              <a:endParaRPr lang="en-GB" altLang="en-US" sz="3600">
                <a:solidFill>
                  <a:schemeClr val="tx1"/>
                </a:solidFill>
              </a:endParaRPr>
            </a:p>
          </p:txBody>
        </p:sp>
        <p:cxnSp>
          <p:nvCxnSpPr>
            <p:cNvPr id="6" name="Straight Connector 5"/>
            <p:cNvCxnSpPr/>
            <p:nvPr/>
          </p:nvCxnSpPr>
          <p:spPr>
            <a:xfrm>
              <a:off x="755650" y="4096565"/>
              <a:ext cx="11232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0717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1992313"/>
            <a:ext cx="8064500" cy="1612900"/>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p:cNvSpPr>
            <a:spLocks noGrp="1"/>
          </p:cNvSpPr>
          <p:nvPr>
            <p:ph type="title"/>
          </p:nvPr>
        </p:nvSpPr>
        <p:spPr>
          <a:xfrm>
            <a:off x="2017713" y="2052638"/>
            <a:ext cx="8147050" cy="1770062"/>
          </a:xfrm>
        </p:spPr>
        <p:txBody>
          <a:bodyPr rtlCol="0"/>
          <a:lstStyle/>
          <a:p>
            <a:pPr algn="ctr">
              <a:lnSpc>
                <a:spcPct val="100000"/>
              </a:lnSpc>
              <a:defRPr/>
            </a:pPr>
            <a:r>
              <a:rPr lang="en-GB" sz="2400" dirty="0">
                <a:latin typeface="+mn-lt"/>
              </a:rPr>
              <a:t>Now, it’s your turn. </a:t>
            </a:r>
            <a:br>
              <a:rPr lang="en-GB" sz="2400" dirty="0">
                <a:latin typeface="+mn-lt"/>
              </a:rPr>
            </a:br>
            <a:r>
              <a:rPr lang="en-GB" sz="2400" dirty="0">
                <a:latin typeface="+mn-lt"/>
              </a:rPr>
              <a:t>Which subordinating conjunction would fit best </a:t>
            </a:r>
            <a:br>
              <a:rPr lang="en-GB" sz="2400" dirty="0">
                <a:latin typeface="+mn-lt"/>
              </a:rPr>
            </a:br>
            <a:r>
              <a:rPr lang="en-GB" sz="2400" dirty="0">
                <a:latin typeface="+mn-lt"/>
              </a:rPr>
              <a:t>at the start of this subordinate clause? </a:t>
            </a:r>
            <a:br>
              <a:rPr lang="en-GB" sz="2400" dirty="0">
                <a:latin typeface="+mn-lt"/>
              </a:rPr>
            </a:br>
            <a:r>
              <a:rPr lang="en-GB" sz="2400" dirty="0">
                <a:latin typeface="+mn-lt"/>
              </a:rPr>
              <a:t>Is there more than one possibility?</a:t>
            </a:r>
            <a:br>
              <a:rPr lang="en-GB" sz="2400" dirty="0">
                <a:latin typeface="+mn-lt"/>
              </a:rPr>
            </a:br>
            <a:endParaRPr lang="en-GB" sz="2400" dirty="0">
              <a:latin typeface="+mn-lt"/>
            </a:endParaRPr>
          </a:p>
        </p:txBody>
      </p:sp>
      <p:sp>
        <p:nvSpPr>
          <p:cNvPr id="24580"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a:latin typeface="Twinkl SemiBold" charset="0"/>
              </a:rPr>
              <a:t>Practise Your</a:t>
            </a:r>
            <a:br>
              <a:rPr lang="en-GB" altLang="en-US" sz="3600" b="1">
                <a:latin typeface="Twinkl SemiBold" charset="0"/>
              </a:rPr>
            </a:br>
            <a:r>
              <a:rPr lang="en-GB" altLang="en-US" sz="3600" b="1">
                <a:latin typeface="Twinkl SemiBold" charset="0"/>
              </a:rPr>
              <a:t>Skills</a:t>
            </a:r>
          </a:p>
        </p:txBody>
      </p:sp>
      <p:grpSp>
        <p:nvGrpSpPr>
          <p:cNvPr id="24581" name="Group 6"/>
          <p:cNvGrpSpPr>
            <a:grpSpLocks/>
          </p:cNvGrpSpPr>
          <p:nvPr/>
        </p:nvGrpSpPr>
        <p:grpSpPr bwMode="auto">
          <a:xfrm>
            <a:off x="8070851" y="561976"/>
            <a:ext cx="2060575" cy="1268413"/>
            <a:chOff x="10571410" y="237067"/>
            <a:chExt cx="4452399" cy="2741732"/>
          </a:xfrm>
        </p:grpSpPr>
        <p:pic>
          <p:nvPicPr>
            <p:cNvPr id="24586"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88"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4582"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3" name="Group 10"/>
          <p:cNvGrpSpPr>
            <a:grpSpLocks/>
          </p:cNvGrpSpPr>
          <p:nvPr/>
        </p:nvGrpSpPr>
        <p:grpSpPr bwMode="auto">
          <a:xfrm>
            <a:off x="2271714" y="4219576"/>
            <a:ext cx="7648575" cy="1755775"/>
            <a:chOff x="755650" y="3604846"/>
            <a:chExt cx="7632700" cy="1754326"/>
          </a:xfrm>
        </p:grpSpPr>
        <p:sp>
          <p:nvSpPr>
            <p:cNvPr id="24584" name="TextBox 1"/>
            <p:cNvSpPr txBox="1">
              <a:spLocks noChangeArrowheads="1"/>
            </p:cNvSpPr>
            <p:nvPr/>
          </p:nvSpPr>
          <p:spPr bwMode="auto">
            <a:xfrm>
              <a:off x="755650" y="3604846"/>
              <a:ext cx="7632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3600">
                  <a:solidFill>
                    <a:schemeClr val="tx1"/>
                  </a:solidFill>
                </a:rPr>
                <a:t>The two chemicals should cause a reaction               you have used them in the right quantities. </a:t>
              </a:r>
            </a:p>
          </p:txBody>
        </p:sp>
        <p:cxnSp>
          <p:nvCxnSpPr>
            <p:cNvPr id="6" name="Straight Connector 5"/>
            <p:cNvCxnSpPr/>
            <p:nvPr/>
          </p:nvCxnSpPr>
          <p:spPr>
            <a:xfrm>
              <a:off x="3027400" y="4659663"/>
              <a:ext cx="1869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6923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0" y="1992313"/>
            <a:ext cx="8064500" cy="989012"/>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651" name="Title 20"/>
          <p:cNvSpPr>
            <a:spLocks noGrp="1" noChangeArrowheads="1"/>
          </p:cNvSpPr>
          <p:nvPr>
            <p:ph type="title"/>
          </p:nvPr>
        </p:nvSpPr>
        <p:spPr>
          <a:xfrm>
            <a:off x="2271714" y="2052639"/>
            <a:ext cx="7640637" cy="833437"/>
          </a:xfrm>
        </p:spPr>
        <p:txBody>
          <a:bodyPr/>
          <a:lstStyle/>
          <a:p>
            <a:pPr algn="ctr" eaLnBrk="1" hangingPunct="1"/>
            <a:r>
              <a:rPr lang="en-GB" altLang="en-US" sz="1800">
                <a:latin typeface="Twinkl" panose="020B0604020202020204" charset="0"/>
              </a:rPr>
              <a:t>Complete the sentences below by writing the subordinating conjunctions from the box in the correct places to form complex sentences. Use each conjunction only once.</a:t>
            </a:r>
          </a:p>
        </p:txBody>
      </p:sp>
      <p:sp>
        <p:nvSpPr>
          <p:cNvPr id="27652"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a:latin typeface="Twinkl SemiBold" charset="0"/>
              </a:rPr>
              <a:t>Quick Quiz:</a:t>
            </a:r>
          </a:p>
          <a:p>
            <a:pPr algn="ctr" eaLnBrk="1" hangingPunct="1">
              <a:spcBef>
                <a:spcPct val="0"/>
              </a:spcBef>
              <a:buFontTx/>
              <a:buNone/>
            </a:pPr>
            <a:r>
              <a:rPr lang="en-GB" altLang="en-US" sz="3600" b="1">
                <a:latin typeface="Twinkl SemiBold" charset="0"/>
              </a:rPr>
              <a:t>Question 2</a:t>
            </a:r>
          </a:p>
        </p:txBody>
      </p:sp>
      <p:grpSp>
        <p:nvGrpSpPr>
          <p:cNvPr id="27653" name="Group 6"/>
          <p:cNvGrpSpPr>
            <a:grpSpLocks/>
          </p:cNvGrpSpPr>
          <p:nvPr/>
        </p:nvGrpSpPr>
        <p:grpSpPr bwMode="auto">
          <a:xfrm>
            <a:off x="8070851" y="561976"/>
            <a:ext cx="2060575" cy="1268413"/>
            <a:chOff x="10571410" y="237067"/>
            <a:chExt cx="4452399" cy="2741732"/>
          </a:xfrm>
        </p:grpSpPr>
        <p:pic>
          <p:nvPicPr>
            <p:cNvPr id="27660"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662"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765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13"/>
          <p:cNvSpPr txBox="1">
            <a:spLocks noChangeArrowheads="1"/>
          </p:cNvSpPr>
          <p:nvPr/>
        </p:nvSpPr>
        <p:spPr bwMode="auto">
          <a:xfrm>
            <a:off x="2711450" y="3578225"/>
            <a:ext cx="4397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a)</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b)</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c)</a:t>
            </a:r>
          </a:p>
        </p:txBody>
      </p:sp>
      <p:sp>
        <p:nvSpPr>
          <p:cNvPr id="15" name="TextBox 14"/>
          <p:cNvSpPr txBox="1">
            <a:spLocks noChangeArrowheads="1"/>
          </p:cNvSpPr>
          <p:nvPr/>
        </p:nvSpPr>
        <p:spPr bwMode="auto">
          <a:xfrm>
            <a:off x="3151189" y="3578226"/>
            <a:ext cx="58816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The greenhouse got smashed                   the boys were playing football.</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                   they were in trouble, they had to go inside the house.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                   they were well-behaved, they could have their ball back next week. </a:t>
            </a:r>
          </a:p>
        </p:txBody>
      </p:sp>
      <p:cxnSp>
        <p:nvCxnSpPr>
          <p:cNvPr id="16" name="Straight Connector 15"/>
          <p:cNvCxnSpPr/>
          <p:nvPr/>
        </p:nvCxnSpPr>
        <p:spPr>
          <a:xfrm>
            <a:off x="6175375" y="3859213"/>
            <a:ext cx="1257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57550" y="4689475"/>
            <a:ext cx="1257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70250" y="5492750"/>
            <a:ext cx="1257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994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3 + 4 </a:t>
            </a:r>
            <a:endParaRPr lang="en-US" dirty="0"/>
          </a:p>
        </p:txBody>
      </p:sp>
      <p:sp>
        <p:nvSpPr>
          <p:cNvPr id="3" name="Content Placeholder 2"/>
          <p:cNvSpPr>
            <a:spLocks noGrp="1"/>
          </p:cNvSpPr>
          <p:nvPr>
            <p:ph idx="1"/>
          </p:nvPr>
        </p:nvSpPr>
        <p:spPr/>
        <p:txBody>
          <a:bodyPr/>
          <a:lstStyle/>
          <a:p>
            <a:endParaRPr lang="en-GB" dirty="0" smtClean="0"/>
          </a:p>
          <a:p>
            <a:r>
              <a:rPr lang="en-GB" dirty="0" smtClean="0"/>
              <a:t>Read the slides below and then answer Week 9 and 10 questions</a:t>
            </a:r>
            <a:endParaRPr lang="en-US" dirty="0"/>
          </a:p>
        </p:txBody>
      </p:sp>
    </p:spTree>
    <p:extLst>
      <p:ext uri="{BB962C8B-B14F-4D97-AF65-F5344CB8AC3E}">
        <p14:creationId xmlns:p14="http://schemas.microsoft.com/office/powerpoint/2010/main" val="2342159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3751" y="1992314"/>
            <a:ext cx="8067675" cy="669925"/>
          </a:xfrm>
          <a:prstGeom prst="rect">
            <a:avLst/>
          </a:prstGeom>
          <a:solidFill>
            <a:srgbClr val="EE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75" name="Title 20"/>
          <p:cNvSpPr>
            <a:spLocks noGrp="1" noChangeArrowheads="1"/>
          </p:cNvSpPr>
          <p:nvPr>
            <p:ph type="title"/>
          </p:nvPr>
        </p:nvSpPr>
        <p:spPr>
          <a:xfrm>
            <a:off x="2271714" y="2035176"/>
            <a:ext cx="7640637" cy="569913"/>
          </a:xfrm>
        </p:spPr>
        <p:txBody>
          <a:bodyPr/>
          <a:lstStyle/>
          <a:p>
            <a:pPr algn="ctr" eaLnBrk="1" hangingPunct="1"/>
            <a:r>
              <a:rPr lang="en-GB" altLang="en-US" sz="1800">
                <a:latin typeface="Twinkl" panose="020B0604020202020204" charset="0"/>
              </a:rPr>
              <a:t>Can you remember all of the subordinating conjunctions </a:t>
            </a:r>
            <a:br>
              <a:rPr lang="en-GB" altLang="en-US" sz="1800">
                <a:latin typeface="Twinkl" panose="020B0604020202020204" charset="0"/>
              </a:rPr>
            </a:br>
            <a:r>
              <a:rPr lang="en-GB" altLang="en-US" sz="1800">
                <a:latin typeface="Twinkl" panose="020B0604020202020204" charset="0"/>
              </a:rPr>
              <a:t>using the ‘</a:t>
            </a:r>
            <a:r>
              <a:rPr lang="en-GB" altLang="en-US" sz="1800">
                <a:latin typeface="Twinkl SemiBold" charset="0"/>
              </a:rPr>
              <a:t>I SAW A WABUB</a:t>
            </a:r>
            <a:r>
              <a:rPr lang="en-GB" altLang="en-US" sz="1800">
                <a:latin typeface="Twinkl" panose="020B0604020202020204" charset="0"/>
              </a:rPr>
              <a:t>’ acronym?</a:t>
            </a:r>
          </a:p>
        </p:txBody>
      </p:sp>
      <p:sp>
        <p:nvSpPr>
          <p:cNvPr id="28676" name="Title 20"/>
          <p:cNvSpPr>
            <a:spLocks noChangeArrowheads="1"/>
          </p:cNvSpPr>
          <p:nvPr/>
        </p:nvSpPr>
        <p:spPr bwMode="auto">
          <a:xfrm>
            <a:off x="1981201" y="712789"/>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spcBef>
                <a:spcPct val="0"/>
              </a:spcBef>
              <a:buFontTx/>
              <a:buNone/>
            </a:pPr>
            <a:r>
              <a:rPr lang="en-GB" altLang="en-US" sz="3600" b="1">
                <a:latin typeface="Twinkl SemiBold" charset="0"/>
              </a:rPr>
              <a:t>Quick Quiz:</a:t>
            </a:r>
          </a:p>
          <a:p>
            <a:pPr algn="ctr" eaLnBrk="1" hangingPunct="1">
              <a:spcBef>
                <a:spcPct val="0"/>
              </a:spcBef>
              <a:buFontTx/>
              <a:buNone/>
            </a:pPr>
            <a:r>
              <a:rPr lang="en-GB" altLang="en-US" sz="3600" b="1">
                <a:latin typeface="Twinkl SemiBold" charset="0"/>
              </a:rPr>
              <a:t>Question 3</a:t>
            </a:r>
          </a:p>
        </p:txBody>
      </p:sp>
      <p:grpSp>
        <p:nvGrpSpPr>
          <p:cNvPr id="28677" name="Group 6"/>
          <p:cNvGrpSpPr>
            <a:grpSpLocks/>
          </p:cNvGrpSpPr>
          <p:nvPr/>
        </p:nvGrpSpPr>
        <p:grpSpPr bwMode="auto">
          <a:xfrm>
            <a:off x="8070851" y="561976"/>
            <a:ext cx="2060575" cy="1268413"/>
            <a:chOff x="10571410" y="237067"/>
            <a:chExt cx="4452399" cy="2741732"/>
          </a:xfrm>
        </p:grpSpPr>
        <p:pic>
          <p:nvPicPr>
            <p:cNvPr id="28690"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7735" y="1043182"/>
              <a:ext cx="1766074" cy="19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24"/>
            <p:cNvSpPr/>
            <p:nvPr/>
          </p:nvSpPr>
          <p:spPr>
            <a:xfrm flipH="1">
              <a:off x="10571410" y="237067"/>
              <a:ext cx="2720149" cy="1406896"/>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92" name="TextBox 25"/>
            <p:cNvSpPr txBox="1">
              <a:spLocks noChangeArrowheads="1"/>
            </p:cNvSpPr>
            <p:nvPr/>
          </p:nvSpPr>
          <p:spPr bwMode="auto">
            <a:xfrm>
              <a:off x="10777937" y="272426"/>
              <a:ext cx="2314228" cy="13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latin typeface="Twinkl SemiBold" charset="0"/>
                </a:rPr>
                <a:t>I SAW A WABUB!</a:t>
              </a:r>
            </a:p>
          </p:txBody>
        </p:sp>
      </p:grpSp>
      <p:pic>
        <p:nvPicPr>
          <p:cNvPr id="2867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655639"/>
            <a:ext cx="1604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ular Callout 26"/>
          <p:cNvSpPr/>
          <p:nvPr/>
        </p:nvSpPr>
        <p:spPr>
          <a:xfrm flipH="1">
            <a:off x="2271714" y="2989263"/>
            <a:ext cx="7508875" cy="2470150"/>
          </a:xfrm>
          <a:prstGeom prst="wedgeRoundRectCallout">
            <a:avLst>
              <a:gd name="adj1" fmla="val -37197"/>
              <a:gd name="adj2" fmla="val 73032"/>
              <a:gd name="adj3" fmla="val 16667"/>
            </a:avLst>
          </a:prstGeom>
          <a:noFill/>
          <a:ln w="28575">
            <a:solidFill>
              <a:srgbClr val="C808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Rounded Rectangle 29"/>
          <p:cNvSpPr/>
          <p:nvPr/>
        </p:nvSpPr>
        <p:spPr>
          <a:xfrm>
            <a:off x="2362200" y="3565525"/>
            <a:ext cx="604838" cy="552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I</a:t>
            </a:r>
            <a:r>
              <a:rPr lang="en-GB" sz="3600" dirty="0">
                <a:solidFill>
                  <a:srgbClr val="016CA0"/>
                </a:solidFill>
              </a:rPr>
              <a:t>f</a:t>
            </a:r>
          </a:p>
        </p:txBody>
      </p:sp>
      <p:sp>
        <p:nvSpPr>
          <p:cNvPr id="31" name="Rounded Rectangle 30"/>
          <p:cNvSpPr/>
          <p:nvPr/>
        </p:nvSpPr>
        <p:spPr>
          <a:xfrm>
            <a:off x="3175001" y="3565525"/>
            <a:ext cx="1420813" cy="552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S</a:t>
            </a:r>
            <a:r>
              <a:rPr lang="en-GB" sz="3600" dirty="0">
                <a:solidFill>
                  <a:srgbClr val="016CA0"/>
                </a:solidFill>
              </a:rPr>
              <a:t>ince</a:t>
            </a:r>
          </a:p>
        </p:txBody>
      </p:sp>
      <p:sp>
        <p:nvSpPr>
          <p:cNvPr id="32" name="Rounded Rectangle 31"/>
          <p:cNvSpPr/>
          <p:nvPr/>
        </p:nvSpPr>
        <p:spPr>
          <a:xfrm>
            <a:off x="4584700" y="3565525"/>
            <a:ext cx="762000" cy="552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A</a:t>
            </a:r>
            <a:r>
              <a:rPr lang="en-GB" sz="3600" dirty="0">
                <a:solidFill>
                  <a:srgbClr val="016CA0"/>
                </a:solidFill>
              </a:rPr>
              <a:t>s</a:t>
            </a:r>
          </a:p>
        </p:txBody>
      </p:sp>
      <p:sp>
        <p:nvSpPr>
          <p:cNvPr id="33" name="Rounded Rectangle 32"/>
          <p:cNvSpPr/>
          <p:nvPr/>
        </p:nvSpPr>
        <p:spPr>
          <a:xfrm>
            <a:off x="5308600" y="3565525"/>
            <a:ext cx="1493838" cy="552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W</a:t>
            </a:r>
            <a:r>
              <a:rPr lang="en-GB" sz="3600" dirty="0">
                <a:solidFill>
                  <a:srgbClr val="016CA0"/>
                </a:solidFill>
              </a:rPr>
              <a:t>hen</a:t>
            </a:r>
          </a:p>
        </p:txBody>
      </p:sp>
      <p:sp>
        <p:nvSpPr>
          <p:cNvPr id="34" name="Rounded Rectangle 33"/>
          <p:cNvSpPr/>
          <p:nvPr/>
        </p:nvSpPr>
        <p:spPr>
          <a:xfrm>
            <a:off x="2006600" y="4418014"/>
            <a:ext cx="2046288" cy="554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W</a:t>
            </a:r>
            <a:r>
              <a:rPr lang="en-GB" sz="3600" dirty="0">
                <a:solidFill>
                  <a:srgbClr val="016CA0"/>
                </a:solidFill>
              </a:rPr>
              <a:t>hile</a:t>
            </a:r>
          </a:p>
        </p:txBody>
      </p:sp>
      <p:sp>
        <p:nvSpPr>
          <p:cNvPr id="35" name="Rounded Rectangle 34"/>
          <p:cNvSpPr/>
          <p:nvPr/>
        </p:nvSpPr>
        <p:spPr>
          <a:xfrm>
            <a:off x="3825876" y="4418014"/>
            <a:ext cx="1241425" cy="554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A</a:t>
            </a:r>
            <a:r>
              <a:rPr lang="en-GB" sz="3600" dirty="0">
                <a:solidFill>
                  <a:srgbClr val="016CA0"/>
                </a:solidFill>
              </a:rPr>
              <a:t>fter</a:t>
            </a:r>
          </a:p>
        </p:txBody>
      </p:sp>
      <p:sp>
        <p:nvSpPr>
          <p:cNvPr id="37" name="Rounded Rectangle 36"/>
          <p:cNvSpPr/>
          <p:nvPr/>
        </p:nvSpPr>
        <p:spPr>
          <a:xfrm>
            <a:off x="4811714" y="4418014"/>
            <a:ext cx="2065337" cy="554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B</a:t>
            </a:r>
            <a:r>
              <a:rPr lang="en-GB" sz="3600" dirty="0">
                <a:solidFill>
                  <a:srgbClr val="016CA0"/>
                </a:solidFill>
              </a:rPr>
              <a:t>efore</a:t>
            </a:r>
          </a:p>
        </p:txBody>
      </p:sp>
      <p:sp>
        <p:nvSpPr>
          <p:cNvPr id="38" name="Rounded Rectangle 37"/>
          <p:cNvSpPr/>
          <p:nvPr/>
        </p:nvSpPr>
        <p:spPr>
          <a:xfrm>
            <a:off x="6556375" y="4418014"/>
            <a:ext cx="1373188" cy="554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U</a:t>
            </a:r>
            <a:r>
              <a:rPr lang="en-GB" sz="3600" dirty="0">
                <a:solidFill>
                  <a:srgbClr val="016CA0"/>
                </a:solidFill>
              </a:rPr>
              <a:t>ntil</a:t>
            </a:r>
          </a:p>
        </p:txBody>
      </p:sp>
      <p:sp>
        <p:nvSpPr>
          <p:cNvPr id="39" name="Rounded Rectangle 38"/>
          <p:cNvSpPr/>
          <p:nvPr/>
        </p:nvSpPr>
        <p:spPr>
          <a:xfrm>
            <a:off x="7826376" y="4418014"/>
            <a:ext cx="1992313" cy="554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B</a:t>
            </a:r>
            <a:r>
              <a:rPr lang="en-GB" sz="3600" dirty="0">
                <a:solidFill>
                  <a:srgbClr val="016CA0"/>
                </a:solidFill>
              </a:rPr>
              <a:t>ecause</a:t>
            </a:r>
          </a:p>
        </p:txBody>
      </p:sp>
      <p:sp>
        <p:nvSpPr>
          <p:cNvPr id="40" name="Rounded Rectangle 39"/>
          <p:cNvSpPr/>
          <p:nvPr/>
        </p:nvSpPr>
        <p:spPr>
          <a:xfrm>
            <a:off x="6829425" y="3565525"/>
            <a:ext cx="2457450" cy="552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rgbClr val="016CA0"/>
                </a:solidFill>
              </a:rPr>
              <a:t>A</a:t>
            </a:r>
            <a:r>
              <a:rPr lang="en-GB" sz="3600" dirty="0">
                <a:solidFill>
                  <a:srgbClr val="016CA0"/>
                </a:solidFill>
              </a:rPr>
              <a:t>lthough</a:t>
            </a:r>
          </a:p>
        </p:txBody>
      </p:sp>
    </p:spTree>
    <p:extLst>
      <p:ext uri="{BB962C8B-B14F-4D97-AF65-F5344CB8AC3E}">
        <p14:creationId xmlns:p14="http://schemas.microsoft.com/office/powerpoint/2010/main" val="3650770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7" grpId="0"/>
      <p:bldP spid="38" grpId="0"/>
      <p:bldP spid="39" grpId="0"/>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a:t>
            </a:r>
            <a:endParaRPr lang="en-US" dirty="0"/>
          </a:p>
        </p:txBody>
      </p:sp>
      <p:sp>
        <p:nvSpPr>
          <p:cNvPr id="3" name="Content Placeholder 2"/>
          <p:cNvSpPr>
            <a:spLocks noGrp="1"/>
          </p:cNvSpPr>
          <p:nvPr>
            <p:ph idx="1"/>
          </p:nvPr>
        </p:nvSpPr>
        <p:spPr/>
        <p:txBody>
          <a:bodyPr>
            <a:normAutofit/>
          </a:bodyPr>
          <a:lstStyle/>
          <a:p>
            <a:r>
              <a:rPr lang="en-GB" dirty="0" smtClean="0">
                <a:solidFill>
                  <a:srgbClr val="FF0000"/>
                </a:solidFill>
              </a:rPr>
              <a:t>LC: Can I write an introduction to an explanation text</a:t>
            </a:r>
            <a:r>
              <a:rPr lang="en-GB" dirty="0" smtClean="0">
                <a:solidFill>
                  <a:srgbClr val="FF0000"/>
                </a:solidFill>
              </a:rPr>
              <a:t>?</a:t>
            </a:r>
            <a:endParaRPr lang="en-GB" dirty="0"/>
          </a:p>
          <a:p>
            <a:r>
              <a:rPr lang="en-GB" dirty="0" smtClean="0"/>
              <a:t>An introduction gives the reader some background information about a subject</a:t>
            </a:r>
            <a:r>
              <a:rPr lang="en-GB" dirty="0" smtClean="0"/>
              <a:t>. </a:t>
            </a:r>
          </a:p>
          <a:p>
            <a:r>
              <a:rPr lang="en-GB" dirty="0" smtClean="0"/>
              <a:t>Your subject today is How Rome was formed?</a:t>
            </a:r>
          </a:p>
          <a:p>
            <a:r>
              <a:rPr lang="en-GB" dirty="0" smtClean="0"/>
              <a:t>You will need to research your answers using books and/or the internet – sites such </a:t>
            </a:r>
            <a:r>
              <a:rPr lang="en-GB" dirty="0"/>
              <a:t>as </a:t>
            </a:r>
            <a:r>
              <a:rPr lang="en-GB" dirty="0">
                <a:hlinkClick r:id="rId2"/>
              </a:rPr>
              <a:t>https://</a:t>
            </a:r>
            <a:r>
              <a:rPr lang="en-GB" dirty="0" smtClean="0">
                <a:hlinkClick r:id="rId2"/>
              </a:rPr>
              <a:t>www.ducksters.com/history/ancient_rome.php</a:t>
            </a:r>
            <a:r>
              <a:rPr lang="en-GB" dirty="0"/>
              <a:t>, </a:t>
            </a:r>
            <a:r>
              <a:rPr lang="en-GB" dirty="0">
                <a:hlinkClick r:id="rId3"/>
              </a:rPr>
              <a:t>https://</a:t>
            </a:r>
            <a:r>
              <a:rPr lang="en-GB" dirty="0" smtClean="0">
                <a:hlinkClick r:id="rId3"/>
              </a:rPr>
              <a:t>www.historyforkids.net/roman-history-facts-for-kids.html</a:t>
            </a:r>
            <a:r>
              <a:rPr lang="en-GB" dirty="0"/>
              <a:t> and </a:t>
            </a:r>
            <a:r>
              <a:rPr lang="en-GB" dirty="0">
                <a:hlinkClick r:id="rId4"/>
              </a:rPr>
              <a:t>https://www.natgeokids.com/uk/discover/history/romans/10-facts-about-the-ancient-romans</a:t>
            </a:r>
            <a:r>
              <a:rPr lang="en-GB" dirty="0" smtClean="0">
                <a:hlinkClick r:id="rId4"/>
              </a:rPr>
              <a:t>/</a:t>
            </a:r>
            <a:r>
              <a:rPr lang="en-GB" dirty="0" smtClean="0"/>
              <a:t> </a:t>
            </a:r>
            <a:endParaRPr lang="en-GB" dirty="0"/>
          </a:p>
        </p:txBody>
      </p:sp>
    </p:spTree>
    <p:extLst>
      <p:ext uri="{BB962C8B-B14F-4D97-AF65-F5344CB8AC3E}">
        <p14:creationId xmlns:p14="http://schemas.microsoft.com/office/powerpoint/2010/main" val="99271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task</a:t>
            </a:r>
            <a:endParaRPr lang="en-US" dirty="0"/>
          </a:p>
        </p:txBody>
      </p:sp>
      <p:sp>
        <p:nvSpPr>
          <p:cNvPr id="3" name="Content Placeholder 2"/>
          <p:cNvSpPr>
            <a:spLocks noGrp="1"/>
          </p:cNvSpPr>
          <p:nvPr>
            <p:ph idx="1"/>
          </p:nvPr>
        </p:nvSpPr>
        <p:spPr/>
        <p:txBody>
          <a:bodyPr/>
          <a:lstStyle/>
          <a:p>
            <a:r>
              <a:rPr lang="en-GB" dirty="0" smtClean="0"/>
              <a:t>Now you have found out some background facts as to how Rome was formed, see </a:t>
            </a:r>
            <a:r>
              <a:rPr lang="en-GB" dirty="0"/>
              <a:t>if you can write </a:t>
            </a:r>
            <a:r>
              <a:rPr lang="en-GB" dirty="0" smtClean="0"/>
              <a:t>your </a:t>
            </a:r>
            <a:r>
              <a:rPr lang="en-GB" dirty="0"/>
              <a:t>own </a:t>
            </a:r>
            <a:r>
              <a:rPr lang="en-GB" dirty="0">
                <a:solidFill>
                  <a:srgbClr val="00B0F0"/>
                </a:solidFill>
              </a:rPr>
              <a:t>introduction about How Rome was formed</a:t>
            </a:r>
            <a:r>
              <a:rPr lang="en-GB" dirty="0" smtClean="0"/>
              <a:t>?</a:t>
            </a:r>
            <a:endParaRPr lang="en-GB" dirty="0"/>
          </a:p>
          <a:p>
            <a:r>
              <a:rPr lang="en-GB" dirty="0"/>
              <a:t>Can you use some </a:t>
            </a:r>
            <a:r>
              <a:rPr lang="en-GB" dirty="0">
                <a:solidFill>
                  <a:srgbClr val="92D050"/>
                </a:solidFill>
              </a:rPr>
              <a:t>conjunctions</a:t>
            </a:r>
            <a:r>
              <a:rPr lang="en-GB" dirty="0"/>
              <a:t> in your writing</a:t>
            </a:r>
            <a:r>
              <a:rPr lang="en-GB" dirty="0" smtClean="0"/>
              <a:t>? Use the </a:t>
            </a:r>
            <a:r>
              <a:rPr lang="en-GB" dirty="0" smtClean="0">
                <a:solidFill>
                  <a:srgbClr val="7030A0"/>
                </a:solidFill>
              </a:rPr>
              <a:t>conjunction word bank on Purple Mash </a:t>
            </a:r>
            <a:r>
              <a:rPr lang="en-GB" dirty="0" smtClean="0"/>
              <a:t>to help you.</a:t>
            </a:r>
          </a:p>
          <a:p>
            <a:r>
              <a:rPr lang="en-GB" dirty="0" smtClean="0"/>
              <a:t>Remember that an introduction is generally quite short, maybe just a few sentences long, as you will be writing in more detail later.</a:t>
            </a:r>
            <a:endParaRPr lang="en-US" dirty="0"/>
          </a:p>
        </p:txBody>
      </p:sp>
    </p:spTree>
    <p:extLst>
      <p:ext uri="{BB962C8B-B14F-4D97-AF65-F5344CB8AC3E}">
        <p14:creationId xmlns:p14="http://schemas.microsoft.com/office/powerpoint/2010/main" val="196219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5" name="TextBox 4">
            <a:extLst>
              <a:ext uri="{FF2B5EF4-FFF2-40B4-BE49-F238E27FC236}">
                <a16:creationId xmlns:a16="http://schemas.microsoft.com/office/drawing/2014/main" id="{4F31B53B-3BF4-489F-9EFB-B2573B75192A}"/>
              </a:ext>
            </a:extLst>
          </p:cNvPr>
          <p:cNvSpPr txBox="1"/>
          <p:nvPr/>
        </p:nvSpPr>
        <p:spPr>
          <a:xfrm>
            <a:off x="1290863" y="1671818"/>
            <a:ext cx="9812566" cy="3970318"/>
          </a:xfrm>
          <a:prstGeom prst="rect">
            <a:avLst/>
          </a:prstGeom>
          <a:noFill/>
        </p:spPr>
        <p:txBody>
          <a:bodyPr wrap="square" rtlCol="0">
            <a:spAutoFit/>
          </a:bodyPr>
          <a:lstStyle/>
          <a:p>
            <a:pPr algn="just"/>
            <a:r>
              <a:rPr lang="en-GB" sz="2800" dirty="0"/>
              <a:t>If you glance at a map of Britain, with a bit of imagination you might think that it looks like someone sitting down. Scotland is the head; the arms are folded over a very full tummy to make Wales; Devon and Cornwall are the outstretched legs and feet; and East Anglia is, well, what we use to sit on. If that is the case, then the backbone of this craggy figure must be the Pennines – a range of hills, moors and mountains that divides northern England. Large sections of the Pennines are protected as an area of outstanding natural beauty.</a:t>
            </a:r>
          </a:p>
        </p:txBody>
      </p:sp>
      <p:sp>
        <p:nvSpPr>
          <p:cNvPr id="8" name="TextBox 7">
            <a:extLst>
              <a:ext uri="{FF2B5EF4-FFF2-40B4-BE49-F238E27FC236}">
                <a16:creationId xmlns:a16="http://schemas.microsoft.com/office/drawing/2014/main" id="{1BA8AF80-EDEE-4F5A-829F-408FF072FEA2}"/>
              </a:ext>
            </a:extLst>
          </p:cNvPr>
          <p:cNvSpPr txBox="1"/>
          <p:nvPr/>
        </p:nvSpPr>
        <p:spPr>
          <a:xfrm>
            <a:off x="4728315" y="685024"/>
            <a:ext cx="2712089" cy="646331"/>
          </a:xfrm>
          <a:prstGeom prst="rect">
            <a:avLst/>
          </a:prstGeom>
          <a:noFill/>
        </p:spPr>
        <p:txBody>
          <a:bodyPr wrap="none" rtlCol="0">
            <a:spAutoFit/>
          </a:bodyPr>
          <a:lstStyle/>
          <a:p>
            <a:r>
              <a:rPr lang="en-GB" sz="3600" b="1" dirty="0"/>
              <a:t>Week 9 - text</a:t>
            </a:r>
          </a:p>
        </p:txBody>
      </p:sp>
      <p:pic>
        <p:nvPicPr>
          <p:cNvPr id="6" name="Picture 5">
            <a:extLst>
              <a:ext uri="{FF2B5EF4-FFF2-40B4-BE49-F238E27FC236}">
                <a16:creationId xmlns:a16="http://schemas.microsoft.com/office/drawing/2014/main" id="{85DA0A7D-B003-7C48-B1C5-B5AB69B5D3C3}"/>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1657989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2AC8046B-12A1-4169-BAA7-5ADDE6BAFF79}"/>
              </a:ext>
            </a:extLst>
          </p:cNvPr>
          <p:cNvSpPr txBox="1"/>
          <p:nvPr/>
        </p:nvSpPr>
        <p:spPr>
          <a:xfrm>
            <a:off x="1141775" y="1481690"/>
            <a:ext cx="10721548" cy="5078313"/>
          </a:xfrm>
          <a:prstGeom prst="rect">
            <a:avLst/>
          </a:prstGeom>
          <a:noFill/>
        </p:spPr>
        <p:txBody>
          <a:bodyPr wrap="square" rtlCol="0">
            <a:spAutoFit/>
          </a:bodyPr>
          <a:lstStyle/>
          <a:p>
            <a:pPr lvl="0"/>
            <a:r>
              <a:rPr lang="en-GB" dirty="0"/>
              <a:t>1. … </a:t>
            </a:r>
            <a:r>
              <a:rPr lang="en-GB" i="1" dirty="0"/>
              <a:t>If you glance at a map …</a:t>
            </a:r>
          </a:p>
          <a:p>
            <a:pPr lvl="0"/>
            <a:r>
              <a:rPr lang="en-GB" i="1" dirty="0"/>
              <a:t>     </a:t>
            </a:r>
            <a:r>
              <a:rPr lang="en-GB" dirty="0"/>
              <a:t>In this context, which word is closest in meaning to </a:t>
            </a:r>
            <a:r>
              <a:rPr lang="en-GB" b="1" dirty="0"/>
              <a:t>glance</a:t>
            </a:r>
            <a:r>
              <a:rPr lang="en-GB" dirty="0"/>
              <a:t>? </a:t>
            </a:r>
            <a:r>
              <a:rPr lang="en-GB" b="1" dirty="0"/>
              <a:t>Tick one.</a:t>
            </a:r>
            <a:endParaRPr lang="en-GB" dirty="0"/>
          </a:p>
          <a:p>
            <a:endParaRPr lang="en-GB" dirty="0"/>
          </a:p>
          <a:p>
            <a:r>
              <a:rPr lang="en-GB" dirty="0"/>
              <a:t>	open 					look</a:t>
            </a:r>
          </a:p>
          <a:p>
            <a:endParaRPr lang="en-GB" dirty="0"/>
          </a:p>
          <a:p>
            <a:endParaRPr lang="en-GB" dirty="0"/>
          </a:p>
          <a:p>
            <a:r>
              <a:rPr lang="en-GB" dirty="0"/>
              <a:t>	fold					colour</a:t>
            </a:r>
          </a:p>
          <a:p>
            <a:pPr lvl="0"/>
            <a:endParaRPr lang="en-GB" dirty="0"/>
          </a:p>
          <a:p>
            <a:pPr lvl="0"/>
            <a:endParaRPr lang="en-GB" dirty="0"/>
          </a:p>
          <a:p>
            <a:pPr lvl="0"/>
            <a:r>
              <a:rPr lang="en-GB" dirty="0"/>
              <a:t>2. What does the text suggest that a map of Britain looks like (with a bit of imagination)?</a:t>
            </a:r>
          </a:p>
          <a:p>
            <a:r>
              <a:rPr lang="en-GB" dirty="0"/>
              <a:t> </a:t>
            </a:r>
          </a:p>
          <a:p>
            <a:r>
              <a:rPr lang="en-GB" dirty="0"/>
              <a:t>______________________________________________</a:t>
            </a:r>
          </a:p>
          <a:p>
            <a:endParaRPr lang="en-GB" dirty="0"/>
          </a:p>
          <a:p>
            <a:r>
              <a:rPr lang="en-GB" dirty="0"/>
              <a:t> </a:t>
            </a:r>
          </a:p>
          <a:p>
            <a:pPr lvl="0"/>
            <a:r>
              <a:rPr lang="en-GB" dirty="0"/>
              <a:t>3. What are the arms </a:t>
            </a:r>
            <a:r>
              <a:rPr lang="en-GB" i="1" dirty="0"/>
              <a:t>folded over</a:t>
            </a:r>
            <a:r>
              <a:rPr lang="en-GB" dirty="0"/>
              <a:t> the top of?</a:t>
            </a:r>
          </a:p>
          <a:p>
            <a:r>
              <a:rPr lang="en-GB" dirty="0"/>
              <a:t> </a:t>
            </a:r>
          </a:p>
          <a:p>
            <a:r>
              <a:rPr lang="en-GB" dirty="0"/>
              <a:t>_________________________________________________________________</a:t>
            </a:r>
          </a:p>
          <a:p>
            <a:endParaRPr lang="en-GB" dirty="0"/>
          </a:p>
        </p:txBody>
      </p:sp>
      <p:sp>
        <p:nvSpPr>
          <p:cNvPr id="5" name="TextBox 4">
            <a:extLst>
              <a:ext uri="{FF2B5EF4-FFF2-40B4-BE49-F238E27FC236}">
                <a16:creationId xmlns:a16="http://schemas.microsoft.com/office/drawing/2014/main" id="{6618DF5B-C7E5-41A3-9007-E34DE55A35B1}"/>
              </a:ext>
            </a:extLst>
          </p:cNvPr>
          <p:cNvSpPr txBox="1"/>
          <p:nvPr/>
        </p:nvSpPr>
        <p:spPr>
          <a:xfrm>
            <a:off x="4172233" y="742507"/>
            <a:ext cx="3824252" cy="646331"/>
          </a:xfrm>
          <a:prstGeom prst="rect">
            <a:avLst/>
          </a:prstGeom>
          <a:noFill/>
        </p:spPr>
        <p:txBody>
          <a:bodyPr wrap="none" rtlCol="0">
            <a:spAutoFit/>
          </a:bodyPr>
          <a:lstStyle/>
          <a:p>
            <a:r>
              <a:rPr lang="en-GB" sz="3600" b="1" dirty="0"/>
              <a:t>Week 9 - questions</a:t>
            </a:r>
          </a:p>
        </p:txBody>
      </p:sp>
      <p:sp>
        <p:nvSpPr>
          <p:cNvPr id="13" name="Rectangle 12">
            <a:extLst>
              <a:ext uri="{FF2B5EF4-FFF2-40B4-BE49-F238E27FC236}">
                <a16:creationId xmlns:a16="http://schemas.microsoft.com/office/drawing/2014/main" id="{E0917AE3-0ABA-4961-A462-C24E30C16555}"/>
              </a:ext>
            </a:extLst>
          </p:cNvPr>
          <p:cNvSpPr/>
          <p:nvPr/>
        </p:nvSpPr>
        <p:spPr>
          <a:xfrm>
            <a:off x="3511833" y="2265678"/>
            <a:ext cx="660400" cy="55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30F9181-F4EE-4DC3-9370-204E5F902C64}"/>
              </a:ext>
            </a:extLst>
          </p:cNvPr>
          <p:cNvSpPr/>
          <p:nvPr/>
        </p:nvSpPr>
        <p:spPr>
          <a:xfrm>
            <a:off x="3527956" y="3017156"/>
            <a:ext cx="660400" cy="55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75FDB877-CA87-4015-8F31-CE6D8F03A729}"/>
              </a:ext>
            </a:extLst>
          </p:cNvPr>
          <p:cNvSpPr/>
          <p:nvPr/>
        </p:nvSpPr>
        <p:spPr>
          <a:xfrm>
            <a:off x="7548880" y="2265678"/>
            <a:ext cx="660400" cy="55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093099EB-FAB1-4825-AF5E-1B4F8C948E00}"/>
              </a:ext>
            </a:extLst>
          </p:cNvPr>
          <p:cNvSpPr/>
          <p:nvPr/>
        </p:nvSpPr>
        <p:spPr>
          <a:xfrm>
            <a:off x="7548880" y="3017156"/>
            <a:ext cx="660400" cy="55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B3BAEF6D-12F5-3442-B758-46679D4F751B}"/>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3027796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8" name="TextBox 7">
            <a:extLst>
              <a:ext uri="{FF2B5EF4-FFF2-40B4-BE49-F238E27FC236}">
                <a16:creationId xmlns:a16="http://schemas.microsoft.com/office/drawing/2014/main" id="{1BA8AF80-EDEE-4F5A-829F-408FF072FEA2}"/>
              </a:ext>
            </a:extLst>
          </p:cNvPr>
          <p:cNvSpPr txBox="1"/>
          <p:nvPr/>
        </p:nvSpPr>
        <p:spPr>
          <a:xfrm>
            <a:off x="4728315" y="685024"/>
            <a:ext cx="2946128" cy="646331"/>
          </a:xfrm>
          <a:prstGeom prst="rect">
            <a:avLst/>
          </a:prstGeom>
          <a:noFill/>
        </p:spPr>
        <p:txBody>
          <a:bodyPr wrap="none" rtlCol="0">
            <a:spAutoFit/>
          </a:bodyPr>
          <a:lstStyle/>
          <a:p>
            <a:r>
              <a:rPr lang="en-GB" sz="3600" b="1" dirty="0"/>
              <a:t>Week 10 - text</a:t>
            </a:r>
          </a:p>
        </p:txBody>
      </p:sp>
      <p:sp>
        <p:nvSpPr>
          <p:cNvPr id="6" name="TextBox 5">
            <a:extLst>
              <a:ext uri="{FF2B5EF4-FFF2-40B4-BE49-F238E27FC236}">
                <a16:creationId xmlns:a16="http://schemas.microsoft.com/office/drawing/2014/main" id="{4F31B53B-3BF4-489F-9EFB-B2573B75192A}"/>
              </a:ext>
            </a:extLst>
          </p:cNvPr>
          <p:cNvSpPr txBox="1"/>
          <p:nvPr/>
        </p:nvSpPr>
        <p:spPr>
          <a:xfrm>
            <a:off x="1290863" y="1671818"/>
            <a:ext cx="9812566" cy="3970318"/>
          </a:xfrm>
          <a:prstGeom prst="rect">
            <a:avLst/>
          </a:prstGeom>
          <a:noFill/>
        </p:spPr>
        <p:txBody>
          <a:bodyPr wrap="square" rtlCol="0">
            <a:spAutoFit/>
          </a:bodyPr>
          <a:lstStyle/>
          <a:p>
            <a:pPr algn="just"/>
            <a:r>
              <a:rPr lang="en-GB" sz="2800" dirty="0"/>
              <a:t>If you glance at a map of Britain, with a bit of imagination you might think that it looks like someone sitting down. Scotland is the head; the arms are folded over a very full tummy to make Wales; Devon and Cornwall are the outstretched legs and feet; and East Anglia is, well, what we use to sit on. If that is the case, then the backbone of this craggy figure must be the Pennines – a range of hills, moors and mountains that divides northern England. Large sections of the Pennines are protected as an area of outstanding natural beauty.</a:t>
            </a:r>
          </a:p>
        </p:txBody>
      </p:sp>
      <p:pic>
        <p:nvPicPr>
          <p:cNvPr id="7" name="Picture 6">
            <a:extLst>
              <a:ext uri="{FF2B5EF4-FFF2-40B4-BE49-F238E27FC236}">
                <a16:creationId xmlns:a16="http://schemas.microsoft.com/office/drawing/2014/main" id="{B53F5574-4083-1640-AE2A-4A5B0AD0AD21}"/>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1302721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2AC8046B-12A1-4169-BAA7-5ADDE6BAFF79}"/>
              </a:ext>
            </a:extLst>
          </p:cNvPr>
          <p:cNvSpPr txBox="1"/>
          <p:nvPr/>
        </p:nvSpPr>
        <p:spPr>
          <a:xfrm>
            <a:off x="1141775" y="1697082"/>
            <a:ext cx="9902145" cy="4247317"/>
          </a:xfrm>
          <a:prstGeom prst="rect">
            <a:avLst/>
          </a:prstGeom>
          <a:noFill/>
        </p:spPr>
        <p:txBody>
          <a:bodyPr wrap="square" rtlCol="0">
            <a:spAutoFit/>
          </a:bodyPr>
          <a:lstStyle/>
          <a:p>
            <a:pPr lvl="0"/>
            <a:r>
              <a:rPr lang="en-GB" dirty="0"/>
              <a:t>1. According to the text, what are </a:t>
            </a:r>
            <a:r>
              <a:rPr lang="en-GB" i="1" dirty="0"/>
              <a:t>Devon and Cornwall</a:t>
            </a:r>
            <a:r>
              <a:rPr lang="en-GB" dirty="0"/>
              <a:t>?</a:t>
            </a:r>
          </a:p>
          <a:p>
            <a:r>
              <a:rPr lang="en-GB" dirty="0"/>
              <a:t> </a:t>
            </a:r>
          </a:p>
          <a:p>
            <a:r>
              <a:rPr lang="en-GB" dirty="0"/>
              <a:t>_________________________________________________________________</a:t>
            </a:r>
          </a:p>
          <a:p>
            <a:r>
              <a:rPr lang="en-GB" dirty="0"/>
              <a:t> </a:t>
            </a:r>
          </a:p>
          <a:p>
            <a:endParaRPr lang="en-GB" dirty="0"/>
          </a:p>
          <a:p>
            <a:pPr lvl="0"/>
            <a:r>
              <a:rPr lang="en-GB" dirty="0"/>
              <a:t>2.</a:t>
            </a:r>
            <a:r>
              <a:rPr lang="en-GB" b="1" dirty="0"/>
              <a:t> Find</a:t>
            </a:r>
            <a:r>
              <a:rPr lang="en-GB" dirty="0"/>
              <a:t> and </a:t>
            </a:r>
            <a:r>
              <a:rPr lang="en-GB" b="1" dirty="0"/>
              <a:t>copy</a:t>
            </a:r>
            <a:r>
              <a:rPr lang="en-GB" dirty="0"/>
              <a:t> the name of the place that is described as </a:t>
            </a:r>
            <a:r>
              <a:rPr lang="en-GB" i="1" dirty="0"/>
              <a:t>a range of hills, moors and mountains</a:t>
            </a:r>
            <a:r>
              <a:rPr lang="en-GB" dirty="0"/>
              <a:t>.</a:t>
            </a:r>
          </a:p>
          <a:p>
            <a:r>
              <a:rPr lang="en-GB" dirty="0"/>
              <a:t> </a:t>
            </a:r>
          </a:p>
          <a:p>
            <a:r>
              <a:rPr lang="en-GB" dirty="0"/>
              <a:t>______________________________________________</a:t>
            </a:r>
          </a:p>
          <a:p>
            <a:r>
              <a:rPr lang="en-GB" dirty="0"/>
              <a:t> </a:t>
            </a:r>
          </a:p>
          <a:p>
            <a:endParaRPr lang="en-GB" dirty="0"/>
          </a:p>
          <a:p>
            <a:pPr lvl="0"/>
            <a:r>
              <a:rPr lang="en-GB" dirty="0"/>
              <a:t>3. </a:t>
            </a:r>
            <a:r>
              <a:rPr lang="en-GB" b="1" dirty="0"/>
              <a:t>Find</a:t>
            </a:r>
            <a:r>
              <a:rPr lang="en-GB" dirty="0"/>
              <a:t> and </a:t>
            </a:r>
            <a:r>
              <a:rPr lang="en-GB" b="1" dirty="0"/>
              <a:t>copy</a:t>
            </a:r>
            <a:r>
              <a:rPr lang="en-GB" dirty="0"/>
              <a:t> the word in the last sentence that is closest in meaning to </a:t>
            </a:r>
            <a:r>
              <a:rPr lang="en-GB" b="1" dirty="0"/>
              <a:t>looked after</a:t>
            </a:r>
            <a:r>
              <a:rPr lang="en-GB" dirty="0"/>
              <a:t>.</a:t>
            </a:r>
          </a:p>
          <a:p>
            <a:r>
              <a:rPr lang="en-GB" dirty="0"/>
              <a:t> </a:t>
            </a:r>
          </a:p>
          <a:p>
            <a:r>
              <a:rPr lang="en-GB" dirty="0"/>
              <a:t>   _____________________________</a:t>
            </a:r>
          </a:p>
          <a:p>
            <a:r>
              <a:rPr lang="en-GB" dirty="0"/>
              <a:t> </a:t>
            </a:r>
          </a:p>
          <a:p>
            <a:endParaRPr lang="en-GB" dirty="0"/>
          </a:p>
        </p:txBody>
      </p:sp>
      <p:sp>
        <p:nvSpPr>
          <p:cNvPr id="5" name="TextBox 4">
            <a:extLst>
              <a:ext uri="{FF2B5EF4-FFF2-40B4-BE49-F238E27FC236}">
                <a16:creationId xmlns:a16="http://schemas.microsoft.com/office/drawing/2014/main" id="{6618DF5B-C7E5-41A3-9007-E34DE55A35B1}"/>
              </a:ext>
            </a:extLst>
          </p:cNvPr>
          <p:cNvSpPr txBox="1"/>
          <p:nvPr/>
        </p:nvSpPr>
        <p:spPr>
          <a:xfrm>
            <a:off x="4172233" y="742507"/>
            <a:ext cx="4058290" cy="646331"/>
          </a:xfrm>
          <a:prstGeom prst="rect">
            <a:avLst/>
          </a:prstGeom>
          <a:noFill/>
        </p:spPr>
        <p:txBody>
          <a:bodyPr wrap="none" rtlCol="0">
            <a:spAutoFit/>
          </a:bodyPr>
          <a:lstStyle/>
          <a:p>
            <a:r>
              <a:rPr lang="en-GB" sz="3600" b="1" dirty="0"/>
              <a:t>Week 10 - questions</a:t>
            </a:r>
          </a:p>
        </p:txBody>
      </p:sp>
      <p:pic>
        <p:nvPicPr>
          <p:cNvPr id="6" name="Picture 5">
            <a:extLst>
              <a:ext uri="{FF2B5EF4-FFF2-40B4-BE49-F238E27FC236}">
                <a16:creationId xmlns:a16="http://schemas.microsoft.com/office/drawing/2014/main" id="{A85FFCB4-E7CE-924F-A962-FE0A399D74DC}"/>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317072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5" name="TextBox 4">
            <a:extLst>
              <a:ext uri="{FF2B5EF4-FFF2-40B4-BE49-F238E27FC236}">
                <a16:creationId xmlns:a16="http://schemas.microsoft.com/office/drawing/2014/main" id="{4F31B53B-3BF4-489F-9EFB-B2573B75192A}"/>
              </a:ext>
            </a:extLst>
          </p:cNvPr>
          <p:cNvSpPr txBox="1"/>
          <p:nvPr/>
        </p:nvSpPr>
        <p:spPr>
          <a:xfrm>
            <a:off x="1141776" y="1605642"/>
            <a:ext cx="9726521" cy="3970318"/>
          </a:xfrm>
          <a:prstGeom prst="rect">
            <a:avLst/>
          </a:prstGeom>
          <a:noFill/>
        </p:spPr>
        <p:txBody>
          <a:bodyPr wrap="square" rtlCol="0">
            <a:spAutoFit/>
          </a:bodyPr>
          <a:lstStyle/>
          <a:p>
            <a:pPr algn="just"/>
            <a:r>
              <a:rPr lang="en-GB" sz="2800" dirty="0"/>
              <a:t>If you like reading books, then you have much to thank William Caxton for. He didn’t invent printing, but he was the first person to set up a printing press in England in 1472. Before this, people had to copy out books and documents by hand. This was a very skilled and difficult task. It also took a lot of time, which made it expensive. Printing meant that books could be produced more cheaply and in greater numbers. It was a major step forward in getting the country reading. We can only imagine what he would have thought of today’s word processors and printers.</a:t>
            </a:r>
          </a:p>
        </p:txBody>
      </p:sp>
      <p:sp>
        <p:nvSpPr>
          <p:cNvPr id="8" name="TextBox 7">
            <a:extLst>
              <a:ext uri="{FF2B5EF4-FFF2-40B4-BE49-F238E27FC236}">
                <a16:creationId xmlns:a16="http://schemas.microsoft.com/office/drawing/2014/main" id="{1BA8AF80-EDEE-4F5A-829F-408FF072FEA2}"/>
              </a:ext>
            </a:extLst>
          </p:cNvPr>
          <p:cNvSpPr txBox="1"/>
          <p:nvPr/>
        </p:nvSpPr>
        <p:spPr>
          <a:xfrm>
            <a:off x="4728315" y="685024"/>
            <a:ext cx="2712089" cy="646331"/>
          </a:xfrm>
          <a:prstGeom prst="rect">
            <a:avLst/>
          </a:prstGeom>
          <a:noFill/>
        </p:spPr>
        <p:txBody>
          <a:bodyPr wrap="none" rtlCol="0">
            <a:spAutoFit/>
          </a:bodyPr>
          <a:lstStyle/>
          <a:p>
            <a:r>
              <a:rPr lang="en-GB" sz="3600" b="1" dirty="0"/>
              <a:t>Week 5 - text</a:t>
            </a:r>
          </a:p>
        </p:txBody>
      </p:sp>
      <p:pic>
        <p:nvPicPr>
          <p:cNvPr id="6" name="Picture 5">
            <a:extLst>
              <a:ext uri="{FF2B5EF4-FFF2-40B4-BE49-F238E27FC236}">
                <a16:creationId xmlns:a16="http://schemas.microsoft.com/office/drawing/2014/main" id="{A7D87529-BE93-B646-A7CE-1B440ADDE02C}"/>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1778454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1195</TotalTime>
  <Words>2081</Words>
  <Application>Microsoft Office PowerPoint</Application>
  <PresentationFormat>Widescreen</PresentationFormat>
  <Paragraphs>275</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Sassoon Infant Rg</vt:lpstr>
      <vt:lpstr>Twinkl</vt:lpstr>
      <vt:lpstr>Twinkl SemiBold</vt:lpstr>
      <vt:lpstr>Office Theme</vt:lpstr>
      <vt:lpstr>English 25/02/2021</vt:lpstr>
      <vt:lpstr>Reading Activity  Please see the next slides for your group`s activity</vt:lpstr>
      <vt:lpstr>Groups 1 and 2 </vt:lpstr>
      <vt:lpstr>Groups 3 + 4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Spellings – Group 3</vt:lpstr>
      <vt:lpstr>Handwriting and Spellings Group 3</vt:lpstr>
      <vt:lpstr>Spelling group 3</vt:lpstr>
      <vt:lpstr>Handwriting + Spellings Group 2</vt:lpstr>
      <vt:lpstr>Handwriting and Spellings Group 2  </vt:lpstr>
      <vt:lpstr>Group 2 Spellings</vt:lpstr>
      <vt:lpstr>Handwriting + Spellings Group 1 </vt:lpstr>
      <vt:lpstr>Handwriting + Spellings Group 1 </vt:lpstr>
      <vt:lpstr>Handwriting</vt:lpstr>
      <vt:lpstr>Grammar</vt:lpstr>
      <vt:lpstr>PowerPoint Presentation</vt:lpstr>
      <vt:lpstr>Getting Started</vt:lpstr>
      <vt:lpstr>…spotting one of the rarest monsters on the planet, a wabub, and shouting...</vt:lpstr>
      <vt:lpstr>…is an acronym to help you remember the first letters of some of the most important subordinating conjunctions.</vt:lpstr>
      <vt:lpstr>So, how do we use subordinating conjunctions?</vt:lpstr>
      <vt:lpstr>Can you spot the subordinate clause and the subordinating conjunction in this sentence?</vt:lpstr>
      <vt:lpstr>Can you spot the subordinate clause and the subordinating conjunction in this sentence?</vt:lpstr>
      <vt:lpstr>Can you spot the subordinate clause and the subordinating conjunction in this sentence?</vt:lpstr>
      <vt:lpstr>In the sentences we have looked at so far, the subordinate clause has always come after the main clause but watch...</vt:lpstr>
      <vt:lpstr>Subordinating conjunctions can also be used as the first word in a sentence. When the subordinate clause comes before the main clause, make sure you remember to use a comma to mark where the subordinate clause ends.</vt:lpstr>
      <vt:lpstr>PowerPoint Presentation</vt:lpstr>
      <vt:lpstr>Can you spot the subordinating conjunctions in this piece of text? Where have they been used in these sentences?</vt:lpstr>
      <vt:lpstr>Now, it’s your turn.  Which subordinating conjunction would fit best  at the start of this subordinate clause?  Is there more than one possibility? </vt:lpstr>
      <vt:lpstr>Now, it’s your turn.  Which subordinating conjunction would fit best  at the start of this subordinate clause?  Is there more than one possibility? </vt:lpstr>
      <vt:lpstr>Now, it’s your turn.  Which subordinating conjunction would fit best  at the start of this subordinate clause?  Is there more than one possibility? </vt:lpstr>
      <vt:lpstr>Now, it’s your turn.  Which subordinating conjunction would fit best  at the start of this subordinate clause?  Is there more than one possibility? </vt:lpstr>
      <vt:lpstr>Complete the sentences below by writing the subordinating conjunctions from the box in the correct places to form complex sentences. Use each conjunction only once.</vt:lpstr>
      <vt:lpstr>Can you remember all of the subordinating conjunctions  using the ‘I SAW A WABUB’ acronym?</vt:lpstr>
      <vt:lpstr>Writing</vt:lpstr>
      <vt:lpstr>Writing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11/01/2021</dc:title>
  <dc:creator>Ed Tiffany</dc:creator>
  <cp:lastModifiedBy>Ed Tiffany</cp:lastModifiedBy>
  <cp:revision>121</cp:revision>
  <dcterms:created xsi:type="dcterms:W3CDTF">2021-01-07T10:15:57Z</dcterms:created>
  <dcterms:modified xsi:type="dcterms:W3CDTF">2021-02-19T17:00:37Z</dcterms:modified>
</cp:coreProperties>
</file>