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4" r:id="rId3"/>
    <p:sldId id="351" r:id="rId4"/>
    <p:sldId id="347" r:id="rId5"/>
    <p:sldId id="348" r:id="rId6"/>
    <p:sldId id="349" r:id="rId7"/>
    <p:sldId id="350" r:id="rId8"/>
    <p:sldId id="346" r:id="rId9"/>
    <p:sldId id="325" r:id="rId10"/>
    <p:sldId id="352" r:id="rId11"/>
    <p:sldId id="285" r:id="rId12"/>
    <p:sldId id="294" r:id="rId13"/>
    <p:sldId id="296" r:id="rId14"/>
    <p:sldId id="286" r:id="rId15"/>
    <p:sldId id="287" r:id="rId16"/>
    <p:sldId id="283" r:id="rId17"/>
    <p:sldId id="328" r:id="rId18"/>
    <p:sldId id="353" r:id="rId19"/>
    <p:sldId id="360" r:id="rId20"/>
    <p:sldId id="362" r:id="rId21"/>
    <p:sldId id="363" r:id="rId22"/>
    <p:sldId id="361" r:id="rId23"/>
    <p:sldId id="354" r:id="rId24"/>
    <p:sldId id="355" r:id="rId25"/>
    <p:sldId id="356" r:id="rId26"/>
    <p:sldId id="357" r:id="rId27"/>
    <p:sldId id="358" r:id="rId28"/>
    <p:sldId id="3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ellingframe.co.uk/spelling-rule/16/11-The-suffix-ous-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tClxdOsC_J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23/02/2021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normAutofit/>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a:t>
            </a:r>
            <a:r>
              <a:rPr lang="en-GB" dirty="0" smtClean="0">
                <a:hlinkClick r:id="rId3"/>
              </a:rPr>
              <a:t>spellingframe.co.uk/spelling-rule/16/11-The-suffix-ous-1-of-2</a:t>
            </a:r>
            <a:endParaRPr lang="en-GB" dirty="0" smtClean="0"/>
          </a:p>
          <a:p>
            <a:endParaRPr lang="en-GB" dirty="0" smtClean="0"/>
          </a:p>
          <a:p>
            <a:pPr marL="0" indent="0">
              <a:buNone/>
            </a:pPr>
            <a:endParaRPr lang="en-GB" dirty="0" smtClean="0"/>
          </a:p>
          <a:p>
            <a:endParaRPr lang="en-US" dirty="0"/>
          </a:p>
        </p:txBody>
      </p:sp>
    </p:spTree>
    <p:extLst>
      <p:ext uri="{BB962C8B-B14F-4D97-AF65-F5344CB8AC3E}">
        <p14:creationId xmlns:p14="http://schemas.microsoft.com/office/powerpoint/2010/main" val="3462372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sp>
        <p:nvSpPr>
          <p:cNvPr id="3" name="Content Placeholder 2"/>
          <p:cNvSpPr>
            <a:spLocks noGrp="1"/>
          </p:cNvSpPr>
          <p:nvPr>
            <p:ph idx="1"/>
          </p:nvPr>
        </p:nvSpPr>
        <p:spPr/>
        <p:txBody>
          <a:bodyPr/>
          <a:lstStyle/>
          <a:p>
            <a:r>
              <a:rPr lang="en-US" dirty="0"/>
              <a:t>Prefixes are groups of letters that can be added to the beginning of root words. They </a:t>
            </a:r>
            <a:r>
              <a:rPr lang="en-US" dirty="0" smtClean="0"/>
              <a:t>usually change </a:t>
            </a:r>
            <a:r>
              <a:rPr lang="en-US" dirty="0"/>
              <a:t>the meaning of the root word. The focus prefixes for this unit are </a:t>
            </a:r>
            <a:r>
              <a:rPr lang="en-US" i="1" dirty="0">
                <a:solidFill>
                  <a:srgbClr val="FF0000"/>
                </a:solidFill>
              </a:rPr>
              <a:t>anti</a:t>
            </a:r>
            <a:r>
              <a:rPr lang="en-US" dirty="0">
                <a:solidFill>
                  <a:srgbClr val="FF0000"/>
                </a:solidFill>
              </a:rPr>
              <a:t>- and </a:t>
            </a:r>
            <a:r>
              <a:rPr lang="en-US" i="1" dirty="0">
                <a:solidFill>
                  <a:srgbClr val="FF0000"/>
                </a:solidFill>
              </a:rPr>
              <a:t>sub-</a:t>
            </a:r>
            <a:r>
              <a:rPr lang="en-US" dirty="0"/>
              <a:t>. </a:t>
            </a:r>
            <a:endParaRPr lang="en-US" dirty="0" smtClean="0"/>
          </a:p>
          <a:p>
            <a:r>
              <a:rPr lang="en-US" dirty="0" smtClean="0"/>
              <a:t>The prefix </a:t>
            </a:r>
            <a:r>
              <a:rPr lang="en-US" i="1" dirty="0"/>
              <a:t>anti- </a:t>
            </a:r>
            <a:r>
              <a:rPr lang="en-US" dirty="0"/>
              <a:t>means </a:t>
            </a:r>
            <a:r>
              <a:rPr lang="en-US" i="1" dirty="0">
                <a:solidFill>
                  <a:srgbClr val="FF0000"/>
                </a:solidFill>
              </a:rPr>
              <a:t>against</a:t>
            </a:r>
            <a:r>
              <a:rPr lang="en-US" dirty="0">
                <a:solidFill>
                  <a:srgbClr val="FF0000"/>
                </a:solidFill>
              </a:rPr>
              <a:t>. </a:t>
            </a:r>
            <a:r>
              <a:rPr lang="en-US" dirty="0"/>
              <a:t>The prefix </a:t>
            </a:r>
            <a:r>
              <a:rPr lang="en-US" i="1" dirty="0"/>
              <a:t>sub- </a:t>
            </a:r>
            <a:r>
              <a:rPr lang="en-US" dirty="0"/>
              <a:t>means </a:t>
            </a:r>
            <a:r>
              <a:rPr lang="en-US" i="1" dirty="0">
                <a:solidFill>
                  <a:srgbClr val="FF0000"/>
                </a:solidFill>
              </a:rPr>
              <a:t>under </a:t>
            </a:r>
            <a:r>
              <a:rPr lang="en-US" dirty="0">
                <a:solidFill>
                  <a:srgbClr val="FF0000"/>
                </a:solidFill>
              </a:rPr>
              <a:t>or </a:t>
            </a:r>
            <a:r>
              <a:rPr lang="en-US" i="1" dirty="0">
                <a:solidFill>
                  <a:srgbClr val="FF0000"/>
                </a:solidFill>
              </a:rPr>
              <a:t>below</a:t>
            </a:r>
            <a:r>
              <a:rPr lang="en-US" dirty="0">
                <a:solidFill>
                  <a:srgbClr val="FF0000"/>
                </a:solidFill>
              </a:rPr>
              <a:t>.</a:t>
            </a:r>
          </a:p>
        </p:txBody>
      </p:sp>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US" dirty="0"/>
          </a:p>
        </p:txBody>
      </p:sp>
      <p:pic>
        <p:nvPicPr>
          <p:cNvPr id="5" name="Content Placeholder 3"/>
          <p:cNvPicPr>
            <a:picLocks noChangeAspect="1"/>
          </p:cNvPicPr>
          <p:nvPr/>
        </p:nvPicPr>
        <p:blipFill>
          <a:blip r:embed="rId2"/>
          <a:stretch>
            <a:fillRect/>
          </a:stretch>
        </p:blipFill>
        <p:spPr>
          <a:xfrm>
            <a:off x="952500" y="2414016"/>
            <a:ext cx="10287000" cy="2953512"/>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5" name="Content Placeholder 3"/>
          <p:cNvPicPr>
            <a:picLocks noChangeAspect="1"/>
          </p:cNvPicPr>
          <p:nvPr/>
        </p:nvPicPr>
        <p:blipFill>
          <a:blip r:embed="rId2"/>
          <a:stretch>
            <a:fillRect/>
          </a:stretch>
        </p:blipFill>
        <p:spPr>
          <a:xfrm>
            <a:off x="1645920" y="2088801"/>
            <a:ext cx="9054639" cy="3891375"/>
          </a:xfrm>
          <a:prstGeom prst="rect">
            <a:avLst/>
          </a:prstGeom>
        </p:spPr>
      </p:pic>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normAutofit/>
          </a:bodyPr>
          <a:lstStyle/>
          <a:p>
            <a:r>
              <a:rPr lang="en-GB" dirty="0"/>
              <a:t>Try the Spelling Frame practise, games and tests on </a:t>
            </a:r>
            <a:r>
              <a:rPr lang="en-GB" dirty="0">
                <a:hlinkClick r:id="rId2"/>
              </a:rPr>
              <a:t>https://spellingframe.co.uk</a:t>
            </a:r>
            <a:r>
              <a:rPr lang="en-GB" dirty="0" smtClean="0">
                <a:hlinkClick r:id="rId2"/>
              </a:rPr>
              <a:t>/</a:t>
            </a:r>
            <a:endParaRPr lang="en-GB" dirty="0" smtClean="0"/>
          </a:p>
          <a:p>
            <a:endParaRPr lang="en-GB" dirty="0"/>
          </a:p>
          <a:p>
            <a:r>
              <a:rPr lang="en-GB" dirty="0" smtClean="0"/>
              <a:t>Try any of the year groups 1 to 4 including the exception words</a:t>
            </a:r>
          </a:p>
          <a:p>
            <a:endParaRPr lang="en-GB" dirty="0"/>
          </a:p>
          <a:p>
            <a:r>
              <a:rPr lang="en-GB" dirty="0" smtClean="0"/>
              <a:t>Or </a:t>
            </a:r>
            <a:r>
              <a:rPr lang="en-GB" dirty="0"/>
              <a:t>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a:t>
            </a:r>
            <a:endParaRPr lang="en-US" dirty="0"/>
          </a:p>
        </p:txBody>
      </p:sp>
      <p:sp>
        <p:nvSpPr>
          <p:cNvPr id="3" name="Content Placeholder 2"/>
          <p:cNvSpPr>
            <a:spLocks noGrp="1"/>
          </p:cNvSpPr>
          <p:nvPr>
            <p:ph idx="1"/>
          </p:nvPr>
        </p:nvSpPr>
        <p:spPr/>
        <p:txBody>
          <a:bodyPr/>
          <a:lstStyle/>
          <a:p>
            <a:r>
              <a:rPr lang="en-GB" dirty="0" smtClean="0"/>
              <a:t>Recap on co-ordinating conjunctions</a:t>
            </a:r>
          </a:p>
          <a:p>
            <a:r>
              <a:rPr lang="en-GB" dirty="0" smtClean="0"/>
              <a:t>These are joining words, they join 2 phrases or sentences together</a:t>
            </a:r>
          </a:p>
          <a:p>
            <a:endParaRPr lang="en-GB" dirty="0" smtClean="0"/>
          </a:p>
          <a:p>
            <a:r>
              <a:rPr lang="en-GB" dirty="0" smtClean="0"/>
              <a:t>Who can remember what </a:t>
            </a:r>
            <a:r>
              <a:rPr lang="en-GB" dirty="0" smtClean="0">
                <a:solidFill>
                  <a:srgbClr val="FF0000"/>
                </a:solidFill>
              </a:rPr>
              <a:t>FANBOYS</a:t>
            </a:r>
            <a:r>
              <a:rPr lang="en-GB" dirty="0" smtClean="0"/>
              <a:t> stands for?</a:t>
            </a:r>
            <a:endParaRPr lang="en-US" dirty="0"/>
          </a:p>
        </p:txBody>
      </p:sp>
    </p:spTree>
    <p:extLst>
      <p:ext uri="{BB962C8B-B14F-4D97-AF65-F5344CB8AC3E}">
        <p14:creationId xmlns:p14="http://schemas.microsoft.com/office/powerpoint/2010/main" val="79458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FANBOYS</a:t>
            </a:r>
            <a:endParaRPr lang="en-US" dirty="0"/>
          </a:p>
        </p:txBody>
      </p:sp>
      <p:sp>
        <p:nvSpPr>
          <p:cNvPr id="3" name="Content Placeholder 2"/>
          <p:cNvSpPr>
            <a:spLocks noGrp="1"/>
          </p:cNvSpPr>
          <p:nvPr>
            <p:ph idx="1"/>
          </p:nvPr>
        </p:nvSpPr>
        <p:spPr/>
        <p:txBody>
          <a:bodyPr/>
          <a:lstStyle/>
          <a:p>
            <a:r>
              <a:rPr lang="en-GB" dirty="0" smtClean="0"/>
              <a:t>For  And  Nor  But  Or  Yet  So</a:t>
            </a:r>
          </a:p>
          <a:p>
            <a:endParaRPr lang="en-GB" dirty="0"/>
          </a:p>
          <a:p>
            <a:r>
              <a:rPr lang="en-GB" dirty="0" smtClean="0"/>
              <a:t>Have a go at the </a:t>
            </a:r>
            <a:r>
              <a:rPr lang="en-GB" dirty="0" smtClean="0">
                <a:solidFill>
                  <a:srgbClr val="7030A0"/>
                </a:solidFill>
              </a:rPr>
              <a:t>2Do Purple Mash task </a:t>
            </a:r>
            <a:r>
              <a:rPr lang="en-GB" dirty="0" smtClean="0"/>
              <a:t>called </a:t>
            </a:r>
            <a:r>
              <a:rPr lang="en-GB" dirty="0" smtClean="0">
                <a:solidFill>
                  <a:srgbClr val="7030A0"/>
                </a:solidFill>
              </a:rPr>
              <a:t>Co-Ord Conjunctions 3</a:t>
            </a:r>
            <a:endParaRPr lang="en-US" dirty="0">
              <a:solidFill>
                <a:srgbClr val="7030A0"/>
              </a:solidFill>
            </a:endParaRPr>
          </a:p>
        </p:txBody>
      </p:sp>
    </p:spTree>
    <p:extLst>
      <p:ext uri="{BB962C8B-B14F-4D97-AF65-F5344CB8AC3E}">
        <p14:creationId xmlns:p14="http://schemas.microsoft.com/office/powerpoint/2010/main" val="370292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This week we are learning about </a:t>
            </a:r>
            <a:r>
              <a:rPr lang="en-GB" dirty="0" smtClean="0">
                <a:solidFill>
                  <a:srgbClr val="FF0000"/>
                </a:solidFill>
              </a:rPr>
              <a:t>Explanation texts </a:t>
            </a:r>
            <a:r>
              <a:rPr lang="en-GB" dirty="0" smtClean="0"/>
              <a:t>and how to write one</a:t>
            </a:r>
          </a:p>
          <a:p>
            <a:r>
              <a:rPr lang="en-GB" dirty="0" smtClean="0"/>
              <a:t>Below is the Ignite for Write toolkit and checklist to help us </a:t>
            </a:r>
            <a:endParaRPr lang="en-US" dirty="0"/>
          </a:p>
        </p:txBody>
      </p:sp>
    </p:spTree>
    <p:extLst>
      <p:ext uri="{BB962C8B-B14F-4D97-AF65-F5344CB8AC3E}">
        <p14:creationId xmlns:p14="http://schemas.microsoft.com/office/powerpoint/2010/main" val="344300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355" y="241829"/>
            <a:ext cx="6512556" cy="7143039"/>
          </a:xfrm>
          <a:prstGeom prst="rect">
            <a:avLst/>
          </a:prstGeom>
        </p:spPr>
      </p:pic>
    </p:spTree>
    <p:extLst>
      <p:ext uri="{BB962C8B-B14F-4D97-AF65-F5344CB8AC3E}">
        <p14:creationId xmlns:p14="http://schemas.microsoft.com/office/powerpoint/2010/main" val="401014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3724" y="-157163"/>
            <a:ext cx="8265795" cy="7172325"/>
          </a:xfrm>
          <a:prstGeom prst="rect">
            <a:avLst/>
          </a:prstGeom>
        </p:spPr>
      </p:pic>
    </p:spTree>
    <p:extLst>
      <p:ext uri="{BB962C8B-B14F-4D97-AF65-F5344CB8AC3E}">
        <p14:creationId xmlns:p14="http://schemas.microsoft.com/office/powerpoint/2010/main" val="2133051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We are going to write our own Explanation text about Rome later next week</a:t>
            </a:r>
          </a:p>
          <a:p>
            <a:endParaRPr lang="en-GB" dirty="0"/>
          </a:p>
          <a:p>
            <a:r>
              <a:rPr lang="en-GB" dirty="0" smtClean="0"/>
              <a:t>First, let`s watch a video clip about some Roam history</a:t>
            </a:r>
          </a:p>
          <a:p>
            <a:r>
              <a:rPr lang="en-US" dirty="0">
                <a:hlinkClick r:id="rId2"/>
              </a:rPr>
              <a:t>https://</a:t>
            </a:r>
            <a:r>
              <a:rPr lang="en-US" dirty="0" smtClean="0">
                <a:hlinkClick r:id="rId2"/>
              </a:rPr>
              <a:t>www.youtube.com/watch?v=tClxdOsC_JY</a:t>
            </a:r>
            <a:endParaRPr lang="en-US" dirty="0" smtClean="0"/>
          </a:p>
          <a:p>
            <a:endParaRPr lang="en-US" dirty="0"/>
          </a:p>
        </p:txBody>
      </p:sp>
    </p:spTree>
    <p:extLst>
      <p:ext uri="{BB962C8B-B14F-4D97-AF65-F5344CB8AC3E}">
        <p14:creationId xmlns:p14="http://schemas.microsoft.com/office/powerpoint/2010/main" val="1077643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From the video…</a:t>
            </a:r>
            <a:endParaRPr lang="en-GB" dirty="0" smtClean="0"/>
          </a:p>
          <a:p>
            <a:r>
              <a:rPr lang="en-GB" dirty="0" smtClean="0"/>
              <a:t>Can you work out what is the key information? What are the important bits?</a:t>
            </a:r>
          </a:p>
          <a:p>
            <a:r>
              <a:rPr lang="en-GB" dirty="0" smtClean="0">
                <a:solidFill>
                  <a:srgbClr val="FF0000"/>
                </a:solidFill>
              </a:rPr>
              <a:t>Make a bullet point list of the main facts</a:t>
            </a:r>
          </a:p>
          <a:p>
            <a:r>
              <a:rPr lang="en-GB" dirty="0" smtClean="0"/>
              <a:t>You might want to include:</a:t>
            </a:r>
          </a:p>
          <a:p>
            <a:r>
              <a:rPr lang="en-GB" dirty="0" smtClean="0">
                <a:solidFill>
                  <a:srgbClr val="00B0F0"/>
                </a:solidFill>
              </a:rPr>
              <a:t>Important dates</a:t>
            </a:r>
          </a:p>
          <a:p>
            <a:r>
              <a:rPr lang="en-GB" dirty="0" smtClean="0">
                <a:solidFill>
                  <a:srgbClr val="00B0F0"/>
                </a:solidFill>
              </a:rPr>
              <a:t>Names of important people or places</a:t>
            </a:r>
          </a:p>
          <a:p>
            <a:r>
              <a:rPr lang="en-GB" dirty="0" smtClean="0">
                <a:solidFill>
                  <a:srgbClr val="00B0F0"/>
                </a:solidFill>
              </a:rPr>
              <a:t>Famous events, battles, buildings </a:t>
            </a:r>
            <a:endParaRPr lang="en-GB" dirty="0">
              <a:solidFill>
                <a:srgbClr val="00B0F0"/>
              </a:solidFill>
            </a:endParaRPr>
          </a:p>
          <a:p>
            <a:endParaRPr lang="en-GB" dirty="0" smtClean="0"/>
          </a:p>
          <a:p>
            <a:endParaRPr lang="en-GB" dirty="0"/>
          </a:p>
          <a:p>
            <a:endParaRPr lang="en-US" dirty="0"/>
          </a:p>
        </p:txBody>
      </p:sp>
    </p:spTree>
    <p:extLst>
      <p:ext uri="{BB962C8B-B14F-4D97-AF65-F5344CB8AC3E}">
        <p14:creationId xmlns:p14="http://schemas.microsoft.com/office/powerpoint/2010/main" val="2183531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Roman Facts</a:t>
            </a:r>
          </a:p>
        </p:txBody>
      </p:sp>
      <p:grpSp>
        <p:nvGrpSpPr>
          <p:cNvPr id="11" name="Group 10"/>
          <p:cNvGrpSpPr/>
          <p:nvPr/>
        </p:nvGrpSpPr>
        <p:grpSpPr>
          <a:xfrm>
            <a:off x="2856301" y="523361"/>
            <a:ext cx="7136197" cy="3817674"/>
            <a:chOff x="1332300" y="523361"/>
            <a:chExt cx="7136197" cy="3817674"/>
          </a:xfrm>
        </p:grpSpPr>
        <p:sp>
          <p:nvSpPr>
            <p:cNvPr id="3" name="Rectangle 2"/>
            <p:cNvSpPr/>
            <p:nvPr/>
          </p:nvSpPr>
          <p:spPr>
            <a:xfrm>
              <a:off x="1332300" y="1725568"/>
              <a:ext cx="5472154" cy="9656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The modern calendar, 12 months and 365 days, </a:t>
              </a:r>
            </a:p>
            <a:p>
              <a:r>
                <a:rPr lang="en-GB" dirty="0">
                  <a:solidFill>
                    <a:srgbClr val="242424"/>
                  </a:solidFill>
                </a:rPr>
                <a:t>was created by the Romans.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177" y="523361"/>
              <a:ext cx="2438320" cy="3817674"/>
            </a:xfrm>
            <a:prstGeom prst="rect">
              <a:avLst/>
            </a:prstGeom>
          </p:spPr>
        </p:pic>
      </p:grpSp>
      <p:grpSp>
        <p:nvGrpSpPr>
          <p:cNvPr id="12" name="Group 11"/>
          <p:cNvGrpSpPr/>
          <p:nvPr/>
        </p:nvGrpSpPr>
        <p:grpSpPr>
          <a:xfrm>
            <a:off x="2187076" y="2824231"/>
            <a:ext cx="7195821" cy="3470052"/>
            <a:chOff x="663075" y="2824231"/>
            <a:chExt cx="7195821" cy="3470052"/>
          </a:xfrm>
        </p:grpSpPr>
        <p:grpSp>
          <p:nvGrpSpPr>
            <p:cNvPr id="9" name="Group 8"/>
            <p:cNvGrpSpPr/>
            <p:nvPr/>
          </p:nvGrpSpPr>
          <p:grpSpPr>
            <a:xfrm>
              <a:off x="1845276" y="4694589"/>
              <a:ext cx="6013620" cy="997476"/>
              <a:chOff x="1845276" y="4694589"/>
              <a:chExt cx="6013620" cy="997476"/>
            </a:xfrm>
          </p:grpSpPr>
          <p:sp>
            <p:nvSpPr>
              <p:cNvPr id="8" name="Rectangle 7"/>
              <p:cNvSpPr/>
              <p:nvPr/>
            </p:nvSpPr>
            <p:spPr>
              <a:xfrm>
                <a:off x="1845276" y="4694589"/>
                <a:ext cx="1318054" cy="9974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15049" y="4694589"/>
                <a:ext cx="4843847" cy="9974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Romans believed in Gods and Goddesses who ruled over different areas of life. They built temples for them and took them offerings.</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75" y="2824231"/>
              <a:ext cx="2194251" cy="3470052"/>
            </a:xfrm>
            <a:prstGeom prst="rect">
              <a:avLst/>
            </a:prstGeom>
          </p:spPr>
        </p:pic>
      </p:grpSp>
    </p:spTree>
    <p:extLst>
      <p:ext uri="{BB962C8B-B14F-4D97-AF65-F5344CB8AC3E}">
        <p14:creationId xmlns:p14="http://schemas.microsoft.com/office/powerpoint/2010/main" val="37223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Roman Facts</a:t>
            </a:r>
          </a:p>
        </p:txBody>
      </p:sp>
      <p:grpSp>
        <p:nvGrpSpPr>
          <p:cNvPr id="17" name="Group 16"/>
          <p:cNvGrpSpPr/>
          <p:nvPr/>
        </p:nvGrpSpPr>
        <p:grpSpPr>
          <a:xfrm>
            <a:off x="2240693" y="3534033"/>
            <a:ext cx="7770380" cy="2646133"/>
            <a:chOff x="716693" y="3534032"/>
            <a:chExt cx="7770380" cy="2646133"/>
          </a:xfrm>
        </p:grpSpPr>
        <p:grpSp>
          <p:nvGrpSpPr>
            <p:cNvPr id="15" name="Group 14"/>
            <p:cNvGrpSpPr/>
            <p:nvPr/>
          </p:nvGrpSpPr>
          <p:grpSpPr>
            <a:xfrm>
              <a:off x="6071286" y="3877768"/>
              <a:ext cx="2415787" cy="2084926"/>
              <a:chOff x="6071286" y="3877768"/>
              <a:chExt cx="2415787" cy="2084926"/>
            </a:xfrm>
          </p:grpSpPr>
          <p:sp>
            <p:nvSpPr>
              <p:cNvPr id="12" name="Rectangle 11"/>
              <p:cNvSpPr/>
              <p:nvPr/>
            </p:nvSpPr>
            <p:spPr>
              <a:xfrm>
                <a:off x="6648023" y="3877768"/>
                <a:ext cx="1839050" cy="20849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The Romans were amazing architects and engineers. They built roads and walls.</a:t>
                </a:r>
              </a:p>
            </p:txBody>
          </p:sp>
          <p:sp>
            <p:nvSpPr>
              <p:cNvPr id="13" name="Rectangle 12"/>
              <p:cNvSpPr/>
              <p:nvPr/>
            </p:nvSpPr>
            <p:spPr>
              <a:xfrm>
                <a:off x="6071286" y="3877768"/>
                <a:ext cx="576737" cy="20849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693" y="3534032"/>
              <a:ext cx="5729396" cy="2646133"/>
            </a:xfrm>
            <a:prstGeom prst="rect">
              <a:avLst/>
            </a:prstGeom>
          </p:spPr>
        </p:pic>
      </p:grpSp>
      <p:grpSp>
        <p:nvGrpSpPr>
          <p:cNvPr id="16" name="Group 15"/>
          <p:cNvGrpSpPr/>
          <p:nvPr/>
        </p:nvGrpSpPr>
        <p:grpSpPr>
          <a:xfrm>
            <a:off x="2240693" y="1473201"/>
            <a:ext cx="7770380" cy="1521552"/>
            <a:chOff x="716693" y="1473201"/>
            <a:chExt cx="7770380" cy="1521552"/>
          </a:xfrm>
        </p:grpSpPr>
        <p:sp>
          <p:nvSpPr>
            <p:cNvPr id="3" name="Rectangle 2"/>
            <p:cNvSpPr/>
            <p:nvPr/>
          </p:nvSpPr>
          <p:spPr>
            <a:xfrm>
              <a:off x="716693" y="1676713"/>
              <a:ext cx="5000366" cy="9706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Rome was founded in 753BC and quickly became a rich and powerful city.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567" y="1473201"/>
              <a:ext cx="3082506" cy="1521552"/>
            </a:xfrm>
            <a:prstGeom prst="rect">
              <a:avLst/>
            </a:prstGeom>
          </p:spPr>
        </p:pic>
      </p:grpSp>
    </p:spTree>
    <p:extLst>
      <p:ext uri="{BB962C8B-B14F-4D97-AF65-F5344CB8AC3E}">
        <p14:creationId xmlns:p14="http://schemas.microsoft.com/office/powerpoint/2010/main" val="6271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Roman Facts</a:t>
            </a:r>
          </a:p>
        </p:txBody>
      </p:sp>
      <p:grpSp>
        <p:nvGrpSpPr>
          <p:cNvPr id="19" name="Group 18"/>
          <p:cNvGrpSpPr/>
          <p:nvPr/>
        </p:nvGrpSpPr>
        <p:grpSpPr>
          <a:xfrm>
            <a:off x="2327989" y="3171567"/>
            <a:ext cx="7377787" cy="2963180"/>
            <a:chOff x="803988" y="3171567"/>
            <a:chExt cx="7377787" cy="2963180"/>
          </a:xfrm>
        </p:grpSpPr>
        <p:grpSp>
          <p:nvGrpSpPr>
            <p:cNvPr id="8" name="Group 7"/>
            <p:cNvGrpSpPr/>
            <p:nvPr/>
          </p:nvGrpSpPr>
          <p:grpSpPr>
            <a:xfrm>
              <a:off x="4590078" y="4934465"/>
              <a:ext cx="3591697" cy="1069856"/>
              <a:chOff x="4366054" y="4934465"/>
              <a:chExt cx="3591697" cy="1069856"/>
            </a:xfrm>
          </p:grpSpPr>
          <p:sp>
            <p:nvSpPr>
              <p:cNvPr id="7" name="Rectangle 6"/>
              <p:cNvSpPr/>
              <p:nvPr/>
            </p:nvSpPr>
            <p:spPr>
              <a:xfrm>
                <a:off x="4366054" y="4934465"/>
                <a:ext cx="568411" cy="1069856"/>
              </a:xfrm>
              <a:prstGeom prst="rect">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4773180" y="4934465"/>
                <a:ext cx="3184571" cy="10698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Instead of toilet paper, the Romans used a wet sponge on the end of a stick.</a:t>
                </a:r>
              </a:p>
            </p:txBody>
          </p:sp>
        </p:grpSp>
        <p:grpSp>
          <p:nvGrpSpPr>
            <p:cNvPr id="5" name="Group 4"/>
            <p:cNvGrpSpPr/>
            <p:nvPr/>
          </p:nvGrpSpPr>
          <p:grpSpPr>
            <a:xfrm>
              <a:off x="803988" y="3171567"/>
              <a:ext cx="3987271" cy="2963180"/>
              <a:chOff x="579964" y="3171567"/>
              <a:chExt cx="3987271" cy="2963180"/>
            </a:xfrm>
          </p:grpSpPr>
          <p:sp>
            <p:nvSpPr>
              <p:cNvPr id="4" name="Rectangle 3"/>
              <p:cNvSpPr/>
              <p:nvPr/>
            </p:nvSpPr>
            <p:spPr>
              <a:xfrm>
                <a:off x="708454" y="3171568"/>
                <a:ext cx="3858781" cy="2963179"/>
              </a:xfrm>
              <a:prstGeom prst="rect">
                <a:avLst/>
              </a:prstGeom>
              <a:solidFill>
                <a:srgbClr val="CFA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964" y="3171567"/>
                <a:ext cx="3987271" cy="2963179"/>
              </a:xfrm>
              <a:prstGeom prst="rect">
                <a:avLst/>
              </a:prstGeom>
            </p:spPr>
          </p:pic>
        </p:grpSp>
      </p:grpSp>
      <p:grpSp>
        <p:nvGrpSpPr>
          <p:cNvPr id="18" name="Group 17"/>
          <p:cNvGrpSpPr/>
          <p:nvPr/>
        </p:nvGrpSpPr>
        <p:grpSpPr>
          <a:xfrm>
            <a:off x="2456479" y="1173493"/>
            <a:ext cx="7249297" cy="2636851"/>
            <a:chOff x="932478" y="1173492"/>
            <a:chExt cx="7249297" cy="2636851"/>
          </a:xfrm>
        </p:grpSpPr>
        <p:grpSp>
          <p:nvGrpSpPr>
            <p:cNvPr id="16" name="Group 15"/>
            <p:cNvGrpSpPr/>
            <p:nvPr/>
          </p:nvGrpSpPr>
          <p:grpSpPr>
            <a:xfrm>
              <a:off x="932478" y="1715532"/>
              <a:ext cx="6021859" cy="970690"/>
              <a:chOff x="744879" y="1715532"/>
              <a:chExt cx="5985434" cy="970690"/>
            </a:xfrm>
          </p:grpSpPr>
          <p:sp>
            <p:nvSpPr>
              <p:cNvPr id="17" name="Rectangle 16"/>
              <p:cNvSpPr/>
              <p:nvPr/>
            </p:nvSpPr>
            <p:spPr>
              <a:xfrm>
                <a:off x="6161902" y="1715532"/>
                <a:ext cx="568411" cy="970690"/>
              </a:xfrm>
              <a:prstGeom prst="rect">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744879" y="1715532"/>
                <a:ext cx="5458214" cy="9706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Urine was collected from the bathhouses to be used for laundry and medicine.</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141" y="1173492"/>
              <a:ext cx="3098634" cy="2636851"/>
            </a:xfrm>
            <a:prstGeom prst="rect">
              <a:avLst/>
            </a:prstGeom>
          </p:spPr>
        </p:pic>
      </p:grpSp>
    </p:spTree>
    <p:extLst>
      <p:ext uri="{BB962C8B-B14F-4D97-AF65-F5344CB8AC3E}">
        <p14:creationId xmlns:p14="http://schemas.microsoft.com/office/powerpoint/2010/main" val="20701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Roman Facts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702" y="3383098"/>
            <a:ext cx="4301066" cy="2362683"/>
          </a:xfrm>
          <a:prstGeom prst="rect">
            <a:avLst/>
          </a:prstGeom>
        </p:spPr>
      </p:pic>
      <p:sp>
        <p:nvSpPr>
          <p:cNvPr id="4" name="Rectangle 3"/>
          <p:cNvSpPr/>
          <p:nvPr/>
        </p:nvSpPr>
        <p:spPr>
          <a:xfrm>
            <a:off x="2581802" y="1812836"/>
            <a:ext cx="7018866" cy="923330"/>
          </a:xfrm>
          <a:prstGeom prst="rect">
            <a:avLst/>
          </a:prstGeom>
        </p:spPr>
        <p:txBody>
          <a:bodyPr wrap="square">
            <a:spAutoFit/>
          </a:bodyPr>
          <a:lstStyle/>
          <a:p>
            <a:r>
              <a:rPr lang="en-GB" dirty="0">
                <a:solidFill>
                  <a:srgbClr val="242424"/>
                </a:solidFill>
              </a:rPr>
              <a:t>Education was very important and all children were taught to read and write. Children were taught through fear of being beaten if they got something wrong.</a:t>
            </a:r>
          </a:p>
        </p:txBody>
      </p:sp>
    </p:spTree>
    <p:extLst>
      <p:ext uri="{BB962C8B-B14F-4D97-AF65-F5344CB8AC3E}">
        <p14:creationId xmlns:p14="http://schemas.microsoft.com/office/powerpoint/2010/main" val="2856219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Roman Facts</a:t>
            </a:r>
          </a:p>
        </p:txBody>
      </p:sp>
      <p:grpSp>
        <p:nvGrpSpPr>
          <p:cNvPr id="15" name="Group 14"/>
          <p:cNvGrpSpPr/>
          <p:nvPr/>
        </p:nvGrpSpPr>
        <p:grpSpPr>
          <a:xfrm>
            <a:off x="2506134" y="3013220"/>
            <a:ext cx="7199642" cy="3234267"/>
            <a:chOff x="982134" y="3013219"/>
            <a:chExt cx="7199642" cy="3234267"/>
          </a:xfrm>
        </p:grpSpPr>
        <p:sp>
          <p:nvSpPr>
            <p:cNvPr id="9" name="Rectangle 8"/>
            <p:cNvSpPr/>
            <p:nvPr/>
          </p:nvSpPr>
          <p:spPr>
            <a:xfrm>
              <a:off x="982134" y="4630352"/>
              <a:ext cx="5802642" cy="83965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Gladiators would fight each other as well as wild animals, </a:t>
              </a:r>
              <a:r>
                <a:rPr lang="en-GB">
                  <a:solidFill>
                    <a:srgbClr val="242424"/>
                  </a:solidFill>
                </a:rPr>
                <a:t>such as lions </a:t>
              </a:r>
              <a:r>
                <a:rPr lang="en-GB" dirty="0">
                  <a:solidFill>
                    <a:srgbClr val="242424"/>
                  </a:solidFill>
                </a:rPr>
                <a:t>and bears.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957" y="3013219"/>
              <a:ext cx="2260819" cy="3234267"/>
            </a:xfrm>
            <a:prstGeom prst="rect">
              <a:avLst/>
            </a:prstGeom>
          </p:spPr>
        </p:pic>
      </p:grpSp>
      <p:grpSp>
        <p:nvGrpSpPr>
          <p:cNvPr id="14" name="Group 13"/>
          <p:cNvGrpSpPr/>
          <p:nvPr/>
        </p:nvGrpSpPr>
        <p:grpSpPr>
          <a:xfrm>
            <a:off x="2353734" y="1622900"/>
            <a:ext cx="7352043" cy="1556334"/>
            <a:chOff x="829733" y="1622900"/>
            <a:chExt cx="7352043" cy="1556334"/>
          </a:xfrm>
        </p:grpSpPr>
        <p:grpSp>
          <p:nvGrpSpPr>
            <p:cNvPr id="13" name="Group 12"/>
            <p:cNvGrpSpPr/>
            <p:nvPr/>
          </p:nvGrpSpPr>
          <p:grpSpPr>
            <a:xfrm>
              <a:off x="3657600" y="1757864"/>
              <a:ext cx="4524176" cy="1078469"/>
              <a:chOff x="3657600" y="1757864"/>
              <a:chExt cx="4524176" cy="1078469"/>
            </a:xfrm>
          </p:grpSpPr>
          <p:sp>
            <p:nvSpPr>
              <p:cNvPr id="12" name="Rectangle 11"/>
              <p:cNvSpPr/>
              <p:nvPr/>
            </p:nvSpPr>
            <p:spPr>
              <a:xfrm>
                <a:off x="3657600" y="1757864"/>
                <a:ext cx="601133" cy="1078469"/>
              </a:xfrm>
              <a:prstGeom prst="rect">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123266" y="1757864"/>
                <a:ext cx="4058510" cy="10784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242424"/>
                    </a:solidFill>
                  </a:rPr>
                  <a:t>Gladiators were both professional and amateur fighters. They fought to entertain Roman citizens.</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33" y="1622900"/>
              <a:ext cx="3152971" cy="1556334"/>
            </a:xfrm>
            <a:prstGeom prst="rect">
              <a:avLst/>
            </a:prstGeom>
          </p:spPr>
        </p:pic>
      </p:grpSp>
    </p:spTree>
    <p:extLst>
      <p:ext uri="{BB962C8B-B14F-4D97-AF65-F5344CB8AC3E}">
        <p14:creationId xmlns:p14="http://schemas.microsoft.com/office/powerpoint/2010/main" val="3661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1 and 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task</a:t>
            </a:r>
          </a:p>
          <a:p>
            <a:r>
              <a:rPr lang="en-GB" dirty="0" smtClean="0">
                <a:solidFill>
                  <a:srgbClr val="7030A0"/>
                </a:solidFill>
              </a:rPr>
              <a:t>Female Pirates</a:t>
            </a:r>
            <a:endParaRPr lang="en-US" dirty="0">
              <a:solidFill>
                <a:srgbClr val="7030A0"/>
              </a:solidFill>
            </a:endParaRPr>
          </a:p>
        </p:txBody>
      </p:sp>
    </p:spTree>
    <p:extLst>
      <p:ext uri="{BB962C8B-B14F-4D97-AF65-F5344CB8AC3E}">
        <p14:creationId xmlns:p14="http://schemas.microsoft.com/office/powerpoint/2010/main" val="411193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and 4</a:t>
            </a:r>
            <a:endParaRPr lang="en-US" dirty="0"/>
          </a:p>
        </p:txBody>
      </p:sp>
      <p:sp>
        <p:nvSpPr>
          <p:cNvPr id="3" name="Content Placeholder 2"/>
          <p:cNvSpPr>
            <a:spLocks noGrp="1"/>
          </p:cNvSpPr>
          <p:nvPr>
            <p:ph idx="1"/>
          </p:nvPr>
        </p:nvSpPr>
        <p:spPr/>
        <p:txBody>
          <a:bodyPr/>
          <a:lstStyle/>
          <a:p>
            <a:r>
              <a:rPr lang="en-GB" dirty="0" smtClean="0"/>
              <a:t>Please read the following text on Anglo Saxons</a:t>
            </a:r>
          </a:p>
          <a:p>
            <a:r>
              <a:rPr lang="en-GB" dirty="0" smtClean="0"/>
              <a:t>Then answer the questions called week 7 and week 8</a:t>
            </a:r>
            <a:endParaRPr lang="en-US" dirty="0"/>
          </a:p>
        </p:txBody>
      </p:sp>
    </p:spTree>
    <p:extLst>
      <p:ext uri="{BB962C8B-B14F-4D97-AF65-F5344CB8AC3E}">
        <p14:creationId xmlns:p14="http://schemas.microsoft.com/office/powerpoint/2010/main" val="399595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778773" cy="3970318"/>
          </a:xfrm>
          <a:prstGeom prst="rect">
            <a:avLst/>
          </a:prstGeom>
          <a:noFill/>
        </p:spPr>
        <p:txBody>
          <a:bodyPr wrap="square" rtlCol="0">
            <a:spAutoFit/>
          </a:bodyPr>
          <a:lstStyle/>
          <a:p>
            <a:pPr algn="just"/>
            <a:r>
              <a:rPr lang="en-GB" sz="2800" dirty="0"/>
              <a:t>You might believe that the Anglo Saxons are long gone and, to a certain extent, you’d be right. As far as Britain is concerned, their time was really between the eighth and eleventh centuries. But there are still traces where they live on, if you know where to look – including your own address. Many of the place names that are so familiar to us today actually come from Anglo Saxon roots. If your home town’s name ends in bury, borough, ton or ley, then the Anglo Saxons started a settlement there. Your next question is, what do these roots mean?</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7 - text</a:t>
            </a:r>
          </a:p>
        </p:txBody>
      </p:sp>
      <p:pic>
        <p:nvPicPr>
          <p:cNvPr id="6" name="Picture 5">
            <a:extLst>
              <a:ext uri="{FF2B5EF4-FFF2-40B4-BE49-F238E27FC236}">
                <a16:creationId xmlns:a16="http://schemas.microsoft.com/office/drawing/2014/main" id="{8A66EEF3-252C-8B49-9689-D50F303A4150}"/>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156178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565364"/>
            <a:ext cx="10721548" cy="5078313"/>
          </a:xfrm>
          <a:prstGeom prst="rect">
            <a:avLst/>
          </a:prstGeom>
          <a:noFill/>
        </p:spPr>
        <p:txBody>
          <a:bodyPr wrap="square" rtlCol="0">
            <a:spAutoFit/>
          </a:bodyPr>
          <a:lstStyle/>
          <a:p>
            <a:pPr marL="342900" lvl="0" indent="-342900">
              <a:buAutoNum type="arabicPeriod"/>
            </a:pPr>
            <a:r>
              <a:rPr lang="en-GB" dirty="0"/>
              <a:t>… </a:t>
            </a:r>
            <a:r>
              <a:rPr lang="en-GB" i="1" dirty="0"/>
              <a:t>to a certain extent, you’d be right.</a:t>
            </a:r>
          </a:p>
          <a:p>
            <a:pPr lvl="0"/>
            <a:r>
              <a:rPr lang="en-GB" i="1" dirty="0"/>
              <a:t>      </a:t>
            </a:r>
            <a:r>
              <a:rPr lang="en-GB" dirty="0"/>
              <a:t>In this context, which words are closest in meaning to </a:t>
            </a:r>
            <a:r>
              <a:rPr lang="en-GB" b="1" dirty="0"/>
              <a:t>a certain extent</a:t>
            </a:r>
            <a:r>
              <a:rPr lang="en-GB" dirty="0"/>
              <a:t>? </a:t>
            </a:r>
            <a:r>
              <a:rPr lang="en-GB" b="1" dirty="0"/>
              <a:t>Circle one.</a:t>
            </a:r>
            <a:endParaRPr lang="en-GB" dirty="0"/>
          </a:p>
          <a:p>
            <a:pPr lvl="0"/>
            <a:endParaRPr lang="en-GB" dirty="0"/>
          </a:p>
          <a:p>
            <a:pPr lvl="0"/>
            <a:r>
              <a:rPr lang="en-GB" dirty="0"/>
              <a:t>	</a:t>
            </a:r>
            <a:r>
              <a:rPr lang="en-GB" b="1" dirty="0"/>
              <a:t>totally sure	extreme amount	 	without question		in some ways</a:t>
            </a:r>
          </a:p>
          <a:p>
            <a:r>
              <a:rPr lang="en-GB" dirty="0"/>
              <a:t> </a:t>
            </a:r>
          </a:p>
          <a:p>
            <a:r>
              <a:rPr lang="en-GB" dirty="0"/>
              <a:t>_________________________________________________________________</a:t>
            </a:r>
          </a:p>
          <a:p>
            <a:endParaRPr lang="en-GB" dirty="0"/>
          </a:p>
          <a:p>
            <a:pPr lvl="0"/>
            <a:endParaRPr lang="en-GB" dirty="0"/>
          </a:p>
          <a:p>
            <a:pPr lvl="0"/>
            <a:r>
              <a:rPr lang="en-GB" dirty="0"/>
              <a:t>2.  </a:t>
            </a:r>
            <a:r>
              <a:rPr lang="en-GB" i="1" dirty="0"/>
              <a:t>… As far as Britain is concerned …</a:t>
            </a:r>
          </a:p>
          <a:p>
            <a:pPr lvl="0"/>
            <a:r>
              <a:rPr lang="en-GB" dirty="0"/>
              <a:t>     In this context, which word is closest in meaning to </a:t>
            </a:r>
            <a:r>
              <a:rPr lang="en-GB" b="1" dirty="0"/>
              <a:t>concerned</a:t>
            </a:r>
            <a:r>
              <a:rPr lang="en-GB" dirty="0"/>
              <a:t>? </a:t>
            </a:r>
            <a:r>
              <a:rPr lang="en-GB" b="1" dirty="0"/>
              <a:t>Circle one.</a:t>
            </a:r>
          </a:p>
          <a:p>
            <a:pPr lvl="0"/>
            <a:endParaRPr lang="en-GB" b="1" dirty="0"/>
          </a:p>
          <a:p>
            <a:pPr lvl="0"/>
            <a:r>
              <a:rPr lang="en-GB" b="1" dirty="0"/>
              <a:t> 	involved		worried		extinct		invaded</a:t>
            </a:r>
          </a:p>
          <a:p>
            <a:pPr lvl="0"/>
            <a:r>
              <a:rPr lang="en-GB" dirty="0"/>
              <a:t> </a:t>
            </a:r>
          </a:p>
          <a:p>
            <a:pPr lvl="0"/>
            <a:endParaRPr lang="en-GB" dirty="0"/>
          </a:p>
          <a:p>
            <a:pPr lvl="0"/>
            <a:r>
              <a:rPr lang="en-GB" dirty="0"/>
              <a:t>3. According to the text, when did the Anglo Saxons have </a:t>
            </a:r>
            <a:r>
              <a:rPr lang="en-GB" i="1" dirty="0"/>
              <a:t>their time</a:t>
            </a:r>
            <a:r>
              <a:rPr lang="en-GB" dirty="0"/>
              <a:t>?</a:t>
            </a:r>
          </a:p>
          <a:p>
            <a:r>
              <a:rPr lang="en-GB" dirty="0"/>
              <a:t> </a:t>
            </a:r>
          </a:p>
          <a:p>
            <a:r>
              <a:rPr lang="en-GB" dirty="0"/>
              <a:t>_________________________________________________________________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7 - questions</a:t>
            </a:r>
          </a:p>
        </p:txBody>
      </p:sp>
      <p:pic>
        <p:nvPicPr>
          <p:cNvPr id="6" name="Picture 5">
            <a:extLst>
              <a:ext uri="{FF2B5EF4-FFF2-40B4-BE49-F238E27FC236}">
                <a16:creationId xmlns:a16="http://schemas.microsoft.com/office/drawing/2014/main" id="{1D7FEBAC-E4D9-F544-B2E2-CF3E62828E2D}"/>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7351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9902145" cy="4524315"/>
          </a:xfrm>
          <a:prstGeom prst="rect">
            <a:avLst/>
          </a:prstGeom>
          <a:noFill/>
        </p:spPr>
        <p:txBody>
          <a:bodyPr wrap="square" rtlCol="0">
            <a:spAutoFit/>
          </a:bodyPr>
          <a:lstStyle/>
          <a:p>
            <a:pPr lvl="0"/>
            <a:r>
              <a:rPr lang="en-GB" dirty="0"/>
              <a:t>1. According to the text, which endings to place names come from Anglo Saxon roots?</a:t>
            </a:r>
          </a:p>
          <a:p>
            <a:pPr lvl="0"/>
            <a:r>
              <a:rPr lang="en-GB" dirty="0"/>
              <a:t>    </a:t>
            </a:r>
            <a:r>
              <a:rPr lang="en-GB" b="1" dirty="0"/>
              <a:t>Find</a:t>
            </a:r>
            <a:r>
              <a:rPr lang="en-GB" dirty="0"/>
              <a:t> and </a:t>
            </a:r>
            <a:r>
              <a:rPr lang="en-GB" b="1" dirty="0"/>
              <a:t>copy two </a:t>
            </a:r>
            <a:r>
              <a:rPr lang="en-GB" dirty="0"/>
              <a:t>examples.</a:t>
            </a:r>
          </a:p>
          <a:p>
            <a:r>
              <a:rPr lang="en-GB" dirty="0"/>
              <a:t> </a:t>
            </a:r>
          </a:p>
          <a:p>
            <a:r>
              <a:rPr lang="en-GB" dirty="0"/>
              <a:t>    a)  _______________________________     b)   __________________________________</a:t>
            </a:r>
          </a:p>
          <a:p>
            <a:r>
              <a:rPr lang="en-GB" dirty="0"/>
              <a:t> </a:t>
            </a:r>
          </a:p>
          <a:p>
            <a:endParaRPr lang="en-GB" dirty="0"/>
          </a:p>
          <a:p>
            <a:pPr lvl="0"/>
            <a:r>
              <a:rPr lang="en-GB" dirty="0"/>
              <a:t>2. How does the author try to make this text feel relevant to you?</a:t>
            </a:r>
          </a:p>
          <a:p>
            <a:endParaRPr lang="en-GB" dirty="0"/>
          </a:p>
          <a:p>
            <a:r>
              <a:rPr lang="en-GB" dirty="0"/>
              <a:t>    _________________________________________________________________________</a:t>
            </a:r>
          </a:p>
          <a:p>
            <a:endParaRPr lang="en-GB" dirty="0"/>
          </a:p>
          <a:p>
            <a:endParaRPr lang="en-GB" dirty="0"/>
          </a:p>
          <a:p>
            <a:pPr marL="342900" indent="-342900">
              <a:buAutoNum type="arabicPeriod" startAt="3"/>
            </a:pPr>
            <a:r>
              <a:rPr lang="en-GB" i="1" dirty="0"/>
              <a:t>Your next question is, what do these roots mean?</a:t>
            </a:r>
          </a:p>
          <a:p>
            <a:r>
              <a:rPr lang="en-GB" i="1" dirty="0"/>
              <a:t>       </a:t>
            </a:r>
            <a:r>
              <a:rPr lang="en-GB" dirty="0"/>
              <a:t>Why do you think the author doesn’t explain what the roots mean?</a:t>
            </a:r>
          </a:p>
          <a:p>
            <a:endParaRPr lang="en-GB" i="1" dirty="0"/>
          </a:p>
          <a:p>
            <a:r>
              <a:rPr lang="en-GB" dirty="0"/>
              <a:t>     ________________________________________________________________________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8 - questions</a:t>
            </a:r>
          </a:p>
        </p:txBody>
      </p:sp>
      <p:pic>
        <p:nvPicPr>
          <p:cNvPr id="6" name="Picture 5">
            <a:extLst>
              <a:ext uri="{FF2B5EF4-FFF2-40B4-BE49-F238E27FC236}">
                <a16:creationId xmlns:a16="http://schemas.microsoft.com/office/drawing/2014/main" id="{94A367C6-EEFE-7245-BFAB-8A4F2D596D08}"/>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350938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 Group 3</a:t>
            </a:r>
            <a:endParaRPr lang="en-US" dirty="0"/>
          </a:p>
        </p:txBody>
      </p:sp>
      <p:sp>
        <p:nvSpPr>
          <p:cNvPr id="3" name="Content Placeholder 2"/>
          <p:cNvSpPr>
            <a:spLocks noGrp="1"/>
          </p:cNvSpPr>
          <p:nvPr>
            <p:ph idx="1"/>
          </p:nvPr>
        </p:nvSpPr>
        <p:spPr/>
        <p:txBody>
          <a:bodyPr/>
          <a:lstStyle/>
          <a:p>
            <a:r>
              <a:rPr lang="en-GB" dirty="0" smtClean="0"/>
              <a:t>This week`s spellings are all about converting nouns to adjectives by adding suffixes (endings)</a:t>
            </a:r>
          </a:p>
          <a:p>
            <a:endParaRPr lang="en-GB" dirty="0"/>
          </a:p>
          <a:p>
            <a:r>
              <a:rPr lang="en-GB" dirty="0" smtClean="0"/>
              <a:t>Your word list below contains both the noun and adjective</a:t>
            </a:r>
          </a:p>
          <a:p>
            <a:r>
              <a:rPr lang="en-GB" dirty="0" smtClean="0"/>
              <a:t>For example </a:t>
            </a:r>
            <a:r>
              <a:rPr lang="en-GB" dirty="0" smtClean="0">
                <a:solidFill>
                  <a:srgbClr val="FF0000"/>
                </a:solidFill>
              </a:rPr>
              <a:t>danger</a:t>
            </a:r>
            <a:r>
              <a:rPr lang="en-GB" dirty="0" smtClean="0"/>
              <a:t> becomes </a:t>
            </a:r>
            <a:r>
              <a:rPr lang="en-GB" dirty="0" smtClean="0">
                <a:solidFill>
                  <a:srgbClr val="FF0000"/>
                </a:solidFill>
              </a:rPr>
              <a:t>dangerous</a:t>
            </a:r>
            <a:r>
              <a:rPr lang="en-GB" dirty="0" smtClean="0"/>
              <a:t> by adding </a:t>
            </a:r>
            <a:r>
              <a:rPr lang="en-GB" dirty="0" smtClean="0">
                <a:solidFill>
                  <a:srgbClr val="FF0000"/>
                </a:solidFill>
              </a:rPr>
              <a:t>-</a:t>
            </a:r>
            <a:r>
              <a:rPr lang="en-GB" dirty="0" err="1" smtClean="0">
                <a:solidFill>
                  <a:srgbClr val="FF0000"/>
                </a:solidFill>
              </a:rPr>
              <a:t>ous</a:t>
            </a:r>
            <a:endParaRPr lang="en-GB" dirty="0" smtClean="0">
              <a:solidFill>
                <a:srgbClr val="FF0000"/>
              </a:solidFill>
            </a:endParaRPr>
          </a:p>
          <a:p>
            <a:r>
              <a:rPr lang="en-GB" dirty="0" smtClean="0"/>
              <a:t>Other nouns remove the vowel first and then add the –</a:t>
            </a:r>
            <a:r>
              <a:rPr lang="en-GB" dirty="0" err="1" smtClean="0"/>
              <a:t>ous</a:t>
            </a:r>
            <a:r>
              <a:rPr lang="en-GB" dirty="0" smtClean="0"/>
              <a:t>, such as </a:t>
            </a:r>
            <a:r>
              <a:rPr lang="en-GB" dirty="0" smtClean="0">
                <a:solidFill>
                  <a:srgbClr val="00B050"/>
                </a:solidFill>
              </a:rPr>
              <a:t>nerve</a:t>
            </a:r>
            <a:r>
              <a:rPr lang="en-GB" dirty="0" smtClean="0"/>
              <a:t> and </a:t>
            </a:r>
            <a:r>
              <a:rPr lang="en-GB" dirty="0" smtClean="0">
                <a:solidFill>
                  <a:srgbClr val="00B050"/>
                </a:solidFill>
              </a:rPr>
              <a:t>nervous</a:t>
            </a:r>
            <a:endParaRPr lang="en-US" dirty="0">
              <a:solidFill>
                <a:srgbClr val="00B050"/>
              </a:solidFill>
            </a:endParaRPr>
          </a:p>
        </p:txBody>
      </p:sp>
    </p:spTree>
    <p:extLst>
      <p:ext uri="{BB962C8B-B14F-4D97-AF65-F5344CB8AC3E}">
        <p14:creationId xmlns:p14="http://schemas.microsoft.com/office/powerpoint/2010/main" val="3293257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3</a:t>
            </a:r>
            <a:endParaRPr lang="en-US" dirty="0"/>
          </a:p>
        </p:txBody>
      </p:sp>
      <p:pic>
        <p:nvPicPr>
          <p:cNvPr id="7" name="Content Placeholder 3"/>
          <p:cNvPicPr>
            <a:picLocks noGrp="1" noChangeAspect="1"/>
          </p:cNvPicPr>
          <p:nvPr>
            <p:ph idx="1"/>
          </p:nvPr>
        </p:nvPicPr>
        <p:blipFill>
          <a:blip r:embed="rId2"/>
          <a:stretch>
            <a:fillRect/>
          </a:stretch>
        </p:blipFill>
        <p:spPr>
          <a:xfrm>
            <a:off x="871537" y="2262981"/>
            <a:ext cx="10448925" cy="3476625"/>
          </a:xfrm>
          <a:prstGeom prst="rect">
            <a:avLst/>
          </a:prstGeom>
        </p:spPr>
      </p:pic>
    </p:spTree>
    <p:extLst>
      <p:ext uri="{BB962C8B-B14F-4D97-AF65-F5344CB8AC3E}">
        <p14:creationId xmlns:p14="http://schemas.microsoft.com/office/powerpoint/2010/main" val="97606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881</Words>
  <Application>Microsoft Office PowerPoint</Application>
  <PresentationFormat>Widescreen</PresentationFormat>
  <Paragraphs>135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English 23/02/2021</vt:lpstr>
      <vt:lpstr>Reading Activity  Please see the next slides for your group`s activity</vt:lpstr>
      <vt:lpstr>Groups 1 and 2</vt:lpstr>
      <vt:lpstr>Groups 3 and 4</vt:lpstr>
      <vt:lpstr>PowerPoint Presentation</vt:lpstr>
      <vt:lpstr>PowerPoint Presentation</vt:lpstr>
      <vt:lpstr>PowerPoint Presentation</vt:lpstr>
      <vt:lpstr>Spellings – Group 3</vt:lpstr>
      <vt:lpstr>Handwriting and Spellings Group 3</vt:lpstr>
      <vt:lpstr>Spelling group 3</vt:lpstr>
      <vt:lpstr>Handwriting + Spellings Group 2</vt:lpstr>
      <vt:lpstr>Handwriting and Spellings Group 2  </vt:lpstr>
      <vt:lpstr>Group 2 Spellings</vt:lpstr>
      <vt:lpstr>Handwriting + Spellings Group 1 </vt:lpstr>
      <vt:lpstr>Handwriting + Spellings Group 1 </vt:lpstr>
      <vt:lpstr>Handwriting</vt:lpstr>
      <vt:lpstr>Grammar</vt:lpstr>
      <vt:lpstr>FANBOYS</vt:lpstr>
      <vt:lpstr>Writing</vt:lpstr>
      <vt:lpstr>PowerPoint Presentation</vt:lpstr>
      <vt:lpstr>PowerPoint Presentation</vt:lpstr>
      <vt:lpstr>Writing</vt:lpstr>
      <vt:lpstr>Writing</vt:lpstr>
      <vt:lpstr>Roman Facts</vt:lpstr>
      <vt:lpstr>Roman Facts</vt:lpstr>
      <vt:lpstr>Roman Facts</vt:lpstr>
      <vt:lpstr>Roman Facts</vt:lpstr>
      <vt:lpstr>Roman Facts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120</cp:revision>
  <dcterms:created xsi:type="dcterms:W3CDTF">2021-01-07T10:15:57Z</dcterms:created>
  <dcterms:modified xsi:type="dcterms:W3CDTF">2021-02-20T07:51:02Z</dcterms:modified>
</cp:coreProperties>
</file>