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349" r:id="rId4"/>
    <p:sldId id="347" r:id="rId5"/>
    <p:sldId id="348" r:id="rId6"/>
    <p:sldId id="346" r:id="rId7"/>
    <p:sldId id="325" r:id="rId8"/>
    <p:sldId id="350" r:id="rId9"/>
    <p:sldId id="285" r:id="rId10"/>
    <p:sldId id="294" r:id="rId11"/>
    <p:sldId id="296" r:id="rId12"/>
    <p:sldId id="286" r:id="rId13"/>
    <p:sldId id="287" r:id="rId14"/>
    <p:sldId id="283" r:id="rId15"/>
    <p:sldId id="328" r:id="rId16"/>
    <p:sldId id="352" r:id="rId17"/>
    <p:sldId id="35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p:normalViewPr>
  <p:slideViewPr>
    <p:cSldViewPr snapToGrid="0">
      <p:cViewPr varScale="1">
        <p:scale>
          <a:sx n="88" d="100"/>
          <a:sy n="88" d="100"/>
        </p:scale>
        <p:origin x="55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BB389-75BE-4DD2-B927-F36EE7CF1C36}"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FA3BD-E058-4566-BD02-9C563B2CC45A}" type="slidenum">
              <a:rPr lang="en-US" smtClean="0"/>
              <a:t>‹#›</a:t>
            </a:fld>
            <a:endParaRPr lang="en-US"/>
          </a:p>
        </p:txBody>
      </p:sp>
    </p:spTree>
    <p:extLst>
      <p:ext uri="{BB962C8B-B14F-4D97-AF65-F5344CB8AC3E}">
        <p14:creationId xmlns:p14="http://schemas.microsoft.com/office/powerpoint/2010/main" val="70451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0649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6942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08882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73438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76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C7B32-5564-4814-9D22-DC69BE1C261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761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C7B32-5564-4814-9D22-DC69BE1C261D}" type="datetimeFigureOut">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29067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C7B32-5564-4814-9D22-DC69BE1C261D}" type="datetimeFigureOut">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11087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7B32-5564-4814-9D22-DC69BE1C261D}" type="datetimeFigureOut">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1303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135502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31809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C7B32-5564-4814-9D22-DC69BE1C261D}" type="datetimeFigureOut">
              <a:rPr lang="en-US" smtClean="0"/>
              <a:t>2/20/2021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45190-5752-4AE2-92F6-448D0A91AE2B}" type="slidenum">
              <a:rPr lang="en-US" smtClean="0"/>
              <a:t>‹#›</a:t>
            </a:fld>
            <a:endParaRPr lang="en-US"/>
          </a:p>
        </p:txBody>
      </p:sp>
    </p:spTree>
    <p:extLst>
      <p:ext uri="{BB962C8B-B14F-4D97-AF65-F5344CB8AC3E}">
        <p14:creationId xmlns:p14="http://schemas.microsoft.com/office/powerpoint/2010/main" val="372338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honicsplay.co.uk/resources" TargetMode="External"/><Relationship Id="rId2" Type="http://schemas.openxmlformats.org/officeDocument/2006/relationships/hyperlink" Target="https://spellingframe.co.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honicsplay.co.uk/resources" TargetMode="External"/><Relationship Id="rId2" Type="http://schemas.openxmlformats.org/officeDocument/2006/relationships/hyperlink" Target="https://spellingframe.co.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tterjoin.co.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bc.co.uk/bitesize/topics/zwwp8mn/articles/zqk37p3#:~:text=A%20conjunction%20is%20a%20word,because'%20or%20'when'%20.&amp;text=A%20subordinating%20conjunction%20is%20simply,to%20anoth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pellingframe.co.uk/spelling-rule/16/11-The-suffix-ous-1-of-2" TargetMode="External"/><Relationship Id="rId2" Type="http://schemas.openxmlformats.org/officeDocument/2006/relationships/hyperlink" Target="https://www.phonicsplay.co.uk/resour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a:t>
            </a:r>
            <a:br>
              <a:rPr lang="en-US" dirty="0" smtClean="0"/>
            </a:br>
            <a:r>
              <a:rPr lang="en-US" dirty="0" smtClean="0"/>
              <a:t>24/02/2021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689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2  </a:t>
            </a:r>
            <a:endParaRPr lang="en-US"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US" dirty="0"/>
          </a:p>
        </p:txBody>
      </p:sp>
      <p:pic>
        <p:nvPicPr>
          <p:cNvPr id="5" name="Content Placeholder 3"/>
          <p:cNvPicPr>
            <a:picLocks noChangeAspect="1"/>
          </p:cNvPicPr>
          <p:nvPr/>
        </p:nvPicPr>
        <p:blipFill>
          <a:blip r:embed="rId2"/>
          <a:stretch>
            <a:fillRect/>
          </a:stretch>
        </p:blipFill>
        <p:spPr>
          <a:xfrm>
            <a:off x="952500" y="2414016"/>
            <a:ext cx="10287000" cy="2953512"/>
          </a:xfrm>
          <a:prstGeom prst="rect">
            <a:avLst/>
          </a:prstGeom>
        </p:spPr>
      </p:pic>
    </p:spTree>
    <p:extLst>
      <p:ext uri="{BB962C8B-B14F-4D97-AF65-F5344CB8AC3E}">
        <p14:creationId xmlns:p14="http://schemas.microsoft.com/office/powerpoint/2010/main" val="2082536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2 Spellings</a:t>
            </a:r>
            <a:endParaRPr lang="en-US" dirty="0"/>
          </a:p>
        </p:txBody>
      </p:sp>
      <p:sp>
        <p:nvSpPr>
          <p:cNvPr id="3" name="Content Placeholder 2"/>
          <p:cNvSpPr>
            <a:spLocks noGrp="1"/>
          </p:cNvSpPr>
          <p:nvPr>
            <p:ph idx="1"/>
          </p:nvPr>
        </p:nvSpPr>
        <p:spPr/>
        <p:txBody>
          <a:bodyPr/>
          <a:lstStyle/>
          <a:p>
            <a:r>
              <a:rPr lang="en-GB" dirty="0" smtClean="0"/>
              <a:t>Then have a play around with the different games and tests on</a:t>
            </a:r>
          </a:p>
          <a:p>
            <a:endParaRPr lang="en-GB" dirty="0" smtClean="0"/>
          </a:p>
          <a:p>
            <a:r>
              <a:rPr lang="en-US" dirty="0">
                <a:hlinkClick r:id="rId2"/>
              </a:rPr>
              <a:t>https://spellingframe.co.uk</a:t>
            </a:r>
            <a:r>
              <a:rPr lang="en-US" dirty="0" smtClean="0">
                <a:hlinkClick r:id="rId2"/>
              </a:rPr>
              <a:t>/</a:t>
            </a:r>
            <a:endParaRPr lang="en-US" dirty="0" smtClean="0"/>
          </a:p>
          <a:p>
            <a:endParaRPr lang="en-GB" dirty="0"/>
          </a:p>
          <a:p>
            <a:r>
              <a:rPr lang="en-GB" dirty="0" smtClean="0"/>
              <a:t>And </a:t>
            </a:r>
          </a:p>
          <a:p>
            <a:endParaRPr lang="en-GB" dirty="0"/>
          </a:p>
          <a:p>
            <a:r>
              <a:rPr lang="en-US" dirty="0">
                <a:hlinkClick r:id="rId3"/>
              </a:rPr>
              <a:t>https://</a:t>
            </a:r>
            <a:r>
              <a:rPr lang="en-US" dirty="0" smtClean="0">
                <a:hlinkClick r:id="rId3"/>
              </a:rPr>
              <a:t>www.phonicsplay.co.uk/resources</a:t>
            </a:r>
            <a:endParaRPr lang="en-US" dirty="0" smtClean="0"/>
          </a:p>
          <a:p>
            <a:endParaRPr lang="en-US" dirty="0"/>
          </a:p>
        </p:txBody>
      </p:sp>
    </p:spTree>
    <p:extLst>
      <p:ext uri="{BB962C8B-B14F-4D97-AF65-F5344CB8AC3E}">
        <p14:creationId xmlns:p14="http://schemas.microsoft.com/office/powerpoint/2010/main" val="3260784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1 </a:t>
            </a:r>
            <a:endParaRPr lang="en-US" dirty="0"/>
          </a:p>
        </p:txBody>
      </p:sp>
      <p:sp>
        <p:nvSpPr>
          <p:cNvPr id="6" name="Content Placeholder 5"/>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US" dirty="0"/>
          </a:p>
        </p:txBody>
      </p:sp>
      <p:pic>
        <p:nvPicPr>
          <p:cNvPr id="5" name="Content Placeholder 3"/>
          <p:cNvPicPr>
            <a:picLocks noChangeAspect="1"/>
          </p:cNvPicPr>
          <p:nvPr/>
        </p:nvPicPr>
        <p:blipFill>
          <a:blip r:embed="rId2"/>
          <a:stretch>
            <a:fillRect/>
          </a:stretch>
        </p:blipFill>
        <p:spPr>
          <a:xfrm>
            <a:off x="1645920" y="2088801"/>
            <a:ext cx="9054639" cy="3891375"/>
          </a:xfrm>
          <a:prstGeom prst="rect">
            <a:avLst/>
          </a:prstGeom>
        </p:spPr>
      </p:pic>
    </p:spTree>
    <p:extLst>
      <p:ext uri="{BB962C8B-B14F-4D97-AF65-F5344CB8AC3E}">
        <p14:creationId xmlns:p14="http://schemas.microsoft.com/office/powerpoint/2010/main" val="330098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Handwriting + Spellings Group 1 </a:t>
            </a:r>
            <a:endParaRPr lang="en-US" sz="4000" dirty="0"/>
          </a:p>
        </p:txBody>
      </p:sp>
      <p:sp>
        <p:nvSpPr>
          <p:cNvPr id="3" name="Content Placeholder 2"/>
          <p:cNvSpPr>
            <a:spLocks noGrp="1"/>
          </p:cNvSpPr>
          <p:nvPr>
            <p:ph idx="1"/>
          </p:nvPr>
        </p:nvSpPr>
        <p:spPr/>
        <p:txBody>
          <a:bodyPr>
            <a:normAutofit/>
          </a:bodyPr>
          <a:lstStyle/>
          <a:p>
            <a:r>
              <a:rPr lang="en-GB" dirty="0"/>
              <a:t>Try the Spelling Frame practise, games and tests on </a:t>
            </a:r>
            <a:r>
              <a:rPr lang="en-GB" dirty="0">
                <a:hlinkClick r:id="rId2"/>
              </a:rPr>
              <a:t>https://spellingframe.co.uk</a:t>
            </a:r>
            <a:r>
              <a:rPr lang="en-GB" dirty="0" smtClean="0">
                <a:hlinkClick r:id="rId2"/>
              </a:rPr>
              <a:t>/</a:t>
            </a:r>
            <a:endParaRPr lang="en-GB" dirty="0" smtClean="0"/>
          </a:p>
          <a:p>
            <a:endParaRPr lang="en-GB" dirty="0"/>
          </a:p>
          <a:p>
            <a:r>
              <a:rPr lang="en-GB" dirty="0" smtClean="0"/>
              <a:t>Try any of the year groups 1 to 4 including the exception words</a:t>
            </a:r>
          </a:p>
          <a:p>
            <a:endParaRPr lang="en-GB" dirty="0"/>
          </a:p>
          <a:p>
            <a:r>
              <a:rPr lang="en-GB" dirty="0" smtClean="0"/>
              <a:t>Or </a:t>
            </a:r>
            <a:r>
              <a:rPr lang="en-GB" dirty="0"/>
              <a:t>the Phonics Play website </a:t>
            </a:r>
            <a:r>
              <a:rPr lang="en-GB" dirty="0">
                <a:hlinkClick r:id="rId3"/>
              </a:rPr>
              <a:t>https://www.phonicsplay.co.uk/resources</a:t>
            </a:r>
            <a:r>
              <a:rPr lang="en-GB" dirty="0"/>
              <a:t> </a:t>
            </a:r>
            <a:endParaRPr lang="en-US" dirty="0"/>
          </a:p>
          <a:p>
            <a:endParaRPr lang="en-US" dirty="0"/>
          </a:p>
        </p:txBody>
      </p:sp>
    </p:spTree>
    <p:extLst>
      <p:ext uri="{BB962C8B-B14F-4D97-AF65-F5344CB8AC3E}">
        <p14:creationId xmlns:p14="http://schemas.microsoft.com/office/powerpoint/2010/main" val="1770433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a:t>
            </a:r>
            <a:endParaRPr lang="en-US" dirty="0"/>
          </a:p>
        </p:txBody>
      </p:sp>
      <p:sp>
        <p:nvSpPr>
          <p:cNvPr id="3" name="Content Placeholder 2"/>
          <p:cNvSpPr>
            <a:spLocks noGrp="1"/>
          </p:cNvSpPr>
          <p:nvPr>
            <p:ph idx="1"/>
          </p:nvPr>
        </p:nvSpPr>
        <p:spPr/>
        <p:txBody>
          <a:bodyPr/>
          <a:lstStyle/>
          <a:p>
            <a:r>
              <a:rPr lang="en-GB" dirty="0" smtClean="0"/>
              <a:t>Use the spelling sheets to practise your handwriting. You will not be able to trace the word, unless you can print the sheets off, but you will be able to copy  it.</a:t>
            </a:r>
          </a:p>
          <a:p>
            <a:r>
              <a:rPr lang="en-GB" dirty="0" smtClean="0"/>
              <a:t>Practise 3 words per day on lined paper and then have a go at writing sentences with those words in</a:t>
            </a:r>
          </a:p>
          <a:p>
            <a:r>
              <a:rPr lang="en-GB" dirty="0" smtClean="0"/>
              <a:t>Remember, it is quality joined writing that we are looking for, with your proper tripod grip</a:t>
            </a:r>
          </a:p>
          <a:p>
            <a:r>
              <a:rPr lang="en-GB" dirty="0" smtClean="0"/>
              <a:t>You can also practise other letters and words </a:t>
            </a:r>
            <a:r>
              <a:rPr lang="en-GB" dirty="0"/>
              <a:t>via </a:t>
            </a:r>
            <a:r>
              <a:rPr lang="en-GB" dirty="0">
                <a:hlinkClick r:id="rId2"/>
              </a:rPr>
              <a:t>https://</a:t>
            </a:r>
            <a:r>
              <a:rPr lang="en-GB" dirty="0" smtClean="0">
                <a:hlinkClick r:id="rId2"/>
              </a:rPr>
              <a:t>www.letterjoin.co.uk</a:t>
            </a:r>
            <a:r>
              <a:rPr lang="en-GB" dirty="0" smtClean="0"/>
              <a:t> using the </a:t>
            </a:r>
            <a:r>
              <a:rPr lang="en-GB" dirty="0" smtClean="0">
                <a:solidFill>
                  <a:srgbClr val="FF0000"/>
                </a:solidFill>
              </a:rPr>
              <a:t>username lj8493 </a:t>
            </a:r>
            <a:r>
              <a:rPr lang="en-GB" dirty="0" smtClean="0"/>
              <a:t>and the </a:t>
            </a:r>
            <a:r>
              <a:rPr lang="en-GB" dirty="0" smtClean="0">
                <a:solidFill>
                  <a:srgbClr val="FF0000"/>
                </a:solidFill>
              </a:rPr>
              <a:t>password L </a:t>
            </a:r>
            <a:r>
              <a:rPr lang="en-GB" dirty="0" smtClean="0"/>
              <a:t>(capital l)</a:t>
            </a:r>
            <a:endParaRPr lang="en-US" dirty="0"/>
          </a:p>
        </p:txBody>
      </p:sp>
    </p:spTree>
    <p:extLst>
      <p:ext uri="{BB962C8B-B14F-4D97-AF65-F5344CB8AC3E}">
        <p14:creationId xmlns:p14="http://schemas.microsoft.com/office/powerpoint/2010/main" val="2202446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a:t>
            </a:r>
            <a:endParaRPr lang="en-US" dirty="0"/>
          </a:p>
        </p:txBody>
      </p:sp>
      <p:sp>
        <p:nvSpPr>
          <p:cNvPr id="3" name="Content Placeholder 2"/>
          <p:cNvSpPr>
            <a:spLocks noGrp="1"/>
          </p:cNvSpPr>
          <p:nvPr>
            <p:ph idx="1"/>
          </p:nvPr>
        </p:nvSpPr>
        <p:spPr/>
        <p:txBody>
          <a:bodyPr>
            <a:normAutofit/>
          </a:bodyPr>
          <a:lstStyle/>
          <a:p>
            <a:r>
              <a:rPr lang="en-GB" dirty="0" smtClean="0"/>
              <a:t>Subordinating conjunctions</a:t>
            </a:r>
          </a:p>
          <a:p>
            <a:endParaRPr lang="en-GB" dirty="0" smtClean="0"/>
          </a:p>
          <a:p>
            <a:r>
              <a:rPr lang="en-GB" dirty="0" smtClean="0"/>
              <a:t>Watch the BBC </a:t>
            </a:r>
            <a:r>
              <a:rPr lang="en-GB" dirty="0" err="1" smtClean="0"/>
              <a:t>bitesize</a:t>
            </a:r>
            <a:r>
              <a:rPr lang="en-GB" dirty="0"/>
              <a:t> clip below </a:t>
            </a:r>
            <a:r>
              <a:rPr lang="en-GB" dirty="0">
                <a:hlinkClick r:id="rId2"/>
              </a:rPr>
              <a:t>https://www.bbc.co.uk/bitesize/topics/zwwp8mn/articles/zqk37p3#:~:text=A%20conjunction%20is%20a%20word,because'%20or%20'when'%20.&amp;</a:t>
            </a:r>
            <a:r>
              <a:rPr lang="en-GB" dirty="0" smtClean="0">
                <a:hlinkClick r:id="rId2"/>
              </a:rPr>
              <a:t>text=A%20subordinating%20conjunction%20is%20simply,to%20another</a:t>
            </a:r>
            <a:endParaRPr lang="en-GB" dirty="0" smtClean="0"/>
          </a:p>
          <a:p>
            <a:endParaRPr lang="en-GB" dirty="0"/>
          </a:p>
        </p:txBody>
      </p:sp>
    </p:spTree>
    <p:extLst>
      <p:ext uri="{BB962C8B-B14F-4D97-AF65-F5344CB8AC3E}">
        <p14:creationId xmlns:p14="http://schemas.microsoft.com/office/powerpoint/2010/main" val="79458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 – subordinate conjunctions</a:t>
            </a:r>
            <a:endParaRPr lang="en-US" dirty="0"/>
          </a:p>
        </p:txBody>
      </p:sp>
      <p:sp>
        <p:nvSpPr>
          <p:cNvPr id="3" name="Content Placeholder 2"/>
          <p:cNvSpPr>
            <a:spLocks noGrp="1"/>
          </p:cNvSpPr>
          <p:nvPr>
            <p:ph idx="1"/>
          </p:nvPr>
        </p:nvSpPr>
        <p:spPr/>
        <p:txBody>
          <a:bodyPr/>
          <a:lstStyle/>
          <a:p>
            <a:r>
              <a:rPr lang="en-GB" dirty="0" smtClean="0"/>
              <a:t>Have </a:t>
            </a:r>
            <a:r>
              <a:rPr lang="en-GB" dirty="0"/>
              <a:t>a go at the </a:t>
            </a:r>
            <a:r>
              <a:rPr lang="en-GB" dirty="0">
                <a:solidFill>
                  <a:srgbClr val="7030A0"/>
                </a:solidFill>
              </a:rPr>
              <a:t>2Do Purple Mash task called </a:t>
            </a:r>
            <a:endParaRPr lang="en-GB" dirty="0" smtClean="0">
              <a:solidFill>
                <a:srgbClr val="7030A0"/>
              </a:solidFill>
            </a:endParaRPr>
          </a:p>
          <a:p>
            <a:r>
              <a:rPr lang="en-GB" dirty="0" smtClean="0">
                <a:solidFill>
                  <a:srgbClr val="7030A0"/>
                </a:solidFill>
              </a:rPr>
              <a:t>Matching Subordinate </a:t>
            </a:r>
            <a:r>
              <a:rPr lang="en-GB" dirty="0">
                <a:solidFill>
                  <a:srgbClr val="7030A0"/>
                </a:solidFill>
              </a:rPr>
              <a:t>Clauses</a:t>
            </a:r>
            <a:endParaRPr lang="en-US" dirty="0">
              <a:solidFill>
                <a:srgbClr val="7030A0"/>
              </a:solidFill>
            </a:endParaRPr>
          </a:p>
          <a:p>
            <a:endParaRPr lang="en-US" dirty="0"/>
          </a:p>
        </p:txBody>
      </p:sp>
    </p:spTree>
    <p:extLst>
      <p:ext uri="{BB962C8B-B14F-4D97-AF65-F5344CB8AC3E}">
        <p14:creationId xmlns:p14="http://schemas.microsoft.com/office/powerpoint/2010/main" val="3603043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a:t>
            </a:r>
            <a:endParaRPr lang="en-US" dirty="0"/>
          </a:p>
        </p:txBody>
      </p:sp>
      <p:sp>
        <p:nvSpPr>
          <p:cNvPr id="3" name="Content Placeholder 2"/>
          <p:cNvSpPr>
            <a:spLocks noGrp="1"/>
          </p:cNvSpPr>
          <p:nvPr>
            <p:ph idx="1"/>
          </p:nvPr>
        </p:nvSpPr>
        <p:spPr/>
        <p:txBody>
          <a:bodyPr>
            <a:normAutofit/>
          </a:bodyPr>
          <a:lstStyle/>
          <a:p>
            <a:r>
              <a:rPr lang="en-GB" dirty="0" smtClean="0">
                <a:solidFill>
                  <a:srgbClr val="FF0000"/>
                </a:solidFill>
              </a:rPr>
              <a:t>LC: Can I note the structure of an explanation text?</a:t>
            </a:r>
          </a:p>
          <a:p>
            <a:endParaRPr lang="en-GB" dirty="0"/>
          </a:p>
          <a:p>
            <a:r>
              <a:rPr lang="en-GB" dirty="0" smtClean="0"/>
              <a:t>Read the following 3 texts on </a:t>
            </a:r>
            <a:r>
              <a:rPr lang="en-GB" dirty="0" smtClean="0">
                <a:solidFill>
                  <a:srgbClr val="7030A0"/>
                </a:solidFill>
              </a:rPr>
              <a:t>2Do Purple Mash</a:t>
            </a:r>
          </a:p>
          <a:p>
            <a:r>
              <a:rPr lang="en-GB" dirty="0" smtClean="0">
                <a:solidFill>
                  <a:srgbClr val="7030A0"/>
                </a:solidFill>
              </a:rPr>
              <a:t>How was the Indus Valley discovered?</a:t>
            </a:r>
          </a:p>
          <a:p>
            <a:r>
              <a:rPr lang="en-GB" dirty="0" smtClean="0">
                <a:solidFill>
                  <a:srgbClr val="7030A0"/>
                </a:solidFill>
              </a:rPr>
              <a:t>The Super Solar System!</a:t>
            </a:r>
          </a:p>
          <a:p>
            <a:r>
              <a:rPr lang="en-GB" dirty="0" smtClean="0">
                <a:solidFill>
                  <a:srgbClr val="7030A0"/>
                </a:solidFill>
              </a:rPr>
              <a:t>Ancient Rome</a:t>
            </a:r>
          </a:p>
          <a:p>
            <a:endParaRPr lang="en-GB" dirty="0"/>
          </a:p>
          <a:p>
            <a:r>
              <a:rPr lang="en-GB" dirty="0" smtClean="0"/>
              <a:t>What is the same about all these texts? What are their features?</a:t>
            </a:r>
            <a:endParaRPr lang="en-US" dirty="0"/>
          </a:p>
        </p:txBody>
      </p:sp>
    </p:spTree>
    <p:extLst>
      <p:ext uri="{BB962C8B-B14F-4D97-AF65-F5344CB8AC3E}">
        <p14:creationId xmlns:p14="http://schemas.microsoft.com/office/powerpoint/2010/main" val="3609374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Reading Activity</a:t>
            </a:r>
            <a:r>
              <a:rPr lang="en-US" dirty="0" smtClean="0"/>
              <a:t/>
            </a:r>
            <a:br>
              <a:rPr lang="en-US" dirty="0" smtClean="0"/>
            </a:br>
            <a:r>
              <a:rPr lang="en-US" dirty="0"/>
              <a:t/>
            </a:r>
            <a:br>
              <a:rPr lang="en-US" dirty="0"/>
            </a:br>
            <a:r>
              <a:rPr lang="en-US" dirty="0" smtClean="0"/>
              <a:t>Please see the next slides for your group`s activity</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Let me know if you can`t remember which Reading group you are in </a:t>
            </a:r>
          </a:p>
          <a:p>
            <a:r>
              <a:rPr lang="en-GB" dirty="0" smtClean="0"/>
              <a:t>You will need a pencil or pen, and paper </a:t>
            </a:r>
            <a:endParaRPr lang="en-US" dirty="0"/>
          </a:p>
        </p:txBody>
      </p:sp>
    </p:spTree>
    <p:extLst>
      <p:ext uri="{BB962C8B-B14F-4D97-AF65-F5344CB8AC3E}">
        <p14:creationId xmlns:p14="http://schemas.microsoft.com/office/powerpoint/2010/main" val="78539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Groups 1 and 2 </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 task</a:t>
            </a:r>
          </a:p>
          <a:p>
            <a:r>
              <a:rPr lang="en-GB" dirty="0" smtClean="0">
                <a:solidFill>
                  <a:srgbClr val="7030A0"/>
                </a:solidFill>
              </a:rPr>
              <a:t>Left and Right</a:t>
            </a:r>
          </a:p>
          <a:p>
            <a:endParaRPr lang="en-GB" dirty="0">
              <a:solidFill>
                <a:srgbClr val="7030A0"/>
              </a:solidFill>
            </a:endParaRPr>
          </a:p>
          <a:p>
            <a:r>
              <a:rPr lang="en-GB" dirty="0" smtClean="0"/>
              <a:t>Read the poem and answer </a:t>
            </a:r>
            <a:r>
              <a:rPr lang="en-GB" dirty="0" smtClean="0">
                <a:solidFill>
                  <a:srgbClr val="FF0000"/>
                </a:solidFill>
              </a:rPr>
              <a:t>Set A questions </a:t>
            </a:r>
            <a:r>
              <a:rPr lang="en-GB" dirty="0" smtClean="0"/>
              <a:t>today</a:t>
            </a:r>
          </a:p>
          <a:p>
            <a:r>
              <a:rPr lang="en-GB" dirty="0" smtClean="0"/>
              <a:t>Answer </a:t>
            </a:r>
            <a:r>
              <a:rPr lang="en-GB" dirty="0" smtClean="0">
                <a:solidFill>
                  <a:srgbClr val="FF0000"/>
                </a:solidFill>
              </a:rPr>
              <a:t>Set B questions </a:t>
            </a:r>
            <a:r>
              <a:rPr lang="en-GB" dirty="0" smtClean="0"/>
              <a:t>on the same poem tomorrow</a:t>
            </a:r>
            <a:endParaRPr lang="en-US" dirty="0"/>
          </a:p>
        </p:txBody>
      </p:sp>
    </p:spTree>
    <p:extLst>
      <p:ext uri="{BB962C8B-B14F-4D97-AF65-F5344CB8AC3E}">
        <p14:creationId xmlns:p14="http://schemas.microsoft.com/office/powerpoint/2010/main" val="71737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3 </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 task</a:t>
            </a:r>
          </a:p>
          <a:p>
            <a:r>
              <a:rPr lang="en-GB" dirty="0" smtClean="0">
                <a:solidFill>
                  <a:srgbClr val="7030A0"/>
                </a:solidFill>
              </a:rPr>
              <a:t>Eid 2</a:t>
            </a:r>
            <a:endParaRPr lang="en-US" dirty="0">
              <a:solidFill>
                <a:srgbClr val="7030A0"/>
              </a:solidFill>
            </a:endParaRPr>
          </a:p>
        </p:txBody>
      </p:sp>
    </p:spTree>
    <p:extLst>
      <p:ext uri="{BB962C8B-B14F-4D97-AF65-F5344CB8AC3E}">
        <p14:creationId xmlns:p14="http://schemas.microsoft.com/office/powerpoint/2010/main" val="1960669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4 </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a:t>
            </a:r>
          </a:p>
          <a:p>
            <a:r>
              <a:rPr lang="en-GB" dirty="0" smtClean="0">
                <a:solidFill>
                  <a:srgbClr val="7030A0"/>
                </a:solidFill>
              </a:rPr>
              <a:t>Eid 3</a:t>
            </a:r>
            <a:endParaRPr lang="en-US" dirty="0">
              <a:solidFill>
                <a:srgbClr val="7030A0"/>
              </a:solidFill>
            </a:endParaRPr>
          </a:p>
        </p:txBody>
      </p:sp>
    </p:spTree>
    <p:extLst>
      <p:ext uri="{BB962C8B-B14F-4D97-AF65-F5344CB8AC3E}">
        <p14:creationId xmlns:p14="http://schemas.microsoft.com/office/powerpoint/2010/main" val="499805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Spellings – Group 3</a:t>
            </a:r>
            <a:endParaRPr lang="en-US" dirty="0"/>
          </a:p>
        </p:txBody>
      </p:sp>
      <p:sp>
        <p:nvSpPr>
          <p:cNvPr id="3" name="Content Placeholder 2"/>
          <p:cNvSpPr>
            <a:spLocks noGrp="1"/>
          </p:cNvSpPr>
          <p:nvPr>
            <p:ph idx="1"/>
          </p:nvPr>
        </p:nvSpPr>
        <p:spPr/>
        <p:txBody>
          <a:bodyPr/>
          <a:lstStyle/>
          <a:p>
            <a:r>
              <a:rPr lang="en-GB" dirty="0" smtClean="0"/>
              <a:t>This week`s spellings are all about converting nouns to adjectives by adding suffixes (endings)</a:t>
            </a:r>
          </a:p>
          <a:p>
            <a:endParaRPr lang="en-GB" dirty="0"/>
          </a:p>
          <a:p>
            <a:r>
              <a:rPr lang="en-GB" dirty="0" smtClean="0"/>
              <a:t>Your word list below contains both the noun and adjective</a:t>
            </a:r>
          </a:p>
          <a:p>
            <a:r>
              <a:rPr lang="en-GB" dirty="0" smtClean="0"/>
              <a:t>For example </a:t>
            </a:r>
            <a:r>
              <a:rPr lang="en-GB" dirty="0" smtClean="0">
                <a:solidFill>
                  <a:srgbClr val="FF0000"/>
                </a:solidFill>
              </a:rPr>
              <a:t>danger</a:t>
            </a:r>
            <a:r>
              <a:rPr lang="en-GB" dirty="0" smtClean="0"/>
              <a:t> becomes </a:t>
            </a:r>
            <a:r>
              <a:rPr lang="en-GB" dirty="0" smtClean="0">
                <a:solidFill>
                  <a:srgbClr val="FF0000"/>
                </a:solidFill>
              </a:rPr>
              <a:t>dangerous</a:t>
            </a:r>
            <a:r>
              <a:rPr lang="en-GB" dirty="0" smtClean="0"/>
              <a:t> by adding </a:t>
            </a:r>
            <a:r>
              <a:rPr lang="en-GB" dirty="0" smtClean="0">
                <a:solidFill>
                  <a:srgbClr val="FF0000"/>
                </a:solidFill>
              </a:rPr>
              <a:t>-</a:t>
            </a:r>
            <a:r>
              <a:rPr lang="en-GB" dirty="0" err="1" smtClean="0">
                <a:solidFill>
                  <a:srgbClr val="FF0000"/>
                </a:solidFill>
              </a:rPr>
              <a:t>ous</a:t>
            </a:r>
            <a:endParaRPr lang="en-GB" dirty="0" smtClean="0">
              <a:solidFill>
                <a:srgbClr val="FF0000"/>
              </a:solidFill>
            </a:endParaRPr>
          </a:p>
          <a:p>
            <a:r>
              <a:rPr lang="en-GB" dirty="0" smtClean="0"/>
              <a:t>Other nouns remove the vowel first and then add the –</a:t>
            </a:r>
            <a:r>
              <a:rPr lang="en-GB" dirty="0" err="1" smtClean="0"/>
              <a:t>ous</a:t>
            </a:r>
            <a:r>
              <a:rPr lang="en-GB" dirty="0" smtClean="0"/>
              <a:t>, such as </a:t>
            </a:r>
            <a:r>
              <a:rPr lang="en-GB" dirty="0" smtClean="0">
                <a:solidFill>
                  <a:srgbClr val="00B050"/>
                </a:solidFill>
              </a:rPr>
              <a:t>nerve</a:t>
            </a:r>
            <a:r>
              <a:rPr lang="en-GB" dirty="0" smtClean="0"/>
              <a:t> and </a:t>
            </a:r>
            <a:r>
              <a:rPr lang="en-GB" dirty="0" smtClean="0">
                <a:solidFill>
                  <a:srgbClr val="00B050"/>
                </a:solidFill>
              </a:rPr>
              <a:t>nervous</a:t>
            </a:r>
            <a:endParaRPr lang="en-US" dirty="0">
              <a:solidFill>
                <a:srgbClr val="00B050"/>
              </a:solidFill>
            </a:endParaRPr>
          </a:p>
        </p:txBody>
      </p:sp>
    </p:spTree>
    <p:extLst>
      <p:ext uri="{BB962C8B-B14F-4D97-AF65-F5344CB8AC3E}">
        <p14:creationId xmlns:p14="http://schemas.microsoft.com/office/powerpoint/2010/main" val="3293257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3</a:t>
            </a:r>
            <a:endParaRPr lang="en-US" dirty="0"/>
          </a:p>
        </p:txBody>
      </p:sp>
      <p:pic>
        <p:nvPicPr>
          <p:cNvPr id="7" name="Content Placeholder 3"/>
          <p:cNvPicPr>
            <a:picLocks noGrp="1" noChangeAspect="1"/>
          </p:cNvPicPr>
          <p:nvPr>
            <p:ph idx="1"/>
          </p:nvPr>
        </p:nvPicPr>
        <p:blipFill>
          <a:blip r:embed="rId2"/>
          <a:stretch>
            <a:fillRect/>
          </a:stretch>
        </p:blipFill>
        <p:spPr>
          <a:xfrm>
            <a:off x="871537" y="2262981"/>
            <a:ext cx="10448925" cy="3476625"/>
          </a:xfrm>
          <a:prstGeom prst="rect">
            <a:avLst/>
          </a:prstGeom>
        </p:spPr>
      </p:pic>
    </p:spTree>
    <p:extLst>
      <p:ext uri="{BB962C8B-B14F-4D97-AF65-F5344CB8AC3E}">
        <p14:creationId xmlns:p14="http://schemas.microsoft.com/office/powerpoint/2010/main" val="976060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group 3</a:t>
            </a:r>
            <a:endParaRPr lang="en-US" dirty="0"/>
          </a:p>
        </p:txBody>
      </p:sp>
      <p:sp>
        <p:nvSpPr>
          <p:cNvPr id="3" name="Content Placeholder 2"/>
          <p:cNvSpPr>
            <a:spLocks noGrp="1"/>
          </p:cNvSpPr>
          <p:nvPr>
            <p:ph idx="1"/>
          </p:nvPr>
        </p:nvSpPr>
        <p:spPr/>
        <p:txBody>
          <a:bodyPr>
            <a:normAutofit/>
          </a:bodyPr>
          <a:lstStyle/>
          <a:p>
            <a:r>
              <a:rPr lang="en-GB" dirty="0" smtClean="0"/>
              <a:t>Then have a go at Phase 5 and 6 games on</a:t>
            </a:r>
          </a:p>
          <a:p>
            <a:r>
              <a:rPr lang="en-US" dirty="0">
                <a:hlinkClick r:id="rId2"/>
              </a:rPr>
              <a:t>https://</a:t>
            </a:r>
            <a:r>
              <a:rPr lang="en-US" dirty="0" smtClean="0">
                <a:hlinkClick r:id="rId2"/>
              </a:rPr>
              <a:t>www.phonicsplay.co.uk/resources</a:t>
            </a:r>
            <a:endParaRPr lang="en-US" dirty="0" smtClean="0"/>
          </a:p>
          <a:p>
            <a:endParaRPr lang="en-GB" dirty="0"/>
          </a:p>
          <a:p>
            <a:r>
              <a:rPr lang="en-GB" dirty="0" smtClean="0"/>
              <a:t>Or practise, play games and test yourself on Spelling </a:t>
            </a:r>
            <a:r>
              <a:rPr lang="en-GB" dirty="0"/>
              <a:t>Frame </a:t>
            </a:r>
            <a:r>
              <a:rPr lang="en-GB" dirty="0">
                <a:hlinkClick r:id="rId3"/>
              </a:rPr>
              <a:t>https://</a:t>
            </a:r>
            <a:r>
              <a:rPr lang="en-GB" dirty="0" smtClean="0">
                <a:hlinkClick r:id="rId3"/>
              </a:rPr>
              <a:t>spellingframe.co.uk/spelling-rule/16/11-The-suffix-ous-1-of-2</a:t>
            </a:r>
            <a:endParaRPr lang="en-GB" dirty="0" smtClean="0"/>
          </a:p>
          <a:p>
            <a:endParaRPr lang="en-GB" dirty="0" smtClean="0"/>
          </a:p>
          <a:p>
            <a:pPr marL="0" indent="0">
              <a:buNone/>
            </a:pPr>
            <a:endParaRPr lang="en-GB" dirty="0" smtClean="0"/>
          </a:p>
          <a:p>
            <a:endParaRPr lang="en-US" dirty="0"/>
          </a:p>
        </p:txBody>
      </p:sp>
    </p:spTree>
    <p:extLst>
      <p:ext uri="{BB962C8B-B14F-4D97-AF65-F5344CB8AC3E}">
        <p14:creationId xmlns:p14="http://schemas.microsoft.com/office/powerpoint/2010/main" val="3514945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2</a:t>
            </a:r>
            <a:endParaRPr lang="en-US" dirty="0"/>
          </a:p>
        </p:txBody>
      </p:sp>
      <p:sp>
        <p:nvSpPr>
          <p:cNvPr id="3" name="Content Placeholder 2"/>
          <p:cNvSpPr>
            <a:spLocks noGrp="1"/>
          </p:cNvSpPr>
          <p:nvPr>
            <p:ph idx="1"/>
          </p:nvPr>
        </p:nvSpPr>
        <p:spPr/>
        <p:txBody>
          <a:bodyPr/>
          <a:lstStyle/>
          <a:p>
            <a:r>
              <a:rPr lang="en-US" dirty="0"/>
              <a:t>Prefixes are groups of letters that can be added to the beginning of root words. They </a:t>
            </a:r>
            <a:r>
              <a:rPr lang="en-US" dirty="0" smtClean="0"/>
              <a:t>usually change </a:t>
            </a:r>
            <a:r>
              <a:rPr lang="en-US" dirty="0"/>
              <a:t>the meaning of the root word. The focus prefixes for this unit are </a:t>
            </a:r>
            <a:r>
              <a:rPr lang="en-US" i="1" dirty="0">
                <a:solidFill>
                  <a:srgbClr val="FF0000"/>
                </a:solidFill>
              </a:rPr>
              <a:t>anti</a:t>
            </a:r>
            <a:r>
              <a:rPr lang="en-US" dirty="0">
                <a:solidFill>
                  <a:srgbClr val="FF0000"/>
                </a:solidFill>
              </a:rPr>
              <a:t>- and </a:t>
            </a:r>
            <a:r>
              <a:rPr lang="en-US" i="1" dirty="0">
                <a:solidFill>
                  <a:srgbClr val="FF0000"/>
                </a:solidFill>
              </a:rPr>
              <a:t>sub-</a:t>
            </a:r>
            <a:r>
              <a:rPr lang="en-US" dirty="0"/>
              <a:t>. </a:t>
            </a:r>
            <a:endParaRPr lang="en-US" dirty="0" smtClean="0"/>
          </a:p>
          <a:p>
            <a:r>
              <a:rPr lang="en-US" dirty="0" smtClean="0"/>
              <a:t>The prefix </a:t>
            </a:r>
            <a:r>
              <a:rPr lang="en-US" i="1" dirty="0"/>
              <a:t>anti- </a:t>
            </a:r>
            <a:r>
              <a:rPr lang="en-US" dirty="0"/>
              <a:t>means </a:t>
            </a:r>
            <a:r>
              <a:rPr lang="en-US" i="1" dirty="0">
                <a:solidFill>
                  <a:srgbClr val="FF0000"/>
                </a:solidFill>
              </a:rPr>
              <a:t>against</a:t>
            </a:r>
            <a:r>
              <a:rPr lang="en-US" dirty="0">
                <a:solidFill>
                  <a:srgbClr val="FF0000"/>
                </a:solidFill>
              </a:rPr>
              <a:t>. </a:t>
            </a:r>
            <a:r>
              <a:rPr lang="en-US" dirty="0"/>
              <a:t>The prefix </a:t>
            </a:r>
            <a:r>
              <a:rPr lang="en-US" i="1" dirty="0"/>
              <a:t>sub- </a:t>
            </a:r>
            <a:r>
              <a:rPr lang="en-US" dirty="0"/>
              <a:t>means </a:t>
            </a:r>
            <a:r>
              <a:rPr lang="en-US" i="1" dirty="0">
                <a:solidFill>
                  <a:srgbClr val="FF0000"/>
                </a:solidFill>
              </a:rPr>
              <a:t>under </a:t>
            </a:r>
            <a:r>
              <a:rPr lang="en-US" dirty="0">
                <a:solidFill>
                  <a:srgbClr val="FF0000"/>
                </a:solidFill>
              </a:rPr>
              <a:t>or </a:t>
            </a:r>
            <a:r>
              <a:rPr lang="en-US" i="1" dirty="0">
                <a:solidFill>
                  <a:srgbClr val="FF0000"/>
                </a:solidFill>
              </a:rPr>
              <a:t>below</a:t>
            </a:r>
            <a:r>
              <a:rPr lang="en-US" dirty="0">
                <a:solidFill>
                  <a:srgbClr val="FF0000"/>
                </a:solidFill>
              </a:rPr>
              <a:t>.</a:t>
            </a:r>
          </a:p>
        </p:txBody>
      </p:sp>
    </p:spTree>
    <p:extLst>
      <p:ext uri="{BB962C8B-B14F-4D97-AF65-F5344CB8AC3E}">
        <p14:creationId xmlns:p14="http://schemas.microsoft.com/office/powerpoint/2010/main" val="621797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1200</TotalTime>
  <Words>478</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English 24/02/2021</vt:lpstr>
      <vt:lpstr>Reading Activity  Please see the next slides for your group`s activity</vt:lpstr>
      <vt:lpstr>Groups 1 and 2 </vt:lpstr>
      <vt:lpstr>Group 3 </vt:lpstr>
      <vt:lpstr>Group 4 </vt:lpstr>
      <vt:lpstr>Spellings – Group 3</vt:lpstr>
      <vt:lpstr>Handwriting and Spellings Group 3</vt:lpstr>
      <vt:lpstr>Spelling group 3</vt:lpstr>
      <vt:lpstr>Handwriting + Spellings Group 2</vt:lpstr>
      <vt:lpstr>Handwriting and Spellings Group 2  </vt:lpstr>
      <vt:lpstr>Group 2 Spellings</vt:lpstr>
      <vt:lpstr>Handwriting + Spellings Group 1 </vt:lpstr>
      <vt:lpstr>Handwriting + Spellings Group 1 </vt:lpstr>
      <vt:lpstr>Handwriting</vt:lpstr>
      <vt:lpstr>Grammar</vt:lpstr>
      <vt:lpstr>Grammar – subordinate conjunctions</vt:lpstr>
      <vt:lpstr>Writing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11/01/2021</dc:title>
  <dc:creator>Ed Tiffany</dc:creator>
  <cp:lastModifiedBy>Ed Tiffany</cp:lastModifiedBy>
  <cp:revision>118</cp:revision>
  <dcterms:created xsi:type="dcterms:W3CDTF">2021-01-07T10:15:57Z</dcterms:created>
  <dcterms:modified xsi:type="dcterms:W3CDTF">2021-02-20T07:26:23Z</dcterms:modified>
</cp:coreProperties>
</file>