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4"/>
    <p:sldMasterId id="2147483816" r:id="rId5"/>
    <p:sldMasterId id="2147483796" r:id="rId6"/>
    <p:sldMasterId id="2147483690" r:id="rId7"/>
    <p:sldMasterId id="2147483771" r:id="rId8"/>
    <p:sldMasterId id="2147483716" r:id="rId9"/>
    <p:sldMasterId id="2147483833" r:id="rId10"/>
  </p:sldMasterIdLst>
  <p:notesMasterIdLst>
    <p:notesMasterId r:id="rId18"/>
  </p:notesMasterIdLst>
  <p:handoutMasterIdLst>
    <p:handoutMasterId r:id="rId19"/>
  </p:handoutMasterIdLst>
  <p:sldIdLst>
    <p:sldId id="323" r:id="rId11"/>
    <p:sldId id="358" r:id="rId12"/>
    <p:sldId id="360" r:id="rId13"/>
    <p:sldId id="348" r:id="rId14"/>
    <p:sldId id="340" r:id="rId15"/>
    <p:sldId id="361" r:id="rId16"/>
    <p:sldId id="3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irtrade powerpoint template" id="{5CC22850-5438-4301-8927-EC99564AFB50}">
          <p14:sldIdLst>
            <p14:sldId id="323"/>
            <p14:sldId id="358"/>
            <p14:sldId id="360"/>
            <p14:sldId id="348"/>
            <p14:sldId id="340"/>
            <p14:sldId id="361"/>
            <p14:sldId id="362"/>
          </p14:sldIdLst>
        </p14:section>
        <p14:section name="User guide" id="{5F475060-44D8-458C-844B-9FB8C2CF7BF6}">
          <p14:sldIdLst/>
        </p14:section>
        <p14:section name="Slide library" id="{2FB3A95C-37CC-48BA-817F-E7A55ED1612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600"/>
    <a:srgbClr val="00B9E5"/>
    <a:srgbClr val="CBD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8" autoAdjust="0"/>
    <p:restoredTop sz="65967" autoAdjust="0"/>
  </p:normalViewPr>
  <p:slideViewPr>
    <p:cSldViewPr snapToGrid="0">
      <p:cViewPr varScale="1">
        <p:scale>
          <a:sx n="86" d="100"/>
          <a:sy n="86" d="100"/>
        </p:scale>
        <p:origin x="494"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530D97-8A1B-4434-AB55-95DE88932D46}" type="datetimeFigureOut">
              <a:rPr lang="en-GB" smtClean="0"/>
              <a:t>22/02/2021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5B02F0-C37D-463D-AC27-3178F5BB1A42}" type="slidenum">
              <a:rPr lang="en-GB" smtClean="0"/>
              <a:t>‹#›</a:t>
            </a:fld>
            <a:endParaRPr lang="en-GB"/>
          </a:p>
        </p:txBody>
      </p:sp>
    </p:spTree>
    <p:extLst>
      <p:ext uri="{BB962C8B-B14F-4D97-AF65-F5344CB8AC3E}">
        <p14:creationId xmlns:p14="http://schemas.microsoft.com/office/powerpoint/2010/main" val="17339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A2674-A122-4EB0-A132-03AD0FCDC342}" type="datetimeFigureOut">
              <a:rPr lang="en-GB" smtClean="0"/>
              <a:t>22/02/2021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A1FBB-3C13-46E2-9B51-36A8C58A2DC6}" type="slidenum">
              <a:rPr lang="en-GB" smtClean="0"/>
              <a:t>‹#›</a:t>
            </a:fld>
            <a:endParaRPr lang="en-GB"/>
          </a:p>
        </p:txBody>
      </p:sp>
    </p:spTree>
    <p:extLst>
      <p:ext uri="{BB962C8B-B14F-4D97-AF65-F5344CB8AC3E}">
        <p14:creationId xmlns:p14="http://schemas.microsoft.com/office/powerpoint/2010/main" val="404986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0DA1FBB-3C13-46E2-9B51-36A8C58A2DC6}" type="slidenum">
              <a:rPr lang="en-GB" smtClean="0"/>
              <a:t>1</a:t>
            </a:fld>
            <a:endParaRPr lang="en-GB"/>
          </a:p>
        </p:txBody>
      </p:sp>
    </p:spTree>
    <p:extLst>
      <p:ext uri="{BB962C8B-B14F-4D97-AF65-F5344CB8AC3E}">
        <p14:creationId xmlns:p14="http://schemas.microsoft.com/office/powerpoint/2010/main" val="75550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4</a:t>
            </a:fld>
            <a:endParaRPr lang="en-GB"/>
          </a:p>
        </p:txBody>
      </p:sp>
    </p:spTree>
    <p:extLst>
      <p:ext uri="{BB962C8B-B14F-4D97-AF65-F5344CB8AC3E}">
        <p14:creationId xmlns:p14="http://schemas.microsoft.com/office/powerpoint/2010/main" val="139993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5</a:t>
            </a:fld>
            <a:endParaRPr lang="en-GB"/>
          </a:p>
        </p:txBody>
      </p:sp>
    </p:spTree>
    <p:extLst>
      <p:ext uri="{BB962C8B-B14F-4D97-AF65-F5344CB8AC3E}">
        <p14:creationId xmlns:p14="http://schemas.microsoft.com/office/powerpoint/2010/main" val="396333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6</a:t>
            </a:fld>
            <a:endParaRPr lang="en-GB"/>
          </a:p>
        </p:txBody>
      </p:sp>
    </p:spTree>
    <p:extLst>
      <p:ext uri="{BB962C8B-B14F-4D97-AF65-F5344CB8AC3E}">
        <p14:creationId xmlns:p14="http://schemas.microsoft.com/office/powerpoint/2010/main" val="393979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7</a:t>
            </a:fld>
            <a:endParaRPr lang="en-GB"/>
          </a:p>
        </p:txBody>
      </p:sp>
    </p:spTree>
    <p:extLst>
      <p:ext uri="{BB962C8B-B14F-4D97-AF65-F5344CB8AC3E}">
        <p14:creationId xmlns:p14="http://schemas.microsoft.com/office/powerpoint/2010/main" val="796824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youtube.com/user/Fairtradefoundation" TargetMode="External"/><Relationship Id="rId3" Type="http://schemas.openxmlformats.org/officeDocument/2006/relationships/image" Target="../media/image37.png"/><Relationship Id="rId7" Type="http://schemas.openxmlformats.org/officeDocument/2006/relationships/hyperlink" Target="https://www.instagram.com/fairtradeuk/?hl=en" TargetMode="External"/><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Master" Target="../slideMasters/slideMaster6.xml"/><Relationship Id="rId6" Type="http://schemas.openxmlformats.org/officeDocument/2006/relationships/image" Target="../media/image38.png"/><Relationship Id="rId11" Type="http://schemas.openxmlformats.org/officeDocument/2006/relationships/hyperlink" Target="https://twitter.com/FairtradeUK?ref_src=twsrc%5egoogle|twcamp%5eserp|twgr%5eauthor" TargetMode="External"/><Relationship Id="rId5" Type="http://schemas.openxmlformats.org/officeDocument/2006/relationships/hyperlink" Target="https://www.facebook.com/FairtradeFoundation/" TargetMode="External"/><Relationship Id="rId10" Type="http://schemas.openxmlformats.org/officeDocument/2006/relationships/image" Target="../media/image40.png"/><Relationship Id="rId4" Type="http://schemas.openxmlformats.org/officeDocument/2006/relationships/image" Target="../media/image6.png"/><Relationship Id="rId9" Type="http://schemas.openxmlformats.org/officeDocument/2006/relationships/hyperlink" Target="https://www.linkedin.com/company/the-fairtrade-foundation/" TargetMode="External"/><Relationship Id="rId14" Type="http://schemas.openxmlformats.org/officeDocument/2006/relationships/image" Target="../media/image42.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s://twitter.com/FairtradeUK?ref_src=twsrc%5egoogle|twcamp%5eserp|twgr%5eauthor" TargetMode="External"/><Relationship Id="rId3" Type="http://schemas.openxmlformats.org/officeDocument/2006/relationships/hyperlink" Target="https://action.fairtrade.org.uk/page/60826/subscribe/1" TargetMode="External"/><Relationship Id="rId7" Type="http://schemas.openxmlformats.org/officeDocument/2006/relationships/hyperlink" Target="https://www.facebook.com/FairtradeFoundation/" TargetMode="External"/><Relationship Id="rId12" Type="http://schemas.openxmlformats.org/officeDocument/2006/relationships/image" Target="../media/image40.png"/><Relationship Id="rId2" Type="http://schemas.openxmlformats.org/officeDocument/2006/relationships/image" Target="../media/image36.png"/><Relationship Id="rId16" Type="http://schemas.openxmlformats.org/officeDocument/2006/relationships/image" Target="../media/image42.png"/><Relationship Id="rId1" Type="http://schemas.openxmlformats.org/officeDocument/2006/relationships/slideMaster" Target="../slideMasters/slideMaster6.xml"/><Relationship Id="rId6" Type="http://schemas.openxmlformats.org/officeDocument/2006/relationships/image" Target="../media/image6.png"/><Relationship Id="rId11" Type="http://schemas.openxmlformats.org/officeDocument/2006/relationships/hyperlink" Target="https://www.linkedin.com/company/the-fairtrade-foundation/" TargetMode="External"/><Relationship Id="rId5" Type="http://schemas.openxmlformats.org/officeDocument/2006/relationships/hyperlink" Target="https://www.fairtrade.org.uk/for-business/" TargetMode="External"/><Relationship Id="rId15" Type="http://schemas.openxmlformats.org/officeDocument/2006/relationships/hyperlink" Target="https://www.youtube.com/user/Fairtradefoundation" TargetMode="External"/><Relationship Id="rId10" Type="http://schemas.openxmlformats.org/officeDocument/2006/relationships/image" Target="../media/image39.png"/><Relationship Id="rId4" Type="http://schemas.openxmlformats.org/officeDocument/2006/relationships/hyperlink" Target="https://fairfile.fairtrade.org.uk/fairfile/index.php/s/I7hIkRVs9qNQFT1" TargetMode="External"/><Relationship Id="rId9" Type="http://schemas.openxmlformats.org/officeDocument/2006/relationships/hyperlink" Target="https://www.instagram.com/fairtradeuk/?hl=en" TargetMode="External"/><Relationship Id="rId14" Type="http://schemas.openxmlformats.org/officeDocument/2006/relationships/image" Target="../media/image41.png"/></Relationships>
</file>

<file path=ppt/slideLayouts/_rels/slideLayout39.xml.rels><?xml version="1.0" encoding="UTF-8" standalone="yes"?>
<Relationships xmlns="http://schemas.openxmlformats.org/package/2006/relationships"><Relationship Id="rId8" Type="http://schemas.openxmlformats.org/officeDocument/2006/relationships/hyperlink" Target="https://www.linkedin.com/company/the-fairtrade-foundation/" TargetMode="External"/><Relationship Id="rId13"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hyperlink" Target="https://www.youtube.com/user/Fairtradefoundation" TargetMode="External"/><Relationship Id="rId2" Type="http://schemas.openxmlformats.org/officeDocument/2006/relationships/image" Target="../media/image43.png"/><Relationship Id="rId1" Type="http://schemas.openxmlformats.org/officeDocument/2006/relationships/slideMaster" Target="../slideMasters/slideMaster6.xml"/><Relationship Id="rId6" Type="http://schemas.openxmlformats.org/officeDocument/2006/relationships/hyperlink" Target="https://www.instagram.com/fairtradeuk/?hl=en" TargetMode="External"/><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hyperlink" Target="https://twitter.com/FairtradeUK?ref_src=twsrc%5egoogle|twcamp%5eserp|twgr%5eauthor" TargetMode="External"/><Relationship Id="rId4" Type="http://schemas.openxmlformats.org/officeDocument/2006/relationships/hyperlink" Target="https://www.facebook.com/FairtradeFoundation/" TargetMode="External"/><Relationship Id="rId9" Type="http://schemas.openxmlformats.org/officeDocument/2006/relationships/image" Target="../media/image4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descr="Three people looking over the Gola Rainforest, Sierra Leone" title="Guardians of the rainforest">
            <a:extLst>
              <a:ext uri="{FF2B5EF4-FFF2-40B4-BE49-F238E27FC236}">
                <a16:creationId xmlns:a16="http://schemas.microsoft.com/office/drawing/2014/main" id="{27F2AB38-032F-D247-BEB6-92B216F7AA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
          <a:stretch/>
        </p:blipFill>
        <p:spPr>
          <a:xfrm>
            <a:off x="0" y="357003"/>
            <a:ext cx="12192000" cy="6498251"/>
          </a:xfrm>
          <a:prstGeom prst="rect">
            <a:avLst/>
          </a:prstGeom>
        </p:spPr>
      </p:pic>
      <p:sp>
        <p:nvSpPr>
          <p:cNvPr id="6" name="Manual Input 1" descr="Blue strip sitting diagonally at the bottom of the image" title="Blue strip">
            <a:extLst>
              <a:ext uri="{FF2B5EF4-FFF2-40B4-BE49-F238E27FC236}">
                <a16:creationId xmlns:a16="http://schemas.microsoft.com/office/drawing/2014/main" id="{982FAD24-E141-5544-AE54-D73F6B544E74}"/>
              </a:ext>
            </a:extLst>
          </p:cNvPr>
          <p:cNvSpPr/>
          <p:nvPr userDrawn="1"/>
        </p:nvSpPr>
        <p:spPr>
          <a:xfrm rot="10800000" flipH="1" flipV="1">
            <a:off x="0" y="5580668"/>
            <a:ext cx="12192000" cy="12773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anual Input 1" descr="Green diagonal strip sitting on top of image" title="Green strip">
            <a:extLst>
              <a:ext uri="{FF2B5EF4-FFF2-40B4-BE49-F238E27FC236}">
                <a16:creationId xmlns:a16="http://schemas.microsoft.com/office/drawing/2014/main" id="{B5D0A1A6-8646-364A-BAD3-84C5CB8EC5FA}"/>
              </a:ext>
            </a:extLst>
          </p:cNvPr>
          <p:cNvSpPr/>
          <p:nvPr userDrawn="1"/>
        </p:nvSpPr>
        <p:spPr>
          <a:xfrm flipH="1" flipV="1">
            <a:off x="0" y="0"/>
            <a:ext cx="12192000" cy="11880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Fairtrade brand logo" title="Choose the world you want">
            <a:extLst>
              <a:ext uri="{FF2B5EF4-FFF2-40B4-BE49-F238E27FC236}">
                <a16:creationId xmlns:a16="http://schemas.microsoft.com/office/drawing/2014/main" id="{C886CEFD-6ADF-7141-9106-E724BC916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4239" y="5821771"/>
            <a:ext cx="3049293" cy="863748"/>
          </a:xfrm>
          <a:prstGeom prst="rect">
            <a:avLst/>
          </a:prstGeom>
        </p:spPr>
      </p:pic>
      <p:sp>
        <p:nvSpPr>
          <p:cNvPr id="9" name="Text Placeholder 7">
            <a:extLst>
              <a:ext uri="{FF2B5EF4-FFF2-40B4-BE49-F238E27FC236}">
                <a16:creationId xmlns:a16="http://schemas.microsoft.com/office/drawing/2014/main" id="{69EE0106-D492-2D44-BCAB-95A413853BEC}"/>
              </a:ext>
            </a:extLst>
          </p:cNvPr>
          <p:cNvSpPr>
            <a:spLocks noGrp="1"/>
          </p:cNvSpPr>
          <p:nvPr>
            <p:ph type="body" sz="quarter" idx="12" hasCustomPrompt="1"/>
          </p:nvPr>
        </p:nvSpPr>
        <p:spPr>
          <a:xfrm>
            <a:off x="237974" y="6185775"/>
            <a:ext cx="5397282" cy="246221"/>
          </a:xfrm>
          <a:prstGeom prst="rect">
            <a:avLst/>
          </a:prstGeom>
        </p:spPr>
        <p:txBody>
          <a:bodyPr wrap="square" lIns="0" tIns="0" rIns="0" bIns="0">
            <a:spAutoFit/>
          </a:bodyPr>
          <a:lstStyle>
            <a:lvl1pPr marL="0" indent="0">
              <a:lnSpc>
                <a:spcPct val="100000"/>
              </a:lnSpc>
              <a:spcBef>
                <a:spcPts val="0"/>
              </a:spcBef>
              <a:buNone/>
              <a:defRPr sz="1600" baseline="0">
                <a:solidFill>
                  <a:schemeClr val="tx1"/>
                </a:solidFill>
                <a:latin typeface="+mn-lt"/>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425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7">
    <p:spTree>
      <p:nvGrpSpPr>
        <p:cNvPr id="1" name=""/>
        <p:cNvGrpSpPr/>
        <p:nvPr/>
      </p:nvGrpSpPr>
      <p:grpSpPr>
        <a:xfrm>
          <a:off x="0" y="0"/>
          <a:ext cx="0" cy="0"/>
          <a:chOff x="0" y="0"/>
          <a:chExt cx="0" cy="0"/>
        </a:xfrm>
      </p:grpSpPr>
      <p:pic>
        <p:nvPicPr>
          <p:cNvPr id="3" name="Picture 2" descr="Photograph showing the backs of three people as they look over the Gola Rainforest in Sierra Leone." title="Guardians of the rainforest">
            <a:extLst>
              <a:ext uri="{FF2B5EF4-FFF2-40B4-BE49-F238E27FC236}">
                <a16:creationId xmlns:a16="http://schemas.microsoft.com/office/drawing/2014/main" id="{82936CD0-4460-1B47-9178-438AA6D25A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038"/>
          <a:stretch/>
        </p:blipFill>
        <p:spPr>
          <a:xfrm>
            <a:off x="0" y="-4462"/>
            <a:ext cx="10666194" cy="6862462"/>
          </a:xfrm>
          <a:prstGeom prst="rect">
            <a:avLst/>
          </a:prstGeom>
        </p:spPr>
      </p:pic>
      <p:sp>
        <p:nvSpPr>
          <p:cNvPr id="4" name="Freeform 3"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240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8">
    <p:spTree>
      <p:nvGrpSpPr>
        <p:cNvPr id="1" name=""/>
        <p:cNvGrpSpPr/>
        <p:nvPr/>
      </p:nvGrpSpPr>
      <p:grpSpPr>
        <a:xfrm>
          <a:off x="0" y="0"/>
          <a:ext cx="0" cy="0"/>
          <a:chOff x="0" y="0"/>
          <a:chExt cx="0" cy="0"/>
        </a:xfrm>
      </p:grpSpPr>
      <p:pic>
        <p:nvPicPr>
          <p:cNvPr id="3" name="Picture 2" descr="Girl writing on blackboard at school" title="Education">
            <a:extLst>
              <a:ext uri="{FF2B5EF4-FFF2-40B4-BE49-F238E27FC236}">
                <a16:creationId xmlns:a16="http://schemas.microsoft.com/office/drawing/2014/main" id="{305BF768-2AD5-5A41-9A87-658F20FA7F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388964" cy="6870492"/>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6963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9">
    <p:spTree>
      <p:nvGrpSpPr>
        <p:cNvPr id="1" name=""/>
        <p:cNvGrpSpPr/>
        <p:nvPr/>
      </p:nvGrpSpPr>
      <p:grpSpPr>
        <a:xfrm>
          <a:off x="0" y="0"/>
          <a:ext cx="0" cy="0"/>
          <a:chOff x="0" y="0"/>
          <a:chExt cx="0" cy="0"/>
        </a:xfrm>
      </p:grpSpPr>
      <p:pic>
        <p:nvPicPr>
          <p:cNvPr id="3" name="Picture 2" descr="Photograph of irrigation system that has been funded by Fairtrade premium" title="Irrigation">
            <a:extLst>
              <a:ext uri="{FF2B5EF4-FFF2-40B4-BE49-F238E27FC236}">
                <a16:creationId xmlns:a16="http://schemas.microsoft.com/office/drawing/2014/main" id="{B943BFB6-9674-3945-A4D9-03E89C5773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7" b="-7925"/>
          <a:stretch/>
        </p:blipFill>
        <p:spPr>
          <a:xfrm>
            <a:off x="-28575" y="-9525"/>
            <a:ext cx="5501390" cy="6096000"/>
          </a:xfrm>
          <a:prstGeom prst="rect">
            <a:avLst/>
          </a:prstGeom>
        </p:spPr>
      </p:pic>
      <p:pic>
        <p:nvPicPr>
          <p:cNvPr id="4" name="Picture 3" descr="Illustration showing banana plants and loose bananas" title="Banana illustration">
            <a:extLst>
              <a:ext uri="{FF2B5EF4-FFF2-40B4-BE49-F238E27FC236}">
                <a16:creationId xmlns:a16="http://schemas.microsoft.com/office/drawing/2014/main" id="{49BF9F3A-05DB-5643-B3C7-C945955C25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75" y="4766192"/>
            <a:ext cx="5201587" cy="2100046"/>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11"/>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9107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10">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2C09B6-1454-0742-8B5D-3EF89686C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829085" y="829086"/>
            <a:ext cx="6858002" cy="5199832"/>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0747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11">
    <p:spTree>
      <p:nvGrpSpPr>
        <p:cNvPr id="1" name=""/>
        <p:cNvGrpSpPr/>
        <p:nvPr/>
      </p:nvGrpSpPr>
      <p:grpSpPr>
        <a:xfrm>
          <a:off x="0" y="0"/>
          <a:ext cx="0" cy="0"/>
          <a:chOff x="0" y="0"/>
          <a:chExt cx="0" cy="0"/>
        </a:xfrm>
      </p:grpSpPr>
      <p:sp>
        <p:nvSpPr>
          <p:cNvPr id="3"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4" name="Picture 3" descr="Picture of a doctor taking a patients blood pressure" title="Healthcare">
            <a:extLst>
              <a:ext uri="{FF2B5EF4-FFF2-40B4-BE49-F238E27FC236}">
                <a16:creationId xmlns:a16="http://schemas.microsoft.com/office/drawing/2014/main" id="{D018C62C-38EB-244F-83B6-D8334787C1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486401" cy="6866238"/>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09424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12">
    <p:spTree>
      <p:nvGrpSpPr>
        <p:cNvPr id="1" name=""/>
        <p:cNvGrpSpPr/>
        <p:nvPr/>
      </p:nvGrpSpPr>
      <p:grpSpPr>
        <a:xfrm>
          <a:off x="0" y="0"/>
          <a:ext cx="0" cy="0"/>
          <a:chOff x="0" y="0"/>
          <a:chExt cx="0" cy="0"/>
        </a:xfrm>
      </p:grpSpPr>
      <p:pic>
        <p:nvPicPr>
          <p:cNvPr id="3" name="Picture 2" descr="Photograph of graduates from Women's school of leadership celebrating " title="Womens school of leadership">
            <a:extLst>
              <a:ext uri="{FF2B5EF4-FFF2-40B4-BE49-F238E27FC236}">
                <a16:creationId xmlns:a16="http://schemas.microsoft.com/office/drawing/2014/main" id="{F5B36F40-BEA5-EB4F-BD5D-221A107E31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692433" cy="6862462"/>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81512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13">
    <p:spTree>
      <p:nvGrpSpPr>
        <p:cNvPr id="1" name=""/>
        <p:cNvGrpSpPr/>
        <p:nvPr/>
      </p:nvGrpSpPr>
      <p:grpSpPr>
        <a:xfrm>
          <a:off x="0" y="0"/>
          <a:ext cx="0" cy="0"/>
          <a:chOff x="0" y="0"/>
          <a:chExt cx="0" cy="0"/>
        </a:xfrm>
      </p:grpSpPr>
      <p:pic>
        <p:nvPicPr>
          <p:cNvPr id="6" name="Picture 5" descr="Lady in Fairtrade top hosting a session for an audience" title="Women School of Leadership"/>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380" y="-4462"/>
            <a:ext cx="5305425" cy="6858000"/>
          </a:xfrm>
          <a:prstGeom prst="rect">
            <a:avLst/>
          </a:prstGeom>
        </p:spPr>
      </p:pic>
      <p:sp>
        <p:nvSpPr>
          <p:cNvPr id="3" name="Freeform 2"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5" name="Picture 4"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6818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14">
    <p:spTree>
      <p:nvGrpSpPr>
        <p:cNvPr id="1" name=""/>
        <p:cNvGrpSpPr/>
        <p:nvPr/>
      </p:nvGrpSpPr>
      <p:grpSpPr>
        <a:xfrm>
          <a:off x="0" y="0"/>
          <a:ext cx="0" cy="0"/>
          <a:chOff x="0" y="0"/>
          <a:chExt cx="0" cy="0"/>
        </a:xfrm>
      </p:grpSpPr>
      <p:sp>
        <p:nvSpPr>
          <p:cNvPr id="3"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4" name="Picture 3" descr="Up close photograph of scales used to weigh cocoa beans to ensure the producer is receiving a fair price" title="Fair price scales">
            <a:extLst>
              <a:ext uri="{FF2B5EF4-FFF2-40B4-BE49-F238E27FC236}">
                <a16:creationId xmlns:a16="http://schemas.microsoft.com/office/drawing/2014/main" id="{B0CCEB81-6442-F544-80A1-58764CDF3D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199833" cy="6858000"/>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38246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15">
    <p:spTree>
      <p:nvGrpSpPr>
        <p:cNvPr id="1" name=""/>
        <p:cNvGrpSpPr/>
        <p:nvPr/>
      </p:nvGrpSpPr>
      <p:grpSpPr>
        <a:xfrm>
          <a:off x="0" y="0"/>
          <a:ext cx="0" cy="0"/>
          <a:chOff x="0" y="0"/>
          <a:chExt cx="0" cy="0"/>
        </a:xfrm>
      </p:grpSpPr>
      <p:sp>
        <p:nvSpPr>
          <p:cNvPr id="9"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10" name="Picture 9" descr="A crowd of people dressed in green blue and black, together the shape of the figures make the Fairtrade logo which is a black figure with its arm raised surrounded in blue and green." title="Fairtrade community">
            <a:extLst>
              <a:ext uri="{FF2B5EF4-FFF2-40B4-BE49-F238E27FC236}">
                <a16:creationId xmlns:a16="http://schemas.microsoft.com/office/drawing/2014/main" id="{550ACB4A-5ED0-7B44-B639-B24C42D1E2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61"/>
            <a:ext cx="5607735" cy="6870700"/>
          </a:xfrm>
          <a:prstGeom prst="rect">
            <a:avLst/>
          </a:prstGeom>
        </p:spPr>
      </p:pic>
      <p:sp>
        <p:nvSpPr>
          <p:cNvPr id="11" name="Freeform 10"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14" name="Picture 13"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2414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16">
    <p:spTree>
      <p:nvGrpSpPr>
        <p:cNvPr id="1" name=""/>
        <p:cNvGrpSpPr/>
        <p:nvPr/>
      </p:nvGrpSpPr>
      <p:grpSpPr>
        <a:xfrm>
          <a:off x="0" y="0"/>
          <a:ext cx="0" cy="0"/>
          <a:chOff x="0" y="0"/>
          <a:chExt cx="0" cy="0"/>
        </a:xfrm>
      </p:grpSpPr>
      <p:sp>
        <p:nvSpPr>
          <p:cNvPr id="3"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4" name="Picture 3" descr="A crowd of people dressed in green blue and black, together the shape of the figures make the Fairtrade logo which is a black figure with its arm raised surrounded in blue and green." title="Fairtrade community">
            <a:extLst>
              <a:ext uri="{FF2B5EF4-FFF2-40B4-BE49-F238E27FC236}">
                <a16:creationId xmlns:a16="http://schemas.microsoft.com/office/drawing/2014/main" id="{550ACB4A-5ED0-7B44-B639-B24C42D1E2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61"/>
            <a:ext cx="5607735" cy="6870700"/>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791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e title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356350"/>
            <a:ext cx="2743200" cy="365125"/>
          </a:xfrm>
          <a:prstGeom prst="rect">
            <a:avLst/>
          </a:prstGeom>
        </p:spPr>
        <p:txBody>
          <a:bodyPr/>
          <a:lstStyle/>
          <a:p>
            <a:fld id="{23EE135B-0AA9-4651-AFAA-9E3398D639F7}" type="slidenum">
              <a:rPr lang="en-GB" smtClean="0"/>
              <a:t>‹#›</a:t>
            </a:fld>
            <a:endParaRPr lang="en-GB"/>
          </a:p>
        </p:txBody>
      </p:sp>
      <p:pic>
        <p:nvPicPr>
          <p:cNvPr id="4" name="Picture 3" descr="A crowd of people dressed in green blue and black, together the shape of the figures make the Fairtrade logo which is a black figure with its arm raised surrounded in blue and green." title="Fairtrade community">
            <a:extLst>
              <a:ext uri="{FF2B5EF4-FFF2-40B4-BE49-F238E27FC236}">
                <a16:creationId xmlns:a16="http://schemas.microsoft.com/office/drawing/2014/main" id="{D77E944B-D76B-B345-AA48-687558E163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1624"/>
            <a:ext cx="12192000" cy="6685519"/>
          </a:xfrm>
          <a:prstGeom prst="rect">
            <a:avLst/>
          </a:prstGeom>
        </p:spPr>
      </p:pic>
      <p:sp>
        <p:nvSpPr>
          <p:cNvPr id="5" name="Manual Input 1" descr="Green strip sitting on top of the image at the bottom of the screen" title="Green strip">
            <a:extLst>
              <a:ext uri="{FF2B5EF4-FFF2-40B4-BE49-F238E27FC236}">
                <a16:creationId xmlns:a16="http://schemas.microsoft.com/office/drawing/2014/main" id="{C38F1D03-8B61-8A4A-9A62-085983ACEAB5}"/>
              </a:ext>
            </a:extLst>
          </p:cNvPr>
          <p:cNvSpPr/>
          <p:nvPr userDrawn="1"/>
        </p:nvSpPr>
        <p:spPr>
          <a:xfrm rot="10800000" flipH="1" flipV="1">
            <a:off x="0" y="5580668"/>
            <a:ext cx="12192000" cy="12773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anual Input 1" descr="Blue strip sitting on top of the image at the top of the screen" title="Blue strip">
            <a:extLst>
              <a:ext uri="{FF2B5EF4-FFF2-40B4-BE49-F238E27FC236}">
                <a16:creationId xmlns:a16="http://schemas.microsoft.com/office/drawing/2014/main" id="{B5D0A1A6-8646-364A-BAD3-84C5CB8EC5FA}"/>
              </a:ext>
            </a:extLst>
          </p:cNvPr>
          <p:cNvSpPr/>
          <p:nvPr userDrawn="1"/>
        </p:nvSpPr>
        <p:spPr>
          <a:xfrm flipH="1" flipV="1">
            <a:off x="0" y="0"/>
            <a:ext cx="12192000" cy="11880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Fairtrade brand logo" title="Choose the world you want">
            <a:extLst>
              <a:ext uri="{FF2B5EF4-FFF2-40B4-BE49-F238E27FC236}">
                <a16:creationId xmlns:a16="http://schemas.microsoft.com/office/drawing/2014/main" id="{C886CEFD-6ADF-7141-9106-E724BC916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4239" y="5821771"/>
            <a:ext cx="3049293" cy="863748"/>
          </a:xfrm>
          <a:prstGeom prst="rect">
            <a:avLst/>
          </a:prstGeom>
        </p:spPr>
      </p:pic>
      <p:sp>
        <p:nvSpPr>
          <p:cNvPr id="9" name="Text Placeholder 7">
            <a:extLst>
              <a:ext uri="{FF2B5EF4-FFF2-40B4-BE49-F238E27FC236}">
                <a16:creationId xmlns:a16="http://schemas.microsoft.com/office/drawing/2014/main" id="{69EE0106-D492-2D44-BCAB-95A413853BEC}"/>
              </a:ext>
            </a:extLst>
          </p:cNvPr>
          <p:cNvSpPr>
            <a:spLocks noGrp="1"/>
          </p:cNvSpPr>
          <p:nvPr>
            <p:ph type="body" sz="quarter" idx="12" hasCustomPrompt="1"/>
          </p:nvPr>
        </p:nvSpPr>
        <p:spPr>
          <a:xfrm>
            <a:off x="237974" y="6185775"/>
            <a:ext cx="5397282" cy="246221"/>
          </a:xfrm>
          <a:prstGeom prst="rect">
            <a:avLst/>
          </a:prstGeom>
        </p:spPr>
        <p:txBody>
          <a:bodyPr wrap="square" lIns="0" tIns="0" rIns="0" bIns="0">
            <a:spAutoFit/>
          </a:bodyPr>
          <a:lstStyle>
            <a:lvl1pPr marL="0" indent="0">
              <a:lnSpc>
                <a:spcPct val="100000"/>
              </a:lnSpc>
              <a:spcBef>
                <a:spcPts val="0"/>
              </a:spcBef>
              <a:buNone/>
              <a:defRPr sz="1600" baseline="0">
                <a:solidFill>
                  <a:schemeClr val="tx1"/>
                </a:solidFill>
                <a:latin typeface="+mn-lt"/>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64510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Text Placeholder 11">
            <a:extLst>
              <a:ext uri="{FF2B5EF4-FFF2-40B4-BE49-F238E27FC236}">
                <a16:creationId xmlns:a16="http://schemas.microsoft.com/office/drawing/2014/main" id="{C180A2E1-4607-5E40-A89D-E86BDE6D23D9}"/>
              </a:ext>
            </a:extLst>
          </p:cNvPr>
          <p:cNvSpPr>
            <a:spLocks noGrp="1"/>
          </p:cNvSpPr>
          <p:nvPr>
            <p:ph type="body" sz="quarter" idx="11"/>
          </p:nvPr>
        </p:nvSpPr>
        <p:spPr>
          <a:xfrm>
            <a:off x="364135" y="1366887"/>
            <a:ext cx="11463730" cy="4713402"/>
          </a:xfrm>
          <a:prstGeom prst="rect">
            <a:avLst/>
          </a:prstGeom>
        </p:spPr>
        <p:txBody>
          <a:bodyPr lIns="0" tIns="0" rIns="0" bIns="0" numCol="1" spcCol="180000"/>
          <a:lstStyle>
            <a:lvl1pPr marL="7938" indent="-7938">
              <a:buNone/>
              <a:tabLst/>
              <a:defRPr sz="1800">
                <a:latin typeface="Arial" panose="020B0604020202020204" pitchFamily="34" charset="0"/>
                <a:cs typeface="Arial" panose="020B0604020202020204" pitchFamily="34" charset="0"/>
              </a:defRPr>
            </a:lvl1pPr>
            <a:lvl2pPr>
              <a:buNone/>
              <a:defRPr sz="1800">
                <a:latin typeface="Arial" panose="020B0604020202020204" pitchFamily="34" charset="0"/>
                <a:cs typeface="Arial" panose="020B0604020202020204" pitchFamily="34" charset="0"/>
              </a:defRPr>
            </a:lvl2pPr>
            <a:lvl3pPr>
              <a:buNone/>
              <a:defRPr sz="1800">
                <a:latin typeface="Arial" panose="020B0604020202020204" pitchFamily="34" charset="0"/>
                <a:cs typeface="Arial" panose="020B0604020202020204" pitchFamily="34" charset="0"/>
              </a:defRPr>
            </a:lvl3pPr>
            <a:lvl4pPr>
              <a:buNone/>
              <a:defRPr sz="1800">
                <a:latin typeface="Arial" panose="020B0604020202020204" pitchFamily="34" charset="0"/>
                <a:cs typeface="Arial" panose="020B0604020202020204" pitchFamily="34" charset="0"/>
              </a:defRPr>
            </a:lvl4pPr>
            <a:lvl5pPr>
              <a:buNone/>
              <a:defRPr sz="18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424344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e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Text Placeholder 11">
            <a:extLst>
              <a:ext uri="{FF2B5EF4-FFF2-40B4-BE49-F238E27FC236}">
                <a16:creationId xmlns:a16="http://schemas.microsoft.com/office/drawing/2014/main" id="{C180A2E1-4607-5E40-A89D-E86BDE6D23D9}"/>
              </a:ext>
            </a:extLst>
          </p:cNvPr>
          <p:cNvSpPr>
            <a:spLocks noGrp="1"/>
          </p:cNvSpPr>
          <p:nvPr>
            <p:ph type="body" sz="quarter" idx="11"/>
          </p:nvPr>
        </p:nvSpPr>
        <p:spPr>
          <a:xfrm>
            <a:off x="364135" y="1366887"/>
            <a:ext cx="11463730" cy="4713402"/>
          </a:xfrm>
          <a:prstGeom prst="rect">
            <a:avLst/>
          </a:prstGeom>
        </p:spPr>
        <p:txBody>
          <a:bodyPr lIns="0" tIns="0" rIns="0" bIns="0" numCol="3" spcCol="180000"/>
          <a:lstStyle>
            <a:lvl1pPr marL="7938" indent="-7938">
              <a:buNone/>
              <a:tabLst/>
              <a:defRPr sz="1800">
                <a:latin typeface="Arial" panose="020B0604020202020204" pitchFamily="34" charset="0"/>
                <a:cs typeface="Arial" panose="020B0604020202020204" pitchFamily="34" charset="0"/>
              </a:defRPr>
            </a:lvl1pPr>
            <a:lvl2pPr>
              <a:buNone/>
              <a:defRPr sz="1800">
                <a:latin typeface="Arial" panose="020B0604020202020204" pitchFamily="34" charset="0"/>
                <a:cs typeface="Arial" panose="020B0604020202020204" pitchFamily="34" charset="0"/>
              </a:defRPr>
            </a:lvl2pPr>
            <a:lvl3pPr>
              <a:buNone/>
              <a:defRPr sz="1800">
                <a:latin typeface="Arial" panose="020B0604020202020204" pitchFamily="34" charset="0"/>
                <a:cs typeface="Arial" panose="020B0604020202020204" pitchFamily="34" charset="0"/>
              </a:defRPr>
            </a:lvl3pPr>
            <a:lvl4pPr>
              <a:buNone/>
              <a:defRPr sz="1800">
                <a:latin typeface="Arial" panose="020B0604020202020204" pitchFamily="34" charset="0"/>
                <a:cs typeface="Arial" panose="020B0604020202020204" pitchFamily="34" charset="0"/>
              </a:defRPr>
            </a:lvl4pPr>
            <a:lvl5pPr>
              <a:buNone/>
              <a:defRPr sz="18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99096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e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Text Placeholder 11">
            <a:extLst>
              <a:ext uri="{FF2B5EF4-FFF2-40B4-BE49-F238E27FC236}">
                <a16:creationId xmlns:a16="http://schemas.microsoft.com/office/drawing/2014/main" id="{C180A2E1-4607-5E40-A89D-E86BDE6D23D9}"/>
              </a:ext>
            </a:extLst>
          </p:cNvPr>
          <p:cNvSpPr>
            <a:spLocks noGrp="1"/>
          </p:cNvSpPr>
          <p:nvPr>
            <p:ph type="body" sz="quarter" idx="11"/>
          </p:nvPr>
        </p:nvSpPr>
        <p:spPr>
          <a:xfrm>
            <a:off x="364135" y="1366887"/>
            <a:ext cx="6347750" cy="4713402"/>
          </a:xfrm>
          <a:prstGeom prst="rect">
            <a:avLst/>
          </a:prstGeom>
        </p:spPr>
        <p:txBody>
          <a:bodyPr lIns="0" tIns="0" rIns="0" bIns="0" numCol="2" spcCol="180000"/>
          <a:lstStyle>
            <a:lvl1pPr marL="7938" indent="-7938">
              <a:buNone/>
              <a:tabLst/>
              <a:defRPr sz="1800">
                <a:latin typeface="Arial" panose="020B0604020202020204" pitchFamily="34" charset="0"/>
                <a:cs typeface="Arial" panose="020B0604020202020204" pitchFamily="34" charset="0"/>
              </a:defRPr>
            </a:lvl1pPr>
            <a:lvl2pPr>
              <a:buNone/>
              <a:defRPr sz="1800">
                <a:latin typeface="Arial" panose="020B0604020202020204" pitchFamily="34" charset="0"/>
                <a:cs typeface="Arial" panose="020B0604020202020204" pitchFamily="34" charset="0"/>
              </a:defRPr>
            </a:lvl2pPr>
            <a:lvl3pPr>
              <a:buNone/>
              <a:defRPr sz="1800">
                <a:latin typeface="Arial" panose="020B0604020202020204" pitchFamily="34" charset="0"/>
                <a:cs typeface="Arial" panose="020B0604020202020204" pitchFamily="34" charset="0"/>
              </a:defRPr>
            </a:lvl3pPr>
            <a:lvl4pPr>
              <a:buNone/>
              <a:defRPr sz="1800">
                <a:latin typeface="Arial" panose="020B0604020202020204" pitchFamily="34" charset="0"/>
                <a:cs typeface="Arial" panose="020B0604020202020204" pitchFamily="34" charset="0"/>
              </a:defRPr>
            </a:lvl4pPr>
            <a:lvl5pPr>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5" name="Picture Placeholder 2" descr="Box to add picture" title="Picture">
            <a:extLst>
              <a:ext uri="{FF2B5EF4-FFF2-40B4-BE49-F238E27FC236}">
                <a16:creationId xmlns:a16="http://schemas.microsoft.com/office/drawing/2014/main" id="{5E39FD04-892D-604C-93BE-8D4F0963F9E9}"/>
              </a:ext>
            </a:extLst>
          </p:cNvPr>
          <p:cNvSpPr>
            <a:spLocks noGrp="1"/>
          </p:cNvSpPr>
          <p:nvPr>
            <p:ph type="pic" sz="quarter" idx="12"/>
          </p:nvPr>
        </p:nvSpPr>
        <p:spPr>
          <a:xfrm>
            <a:off x="6994525" y="1366838"/>
            <a:ext cx="4835525" cy="4713287"/>
          </a:xfrm>
          <a:prstGeom prst="rect">
            <a:avLst/>
          </a:prstGeom>
        </p:spPr>
        <p:txBody>
          <a:bodyPr/>
          <a:lstStyle>
            <a:lvl1pPr>
              <a:buNone/>
              <a:defRPr sz="1800">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791222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Chart Placeholder 3">
            <a:extLst>
              <a:ext uri="{FF2B5EF4-FFF2-40B4-BE49-F238E27FC236}">
                <a16:creationId xmlns:a16="http://schemas.microsoft.com/office/drawing/2014/main" id="{C9E01DA5-9D84-0843-8FE3-2692F07181BE}"/>
              </a:ext>
            </a:extLst>
          </p:cNvPr>
          <p:cNvSpPr>
            <a:spLocks noGrp="1"/>
          </p:cNvSpPr>
          <p:nvPr>
            <p:ph type="chart" sz="quarter" idx="11"/>
          </p:nvPr>
        </p:nvSpPr>
        <p:spPr>
          <a:xfrm>
            <a:off x="330200" y="1414463"/>
            <a:ext cx="11547475" cy="4467225"/>
          </a:xfrm>
          <a:prstGeom prst="rect">
            <a:avLst/>
          </a:prstGeom>
        </p:spPr>
        <p:txBody>
          <a:bodyPr/>
          <a:lstStyle>
            <a:lvl1pPr>
              <a:buNone/>
              <a:defRPr sz="1800">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20971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flash slide CTWYW">
    <p:spTree>
      <p:nvGrpSpPr>
        <p:cNvPr id="1" name=""/>
        <p:cNvGrpSpPr/>
        <p:nvPr/>
      </p:nvGrpSpPr>
      <p:grpSpPr>
        <a:xfrm>
          <a:off x="0" y="0"/>
          <a:ext cx="0" cy="0"/>
          <a:chOff x="0" y="0"/>
          <a:chExt cx="0" cy="0"/>
        </a:xfrm>
      </p:grpSpPr>
      <p:pic>
        <p:nvPicPr>
          <p:cNvPr id="2" name="Picture 1" title="Choose the world you want in black flash">
            <a:extLst>
              <a:ext uri="{FF2B5EF4-FFF2-40B4-BE49-F238E27FC236}">
                <a16:creationId xmlns:a16="http://schemas.microsoft.com/office/drawing/2014/main" id="{2E23C55C-5638-3040-B903-11F424B3BA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2" b="11505"/>
          <a:stretch/>
        </p:blipFill>
        <p:spPr>
          <a:xfrm>
            <a:off x="0" y="1301619"/>
            <a:ext cx="9439784" cy="5564619"/>
          </a:xfrm>
          <a:prstGeom prst="rect">
            <a:avLst/>
          </a:prstGeom>
        </p:spPr>
      </p:pic>
    </p:spTree>
    <p:extLst>
      <p:ext uri="{BB962C8B-B14F-4D97-AF65-F5344CB8AC3E}">
        <p14:creationId xmlns:p14="http://schemas.microsoft.com/office/powerpoint/2010/main" val="3690409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Choose respect in black flash">
            <a:extLst>
              <a:ext uri="{FF2B5EF4-FFF2-40B4-BE49-F238E27FC236}">
                <a16:creationId xmlns:a16="http://schemas.microsoft.com/office/drawing/2014/main" id="{62B95AC2-6B7B-A64D-96E6-D0B4FF7666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 r="-1" b="3631"/>
          <a:stretch/>
        </p:blipFill>
        <p:spPr>
          <a:xfrm>
            <a:off x="659877" y="1958486"/>
            <a:ext cx="8015394" cy="4907752"/>
          </a:xfrm>
          <a:prstGeom prst="rect">
            <a:avLst/>
          </a:prstGeom>
        </p:spPr>
      </p:pic>
      <p:sp>
        <p:nvSpPr>
          <p:cNvPr id="5" name="Snip Single Corner of Rectangle 4">
            <a:extLst>
              <a:ext uri="{FF2B5EF4-FFF2-40B4-BE49-F238E27FC236}">
                <a16:creationId xmlns:a16="http://schemas.microsoft.com/office/drawing/2014/main" id="{63D7C7D2-5C76-3A4E-8381-D7107C1F4B44}"/>
              </a:ext>
            </a:extLst>
          </p:cNvPr>
          <p:cNvSpPr/>
          <p:nvPr userDrawn="1"/>
        </p:nvSpPr>
        <p:spPr>
          <a:xfrm flipH="1">
            <a:off x="0" y="4960162"/>
            <a:ext cx="1677972" cy="1896551"/>
          </a:xfrm>
          <a:prstGeom prst="snip1Rect">
            <a:avLst>
              <a:gd name="adj" fmla="val 415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2158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title="Choose gender equality in black flash">
            <a:extLst>
              <a:ext uri="{FF2B5EF4-FFF2-40B4-BE49-F238E27FC236}">
                <a16:creationId xmlns:a16="http://schemas.microsoft.com/office/drawing/2014/main" id="{61790AAB-7237-3E46-B4CC-F30C686F66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0" b="13386"/>
          <a:stretch/>
        </p:blipFill>
        <p:spPr>
          <a:xfrm>
            <a:off x="659877" y="1476242"/>
            <a:ext cx="8260316" cy="5389996"/>
          </a:xfrm>
          <a:prstGeom prst="rect">
            <a:avLst/>
          </a:prstGeom>
        </p:spPr>
      </p:pic>
      <p:sp>
        <p:nvSpPr>
          <p:cNvPr id="4" name="Snip Single Corner of Rectangle 4">
            <a:extLst>
              <a:ext uri="{FF2B5EF4-FFF2-40B4-BE49-F238E27FC236}">
                <a16:creationId xmlns:a16="http://schemas.microsoft.com/office/drawing/2014/main" id="{2305AB79-4C73-1742-B125-3586A9B2D869}"/>
              </a:ext>
            </a:extLst>
          </p:cNvPr>
          <p:cNvSpPr/>
          <p:nvPr userDrawn="1"/>
        </p:nvSpPr>
        <p:spPr>
          <a:xfrm flipH="1">
            <a:off x="0" y="4440025"/>
            <a:ext cx="1677972" cy="2432563"/>
          </a:xfrm>
          <a:prstGeom prst="snip1Rect">
            <a:avLst>
              <a:gd name="adj" fmla="val 432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3925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title="Choose higher incomes in black flash">
            <a:extLst>
              <a:ext uri="{FF2B5EF4-FFF2-40B4-BE49-F238E27FC236}">
                <a16:creationId xmlns:a16="http://schemas.microsoft.com/office/drawing/2014/main" id="{862BEABB-A89A-8D4E-9A5C-7FE3FE2692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2" r="1" b="13386"/>
          <a:stretch/>
        </p:blipFill>
        <p:spPr>
          <a:xfrm>
            <a:off x="669303" y="1476242"/>
            <a:ext cx="8053785" cy="5389996"/>
          </a:xfrm>
          <a:prstGeom prst="rect">
            <a:avLst/>
          </a:prstGeom>
        </p:spPr>
      </p:pic>
      <p:sp>
        <p:nvSpPr>
          <p:cNvPr id="4" name="Snip Single Corner of Rectangle 4">
            <a:extLst>
              <a:ext uri="{FF2B5EF4-FFF2-40B4-BE49-F238E27FC236}">
                <a16:creationId xmlns:a16="http://schemas.microsoft.com/office/drawing/2014/main" id="{4466456F-0AE6-EA4E-ACB5-C4A22CBD5C2D}"/>
              </a:ext>
            </a:extLst>
          </p:cNvPr>
          <p:cNvSpPr/>
          <p:nvPr userDrawn="1"/>
        </p:nvSpPr>
        <p:spPr>
          <a:xfrm flipH="1">
            <a:off x="0" y="4308049"/>
            <a:ext cx="1989056" cy="2564539"/>
          </a:xfrm>
          <a:prstGeom prst="snip1Rect">
            <a:avLst>
              <a:gd name="adj" fmla="val 438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5473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nip Single Corner of Rectangle 3">
            <a:extLst>
              <a:ext uri="{FF2B5EF4-FFF2-40B4-BE49-F238E27FC236}">
                <a16:creationId xmlns:a16="http://schemas.microsoft.com/office/drawing/2014/main" id="{5355BE15-C494-2443-ADB7-AE7D689AB943}"/>
              </a:ext>
            </a:extLst>
          </p:cNvPr>
          <p:cNvSpPr/>
          <p:nvPr userDrawn="1"/>
        </p:nvSpPr>
        <p:spPr>
          <a:xfrm flipH="1">
            <a:off x="-2" y="3789575"/>
            <a:ext cx="3412503" cy="3083014"/>
          </a:xfrm>
          <a:prstGeom prst="snip1Rect">
            <a:avLst>
              <a:gd name="adj" fmla="val 453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wildlife thriving written in black flash">
            <a:extLst>
              <a:ext uri="{FF2B5EF4-FFF2-40B4-BE49-F238E27FC236}">
                <a16:creationId xmlns:a16="http://schemas.microsoft.com/office/drawing/2014/main" id="{8A65B928-55F9-4F46-BE1C-3C046E8C56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106" b="13894"/>
          <a:stretch/>
        </p:blipFill>
        <p:spPr>
          <a:xfrm>
            <a:off x="1329179" y="1492377"/>
            <a:ext cx="7562538" cy="5380211"/>
          </a:xfrm>
          <a:prstGeom prst="rect">
            <a:avLst/>
          </a:prstGeom>
        </p:spPr>
      </p:pic>
    </p:spTree>
    <p:extLst>
      <p:ext uri="{BB962C8B-B14F-4D97-AF65-F5344CB8AC3E}">
        <p14:creationId xmlns:p14="http://schemas.microsoft.com/office/powerpoint/2010/main" val="1044741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title="Choose empowering women written in black flash">
            <a:extLst>
              <a:ext uri="{FF2B5EF4-FFF2-40B4-BE49-F238E27FC236}">
                <a16:creationId xmlns:a16="http://schemas.microsoft.com/office/drawing/2014/main" id="{5B2C9128-63F2-DF4E-A7C6-323D127781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27" b="13370"/>
          <a:stretch/>
        </p:blipFill>
        <p:spPr>
          <a:xfrm>
            <a:off x="0" y="1464456"/>
            <a:ext cx="10085366" cy="5408133"/>
          </a:xfrm>
          <a:prstGeom prst="rect">
            <a:avLst/>
          </a:prstGeom>
        </p:spPr>
      </p:pic>
    </p:spTree>
    <p:extLst>
      <p:ext uri="{BB962C8B-B14F-4D97-AF65-F5344CB8AC3E}">
        <p14:creationId xmlns:p14="http://schemas.microsoft.com/office/powerpoint/2010/main" val="375477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long headings">
    <p:spTree>
      <p:nvGrpSpPr>
        <p:cNvPr id="1" name=""/>
        <p:cNvGrpSpPr/>
        <p:nvPr/>
      </p:nvGrpSpPr>
      <p:grpSpPr>
        <a:xfrm>
          <a:off x="0" y="0"/>
          <a:ext cx="0" cy="0"/>
          <a:chOff x="0" y="0"/>
          <a:chExt cx="0" cy="0"/>
        </a:xfrm>
      </p:grpSpPr>
      <p:pic>
        <p:nvPicPr>
          <p:cNvPr id="10" name="Picture 9" descr="Three people looking over the Gola Rainforest, Sierra Leone." title="Guardians of the rainforest">
            <a:extLst>
              <a:ext uri="{FF2B5EF4-FFF2-40B4-BE49-F238E27FC236}">
                <a16:creationId xmlns:a16="http://schemas.microsoft.com/office/drawing/2014/main" id="{27F2AB38-032F-D247-BEB6-92B216F7AA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
          <a:stretch/>
        </p:blipFill>
        <p:spPr>
          <a:xfrm>
            <a:off x="0" y="357003"/>
            <a:ext cx="12192000" cy="6498251"/>
          </a:xfrm>
          <a:prstGeom prst="rect">
            <a:avLst/>
          </a:prstGeom>
        </p:spPr>
      </p:pic>
      <p:sp>
        <p:nvSpPr>
          <p:cNvPr id="11" name="Manual Input 1" descr="Green diagonal strip sitting on top of image" title="Green strip">
            <a:extLst>
              <a:ext uri="{FF2B5EF4-FFF2-40B4-BE49-F238E27FC236}">
                <a16:creationId xmlns:a16="http://schemas.microsoft.com/office/drawing/2014/main" id="{B5D0A1A6-8646-364A-BAD3-84C5CB8EC5FA}"/>
              </a:ext>
            </a:extLst>
          </p:cNvPr>
          <p:cNvSpPr/>
          <p:nvPr userDrawn="1"/>
        </p:nvSpPr>
        <p:spPr>
          <a:xfrm flipH="1" flipV="1">
            <a:off x="0" y="0"/>
            <a:ext cx="12192000" cy="11880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anual Input 1" descr="Blue strip sitting at the bottom of the image" title="Wid blue strip">
            <a:extLst>
              <a:ext uri="{FF2B5EF4-FFF2-40B4-BE49-F238E27FC236}">
                <a16:creationId xmlns:a16="http://schemas.microsoft.com/office/drawing/2014/main" id="{982FAD24-E141-5544-AE54-D73F6B544E74}"/>
              </a:ext>
            </a:extLst>
          </p:cNvPr>
          <p:cNvSpPr/>
          <p:nvPr userDrawn="1"/>
        </p:nvSpPr>
        <p:spPr>
          <a:xfrm rot="10800000" flipH="1" flipV="1">
            <a:off x="0" y="5000625"/>
            <a:ext cx="12192000" cy="185737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7">
            <a:extLst>
              <a:ext uri="{FF2B5EF4-FFF2-40B4-BE49-F238E27FC236}">
                <a16:creationId xmlns:a16="http://schemas.microsoft.com/office/drawing/2014/main" id="{69EE0106-D492-2D44-BCAB-95A413853BEC}"/>
              </a:ext>
            </a:extLst>
          </p:cNvPr>
          <p:cNvSpPr>
            <a:spLocks noGrp="1"/>
          </p:cNvSpPr>
          <p:nvPr>
            <p:ph type="body" sz="quarter" idx="11" hasCustomPrompt="1"/>
          </p:nvPr>
        </p:nvSpPr>
        <p:spPr>
          <a:xfrm>
            <a:off x="237973" y="5759351"/>
            <a:ext cx="7524901" cy="430887"/>
          </a:xfrm>
          <a:prstGeom prst="rect">
            <a:avLst/>
          </a:prstGeom>
        </p:spPr>
        <p:txBody>
          <a:bodyPr wrap="square" lIns="0" tIns="0" rIns="0" bIns="0">
            <a:spAutoFit/>
          </a:bodyPr>
          <a:lstStyle>
            <a:lvl1pPr marL="0" indent="0">
              <a:lnSpc>
                <a:spcPct val="100000"/>
              </a:lnSpc>
              <a:spcBef>
                <a:spcPts val="0"/>
              </a:spcBef>
              <a:buNone/>
              <a:defRPr sz="2800" baseline="0">
                <a:solidFill>
                  <a:schemeClr val="tx1"/>
                </a:solidFill>
                <a:latin typeface="VeneerLowRes" panose="02000806000000000000" pitchFamily="2" charset="0"/>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sp>
        <p:nvSpPr>
          <p:cNvPr id="15" name="Text Placeholder 7">
            <a:extLst>
              <a:ext uri="{FF2B5EF4-FFF2-40B4-BE49-F238E27FC236}">
                <a16:creationId xmlns:a16="http://schemas.microsoft.com/office/drawing/2014/main" id="{69EE0106-D492-2D44-BCAB-95A413853BEC}"/>
              </a:ext>
            </a:extLst>
          </p:cNvPr>
          <p:cNvSpPr>
            <a:spLocks noGrp="1"/>
          </p:cNvSpPr>
          <p:nvPr>
            <p:ph type="body" sz="quarter" idx="12" hasCustomPrompt="1"/>
          </p:nvPr>
        </p:nvSpPr>
        <p:spPr>
          <a:xfrm>
            <a:off x="237973" y="6259095"/>
            <a:ext cx="7524901" cy="246221"/>
          </a:xfrm>
          <a:prstGeom prst="rect">
            <a:avLst/>
          </a:prstGeom>
        </p:spPr>
        <p:txBody>
          <a:bodyPr wrap="square" lIns="0" tIns="0" rIns="0" bIns="0">
            <a:spAutoFit/>
          </a:bodyPr>
          <a:lstStyle>
            <a:lvl1pPr marL="0" indent="0">
              <a:lnSpc>
                <a:spcPct val="100000"/>
              </a:lnSpc>
              <a:spcBef>
                <a:spcPts val="0"/>
              </a:spcBef>
              <a:buNone/>
              <a:defRPr sz="1600" baseline="0">
                <a:solidFill>
                  <a:schemeClr val="tx1"/>
                </a:solidFill>
                <a:latin typeface="+mn-lt"/>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pic>
        <p:nvPicPr>
          <p:cNvPr id="16" name="Picture 15" descr="Fairtrade brand logo" title="Choose the world you want">
            <a:extLst>
              <a:ext uri="{FF2B5EF4-FFF2-40B4-BE49-F238E27FC236}">
                <a16:creationId xmlns:a16="http://schemas.microsoft.com/office/drawing/2014/main" id="{C886CEFD-6ADF-7141-9106-E724BC916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4239" y="5821771"/>
            <a:ext cx="3049293" cy="863748"/>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70001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title="Choose fair pay for all written in black flash">
            <a:extLst>
              <a:ext uri="{FF2B5EF4-FFF2-40B4-BE49-F238E27FC236}">
                <a16:creationId xmlns:a16="http://schemas.microsoft.com/office/drawing/2014/main" id="{1EF804BB-5B96-8342-A606-7D4748149F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4" r="-1" b="12668"/>
          <a:stretch/>
        </p:blipFill>
        <p:spPr>
          <a:xfrm>
            <a:off x="1" y="1465884"/>
            <a:ext cx="9625322" cy="5400354"/>
          </a:xfrm>
          <a:prstGeom prst="rect">
            <a:avLst/>
          </a:prstGeom>
        </p:spPr>
      </p:pic>
    </p:spTree>
    <p:extLst>
      <p:ext uri="{BB962C8B-B14F-4D97-AF65-F5344CB8AC3E}">
        <p14:creationId xmlns:p14="http://schemas.microsoft.com/office/powerpoint/2010/main" val="2874751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flash slide">
    <p:spTree>
      <p:nvGrpSpPr>
        <p:cNvPr id="1" name=""/>
        <p:cNvGrpSpPr/>
        <p:nvPr/>
      </p:nvGrpSpPr>
      <p:grpSpPr>
        <a:xfrm>
          <a:off x="0" y="0"/>
          <a:ext cx="0" cy="0"/>
          <a:chOff x="0" y="0"/>
          <a:chExt cx="0" cy="0"/>
        </a:xfrm>
      </p:grpSpPr>
      <p:pic>
        <p:nvPicPr>
          <p:cNvPr id="2" name="Picture 1" title="Choose Fairtrade written in black flash">
            <a:extLst>
              <a:ext uri="{FF2B5EF4-FFF2-40B4-BE49-F238E27FC236}">
                <a16:creationId xmlns:a16="http://schemas.microsoft.com/office/drawing/2014/main" id="{474EE9A2-5941-4947-8BE0-5008E1D31B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2" r="1" b="3508"/>
          <a:stretch/>
        </p:blipFill>
        <p:spPr>
          <a:xfrm>
            <a:off x="650450" y="1970784"/>
            <a:ext cx="8766729" cy="4901804"/>
          </a:xfrm>
          <a:prstGeom prst="rect">
            <a:avLst/>
          </a:prstGeom>
        </p:spPr>
      </p:pic>
      <p:sp>
        <p:nvSpPr>
          <p:cNvPr id="3" name="Snip Single Corner of Rectangle 4">
            <a:extLst>
              <a:ext uri="{FF2B5EF4-FFF2-40B4-BE49-F238E27FC236}">
                <a16:creationId xmlns:a16="http://schemas.microsoft.com/office/drawing/2014/main" id="{C312FF71-E2CF-684E-B7D1-2985ADEDA576}"/>
              </a:ext>
            </a:extLst>
          </p:cNvPr>
          <p:cNvSpPr/>
          <p:nvPr userDrawn="1"/>
        </p:nvSpPr>
        <p:spPr>
          <a:xfrm flipH="1">
            <a:off x="0" y="4976037"/>
            <a:ext cx="1677972" cy="1896551"/>
          </a:xfrm>
          <a:prstGeom prst="snip1Rect">
            <a:avLst>
              <a:gd name="adj" fmla="val 415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92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title="Choose change written in black flash">
            <a:extLst>
              <a:ext uri="{FF2B5EF4-FFF2-40B4-BE49-F238E27FC236}">
                <a16:creationId xmlns:a16="http://schemas.microsoft.com/office/drawing/2014/main" id="{FC6024CB-1444-CC40-A357-ECCE329C7D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6" b="3843"/>
          <a:stretch/>
        </p:blipFill>
        <p:spPr>
          <a:xfrm>
            <a:off x="678731" y="1987831"/>
            <a:ext cx="7830690" cy="4884757"/>
          </a:xfrm>
          <a:prstGeom prst="rect">
            <a:avLst/>
          </a:prstGeom>
        </p:spPr>
      </p:pic>
      <p:sp>
        <p:nvSpPr>
          <p:cNvPr id="4" name="Snip Single Corner of Rectangle 4">
            <a:extLst>
              <a:ext uri="{FF2B5EF4-FFF2-40B4-BE49-F238E27FC236}">
                <a16:creationId xmlns:a16="http://schemas.microsoft.com/office/drawing/2014/main" id="{BD1BD741-9709-9043-9E6A-BE4DE0145877}"/>
              </a:ext>
            </a:extLst>
          </p:cNvPr>
          <p:cNvSpPr/>
          <p:nvPr userDrawn="1"/>
        </p:nvSpPr>
        <p:spPr>
          <a:xfrm flipH="1">
            <a:off x="0" y="4976037"/>
            <a:ext cx="1677972" cy="1896551"/>
          </a:xfrm>
          <a:prstGeom prst="snip1Rect">
            <a:avLst>
              <a:gd name="adj" fmla="val 432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3217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title="Choose climate action written in black flash">
            <a:extLst>
              <a:ext uri="{FF2B5EF4-FFF2-40B4-BE49-F238E27FC236}">
                <a16:creationId xmlns:a16="http://schemas.microsoft.com/office/drawing/2014/main" id="{65F54D77-E77B-3A4C-8232-9C447954EF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6" b="13580"/>
          <a:stretch/>
        </p:blipFill>
        <p:spPr>
          <a:xfrm>
            <a:off x="782425" y="1483737"/>
            <a:ext cx="7818081" cy="5388851"/>
          </a:xfrm>
          <a:prstGeom prst="rect">
            <a:avLst/>
          </a:prstGeom>
        </p:spPr>
      </p:pic>
      <p:sp>
        <p:nvSpPr>
          <p:cNvPr id="4" name="Snip Single Corner of Rectangle 4">
            <a:extLst>
              <a:ext uri="{FF2B5EF4-FFF2-40B4-BE49-F238E27FC236}">
                <a16:creationId xmlns:a16="http://schemas.microsoft.com/office/drawing/2014/main" id="{D90A9011-5454-1E47-B2F7-12D484500BB7}"/>
              </a:ext>
            </a:extLst>
          </p:cNvPr>
          <p:cNvSpPr/>
          <p:nvPr userDrawn="1"/>
        </p:nvSpPr>
        <p:spPr>
          <a:xfrm flipH="1">
            <a:off x="0" y="4308049"/>
            <a:ext cx="1989056" cy="2564539"/>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8253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nip Single Corner of Rectangle 3">
            <a:extLst>
              <a:ext uri="{FF2B5EF4-FFF2-40B4-BE49-F238E27FC236}">
                <a16:creationId xmlns:a16="http://schemas.microsoft.com/office/drawing/2014/main" id="{8517C75B-FEDE-8D42-BB25-39E332E5C8A1}"/>
              </a:ext>
            </a:extLst>
          </p:cNvPr>
          <p:cNvSpPr/>
          <p:nvPr userDrawn="1"/>
        </p:nvSpPr>
        <p:spPr>
          <a:xfrm flipH="1">
            <a:off x="-2" y="3827283"/>
            <a:ext cx="4251490" cy="3045306"/>
          </a:xfrm>
          <a:prstGeom prst="snip1Rect">
            <a:avLst>
              <a:gd name="adj" fmla="val 446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high standards written in black flash">
            <a:extLst>
              <a:ext uri="{FF2B5EF4-FFF2-40B4-BE49-F238E27FC236}">
                <a16:creationId xmlns:a16="http://schemas.microsoft.com/office/drawing/2014/main" id="{74B2A401-8694-F34C-B218-364186F7C6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759" b="13386"/>
          <a:stretch/>
        </p:blipFill>
        <p:spPr>
          <a:xfrm>
            <a:off x="1348033" y="1482592"/>
            <a:ext cx="8270302" cy="5389996"/>
          </a:xfrm>
          <a:prstGeom prst="rect">
            <a:avLst/>
          </a:prstGeom>
        </p:spPr>
      </p:pic>
    </p:spTree>
    <p:extLst>
      <p:ext uri="{BB962C8B-B14F-4D97-AF65-F5344CB8AC3E}">
        <p14:creationId xmlns:p14="http://schemas.microsoft.com/office/powerpoint/2010/main" val="2251711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nip Single Corner of Rectangle 3">
            <a:extLst>
              <a:ext uri="{FF2B5EF4-FFF2-40B4-BE49-F238E27FC236}">
                <a16:creationId xmlns:a16="http://schemas.microsoft.com/office/drawing/2014/main" id="{14AFD210-3948-6E4F-A61F-0AD602D3C0CD}"/>
              </a:ext>
            </a:extLst>
          </p:cNvPr>
          <p:cNvSpPr/>
          <p:nvPr userDrawn="1"/>
        </p:nvSpPr>
        <p:spPr>
          <a:xfrm flipH="1">
            <a:off x="-2" y="3827283"/>
            <a:ext cx="4251490" cy="3045306"/>
          </a:xfrm>
          <a:prstGeom prst="snip1Rect">
            <a:avLst>
              <a:gd name="adj" fmla="val 446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a fairer world written in black flash ">
            <a:extLst>
              <a:ext uri="{FF2B5EF4-FFF2-40B4-BE49-F238E27FC236}">
                <a16:creationId xmlns:a16="http://schemas.microsoft.com/office/drawing/2014/main" id="{E15903EF-7390-AF49-92C0-1146FB953E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51" b="13069"/>
          <a:stretch/>
        </p:blipFill>
        <p:spPr>
          <a:xfrm>
            <a:off x="1329178" y="1473953"/>
            <a:ext cx="7481757" cy="5398636"/>
          </a:xfrm>
          <a:prstGeom prst="rect">
            <a:avLst/>
          </a:prstGeom>
        </p:spPr>
      </p:pic>
    </p:spTree>
    <p:extLst>
      <p:ext uri="{BB962C8B-B14F-4D97-AF65-F5344CB8AC3E}">
        <p14:creationId xmlns:p14="http://schemas.microsoft.com/office/powerpoint/2010/main" val="1814452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nip Single Corner of Rectangle 4">
            <a:extLst>
              <a:ext uri="{FF2B5EF4-FFF2-40B4-BE49-F238E27FC236}">
                <a16:creationId xmlns:a16="http://schemas.microsoft.com/office/drawing/2014/main" id="{7BFD02C4-6E60-834B-B6A2-1736FBFFA89B}"/>
              </a:ext>
            </a:extLst>
          </p:cNvPr>
          <p:cNvSpPr/>
          <p:nvPr userDrawn="1"/>
        </p:nvSpPr>
        <p:spPr>
          <a:xfrm flipH="1">
            <a:off x="-2" y="3827283"/>
            <a:ext cx="3167408" cy="3045306"/>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farming with care written in black flash">
            <a:extLst>
              <a:ext uri="{FF2B5EF4-FFF2-40B4-BE49-F238E27FC236}">
                <a16:creationId xmlns:a16="http://schemas.microsoft.com/office/drawing/2014/main" id="{4D69C5FA-8899-E44B-A872-3413DF795E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55" b="13763"/>
          <a:stretch/>
        </p:blipFill>
        <p:spPr>
          <a:xfrm>
            <a:off x="716437" y="1484139"/>
            <a:ext cx="8621237" cy="5388449"/>
          </a:xfrm>
          <a:prstGeom prst="rect">
            <a:avLst/>
          </a:prstGeom>
        </p:spPr>
      </p:pic>
    </p:spTree>
    <p:extLst>
      <p:ext uri="{BB962C8B-B14F-4D97-AF65-F5344CB8AC3E}">
        <p14:creationId xmlns:p14="http://schemas.microsoft.com/office/powerpoint/2010/main" val="1172747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 thank you generic">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354652B7-FA01-954F-90F8-2500306944F6}"/>
              </a:ext>
            </a:extLst>
          </p:cNvPr>
          <p:cNvSpPr/>
          <p:nvPr userDrawn="1"/>
        </p:nvSpPr>
        <p:spPr>
          <a:xfrm>
            <a:off x="0" y="0"/>
            <a:ext cx="12192000" cy="6872588"/>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Thank you written in black flash">
            <a:extLst>
              <a:ext uri="{FF2B5EF4-FFF2-40B4-BE49-F238E27FC236}">
                <a16:creationId xmlns:a16="http://schemas.microsoft.com/office/drawing/2014/main" id="{5D62DBC2-864B-B548-ABBF-D2827803F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7" r="-1" b="4815"/>
          <a:stretch/>
        </p:blipFill>
        <p:spPr>
          <a:xfrm>
            <a:off x="923827" y="1807519"/>
            <a:ext cx="7458789" cy="5065069"/>
          </a:xfrm>
          <a:prstGeom prst="rect">
            <a:avLst/>
          </a:prstGeom>
        </p:spPr>
      </p:pic>
      <p:sp>
        <p:nvSpPr>
          <p:cNvPr id="5" name="Snip Single Corner of Rectangle 4">
            <a:extLst>
              <a:ext uri="{FF2B5EF4-FFF2-40B4-BE49-F238E27FC236}">
                <a16:creationId xmlns:a16="http://schemas.microsoft.com/office/drawing/2014/main" id="{620E9541-2341-9C45-982C-D148B03B4A87}"/>
              </a:ext>
            </a:extLst>
          </p:cNvPr>
          <p:cNvSpPr/>
          <p:nvPr userDrawn="1"/>
        </p:nvSpPr>
        <p:spPr>
          <a:xfrm flipH="1">
            <a:off x="-2" y="4760535"/>
            <a:ext cx="3167408" cy="2112053"/>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Fairtrade.org.uk&#10;Tel: +44 (0) 20 7 405 5942&#10;Email: Commercial@Fairtrade.org.uk" title="Contact details"/>
          <p:cNvPicPr>
            <a:picLocks noChangeAspect="1"/>
          </p:cNvPicPr>
          <p:nvPr userDrawn="1"/>
        </p:nvPicPr>
        <p:blipFill>
          <a:blip r:embed="rId3"/>
          <a:stretch>
            <a:fillRect/>
          </a:stretch>
        </p:blipFill>
        <p:spPr>
          <a:xfrm>
            <a:off x="8508780" y="3243857"/>
            <a:ext cx="3468925" cy="2792210"/>
          </a:xfrm>
          <a:prstGeom prst="rect">
            <a:avLst/>
          </a:prstGeom>
        </p:spPr>
      </p:pic>
      <p:pic>
        <p:nvPicPr>
          <p:cNvPr id="14" name="Picture 13"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pic>
        <p:nvPicPr>
          <p:cNvPr id="3" name="Picture 2" title="Facebook icon">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85711" y="6060142"/>
            <a:ext cx="406407" cy="406407"/>
          </a:xfrm>
          <a:prstGeom prst="rect">
            <a:avLst/>
          </a:prstGeom>
        </p:spPr>
      </p:pic>
      <p:pic>
        <p:nvPicPr>
          <p:cNvPr id="6" name="Picture 5" title="Instagram icon">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640293" y="6115991"/>
            <a:ext cx="413160" cy="413160"/>
          </a:xfrm>
          <a:prstGeom prst="rect">
            <a:avLst/>
          </a:prstGeom>
        </p:spPr>
      </p:pic>
      <p:pic>
        <p:nvPicPr>
          <p:cNvPr id="7" name="Picture 6" title="Linkedin icon">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301628" y="6197743"/>
            <a:ext cx="261306" cy="249656"/>
          </a:xfrm>
          <a:prstGeom prst="rect">
            <a:avLst/>
          </a:prstGeom>
        </p:spPr>
      </p:pic>
      <p:pic>
        <p:nvPicPr>
          <p:cNvPr id="8" name="Picture 7" title="Twitter icon">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811109" y="6178593"/>
            <a:ext cx="340019" cy="287956"/>
          </a:xfrm>
          <a:prstGeom prst="rect">
            <a:avLst/>
          </a:prstGeom>
        </p:spPr>
      </p:pic>
      <p:pic>
        <p:nvPicPr>
          <p:cNvPr id="9" name="Picture 8" title="Youtube icon">
            <a:hlinkClick r:id="rId13"/>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99301" y="6191207"/>
            <a:ext cx="380808" cy="262728"/>
          </a:xfrm>
          <a:prstGeom prst="rect">
            <a:avLst/>
          </a:prstGeom>
        </p:spPr>
      </p:pic>
    </p:spTree>
    <p:extLst>
      <p:ext uri="{BB962C8B-B14F-4D97-AF65-F5344CB8AC3E}">
        <p14:creationId xmlns:p14="http://schemas.microsoft.com/office/powerpoint/2010/main" val="3863119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 thank you commercial stay in touch">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354652B7-FA01-954F-90F8-2500306944F6}"/>
              </a:ext>
            </a:extLst>
          </p:cNvPr>
          <p:cNvSpPr/>
          <p:nvPr userDrawn="1"/>
        </p:nvSpPr>
        <p:spPr>
          <a:xfrm>
            <a:off x="0" y="0"/>
            <a:ext cx="12192000" cy="6872588"/>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Thank you written in black flash">
            <a:extLst>
              <a:ext uri="{FF2B5EF4-FFF2-40B4-BE49-F238E27FC236}">
                <a16:creationId xmlns:a16="http://schemas.microsoft.com/office/drawing/2014/main" id="{5D62DBC2-864B-B548-ABBF-D2827803F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7" r="-1" b="4815"/>
          <a:stretch/>
        </p:blipFill>
        <p:spPr>
          <a:xfrm>
            <a:off x="923827" y="1807519"/>
            <a:ext cx="7458789" cy="5065069"/>
          </a:xfrm>
          <a:prstGeom prst="rect">
            <a:avLst/>
          </a:prstGeom>
        </p:spPr>
      </p:pic>
      <p:sp>
        <p:nvSpPr>
          <p:cNvPr id="5" name="Snip Single Corner of Rectangle 4">
            <a:extLst>
              <a:ext uri="{FF2B5EF4-FFF2-40B4-BE49-F238E27FC236}">
                <a16:creationId xmlns:a16="http://schemas.microsoft.com/office/drawing/2014/main" id="{620E9541-2341-9C45-982C-D148B03B4A87}"/>
              </a:ext>
            </a:extLst>
          </p:cNvPr>
          <p:cNvSpPr/>
          <p:nvPr userDrawn="1"/>
        </p:nvSpPr>
        <p:spPr>
          <a:xfrm flipH="1">
            <a:off x="-2" y="4760535"/>
            <a:ext cx="3167408" cy="2112053"/>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descr="Sign up to our Business Newsletter&#10;Browse our B2B toolkit&#10;Visit our Business Resource Library&#10;&#10;Email: commercial@fairtrade.org.uk&#10;" title="Keep in touch with all things fairtrade"/>
          <p:cNvSpPr txBox="1"/>
          <p:nvPr userDrawn="1"/>
        </p:nvSpPr>
        <p:spPr>
          <a:xfrm>
            <a:off x="8057055" y="3830474"/>
            <a:ext cx="3906902" cy="2185214"/>
          </a:xfrm>
          <a:prstGeom prst="rect">
            <a:avLst/>
          </a:prstGeom>
          <a:noFill/>
        </p:spPr>
        <p:txBody>
          <a:bodyPr wrap="none" rtlCol="0">
            <a:spAutoFit/>
          </a:bodyPr>
          <a:lstStyle/>
          <a:p>
            <a:pPr algn="r"/>
            <a:r>
              <a:rPr lang="en-GB" sz="1600" b="1">
                <a:latin typeface="Arial" panose="020B0604020202020204" pitchFamily="34" charset="0"/>
                <a:cs typeface="Arial" panose="020B0604020202020204" pitchFamily="34" charset="0"/>
              </a:rPr>
              <a:t>Keep in touch </a:t>
            </a:r>
            <a:r>
              <a:rPr lang="en-GB" sz="1600" b="1" baseline="0">
                <a:latin typeface="Arial" panose="020B0604020202020204" pitchFamily="34" charset="0"/>
                <a:cs typeface="Arial" panose="020B0604020202020204" pitchFamily="34" charset="0"/>
              </a:rPr>
              <a:t>with all things Fairtrade</a:t>
            </a:r>
          </a:p>
          <a:p>
            <a:pPr algn="r">
              <a:lnSpc>
                <a:spcPct val="150000"/>
              </a:lnSpc>
            </a:pPr>
            <a:r>
              <a:rPr lang="en-GB" sz="1600" b="0" baseline="0">
                <a:latin typeface="Arial" panose="020B0604020202020204" pitchFamily="34" charset="0"/>
                <a:cs typeface="Arial" panose="020B0604020202020204" pitchFamily="34" charset="0"/>
              </a:rPr>
              <a:t>Sign up to our </a:t>
            </a:r>
            <a:r>
              <a:rPr lang="en-GB" sz="1600" b="0" baseline="0">
                <a:latin typeface="Arial" panose="020B0604020202020204" pitchFamily="34" charset="0"/>
                <a:cs typeface="Arial" panose="020B0604020202020204" pitchFamily="34" charset="0"/>
                <a:hlinkClick r:id="rId3"/>
              </a:rPr>
              <a:t>Business Newsletter</a:t>
            </a:r>
            <a:endParaRPr lang="en-GB" sz="1600" b="0" baseline="0">
              <a:latin typeface="Arial" panose="020B0604020202020204" pitchFamily="34" charset="0"/>
              <a:cs typeface="Arial" panose="020B060402020202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r>
              <a:rPr lang="en-GB" sz="1600" b="0" baseline="0">
                <a:latin typeface="Arial" panose="020B0604020202020204" pitchFamily="34" charset="0"/>
                <a:cs typeface="Arial" panose="020B0604020202020204" pitchFamily="34" charset="0"/>
              </a:rPr>
              <a:t>Browse our </a:t>
            </a:r>
            <a:r>
              <a:rPr lang="en-GB" sz="1600" b="0" baseline="0">
                <a:latin typeface="Arial" panose="020B0604020202020204" pitchFamily="34" charset="0"/>
                <a:cs typeface="Arial" panose="020B0604020202020204" pitchFamily="34" charset="0"/>
                <a:hlinkClick r:id="rId4"/>
              </a:rPr>
              <a:t>B2B toolkit</a:t>
            </a:r>
            <a:endParaRPr lang="en-GB" sz="1600" b="0" baseline="0">
              <a:latin typeface="Arial" panose="020B0604020202020204" pitchFamily="34" charset="0"/>
              <a:cs typeface="Arial" panose="020B060402020202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r>
              <a:rPr lang="en-GB" sz="1600" b="0" baseline="0">
                <a:latin typeface="Arial" panose="020B0604020202020204" pitchFamily="34" charset="0"/>
                <a:cs typeface="Arial" panose="020B0604020202020204" pitchFamily="34" charset="0"/>
              </a:rPr>
              <a:t>Visit our </a:t>
            </a:r>
            <a:r>
              <a:rPr lang="en-GB" sz="1600" b="0" baseline="0">
                <a:latin typeface="Arial" panose="020B0604020202020204" pitchFamily="34" charset="0"/>
                <a:cs typeface="Arial" panose="020B0604020202020204" pitchFamily="34" charset="0"/>
                <a:hlinkClick r:id="rId5"/>
              </a:rPr>
              <a:t>Business Resource Library</a:t>
            </a:r>
            <a:endParaRPr lang="en-GB" sz="1600" b="0" baseline="0">
              <a:latin typeface="Arial" panose="020B0604020202020204" pitchFamily="34" charset="0"/>
              <a:cs typeface="Arial" panose="020B060402020202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endParaRPr lang="en-GB" sz="1600" b="0" baseline="0">
              <a:latin typeface="Arial" panose="020B0604020202020204" pitchFamily="34" charset="0"/>
              <a:cs typeface="Arial" panose="020B0604020202020204" pitchFamily="34" charset="0"/>
            </a:endParaRPr>
          </a:p>
          <a:p>
            <a:pPr algn="r">
              <a:lnSpc>
                <a:spcPct val="150000"/>
              </a:lnSpc>
            </a:pPr>
            <a:r>
              <a:rPr lang="en-GB" sz="1600" b="0">
                <a:latin typeface="Arial" panose="020B0604020202020204" pitchFamily="34" charset="0"/>
                <a:cs typeface="Arial" panose="020B0604020202020204" pitchFamily="34" charset="0"/>
              </a:rPr>
              <a:t>Email: commercial@fairtrade.org.uk</a:t>
            </a:r>
          </a:p>
        </p:txBody>
      </p:sp>
      <p:pic>
        <p:nvPicPr>
          <p:cNvPr id="12" name="Picture 11"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pic>
        <p:nvPicPr>
          <p:cNvPr id="14" name="Picture 13" title="Facebook icon">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985711" y="6060142"/>
            <a:ext cx="406407" cy="406407"/>
          </a:xfrm>
          <a:prstGeom prst="rect">
            <a:avLst/>
          </a:prstGeom>
        </p:spPr>
      </p:pic>
      <p:pic>
        <p:nvPicPr>
          <p:cNvPr id="15" name="Picture 14" title="Instagram icon">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640293" y="6115991"/>
            <a:ext cx="413160" cy="413160"/>
          </a:xfrm>
          <a:prstGeom prst="rect">
            <a:avLst/>
          </a:prstGeom>
        </p:spPr>
      </p:pic>
      <p:pic>
        <p:nvPicPr>
          <p:cNvPr id="16" name="Picture 15" title="Linkedin icon">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301628" y="6197743"/>
            <a:ext cx="261306" cy="249656"/>
          </a:xfrm>
          <a:prstGeom prst="rect">
            <a:avLst/>
          </a:prstGeom>
        </p:spPr>
      </p:pic>
      <p:pic>
        <p:nvPicPr>
          <p:cNvPr id="17" name="Picture 16" title="Twitter icon">
            <a:hlinkClick r:id="rId13"/>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811109" y="6178593"/>
            <a:ext cx="340019" cy="287956"/>
          </a:xfrm>
          <a:prstGeom prst="rect">
            <a:avLst/>
          </a:prstGeom>
        </p:spPr>
      </p:pic>
      <p:pic>
        <p:nvPicPr>
          <p:cNvPr id="18" name="Picture 17" title="Youtube icon">
            <a:hlinkClick r:id="rId15"/>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399301" y="6191207"/>
            <a:ext cx="380808" cy="262728"/>
          </a:xfrm>
          <a:prstGeom prst="rect">
            <a:avLst/>
          </a:prstGeom>
        </p:spPr>
      </p:pic>
    </p:spTree>
    <p:extLst>
      <p:ext uri="{BB962C8B-B14F-4D97-AF65-F5344CB8AC3E}">
        <p14:creationId xmlns:p14="http://schemas.microsoft.com/office/powerpoint/2010/main" val="3668935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FT">
    <p:spTree>
      <p:nvGrpSpPr>
        <p:cNvPr id="1" name=""/>
        <p:cNvGrpSpPr/>
        <p:nvPr/>
      </p:nvGrpSpPr>
      <p:grpSpPr>
        <a:xfrm>
          <a:off x="0" y="0"/>
          <a:ext cx="0" cy="0"/>
          <a:chOff x="0" y="0"/>
          <a:chExt cx="0" cy="0"/>
        </a:xfrm>
      </p:grpSpPr>
      <p:sp>
        <p:nvSpPr>
          <p:cNvPr id="3" name="Rectangle 28">
            <a:extLst>
              <a:ext uri="{FF2B5EF4-FFF2-40B4-BE49-F238E27FC236}">
                <a16:creationId xmlns:a16="http://schemas.microsoft.com/office/drawing/2014/main" id="{354652B7-FA01-954F-90F8-2500306944F6}"/>
              </a:ext>
            </a:extLst>
          </p:cNvPr>
          <p:cNvSpPr/>
          <p:nvPr userDrawn="1"/>
        </p:nvSpPr>
        <p:spPr>
          <a:xfrm>
            <a:off x="0" y="0"/>
            <a:ext cx="12192000" cy="6872588"/>
          </a:xfrm>
          <a:prstGeom prst="rect">
            <a:avLst/>
          </a:pr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Fairtrade brand logo" title="Choose the world you want">
            <a:extLst>
              <a:ext uri="{FF2B5EF4-FFF2-40B4-BE49-F238E27FC236}">
                <a16:creationId xmlns:a16="http://schemas.microsoft.com/office/drawing/2014/main" id="{DC2FB6F8-0883-9A4B-9E54-1AA43F2BCE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2187" y="1172917"/>
            <a:ext cx="4987625" cy="1412803"/>
          </a:xfrm>
          <a:prstGeom prst="rect">
            <a:avLst/>
          </a:prstGeom>
        </p:spPr>
      </p:pic>
      <p:pic>
        <p:nvPicPr>
          <p:cNvPr id="2" name="Picture 1" descr="Fairtrade.org.uk&#10;Tel: +44 (0) 20 7 405 5942&#10;Email: Commercial@Fairtrade.org.uk" title="Contact details"/>
          <p:cNvPicPr>
            <a:picLocks noChangeAspect="1"/>
          </p:cNvPicPr>
          <p:nvPr userDrawn="1"/>
        </p:nvPicPr>
        <p:blipFill>
          <a:blip r:embed="rId3"/>
          <a:stretch>
            <a:fillRect/>
          </a:stretch>
        </p:blipFill>
        <p:spPr>
          <a:xfrm>
            <a:off x="4361537" y="2935528"/>
            <a:ext cx="3468925" cy="2792210"/>
          </a:xfrm>
          <a:prstGeom prst="rect">
            <a:avLst/>
          </a:prstGeom>
        </p:spPr>
      </p:pic>
      <p:pic>
        <p:nvPicPr>
          <p:cNvPr id="10" name="Picture 9" title="Facebook icon">
            <a:hlinkClick r:id="rId4"/>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9961" y="5929762"/>
            <a:ext cx="406407" cy="406407"/>
          </a:xfrm>
          <a:prstGeom prst="rect">
            <a:avLst/>
          </a:prstGeom>
        </p:spPr>
      </p:pic>
      <p:pic>
        <p:nvPicPr>
          <p:cNvPr id="11" name="Picture 10" title="Instagram icon">
            <a:hlinkClick r:id="rId6"/>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44543" y="5985611"/>
            <a:ext cx="413160" cy="413160"/>
          </a:xfrm>
          <a:prstGeom prst="rect">
            <a:avLst/>
          </a:prstGeom>
        </p:spPr>
      </p:pic>
      <p:pic>
        <p:nvPicPr>
          <p:cNvPr id="12" name="Picture 11" title="Linkedin icon">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205878" y="6067363"/>
            <a:ext cx="261306" cy="249656"/>
          </a:xfrm>
          <a:prstGeom prst="rect">
            <a:avLst/>
          </a:prstGeom>
        </p:spPr>
      </p:pic>
      <p:pic>
        <p:nvPicPr>
          <p:cNvPr id="18" name="Picture 17" title="Twitter icon">
            <a:hlinkClick r:id="rId10"/>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715359" y="6048213"/>
            <a:ext cx="340019" cy="287956"/>
          </a:xfrm>
          <a:prstGeom prst="rect">
            <a:avLst/>
          </a:prstGeom>
        </p:spPr>
      </p:pic>
      <p:pic>
        <p:nvPicPr>
          <p:cNvPr id="19" name="Picture 18" title="Youtube icon">
            <a:hlinkClick r:id="rId12"/>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303551" y="6060827"/>
            <a:ext cx="380808" cy="262728"/>
          </a:xfrm>
          <a:prstGeom prst="rect">
            <a:avLst/>
          </a:prstGeom>
        </p:spPr>
      </p:pic>
    </p:spTree>
    <p:extLst>
      <p:ext uri="{BB962C8B-B14F-4D97-AF65-F5344CB8AC3E}">
        <p14:creationId xmlns:p14="http://schemas.microsoft.com/office/powerpoint/2010/main" val="384479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3" name="Picture 2" descr="Image of a girl in a classroom writing in her notebook" title="Education">
            <a:extLst>
              <a:ext uri="{FF2B5EF4-FFF2-40B4-BE49-F238E27FC236}">
                <a16:creationId xmlns:a16="http://schemas.microsoft.com/office/drawing/2014/main" id="{3E729193-F107-F242-B7B5-8B951E0C3E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5535827" cy="5881816"/>
          </a:xfrm>
          <a:prstGeom prst="rect">
            <a:avLst/>
          </a:prstGeom>
        </p:spPr>
      </p:pic>
      <p:pic>
        <p:nvPicPr>
          <p:cNvPr id="4" name="Picture 3" descr="Illustration of cocoa pods on vines " title="Cocoa commodity">
            <a:extLst>
              <a:ext uri="{FF2B5EF4-FFF2-40B4-BE49-F238E27FC236}">
                <a16:creationId xmlns:a16="http://schemas.microsoft.com/office/drawing/2014/main" id="{C6E8EF9D-953E-1746-93D8-24B754AB6B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769815"/>
            <a:ext cx="5321508" cy="2096423"/>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6" name="Picture 5"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8"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0534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ic Slide Master Layou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1DF36978-3EA6-9B42-90A2-DFFF532ADA80}"/>
              </a:ext>
            </a:extLst>
          </p:cNvPr>
          <p:cNvSpPr>
            <a:spLocks noGrp="1"/>
          </p:cNvSpPr>
          <p:nvPr>
            <p:ph type="body" sz="quarter" idx="10"/>
          </p:nvPr>
        </p:nvSpPr>
        <p:spPr>
          <a:xfrm>
            <a:off x="3368807" y="2674883"/>
            <a:ext cx="8140223" cy="498598"/>
          </a:xfrm>
          <a:prstGeom prst="rect">
            <a:avLst/>
          </a:prstGeom>
        </p:spPr>
        <p:txBody>
          <a:bodyPr wrap="square" lIns="0" tIns="0" rIns="0" bIns="0">
            <a:spAutoFit/>
          </a:bodyPr>
          <a:lstStyle>
            <a:lvl1pPr marL="0" indent="0" algn="r">
              <a:buNone/>
              <a:defRPr sz="3600">
                <a:solidFill>
                  <a:schemeClr val="bg1"/>
                </a:solidFill>
                <a:latin typeface="Arial" panose="020B0604020202020204" pitchFamily="34" charset="0"/>
                <a:cs typeface="Arial" panose="020B0604020202020204" pitchFamily="34" charset="0"/>
              </a:defRPr>
            </a:lvl1pPr>
            <a:lvl2pPr marL="457189" indent="0">
              <a:buNone/>
              <a:defRPr>
                <a:solidFill>
                  <a:schemeClr val="tx2"/>
                </a:solidFill>
                <a:latin typeface="Veneer" panose="02000806000000000000" pitchFamily="2" charset="77"/>
              </a:defRPr>
            </a:lvl2pPr>
            <a:lvl3pPr marL="914377" indent="0">
              <a:buNone/>
              <a:defRPr>
                <a:solidFill>
                  <a:schemeClr val="tx2"/>
                </a:solidFill>
                <a:latin typeface="Veneer" panose="02000806000000000000" pitchFamily="2" charset="77"/>
              </a:defRPr>
            </a:lvl3pPr>
            <a:lvl4pPr marL="1371566" indent="0">
              <a:buNone/>
              <a:defRPr>
                <a:solidFill>
                  <a:schemeClr val="tx2"/>
                </a:solidFill>
                <a:latin typeface="Veneer" panose="02000806000000000000" pitchFamily="2" charset="77"/>
              </a:defRPr>
            </a:lvl4pPr>
            <a:lvl5pPr marL="1828754" indent="0">
              <a:buNone/>
              <a:defRPr>
                <a:solidFill>
                  <a:schemeClr val="tx2"/>
                </a:solidFill>
                <a:latin typeface="Veneer" panose="02000806000000000000" pitchFamily="2" charset="77"/>
              </a:defRPr>
            </a:lvl5pPr>
          </a:lstStyle>
          <a:p>
            <a:pPr lvl="0"/>
            <a:r>
              <a:rPr lang="en-US"/>
              <a:t>Edit Master text styles</a:t>
            </a:r>
            <a:endParaRPr lang="en-GB"/>
          </a:p>
        </p:txBody>
      </p:sp>
    </p:spTree>
    <p:extLst>
      <p:ext uri="{BB962C8B-B14F-4D97-AF65-F5344CB8AC3E}">
        <p14:creationId xmlns:p14="http://schemas.microsoft.com/office/powerpoint/2010/main" val="12190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3" name="Picture 2" descr="Farmer reaching over seedlings that are being prepared to be planted" title="Farmer with seedlings">
            <a:extLst>
              <a:ext uri="{FF2B5EF4-FFF2-40B4-BE49-F238E27FC236}">
                <a16:creationId xmlns:a16="http://schemas.microsoft.com/office/drawing/2014/main" id="{5BC94727-C287-B143-9DE0-E07C859082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09038" cy="6096000"/>
          </a:xfrm>
          <a:prstGeom prst="rect">
            <a:avLst/>
          </a:prstGeom>
        </p:spPr>
      </p:pic>
      <p:pic>
        <p:nvPicPr>
          <p:cNvPr id="4" name="Picture 3" descr="illustration showing coffee beans being grown on branches" title="Coffee illustration">
            <a:extLst>
              <a:ext uri="{FF2B5EF4-FFF2-40B4-BE49-F238E27FC236}">
                <a16:creationId xmlns:a16="http://schemas.microsoft.com/office/drawing/2014/main" id="{C8E52A52-6239-3341-8704-54C3952F4B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4769815"/>
            <a:ext cx="5351489" cy="2096423"/>
          </a:xfrm>
          <a:prstGeom prst="rect">
            <a:avLst/>
          </a:prstGeom>
        </p:spPr>
      </p:pic>
      <p:sp>
        <p:nvSpPr>
          <p:cNvPr id="5" name="Freeform 4"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9662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3" name="Picture 2" descr="A worker uses a magnifying glass to inspect banana plants for any sign of damage due to climate change" title="Worker inspecting banana plant">
            <a:extLst>
              <a:ext uri="{FF2B5EF4-FFF2-40B4-BE49-F238E27FC236}">
                <a16:creationId xmlns:a16="http://schemas.microsoft.com/office/drawing/2014/main" id="{31A6591B-8125-354A-B87A-C1F5056AD2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288403" cy="5725298"/>
          </a:xfrm>
          <a:prstGeom prst="rect">
            <a:avLst/>
          </a:prstGeom>
        </p:spPr>
      </p:pic>
      <p:pic>
        <p:nvPicPr>
          <p:cNvPr id="4" name="Picture 3" descr="Illustration showing banana plants and loose bananas" title="Banana illustration">
            <a:extLst>
              <a:ext uri="{FF2B5EF4-FFF2-40B4-BE49-F238E27FC236}">
                <a16:creationId xmlns:a16="http://schemas.microsoft.com/office/drawing/2014/main" id="{49BF9F3A-05DB-5643-B3C7-C945955C25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766192"/>
            <a:ext cx="5201587" cy="2100046"/>
          </a:xfrm>
          <a:prstGeom prst="rect">
            <a:avLst/>
          </a:prstGeom>
        </p:spPr>
      </p:pic>
      <p:sp>
        <p:nvSpPr>
          <p:cNvPr id="5" name="Freeform 4"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3813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pic>
        <p:nvPicPr>
          <p:cNvPr id="3" name="Picture 2" descr="Fairtrade campaigners dressed in banana suits in front of houses of parliament" title="Fairtrade campaigners">
            <a:extLst>
              <a:ext uri="{FF2B5EF4-FFF2-40B4-BE49-F238E27FC236}">
                <a16:creationId xmlns:a16="http://schemas.microsoft.com/office/drawing/2014/main" id="{61102023-47DF-554B-BEAC-22E0A7AE60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558"/>
          <a:stretch/>
        </p:blipFill>
        <p:spPr>
          <a:xfrm>
            <a:off x="0" y="8238"/>
            <a:ext cx="5373974" cy="6858000"/>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546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pic>
        <p:nvPicPr>
          <p:cNvPr id="3" name="Picture 2" descr="Image of water pump being used to bring clean water to communities" title="Clean water">
            <a:extLst>
              <a:ext uri="{FF2B5EF4-FFF2-40B4-BE49-F238E27FC236}">
                <a16:creationId xmlns:a16="http://schemas.microsoft.com/office/drawing/2014/main" id="{ABD35AC2-63B1-4F4C-9658-80C716EC0F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0"/>
          <a:stretch/>
        </p:blipFill>
        <p:spPr>
          <a:xfrm>
            <a:off x="0" y="8238"/>
            <a:ext cx="5199832" cy="6858000"/>
          </a:xfrm>
          <a:prstGeom prst="rect">
            <a:avLst/>
          </a:prstGeom>
        </p:spPr>
      </p:pic>
      <p:sp>
        <p:nvSpPr>
          <p:cNvPr id="4" name="Freeform 3" descr="Green shape to split image and text" title="Green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3719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6">
    <p:spTree>
      <p:nvGrpSpPr>
        <p:cNvPr id="1" name=""/>
        <p:cNvGrpSpPr/>
        <p:nvPr/>
      </p:nvGrpSpPr>
      <p:grpSpPr>
        <a:xfrm>
          <a:off x="0" y="0"/>
          <a:ext cx="0" cy="0"/>
          <a:chOff x="0" y="0"/>
          <a:chExt cx="0" cy="0"/>
        </a:xfrm>
      </p:grpSpPr>
      <p:pic>
        <p:nvPicPr>
          <p:cNvPr id="3" name="Picture 2" descr="An image of a cocoa farmer weighing produce on scales to determine the price of the product." title="Fair prices">
            <a:extLst>
              <a:ext uri="{FF2B5EF4-FFF2-40B4-BE49-F238E27FC236}">
                <a16:creationId xmlns:a16="http://schemas.microsoft.com/office/drawing/2014/main" id="{AECF77D7-64BB-3546-BD69-6E73975DB8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700"/>
            <a:ext cx="5199832" cy="6870700"/>
          </a:xfrm>
          <a:prstGeom prst="rect">
            <a:avLst/>
          </a:prstGeom>
        </p:spPr>
      </p:pic>
      <p:sp>
        <p:nvSpPr>
          <p:cNvPr id="4" name="Freeform 3" descr="Blue divider shape to split out image and text" title="Blue divider">
            <a:extLst>
              <a:ext uri="{FF2B5EF4-FFF2-40B4-BE49-F238E27FC236}">
                <a16:creationId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78390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3.xml"/><Relationship Id="rId7"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theme" Target="../theme/theme7.xml"/><Relationship Id="rId1" Type="http://schemas.openxmlformats.org/officeDocument/2006/relationships/slideLayout" Target="../slideLayouts/slideLayout40.xml"/><Relationship Id="rId4" Type="http://schemas.openxmlformats.org/officeDocument/2006/relationships/image" Target="../media/image4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5756" y="237121"/>
            <a:ext cx="11953875" cy="690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5322004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Lst>
  <p:txStyles>
    <p:title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64119" y="2849562"/>
            <a:ext cx="5713481" cy="1158875"/>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3994772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32" r:id="rId13"/>
    <p:sldLayoutId id="2147483829" r:id="rId14"/>
    <p:sldLayoutId id="2147483830" r:id="rId15"/>
    <p:sldLayoutId id="2147483831" r:id="rId16"/>
  </p:sldLayoutIdLst>
  <p:txStyles>
    <p:title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239621"/>
            <a:ext cx="10515600" cy="577850"/>
          </a:xfrm>
          <a:prstGeom prst="rect">
            <a:avLst/>
          </a:prstGeom>
        </p:spPr>
        <p:txBody>
          <a:bodyPr vert="horz" lIns="91440" tIns="45720" rIns="91440" bIns="45720" rtlCol="0" anchor="ctr">
            <a:normAutofit/>
          </a:bodyPr>
          <a:lstStyle/>
          <a:p>
            <a:r>
              <a:rPr lang="en-US"/>
              <a:t>Click to edit Master title style</a:t>
            </a:r>
            <a:endParaRPr lang="en-GB"/>
          </a:p>
        </p:txBody>
      </p:sp>
      <p:grpSp>
        <p:nvGrpSpPr>
          <p:cNvPr id="7" name="Group 6" title="Blue and green border to frame bottom of page">
            <a:extLst>
              <a:ext uri="{FF2B5EF4-FFF2-40B4-BE49-F238E27FC236}">
                <a16:creationId xmlns:a16="http://schemas.microsoft.com/office/drawing/2014/main" id="{59333D0C-E396-7A4F-A01C-4B3386D0A727}"/>
              </a:ext>
            </a:extLst>
          </p:cNvPr>
          <p:cNvGrpSpPr/>
          <p:nvPr userDrawn="1"/>
        </p:nvGrpSpPr>
        <p:grpSpPr>
          <a:xfrm>
            <a:off x="1" y="6244796"/>
            <a:ext cx="12192000" cy="613204"/>
            <a:chOff x="3047999" y="6244796"/>
            <a:chExt cx="9144001" cy="613204"/>
          </a:xfrm>
        </p:grpSpPr>
        <p:sp>
          <p:nvSpPr>
            <p:cNvPr id="8" name="Right Triangle 7">
              <a:extLst>
                <a:ext uri="{FF2B5EF4-FFF2-40B4-BE49-F238E27FC236}">
                  <a16:creationId xmlns:a16="http://schemas.microsoft.com/office/drawing/2014/main" id="{4CEBDDAB-7D9E-A34A-8ACC-BA3E8C5FFDF0}"/>
                </a:ext>
              </a:extLst>
            </p:cNvPr>
            <p:cNvSpPr/>
            <p:nvPr userDrawn="1"/>
          </p:nvSpPr>
          <p:spPr>
            <a:xfrm rot="16200000">
              <a:off x="7837274" y="2503274"/>
              <a:ext cx="613204" cy="8096248"/>
            </a:xfrm>
            <a:prstGeom prst="rtTriangle">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Triangle 8">
              <a:extLst>
                <a:ext uri="{FF2B5EF4-FFF2-40B4-BE49-F238E27FC236}">
                  <a16:creationId xmlns:a16="http://schemas.microsoft.com/office/drawing/2014/main" id="{6BB8CF34-5169-D447-9A91-9C618315B091}"/>
                </a:ext>
              </a:extLst>
            </p:cNvPr>
            <p:cNvSpPr/>
            <p:nvPr userDrawn="1"/>
          </p:nvSpPr>
          <p:spPr>
            <a:xfrm rot="5400000" flipH="1">
              <a:off x="4074897" y="5554448"/>
              <a:ext cx="276653" cy="2330450"/>
            </a:xfrm>
            <a:prstGeom prst="rtTriangle">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63C85B8-24FD-4255-8342-1113ECE553A8}" type="slidenum">
              <a:rPr lang="en-GB" smtClean="0"/>
              <a:pPr/>
              <a:t>‹#›</a:t>
            </a:fld>
            <a:endParaRPr lang="en-GB"/>
          </a:p>
        </p:txBody>
      </p:sp>
      <p:pic>
        <p:nvPicPr>
          <p:cNvPr id="10" name="Picture 9"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grpSp>
        <p:nvGrpSpPr>
          <p:cNvPr id="11" name="Group 10" title="Blue and green border to frame page">
            <a:extLst>
              <a:ext uri="{FF2B5EF4-FFF2-40B4-BE49-F238E27FC236}">
                <a16:creationId xmlns:a16="http://schemas.microsoft.com/office/drawing/2014/main" id="{6AB9B9A2-A79E-0D4D-A69B-AFE4DA38043D}"/>
              </a:ext>
            </a:extLst>
          </p:cNvPr>
          <p:cNvGrpSpPr/>
          <p:nvPr userDrawn="1"/>
        </p:nvGrpSpPr>
        <p:grpSpPr>
          <a:xfrm flipH="1" flipV="1">
            <a:off x="0" y="891915"/>
            <a:ext cx="12192000" cy="239845"/>
            <a:chOff x="-1" y="2683914"/>
            <a:chExt cx="9144002" cy="798183"/>
          </a:xfrm>
        </p:grpSpPr>
        <p:sp>
          <p:nvSpPr>
            <p:cNvPr id="12" name="Right Triangle 11">
              <a:extLst>
                <a:ext uri="{FF2B5EF4-FFF2-40B4-BE49-F238E27FC236}">
                  <a16:creationId xmlns:a16="http://schemas.microsoft.com/office/drawing/2014/main" id="{24F313B5-ED44-1148-9E25-0A17CDE4943E}"/>
                </a:ext>
              </a:extLst>
            </p:cNvPr>
            <p:cNvSpPr/>
            <p:nvPr userDrawn="1"/>
          </p:nvSpPr>
          <p:spPr>
            <a:xfrm rot="5400000" flipH="1">
              <a:off x="1587106" y="1096807"/>
              <a:ext cx="798179" cy="3972394"/>
            </a:xfrm>
            <a:prstGeom prst="rtTriangle">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Triangle 12">
              <a:extLst>
                <a:ext uri="{FF2B5EF4-FFF2-40B4-BE49-F238E27FC236}">
                  <a16:creationId xmlns:a16="http://schemas.microsoft.com/office/drawing/2014/main" id="{D385A137-9C79-0148-9D0A-6E1F97983D6A}"/>
                </a:ext>
              </a:extLst>
            </p:cNvPr>
            <p:cNvSpPr/>
            <p:nvPr userDrawn="1"/>
          </p:nvSpPr>
          <p:spPr>
            <a:xfrm rot="16200000">
              <a:off x="4789275" y="-872629"/>
              <a:ext cx="613204" cy="8096248"/>
            </a:xfrm>
            <a:prstGeom prst="rtTriangle">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9634251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Lst>
  <p:txStyles>
    <p:title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28">
            <a:extLst>
              <a:ext uri="{FF2B5EF4-FFF2-40B4-BE49-F238E27FC236}">
                <a16:creationId xmlns:a16="http://schemas.microsoft.com/office/drawing/2014/main" id="{33ABF69A-1800-CC41-B146-4A8FAE4221A0}"/>
              </a:ext>
            </a:extLst>
          </p:cNvPr>
          <p:cNvSpPr/>
          <p:nvPr userDrawn="1"/>
        </p:nvSpPr>
        <p:spPr>
          <a:xfrm>
            <a:off x="0" y="-6350"/>
            <a:ext cx="12192000" cy="6872588"/>
          </a:xfrm>
          <a:prstGeom prst="rect">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spTree>
    <p:extLst>
      <p:ext uri="{BB962C8B-B14F-4D97-AF65-F5344CB8AC3E}">
        <p14:creationId xmlns:p14="http://schemas.microsoft.com/office/powerpoint/2010/main" val="828738386"/>
      </p:ext>
    </p:extLst>
  </p:cSld>
  <p:clrMap bg1="lt1" tx1="dk1" bg2="lt2" tx2="dk2" accent1="accent1" accent2="accent2" accent3="accent3" accent4="accent4" accent5="accent5" accent6="accent6" hlink="hlink" folHlink="folHlink"/>
  <p:sldLayoutIdLst>
    <p:sldLayoutId id="2147483691" r:id="rId1"/>
    <p:sldLayoutId id="2147483765" r:id="rId2"/>
    <p:sldLayoutId id="2147483766" r:id="rId3"/>
    <p:sldLayoutId id="2147483767" r:id="rId4"/>
    <p:sldLayoutId id="2147483768" r:id="rId5"/>
    <p:sldLayoutId id="2147483769" r:id="rId6"/>
    <p:sldLayoutId id="214748377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28">
            <a:extLst>
              <a:ext uri="{FF2B5EF4-FFF2-40B4-BE49-F238E27FC236}">
                <a16:creationId xmlns:a16="http://schemas.microsoft.com/office/drawing/2014/main" id="{0BA44180-162D-B645-93E3-C83E10BD5DDB}"/>
              </a:ext>
            </a:extLst>
          </p:cNvPr>
          <p:cNvSpPr/>
          <p:nvPr userDrawn="1"/>
        </p:nvSpPr>
        <p:spPr>
          <a:xfrm>
            <a:off x="0" y="0"/>
            <a:ext cx="12192000" cy="6872588"/>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Fairtrade brand logo" title="Choose the world you want">
            <a:extLst>
              <a:ext uri="{FF2B5EF4-FFF2-40B4-BE49-F238E27FC236}">
                <a16:creationId xmlns:a16="http://schemas.microsoft.com/office/drawing/2014/main" id="{B4B2FB0C-4990-6E44-A9C1-C3111E7A0A2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spTree>
    <p:extLst>
      <p:ext uri="{BB962C8B-B14F-4D97-AF65-F5344CB8AC3E}">
        <p14:creationId xmlns:p14="http://schemas.microsoft.com/office/powerpoint/2010/main" val="4034223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431879"/>
      </p:ext>
    </p:extLst>
  </p:cSld>
  <p:clrMap bg1="lt1" tx1="dk1" bg2="lt2" tx2="dk2" accent1="accent1" accent2="accent2" accent3="accent3" accent4="accent4" accent5="accent5" accent6="accent6" hlink="hlink" folHlink="folHlink"/>
  <p:sldLayoutIdLst>
    <p:sldLayoutId id="2147483717" r:id="rId1"/>
    <p:sldLayoutId id="2147483793" r:id="rId2"/>
    <p:sldLayoutId id="214748379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8B0E0"/>
        </a:solidFill>
        <a:effectLst/>
      </p:bgPr>
    </p:bg>
    <p:spTree>
      <p:nvGrpSpPr>
        <p:cNvPr id="1" name=""/>
        <p:cNvGrpSpPr/>
        <p:nvPr/>
      </p:nvGrpSpPr>
      <p:grpSpPr>
        <a:xfrm>
          <a:off x="0" y="0"/>
          <a:ext cx="0" cy="0"/>
          <a:chOff x="0" y="0"/>
          <a:chExt cx="0" cy="0"/>
        </a:xfrm>
      </p:grpSpPr>
      <p:pic>
        <p:nvPicPr>
          <p:cNvPr id="3" name="Picture 2" descr="A person standing in front of a tree&#10;&#10;Description automatically generated">
            <a:extLst>
              <a:ext uri="{FF2B5EF4-FFF2-40B4-BE49-F238E27FC236}">
                <a16:creationId xmlns:a16="http://schemas.microsoft.com/office/drawing/2014/main" id="{D1B3D1B6-F997-4542-902B-46C8314BB97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467707" cy="685800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B2327A9F-6DBD-1D45-8262-DD66D82187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7566" y="5817873"/>
            <a:ext cx="4041985" cy="860132"/>
          </a:xfrm>
          <a:prstGeom prst="rect">
            <a:avLst/>
          </a:prstGeom>
        </p:spPr>
      </p:pic>
    </p:spTree>
    <p:extLst>
      <p:ext uri="{BB962C8B-B14F-4D97-AF65-F5344CB8AC3E}">
        <p14:creationId xmlns:p14="http://schemas.microsoft.com/office/powerpoint/2010/main" val="3141882171"/>
      </p:ext>
    </p:extLst>
  </p:cSld>
  <p:clrMap bg1="lt1" tx1="dk1" bg2="lt2" tx2="dk2" accent1="accent1" accent2="accent2" accent3="accent3" accent4="accent4" accent5="accent5" accent6="accent6" hlink="hlink" folHlink="folHlink"/>
  <p:sldLayoutIdLst>
    <p:sldLayoutId id="21474838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schools.fairtrade.org.uk/teaching-resources/cocoa-climate-a-lesson-plan-for-primary-school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7973" y="6185775"/>
            <a:ext cx="7173479" cy="861774"/>
          </a:xfrm>
        </p:spPr>
        <p:txBody>
          <a:bodyPr/>
          <a:lstStyle/>
          <a:p>
            <a:r>
              <a:rPr lang="en-US" sz="2000">
                <a:latin typeface="VeneerLowRes" panose="02000806000000000000"/>
              </a:rPr>
              <a:t>FAIRTRADE FORTNIGHT </a:t>
            </a:r>
          </a:p>
          <a:p>
            <a:r>
              <a:rPr lang="en-US" sz="2000">
                <a:latin typeface="VeneerLowRes" panose="02000806000000000000"/>
              </a:rPr>
              <a:t>22 FEBRUARY – 8 MARCH 2021</a:t>
            </a:r>
          </a:p>
          <a:p>
            <a:endParaRPr lang="en-GB"/>
          </a:p>
        </p:txBody>
      </p:sp>
      <p:sp>
        <p:nvSpPr>
          <p:cNvPr id="3" name="Title 2"/>
          <p:cNvSpPr>
            <a:spLocks noGrp="1"/>
          </p:cNvSpPr>
          <p:nvPr>
            <p:ph type="title"/>
          </p:nvPr>
        </p:nvSpPr>
        <p:spPr/>
        <p:txBody>
          <a:bodyPr>
            <a:noAutofit/>
          </a:bodyPr>
          <a:lstStyle/>
          <a:p>
            <a:r>
              <a:rPr lang="en-US" sz="2800" u="sng" dirty="0"/>
              <a:t>Tuesday 23</a:t>
            </a:r>
            <a:r>
              <a:rPr lang="en-US" sz="2800" u="sng" baseline="30000" dirty="0"/>
              <a:t>rd</a:t>
            </a:r>
            <a:r>
              <a:rPr lang="en-US" sz="2800" u="sng" dirty="0"/>
              <a:t> February 2021</a:t>
            </a:r>
            <a:br>
              <a:rPr lang="en-US" sz="2800" u="sng" dirty="0"/>
            </a:br>
            <a:r>
              <a:rPr lang="en-US" sz="2800" u="sng" dirty="0"/>
              <a:t>You can choose the world you want</a:t>
            </a:r>
            <a:endParaRPr lang="en-GB" sz="2800" u="sng" dirty="0"/>
          </a:p>
        </p:txBody>
      </p:sp>
      <p:pic>
        <p:nvPicPr>
          <p:cNvPr id="5" name="Picture 4">
            <a:extLst>
              <a:ext uri="{FF2B5EF4-FFF2-40B4-BE49-F238E27FC236}">
                <a16:creationId xmlns:a16="http://schemas.microsoft.com/office/drawing/2014/main" id="{2108A0C9-8F79-471A-AAE1-8DCE80DDD353}"/>
              </a:ext>
            </a:extLst>
          </p:cNvPr>
          <p:cNvPicPr>
            <a:picLocks noChangeAspect="1"/>
          </p:cNvPicPr>
          <p:nvPr/>
        </p:nvPicPr>
        <p:blipFill>
          <a:blip r:embed="rId3"/>
          <a:stretch>
            <a:fillRect/>
          </a:stretch>
        </p:blipFill>
        <p:spPr>
          <a:xfrm>
            <a:off x="4257675" y="5067300"/>
            <a:ext cx="7934325" cy="1790700"/>
          </a:xfrm>
          <a:prstGeom prst="rect">
            <a:avLst/>
          </a:prstGeom>
        </p:spPr>
      </p:pic>
      <p:sp>
        <p:nvSpPr>
          <p:cNvPr id="6" name="TextBox 5">
            <a:extLst>
              <a:ext uri="{FF2B5EF4-FFF2-40B4-BE49-F238E27FC236}">
                <a16:creationId xmlns:a16="http://schemas.microsoft.com/office/drawing/2014/main" id="{CB300B64-193A-4EF4-BF54-EA40D0642D4F}"/>
              </a:ext>
            </a:extLst>
          </p:cNvPr>
          <p:cNvSpPr txBox="1"/>
          <p:nvPr/>
        </p:nvSpPr>
        <p:spPr>
          <a:xfrm>
            <a:off x="6924583" y="488272"/>
            <a:ext cx="1120820" cy="369332"/>
          </a:xfrm>
          <a:prstGeom prst="rect">
            <a:avLst/>
          </a:prstGeom>
          <a:noFill/>
        </p:spPr>
        <p:txBody>
          <a:bodyPr wrap="none" rtlCol="0">
            <a:spAutoFit/>
          </a:bodyPr>
          <a:lstStyle/>
          <a:p>
            <a:r>
              <a:rPr lang="en-GB"/>
              <a:t>Lesson 2</a:t>
            </a:r>
          </a:p>
        </p:txBody>
      </p:sp>
    </p:spTree>
    <p:extLst>
      <p:ext uri="{BB962C8B-B14F-4D97-AF65-F5344CB8AC3E}">
        <p14:creationId xmlns:p14="http://schemas.microsoft.com/office/powerpoint/2010/main" val="390306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87AD-C5ED-41FB-B946-1F2DD9F69D3A}"/>
              </a:ext>
            </a:extLst>
          </p:cNvPr>
          <p:cNvSpPr>
            <a:spLocks noGrp="1"/>
          </p:cNvSpPr>
          <p:nvPr>
            <p:ph type="title"/>
          </p:nvPr>
        </p:nvSpPr>
        <p:spPr>
          <a:xfrm>
            <a:off x="6826928" y="1535837"/>
            <a:ext cx="4820575" cy="1489169"/>
          </a:xfrm>
        </p:spPr>
        <p:txBody>
          <a:bodyPr>
            <a:noAutofit/>
          </a:bodyPr>
          <a:lstStyle/>
          <a:p>
            <a:r>
              <a:rPr lang="en-GB" sz="3600" dirty="0"/>
              <a:t>This is a farmer on her farm.</a:t>
            </a:r>
          </a:p>
        </p:txBody>
      </p:sp>
      <p:pic>
        <p:nvPicPr>
          <p:cNvPr id="3" name="Picture 2">
            <a:extLst>
              <a:ext uri="{FF2B5EF4-FFF2-40B4-BE49-F238E27FC236}">
                <a16:creationId xmlns:a16="http://schemas.microsoft.com/office/drawing/2014/main" id="{EA60936E-686E-4D01-A15B-0F12CA2B34AE}"/>
              </a:ext>
            </a:extLst>
          </p:cNvPr>
          <p:cNvPicPr>
            <a:picLocks noChangeAspect="1"/>
          </p:cNvPicPr>
          <p:nvPr/>
        </p:nvPicPr>
        <p:blipFill>
          <a:blip r:embed="rId2"/>
          <a:stretch>
            <a:fillRect/>
          </a:stretch>
        </p:blipFill>
        <p:spPr>
          <a:xfrm>
            <a:off x="0" y="-1"/>
            <a:ext cx="6196614" cy="6858000"/>
          </a:xfrm>
          <a:prstGeom prst="rect">
            <a:avLst/>
          </a:prstGeom>
        </p:spPr>
      </p:pic>
      <p:pic>
        <p:nvPicPr>
          <p:cNvPr id="6" name="Picture 5">
            <a:extLst>
              <a:ext uri="{FF2B5EF4-FFF2-40B4-BE49-F238E27FC236}">
                <a16:creationId xmlns:a16="http://schemas.microsoft.com/office/drawing/2014/main" id="{3472E49A-3AE3-41EA-8DEA-1531D6048BB1}"/>
              </a:ext>
            </a:extLst>
          </p:cNvPr>
          <p:cNvPicPr>
            <a:picLocks noChangeAspect="1"/>
          </p:cNvPicPr>
          <p:nvPr/>
        </p:nvPicPr>
        <p:blipFill>
          <a:blip r:embed="rId3"/>
          <a:stretch>
            <a:fillRect/>
          </a:stretch>
        </p:blipFill>
        <p:spPr>
          <a:xfrm>
            <a:off x="7073006" y="3428999"/>
            <a:ext cx="3905250" cy="1647825"/>
          </a:xfrm>
          <a:prstGeom prst="rect">
            <a:avLst/>
          </a:prstGeom>
        </p:spPr>
      </p:pic>
    </p:spTree>
    <p:extLst>
      <p:ext uri="{BB962C8B-B14F-4D97-AF65-F5344CB8AC3E}">
        <p14:creationId xmlns:p14="http://schemas.microsoft.com/office/powerpoint/2010/main" val="359395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387AD-C5ED-41FB-B946-1F2DD9F69D3A}"/>
              </a:ext>
            </a:extLst>
          </p:cNvPr>
          <p:cNvSpPr>
            <a:spLocks noGrp="1"/>
          </p:cNvSpPr>
          <p:nvPr>
            <p:ph type="title"/>
          </p:nvPr>
        </p:nvSpPr>
        <p:spPr>
          <a:xfrm>
            <a:off x="6826928" y="1535837"/>
            <a:ext cx="4820575" cy="1489169"/>
          </a:xfrm>
        </p:spPr>
        <p:txBody>
          <a:bodyPr>
            <a:noAutofit/>
          </a:bodyPr>
          <a:lstStyle/>
          <a:p>
            <a:r>
              <a:rPr lang="en-GB" sz="3600" dirty="0"/>
              <a:t>This is Madame </a:t>
            </a:r>
            <a:r>
              <a:rPr lang="en-GB" sz="3600" dirty="0" err="1"/>
              <a:t>Bazoua</a:t>
            </a:r>
            <a:r>
              <a:rPr lang="en-GB" sz="3600" dirty="0"/>
              <a:t>, a cocoa farmer who lives in the Cote d’Ivoire in West Africa.</a:t>
            </a:r>
          </a:p>
        </p:txBody>
      </p:sp>
      <p:pic>
        <p:nvPicPr>
          <p:cNvPr id="3" name="Picture 2">
            <a:extLst>
              <a:ext uri="{FF2B5EF4-FFF2-40B4-BE49-F238E27FC236}">
                <a16:creationId xmlns:a16="http://schemas.microsoft.com/office/drawing/2014/main" id="{EA60936E-686E-4D01-A15B-0F12CA2B34AE}"/>
              </a:ext>
            </a:extLst>
          </p:cNvPr>
          <p:cNvPicPr>
            <a:picLocks noChangeAspect="1"/>
          </p:cNvPicPr>
          <p:nvPr/>
        </p:nvPicPr>
        <p:blipFill>
          <a:blip r:embed="rId2"/>
          <a:stretch>
            <a:fillRect/>
          </a:stretch>
        </p:blipFill>
        <p:spPr>
          <a:xfrm>
            <a:off x="0" y="-1"/>
            <a:ext cx="6196614" cy="6858000"/>
          </a:xfrm>
          <a:prstGeom prst="rect">
            <a:avLst/>
          </a:prstGeom>
        </p:spPr>
      </p:pic>
      <p:pic>
        <p:nvPicPr>
          <p:cNvPr id="6" name="Picture 5">
            <a:extLst>
              <a:ext uri="{FF2B5EF4-FFF2-40B4-BE49-F238E27FC236}">
                <a16:creationId xmlns:a16="http://schemas.microsoft.com/office/drawing/2014/main" id="{3472E49A-3AE3-41EA-8DEA-1531D6048BB1}"/>
              </a:ext>
            </a:extLst>
          </p:cNvPr>
          <p:cNvPicPr>
            <a:picLocks noChangeAspect="1"/>
          </p:cNvPicPr>
          <p:nvPr/>
        </p:nvPicPr>
        <p:blipFill>
          <a:blip r:embed="rId3"/>
          <a:stretch>
            <a:fillRect/>
          </a:stretch>
        </p:blipFill>
        <p:spPr>
          <a:xfrm>
            <a:off x="7028617" y="4030356"/>
            <a:ext cx="3905250" cy="1647825"/>
          </a:xfrm>
          <a:prstGeom prst="rect">
            <a:avLst/>
          </a:prstGeom>
        </p:spPr>
      </p:pic>
    </p:spTree>
    <p:extLst>
      <p:ext uri="{BB962C8B-B14F-4D97-AF65-F5344CB8AC3E}">
        <p14:creationId xmlns:p14="http://schemas.microsoft.com/office/powerpoint/2010/main" val="323357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15BEDD-37FE-4092-90AB-B555F6647C2E}"/>
              </a:ext>
            </a:extLst>
          </p:cNvPr>
          <p:cNvSpPr txBox="1">
            <a:spLocks/>
          </p:cNvSpPr>
          <p:nvPr/>
        </p:nvSpPr>
        <p:spPr>
          <a:xfrm>
            <a:off x="364135" y="310809"/>
            <a:ext cx="10515600" cy="577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a:lstStyle>
          <a:p>
            <a:endParaRPr lang="en-US" dirty="0">
              <a:latin typeface="VeneerLowRes"/>
            </a:endParaRPr>
          </a:p>
          <a:p>
            <a:r>
              <a:rPr lang="en-US" dirty="0">
                <a:latin typeface="VeneerLowRes"/>
              </a:rPr>
              <a:t>Where does it come from? </a:t>
            </a:r>
          </a:p>
          <a:p>
            <a:endParaRPr lang="en-US" dirty="0"/>
          </a:p>
        </p:txBody>
      </p:sp>
      <p:sp>
        <p:nvSpPr>
          <p:cNvPr id="2" name="Text Placeholder 1"/>
          <p:cNvSpPr>
            <a:spLocks noGrp="1"/>
          </p:cNvSpPr>
          <p:nvPr>
            <p:ph type="body" sz="quarter" idx="11"/>
          </p:nvPr>
        </p:nvSpPr>
        <p:spPr/>
        <p:txBody>
          <a:bodyPr/>
          <a:lstStyle/>
          <a:p>
            <a:endParaRPr lang="en-GB"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1" r="-2018"/>
          <a:stretch/>
        </p:blipFill>
        <p:spPr>
          <a:xfrm>
            <a:off x="364135" y="1366888"/>
            <a:ext cx="9240278" cy="4685570"/>
          </a:xfrm>
          <a:prstGeom prst="rect">
            <a:avLst/>
          </a:prstGeom>
        </p:spPr>
      </p:pic>
      <p:cxnSp>
        <p:nvCxnSpPr>
          <p:cNvPr id="7" name="Straight Arrow Connector 6"/>
          <p:cNvCxnSpPr/>
          <p:nvPr/>
        </p:nvCxnSpPr>
        <p:spPr>
          <a:xfrm flipH="1">
            <a:off x="4415246" y="1227909"/>
            <a:ext cx="104503" cy="8229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78433" y="958496"/>
            <a:ext cx="2011680" cy="338554"/>
          </a:xfrm>
          <a:prstGeom prst="rect">
            <a:avLst/>
          </a:prstGeom>
          <a:noFill/>
        </p:spPr>
        <p:txBody>
          <a:bodyPr wrap="square" rtlCol="0">
            <a:spAutoFit/>
          </a:bodyPr>
          <a:lstStyle/>
          <a:p>
            <a:r>
              <a:rPr lang="en-US" sz="1600" dirty="0">
                <a:solidFill>
                  <a:srgbClr val="FF0000"/>
                </a:solidFill>
              </a:rPr>
              <a:t>We are here!</a:t>
            </a:r>
            <a:endParaRPr lang="en-GB" sz="1600" dirty="0">
              <a:solidFill>
                <a:srgbClr val="FF0000"/>
              </a:solidFill>
            </a:endParaRPr>
          </a:p>
        </p:txBody>
      </p:sp>
      <p:cxnSp>
        <p:nvCxnSpPr>
          <p:cNvPr id="11" name="Straight Arrow Connector 10"/>
          <p:cNvCxnSpPr/>
          <p:nvPr/>
        </p:nvCxnSpPr>
        <p:spPr>
          <a:xfrm flipV="1">
            <a:off x="4232366" y="3723588"/>
            <a:ext cx="82833" cy="103129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92286" y="4754880"/>
            <a:ext cx="1645920" cy="338554"/>
          </a:xfrm>
          <a:prstGeom prst="rect">
            <a:avLst/>
          </a:prstGeom>
          <a:noFill/>
        </p:spPr>
        <p:txBody>
          <a:bodyPr wrap="square" rtlCol="0">
            <a:spAutoFit/>
          </a:bodyPr>
          <a:lstStyle/>
          <a:p>
            <a:r>
              <a:rPr lang="en-GB" sz="1600" dirty="0">
                <a:solidFill>
                  <a:srgbClr val="00B050"/>
                </a:solidFill>
              </a:rPr>
              <a:t>Côte d'Ivoire</a:t>
            </a:r>
          </a:p>
        </p:txBody>
      </p:sp>
      <p:cxnSp>
        <p:nvCxnSpPr>
          <p:cNvPr id="15" name="Straight Connector 14"/>
          <p:cNvCxnSpPr/>
          <p:nvPr/>
        </p:nvCxnSpPr>
        <p:spPr>
          <a:xfrm flipV="1">
            <a:off x="431074" y="4063543"/>
            <a:ext cx="9173339"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97604" y="3104519"/>
            <a:ext cx="9173339" cy="1306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604412" y="2941773"/>
            <a:ext cx="2011680" cy="338554"/>
          </a:xfrm>
          <a:prstGeom prst="rect">
            <a:avLst/>
          </a:prstGeom>
          <a:noFill/>
        </p:spPr>
        <p:txBody>
          <a:bodyPr wrap="square" rtlCol="0">
            <a:spAutoFit/>
          </a:bodyPr>
          <a:lstStyle/>
          <a:p>
            <a:r>
              <a:rPr lang="en-US" sz="1600" dirty="0">
                <a:solidFill>
                  <a:srgbClr val="00B0F0"/>
                </a:solidFill>
              </a:rPr>
              <a:t>Tropic of Cancer</a:t>
            </a:r>
            <a:endParaRPr lang="en-GB" sz="1600" dirty="0">
              <a:solidFill>
                <a:srgbClr val="00B0F0"/>
              </a:solidFill>
            </a:endParaRPr>
          </a:p>
        </p:txBody>
      </p:sp>
      <p:sp>
        <p:nvSpPr>
          <p:cNvPr id="21" name="TextBox 20"/>
          <p:cNvSpPr txBox="1"/>
          <p:nvPr/>
        </p:nvSpPr>
        <p:spPr>
          <a:xfrm>
            <a:off x="9604413" y="3907328"/>
            <a:ext cx="3058093" cy="338554"/>
          </a:xfrm>
          <a:prstGeom prst="rect">
            <a:avLst/>
          </a:prstGeom>
          <a:noFill/>
        </p:spPr>
        <p:txBody>
          <a:bodyPr wrap="square" rtlCol="0">
            <a:spAutoFit/>
          </a:bodyPr>
          <a:lstStyle/>
          <a:p>
            <a:r>
              <a:rPr lang="en-US" sz="1600" dirty="0">
                <a:solidFill>
                  <a:srgbClr val="00B0F0"/>
                </a:solidFill>
              </a:rPr>
              <a:t>Tropic of Capricorn</a:t>
            </a:r>
            <a:endParaRPr lang="en-GB" sz="1600" dirty="0">
              <a:solidFill>
                <a:srgbClr val="00B0F0"/>
              </a:solidFill>
            </a:endParaRPr>
          </a:p>
        </p:txBody>
      </p:sp>
      <p:sp>
        <p:nvSpPr>
          <p:cNvPr id="22" name="TextBox 21"/>
          <p:cNvSpPr txBox="1"/>
          <p:nvPr/>
        </p:nvSpPr>
        <p:spPr>
          <a:xfrm>
            <a:off x="6215270" y="4284117"/>
            <a:ext cx="2011680" cy="338554"/>
          </a:xfrm>
          <a:prstGeom prst="rect">
            <a:avLst/>
          </a:prstGeom>
          <a:noFill/>
        </p:spPr>
        <p:txBody>
          <a:bodyPr wrap="square" rtlCol="0">
            <a:spAutoFit/>
          </a:bodyPr>
          <a:lstStyle/>
          <a:p>
            <a:r>
              <a:rPr lang="en-US" sz="1600" dirty="0">
                <a:solidFill>
                  <a:schemeClr val="tx2">
                    <a:lumMod val="50000"/>
                  </a:schemeClr>
                </a:solidFill>
              </a:rPr>
              <a:t>Kenya</a:t>
            </a:r>
            <a:endParaRPr lang="en-GB" sz="1600" dirty="0">
              <a:solidFill>
                <a:schemeClr val="tx2">
                  <a:lumMod val="50000"/>
                </a:schemeClr>
              </a:solidFill>
            </a:endParaRPr>
          </a:p>
        </p:txBody>
      </p:sp>
      <p:sp>
        <p:nvSpPr>
          <p:cNvPr id="23" name="TextBox 22"/>
          <p:cNvSpPr txBox="1"/>
          <p:nvPr/>
        </p:nvSpPr>
        <p:spPr>
          <a:xfrm>
            <a:off x="117027" y="3446508"/>
            <a:ext cx="1822960" cy="338554"/>
          </a:xfrm>
          <a:prstGeom prst="rect">
            <a:avLst/>
          </a:prstGeom>
          <a:noFill/>
        </p:spPr>
        <p:txBody>
          <a:bodyPr wrap="square" rtlCol="0">
            <a:spAutoFit/>
          </a:bodyPr>
          <a:lstStyle/>
          <a:p>
            <a:r>
              <a:rPr lang="en-US" sz="1600" dirty="0">
                <a:solidFill>
                  <a:schemeClr val="accent5">
                    <a:lumMod val="60000"/>
                    <a:lumOff val="40000"/>
                  </a:schemeClr>
                </a:solidFill>
              </a:rPr>
              <a:t>Panama</a:t>
            </a:r>
            <a:endParaRPr lang="en-GB" sz="1600" dirty="0">
              <a:solidFill>
                <a:schemeClr val="accent5">
                  <a:lumMod val="60000"/>
                  <a:lumOff val="40000"/>
                </a:schemeClr>
              </a:solidFill>
            </a:endParaRPr>
          </a:p>
        </p:txBody>
      </p:sp>
      <p:cxnSp>
        <p:nvCxnSpPr>
          <p:cNvPr id="24" name="Straight Arrow Connector 23"/>
          <p:cNvCxnSpPr/>
          <p:nvPr/>
        </p:nvCxnSpPr>
        <p:spPr>
          <a:xfrm flipV="1">
            <a:off x="992777" y="3643148"/>
            <a:ext cx="1027613" cy="8915"/>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621936" y="4004264"/>
            <a:ext cx="593334" cy="435214"/>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64BE4DB-AE1E-4982-90CA-EDE67694F47D}"/>
              </a:ext>
            </a:extLst>
          </p:cNvPr>
          <p:cNvSpPr/>
          <p:nvPr/>
        </p:nvSpPr>
        <p:spPr>
          <a:xfrm>
            <a:off x="3252187" y="5489644"/>
            <a:ext cx="6096000" cy="1477328"/>
          </a:xfrm>
          <a:prstGeom prst="rect">
            <a:avLst/>
          </a:prstGeom>
        </p:spPr>
        <p:txBody>
          <a:bodyPr wrap="square">
            <a:spAutoFit/>
          </a:bodyPr>
          <a:lstStyle/>
          <a:p>
            <a:r>
              <a:rPr lang="en-GB" dirty="0"/>
              <a:t>On the next slides you will see products that we eat from around the world. Think about where they come from. They all need to grow in places without cold winters, and more sunshine all year round. They mostly grow in tropical regions. </a:t>
            </a:r>
          </a:p>
        </p:txBody>
      </p:sp>
    </p:spTree>
    <p:extLst>
      <p:ext uri="{BB962C8B-B14F-4D97-AF65-F5344CB8AC3E}">
        <p14:creationId xmlns:p14="http://schemas.microsoft.com/office/powerpoint/2010/main" val="32976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74346" y="1298359"/>
            <a:ext cx="7886330" cy="1158875"/>
          </a:xfrm>
        </p:spPr>
        <p:txBody>
          <a:bodyPr>
            <a:noAutofit/>
          </a:bodyPr>
          <a:lstStyle/>
          <a:p>
            <a:r>
              <a:rPr lang="en-GB" sz="4000" u="sng" dirty="0"/>
              <a:t>Can I understand different climates in temperate and topical rainforest climates?</a:t>
            </a:r>
            <a:br>
              <a:rPr lang="en-GB" sz="2400" dirty="0"/>
            </a:br>
            <a:r>
              <a:rPr lang="en-GB" sz="2400" dirty="0"/>
              <a:t>Watch the  film Cocoa Climate.</a:t>
            </a:r>
            <a:br>
              <a:rPr lang="en-GB" sz="2400" dirty="0"/>
            </a:br>
            <a:r>
              <a:rPr lang="en-GB" sz="2400" dirty="0"/>
              <a:t> What are the similarities and differences between the two climates?</a:t>
            </a:r>
            <a:br>
              <a:rPr lang="en-GB" sz="2400" dirty="0"/>
            </a:br>
            <a:endParaRPr lang="en-GB" sz="2400" dirty="0"/>
          </a:p>
        </p:txBody>
      </p:sp>
      <p:sp>
        <p:nvSpPr>
          <p:cNvPr id="3" name="Rectangle 2">
            <a:extLst>
              <a:ext uri="{FF2B5EF4-FFF2-40B4-BE49-F238E27FC236}">
                <a16:creationId xmlns:a16="http://schemas.microsoft.com/office/drawing/2014/main" id="{86801F6E-E44F-4CA2-BE59-8CCA515E6A3E}"/>
              </a:ext>
            </a:extLst>
          </p:cNvPr>
          <p:cNvSpPr/>
          <p:nvPr/>
        </p:nvSpPr>
        <p:spPr>
          <a:xfrm>
            <a:off x="5404370" y="2827044"/>
            <a:ext cx="6096000" cy="369332"/>
          </a:xfrm>
          <a:prstGeom prst="rect">
            <a:avLst/>
          </a:prstGeom>
        </p:spPr>
        <p:txBody>
          <a:bodyPr>
            <a:spAutoFit/>
          </a:bodyPr>
          <a:lstStyle/>
          <a:p>
            <a:endParaRPr lang="en-GB" dirty="0"/>
          </a:p>
        </p:txBody>
      </p:sp>
      <p:sp>
        <p:nvSpPr>
          <p:cNvPr id="5" name="TextBox 4">
            <a:extLst>
              <a:ext uri="{FF2B5EF4-FFF2-40B4-BE49-F238E27FC236}">
                <a16:creationId xmlns:a16="http://schemas.microsoft.com/office/drawing/2014/main" id="{4F50C038-C2F8-4E05-B150-67964E64F824}"/>
              </a:ext>
            </a:extLst>
          </p:cNvPr>
          <p:cNvSpPr txBox="1"/>
          <p:nvPr/>
        </p:nvSpPr>
        <p:spPr>
          <a:xfrm>
            <a:off x="5628443" y="6169981"/>
            <a:ext cx="6673622" cy="369332"/>
          </a:xfrm>
          <a:prstGeom prst="rect">
            <a:avLst/>
          </a:prstGeom>
          <a:noFill/>
        </p:spPr>
        <p:txBody>
          <a:bodyPr wrap="none" rtlCol="0">
            <a:spAutoFit/>
          </a:bodyPr>
          <a:lstStyle/>
          <a:p>
            <a:r>
              <a:rPr lang="en-GB" dirty="0"/>
              <a:t>Remember to record the types of agriculture in these 2 climates.</a:t>
            </a:r>
          </a:p>
        </p:txBody>
      </p:sp>
      <p:pic>
        <p:nvPicPr>
          <p:cNvPr id="6" name="Picture 5">
            <a:extLst>
              <a:ext uri="{FF2B5EF4-FFF2-40B4-BE49-F238E27FC236}">
                <a16:creationId xmlns:a16="http://schemas.microsoft.com/office/drawing/2014/main" id="{2B55CBB4-3B1D-4FE4-8838-F933B7A9591C}"/>
              </a:ext>
            </a:extLst>
          </p:cNvPr>
          <p:cNvPicPr>
            <a:picLocks noChangeAspect="1"/>
          </p:cNvPicPr>
          <p:nvPr/>
        </p:nvPicPr>
        <p:blipFill>
          <a:blip r:embed="rId3"/>
          <a:stretch>
            <a:fillRect/>
          </a:stretch>
        </p:blipFill>
        <p:spPr>
          <a:xfrm>
            <a:off x="6096000" y="3011710"/>
            <a:ext cx="4210741" cy="2443024"/>
          </a:xfrm>
          <a:prstGeom prst="rect">
            <a:avLst/>
          </a:prstGeom>
        </p:spPr>
      </p:pic>
      <p:sp>
        <p:nvSpPr>
          <p:cNvPr id="7" name="Rectangle 6">
            <a:extLst>
              <a:ext uri="{FF2B5EF4-FFF2-40B4-BE49-F238E27FC236}">
                <a16:creationId xmlns:a16="http://schemas.microsoft.com/office/drawing/2014/main" id="{6B4F2F6E-9E34-4DE9-B996-FECACAE92B68}"/>
              </a:ext>
            </a:extLst>
          </p:cNvPr>
          <p:cNvSpPr/>
          <p:nvPr/>
        </p:nvSpPr>
        <p:spPr>
          <a:xfrm>
            <a:off x="7474998" y="5559641"/>
            <a:ext cx="6096000" cy="369332"/>
          </a:xfrm>
          <a:prstGeom prst="rect">
            <a:avLst/>
          </a:prstGeom>
        </p:spPr>
        <p:txBody>
          <a:bodyPr>
            <a:spAutoFit/>
          </a:bodyPr>
          <a:lstStyle/>
          <a:p>
            <a:r>
              <a:rPr lang="en-GB" dirty="0">
                <a:hlinkClick r:id="rId4"/>
              </a:rPr>
              <a:t>cocoa-climate</a:t>
            </a:r>
            <a:endParaRPr lang="en-GB" dirty="0"/>
          </a:p>
        </p:txBody>
      </p:sp>
    </p:spTree>
    <p:extLst>
      <p:ext uri="{BB962C8B-B14F-4D97-AF65-F5344CB8AC3E}">
        <p14:creationId xmlns:p14="http://schemas.microsoft.com/office/powerpoint/2010/main" val="193557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74346" y="1298359"/>
            <a:ext cx="7886330" cy="1158875"/>
          </a:xfrm>
        </p:spPr>
        <p:txBody>
          <a:bodyPr>
            <a:noAutofit/>
          </a:bodyPr>
          <a:lstStyle/>
          <a:p>
            <a:r>
              <a:rPr lang="en-GB" sz="4000" u="sng" dirty="0"/>
              <a:t>Can I understand different climates in temperate and topical rainforest climates?</a:t>
            </a:r>
            <a:br>
              <a:rPr lang="en-GB" sz="2400" dirty="0"/>
            </a:br>
            <a:r>
              <a:rPr lang="en-GB" sz="2400" dirty="0"/>
              <a:t>What are the similarities and differences between the two climates?</a:t>
            </a:r>
            <a:br>
              <a:rPr lang="en-GB" sz="2400" dirty="0"/>
            </a:br>
            <a:r>
              <a:rPr lang="en-GB" sz="2400" dirty="0"/>
              <a:t>Record your answers on the sheet on Purple Mash</a:t>
            </a:r>
          </a:p>
        </p:txBody>
      </p:sp>
      <p:sp>
        <p:nvSpPr>
          <p:cNvPr id="3" name="Rectangle 2">
            <a:extLst>
              <a:ext uri="{FF2B5EF4-FFF2-40B4-BE49-F238E27FC236}">
                <a16:creationId xmlns:a16="http://schemas.microsoft.com/office/drawing/2014/main" id="{86801F6E-E44F-4CA2-BE59-8CCA515E6A3E}"/>
              </a:ext>
            </a:extLst>
          </p:cNvPr>
          <p:cNvSpPr/>
          <p:nvPr/>
        </p:nvSpPr>
        <p:spPr>
          <a:xfrm>
            <a:off x="5404370" y="2827044"/>
            <a:ext cx="6096000" cy="369332"/>
          </a:xfrm>
          <a:prstGeom prst="rect">
            <a:avLst/>
          </a:prstGeom>
        </p:spPr>
        <p:txBody>
          <a:bodyPr>
            <a:spAutoFit/>
          </a:bodyPr>
          <a:lstStyle/>
          <a:p>
            <a:endParaRPr lang="en-GB" dirty="0"/>
          </a:p>
        </p:txBody>
      </p:sp>
      <p:sp>
        <p:nvSpPr>
          <p:cNvPr id="5" name="TextBox 4">
            <a:extLst>
              <a:ext uri="{FF2B5EF4-FFF2-40B4-BE49-F238E27FC236}">
                <a16:creationId xmlns:a16="http://schemas.microsoft.com/office/drawing/2014/main" id="{4F50C038-C2F8-4E05-B150-67964E64F824}"/>
              </a:ext>
            </a:extLst>
          </p:cNvPr>
          <p:cNvSpPr txBox="1"/>
          <p:nvPr/>
        </p:nvSpPr>
        <p:spPr>
          <a:xfrm>
            <a:off x="5291091" y="6169980"/>
            <a:ext cx="6673622" cy="369332"/>
          </a:xfrm>
          <a:prstGeom prst="rect">
            <a:avLst/>
          </a:prstGeom>
          <a:noFill/>
        </p:spPr>
        <p:txBody>
          <a:bodyPr wrap="none" rtlCol="0">
            <a:spAutoFit/>
          </a:bodyPr>
          <a:lstStyle/>
          <a:p>
            <a:r>
              <a:rPr lang="en-GB" dirty="0"/>
              <a:t>Remember to record the types of agriculture in these 2 climates.</a:t>
            </a:r>
          </a:p>
        </p:txBody>
      </p:sp>
      <p:pic>
        <p:nvPicPr>
          <p:cNvPr id="6" name="Picture 5">
            <a:extLst>
              <a:ext uri="{FF2B5EF4-FFF2-40B4-BE49-F238E27FC236}">
                <a16:creationId xmlns:a16="http://schemas.microsoft.com/office/drawing/2014/main" id="{7063C17D-25C3-4202-8B94-9548304C8D35}"/>
              </a:ext>
            </a:extLst>
          </p:cNvPr>
          <p:cNvPicPr>
            <a:picLocks noChangeAspect="1"/>
          </p:cNvPicPr>
          <p:nvPr/>
        </p:nvPicPr>
        <p:blipFill>
          <a:blip r:embed="rId3"/>
          <a:stretch>
            <a:fillRect/>
          </a:stretch>
        </p:blipFill>
        <p:spPr>
          <a:xfrm>
            <a:off x="6409679" y="3315752"/>
            <a:ext cx="3817398" cy="2734852"/>
          </a:xfrm>
          <a:prstGeom prst="rect">
            <a:avLst/>
          </a:prstGeom>
        </p:spPr>
      </p:pic>
    </p:spTree>
    <p:extLst>
      <p:ext uri="{BB962C8B-B14F-4D97-AF65-F5344CB8AC3E}">
        <p14:creationId xmlns:p14="http://schemas.microsoft.com/office/powerpoint/2010/main" val="239801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74346" y="1298359"/>
            <a:ext cx="7886330" cy="1158875"/>
          </a:xfrm>
        </p:spPr>
        <p:txBody>
          <a:bodyPr>
            <a:noAutofit/>
          </a:bodyPr>
          <a:lstStyle/>
          <a:p>
            <a:r>
              <a:rPr lang="en-GB" sz="4000" u="sng" dirty="0"/>
              <a:t>Can I understand different climates in temperate and topical rainforest climates?</a:t>
            </a:r>
            <a:br>
              <a:rPr lang="en-GB" sz="4000" u="sng" dirty="0"/>
            </a:br>
            <a:r>
              <a:rPr lang="en-GB" sz="1800" dirty="0"/>
              <a:t>Now use a different colour to record the effects of the</a:t>
            </a:r>
            <a:br>
              <a:rPr lang="en-GB" sz="4000" u="sng" dirty="0"/>
            </a:br>
            <a:br>
              <a:rPr lang="en-GB" sz="4000" u="sng" dirty="0"/>
            </a:br>
            <a:endParaRPr lang="en-GB" sz="2400" dirty="0"/>
          </a:p>
        </p:txBody>
      </p:sp>
      <p:sp>
        <p:nvSpPr>
          <p:cNvPr id="3" name="Rectangle 2">
            <a:extLst>
              <a:ext uri="{FF2B5EF4-FFF2-40B4-BE49-F238E27FC236}">
                <a16:creationId xmlns:a16="http://schemas.microsoft.com/office/drawing/2014/main" id="{86801F6E-E44F-4CA2-BE59-8CCA515E6A3E}"/>
              </a:ext>
            </a:extLst>
          </p:cNvPr>
          <p:cNvSpPr/>
          <p:nvPr/>
        </p:nvSpPr>
        <p:spPr>
          <a:xfrm>
            <a:off x="5404370" y="2827044"/>
            <a:ext cx="6096000" cy="369332"/>
          </a:xfrm>
          <a:prstGeom prst="rect">
            <a:avLst/>
          </a:prstGeom>
        </p:spPr>
        <p:txBody>
          <a:bodyPr>
            <a:spAutoFit/>
          </a:bodyPr>
          <a:lstStyle/>
          <a:p>
            <a:endParaRPr lang="en-GB" dirty="0"/>
          </a:p>
        </p:txBody>
      </p:sp>
      <p:pic>
        <p:nvPicPr>
          <p:cNvPr id="6" name="Picture 5">
            <a:extLst>
              <a:ext uri="{FF2B5EF4-FFF2-40B4-BE49-F238E27FC236}">
                <a16:creationId xmlns:a16="http://schemas.microsoft.com/office/drawing/2014/main" id="{7063C17D-25C3-4202-8B94-9548304C8D35}"/>
              </a:ext>
            </a:extLst>
          </p:cNvPr>
          <p:cNvPicPr>
            <a:picLocks noChangeAspect="1"/>
          </p:cNvPicPr>
          <p:nvPr/>
        </p:nvPicPr>
        <p:blipFill>
          <a:blip r:embed="rId3"/>
          <a:stretch>
            <a:fillRect/>
          </a:stretch>
        </p:blipFill>
        <p:spPr>
          <a:xfrm>
            <a:off x="6282403" y="3318419"/>
            <a:ext cx="3817398" cy="2734852"/>
          </a:xfrm>
          <a:prstGeom prst="rect">
            <a:avLst/>
          </a:prstGeom>
        </p:spPr>
      </p:pic>
      <p:pic>
        <p:nvPicPr>
          <p:cNvPr id="7" name="Picture 6">
            <a:extLst>
              <a:ext uri="{FF2B5EF4-FFF2-40B4-BE49-F238E27FC236}">
                <a16:creationId xmlns:a16="http://schemas.microsoft.com/office/drawing/2014/main" id="{F2C2BE19-5E45-4EBF-906F-A741C568007D}"/>
              </a:ext>
            </a:extLst>
          </p:cNvPr>
          <p:cNvPicPr>
            <a:picLocks noChangeAspect="1"/>
          </p:cNvPicPr>
          <p:nvPr/>
        </p:nvPicPr>
        <p:blipFill>
          <a:blip r:embed="rId4"/>
          <a:stretch>
            <a:fillRect/>
          </a:stretch>
        </p:blipFill>
        <p:spPr>
          <a:xfrm>
            <a:off x="4474346" y="2381726"/>
            <a:ext cx="6553200" cy="695325"/>
          </a:xfrm>
          <a:prstGeom prst="rect">
            <a:avLst/>
          </a:prstGeom>
        </p:spPr>
      </p:pic>
    </p:spTree>
    <p:extLst>
      <p:ext uri="{BB962C8B-B14F-4D97-AF65-F5344CB8AC3E}">
        <p14:creationId xmlns:p14="http://schemas.microsoft.com/office/powerpoint/2010/main" val="1158139222"/>
      </p:ext>
    </p:extLst>
  </p:cSld>
  <p:clrMapOvr>
    <a:masterClrMapping/>
  </p:clrMapOvr>
</p:sld>
</file>

<file path=ppt/theme/theme1.xml><?xml version="1.0" encoding="utf-8"?>
<a:theme xmlns:a="http://schemas.openxmlformats.org/drawingml/2006/main" name="Title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pag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flash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reen flash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Generic Slide Master">
  <a:themeElements>
    <a:clrScheme name="Fairtrade Colours">
      <a:dk1>
        <a:srgbClr val="9A9B9C"/>
      </a:dk1>
      <a:lt1>
        <a:srgbClr val="FFFFFF"/>
      </a:lt1>
      <a:dk2>
        <a:srgbClr val="00B9E3"/>
      </a:dk2>
      <a:lt2>
        <a:srgbClr val="FFFFFF"/>
      </a:lt2>
      <a:accent1>
        <a:srgbClr val="BED600"/>
      </a:accent1>
      <a:accent2>
        <a:srgbClr val="80379B"/>
      </a:accent2>
      <a:accent3>
        <a:srgbClr val="FECB00"/>
      </a:accent3>
      <a:accent4>
        <a:srgbClr val="FFA02F"/>
      </a:accent4>
      <a:accent5>
        <a:srgbClr val="E00034"/>
      </a:accent5>
      <a:accent6>
        <a:srgbClr val="E0119D"/>
      </a:accent6>
      <a:hlink>
        <a:srgbClr val="00B9E3"/>
      </a:hlink>
      <a:folHlink>
        <a:srgbClr val="9A9B9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72192FD0F6EA4FB27BFB7C3F7CF7E1" ma:contentTypeVersion="12" ma:contentTypeDescription="Create a new document." ma:contentTypeScope="" ma:versionID="20f05eea87565e763d979cab09690d86">
  <xsd:schema xmlns:xsd="http://www.w3.org/2001/XMLSchema" xmlns:xs="http://www.w3.org/2001/XMLSchema" xmlns:p="http://schemas.microsoft.com/office/2006/metadata/properties" xmlns:ns2="d1baadc5-9d85-490c-a054-a2df2c95df10" xmlns:ns3="5ad4863d-8d43-4c28-87e5-68db605867b9" targetNamespace="http://schemas.microsoft.com/office/2006/metadata/properties" ma:root="true" ma:fieldsID="97e0d920e42abe5b004562fab2a409e8" ns2:_="" ns3:_="">
    <xsd:import namespace="d1baadc5-9d85-490c-a054-a2df2c95df10"/>
    <xsd:import namespace="5ad4863d-8d43-4c28-87e5-68db605867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aadc5-9d85-490c-a054-a2df2c95df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d4863d-8d43-4c28-87e5-68db605867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2B0E0D-3ED4-4B6F-A733-9003321A3D28}">
  <ds:schemaRefs>
    <ds:schemaRef ds:uri="http://schemas.microsoft.com/office/2006/documentManagement/types"/>
    <ds:schemaRef ds:uri="d1baadc5-9d85-490c-a054-a2df2c95df10"/>
    <ds:schemaRef ds:uri="http://www.w3.org/XML/1998/namespace"/>
    <ds:schemaRef ds:uri="http://schemas.microsoft.com/office/2006/metadata/properties"/>
    <ds:schemaRef ds:uri="http://purl.org/dc/terms/"/>
    <ds:schemaRef ds:uri="http://schemas.microsoft.com/office/infopath/2007/PartnerControls"/>
    <ds:schemaRef ds:uri="http://purl.org/dc/dcmitype/"/>
    <ds:schemaRef ds:uri="http://purl.org/dc/elements/1.1/"/>
    <ds:schemaRef ds:uri="http://schemas.openxmlformats.org/package/2006/metadata/core-properties"/>
    <ds:schemaRef ds:uri="5ad4863d-8d43-4c28-87e5-68db605867b9"/>
  </ds:schemaRefs>
</ds:datastoreItem>
</file>

<file path=customXml/itemProps2.xml><?xml version="1.0" encoding="utf-8"?>
<ds:datastoreItem xmlns:ds="http://schemas.openxmlformats.org/officeDocument/2006/customXml" ds:itemID="{48EDA525-BF31-4057-8F4E-CD8AF3CFA6AB}">
  <ds:schemaRefs>
    <ds:schemaRef ds:uri="http://schemas.microsoft.com/sharepoint/v3/contenttype/forms"/>
  </ds:schemaRefs>
</ds:datastoreItem>
</file>

<file path=customXml/itemProps3.xml><?xml version="1.0" encoding="utf-8"?>
<ds:datastoreItem xmlns:ds="http://schemas.openxmlformats.org/officeDocument/2006/customXml" ds:itemID="{E42E0FEA-302E-46A6-9A56-93C3FF61B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aadc5-9d85-490c-a054-a2df2c95df10"/>
    <ds:schemaRef ds:uri="5ad4863d-8d43-4c28-87e5-68db60586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279</TotalTime>
  <Words>240</Words>
  <Application>Microsoft Office PowerPoint</Application>
  <PresentationFormat>Widescreen</PresentationFormat>
  <Paragraphs>26</Paragraphs>
  <Slides>7</Slides>
  <Notes>5</Notes>
  <HiddenSlides>3</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7</vt:i4>
      </vt:variant>
    </vt:vector>
  </HeadingPairs>
  <TitlesOfParts>
    <vt:vector size="18" baseType="lpstr">
      <vt:lpstr>Arial</vt:lpstr>
      <vt:lpstr>Calibri</vt:lpstr>
      <vt:lpstr>Veneer</vt:lpstr>
      <vt:lpstr>VeneerLowRes</vt:lpstr>
      <vt:lpstr>Title slides</vt:lpstr>
      <vt:lpstr>Divider slides</vt:lpstr>
      <vt:lpstr>Content pages</vt:lpstr>
      <vt:lpstr>Blue flash slides</vt:lpstr>
      <vt:lpstr>Green flash slides</vt:lpstr>
      <vt:lpstr>End slides</vt:lpstr>
      <vt:lpstr>5_Generic Slide Master</vt:lpstr>
      <vt:lpstr>Tuesday 23rd February 2021 You can choose the world you want</vt:lpstr>
      <vt:lpstr>This is a farmer on her farm.</vt:lpstr>
      <vt:lpstr>This is Madame Bazoua, a cocoa farmer who lives in the Cote d’Ivoire in West Africa.</vt:lpstr>
      <vt:lpstr>PowerPoint Presentation</vt:lpstr>
      <vt:lpstr>Can I understand different climates in temperate and topical rainforest climates? Watch the  film Cocoa Climate.  What are the similarities and differences between the two climates? </vt:lpstr>
      <vt:lpstr>Can I understand different climates in temperate and topical rainforest climates? What are the similarities and differences between the two climates? Record your answers on the sheet on Purple Mash</vt:lpstr>
      <vt:lpstr>Can I understand different climates in temperate and topical rainforest climates? Now use a different colour to record the effects of the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Ball</dc:creator>
  <cp:lastModifiedBy>Tracy Whittam</cp:lastModifiedBy>
  <cp:revision>23</cp:revision>
  <dcterms:created xsi:type="dcterms:W3CDTF">2020-11-24T09:11:36Z</dcterms:created>
  <dcterms:modified xsi:type="dcterms:W3CDTF">2021-02-22T14:02:30Z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0x0101005E72192FD0F6EA4FB27BFB7C3F7CF7E1</vt:lpwstr>
  </property>
</Properties>
</file>