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 id="2147483816" r:id="rId5"/>
    <p:sldMasterId id="2147483796" r:id="rId6"/>
    <p:sldMasterId id="2147483690" r:id="rId7"/>
    <p:sldMasterId id="2147483771" r:id="rId8"/>
    <p:sldMasterId id="2147483716" r:id="rId9"/>
    <p:sldMasterId id="2147483833" r:id="rId10"/>
  </p:sldMasterIdLst>
  <p:notesMasterIdLst>
    <p:notesMasterId r:id="rId19"/>
  </p:notesMasterIdLst>
  <p:handoutMasterIdLst>
    <p:handoutMasterId r:id="rId20"/>
  </p:handoutMasterIdLst>
  <p:sldIdLst>
    <p:sldId id="323" r:id="rId11"/>
    <p:sldId id="339" r:id="rId12"/>
    <p:sldId id="358" r:id="rId13"/>
    <p:sldId id="348" r:id="rId14"/>
    <p:sldId id="351" r:id="rId15"/>
    <p:sldId id="356" r:id="rId16"/>
    <p:sldId id="357"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irtrade powerpoint template" id="{5CC22850-5438-4301-8927-EC99564AFB50}">
          <p14:sldIdLst>
            <p14:sldId id="323"/>
            <p14:sldId id="339"/>
            <p14:sldId id="358"/>
            <p14:sldId id="348"/>
            <p14:sldId id="351"/>
            <p14:sldId id="356"/>
            <p14:sldId id="357"/>
            <p14:sldId id="340"/>
          </p14:sldIdLst>
        </p14:section>
        <p14:section name="User guide" id="{5F475060-44D8-458C-844B-9FB8C2CF7BF6}">
          <p14:sldIdLst/>
        </p14:section>
        <p14:section name="Slide library" id="{2FB3A95C-37CC-48BA-817F-E7A55ED161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600"/>
    <a:srgbClr val="00B9E5"/>
    <a:srgbClr val="CBD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8" autoAdjust="0"/>
    <p:restoredTop sz="65967" autoAdjust="0"/>
  </p:normalViewPr>
  <p:slideViewPr>
    <p:cSldViewPr snapToGrid="0">
      <p:cViewPr varScale="1">
        <p:scale>
          <a:sx n="86" d="100"/>
          <a:sy n="86" d="100"/>
        </p:scale>
        <p:origin x="494"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530D97-8A1B-4434-AB55-95DE88932D46}"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B02F0-C37D-463D-AC27-3178F5BB1A42}" type="slidenum">
              <a:rPr lang="en-GB" smtClean="0"/>
              <a:t>‹#›</a:t>
            </a:fld>
            <a:endParaRPr lang="en-GB"/>
          </a:p>
        </p:txBody>
      </p:sp>
    </p:spTree>
    <p:extLst>
      <p:ext uri="{BB962C8B-B14F-4D97-AF65-F5344CB8AC3E}">
        <p14:creationId xmlns:p14="http://schemas.microsoft.com/office/powerpoint/2010/main" val="17339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A2674-A122-4EB0-A132-03AD0FCDC342}" type="datetimeFigureOut">
              <a:rPr lang="en-GB" smtClean="0"/>
              <a:t>22/02/2021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A1FBB-3C13-46E2-9B51-36A8C58A2DC6}" type="slidenum">
              <a:rPr lang="en-GB" smtClean="0"/>
              <a:t>‹#›</a:t>
            </a:fld>
            <a:endParaRPr lang="en-GB"/>
          </a:p>
        </p:txBody>
      </p:sp>
    </p:spTree>
    <p:extLst>
      <p:ext uri="{BB962C8B-B14F-4D97-AF65-F5344CB8AC3E}">
        <p14:creationId xmlns:p14="http://schemas.microsoft.com/office/powerpoint/2010/main" val="40498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DA1FBB-3C13-46E2-9B51-36A8C58A2DC6}" type="slidenum">
              <a:rPr lang="en-GB" smtClean="0"/>
              <a:t>1</a:t>
            </a:fld>
            <a:endParaRPr lang="en-GB"/>
          </a:p>
        </p:txBody>
      </p:sp>
    </p:spTree>
    <p:extLst>
      <p:ext uri="{BB962C8B-B14F-4D97-AF65-F5344CB8AC3E}">
        <p14:creationId xmlns:p14="http://schemas.microsoft.com/office/powerpoint/2010/main" val="75550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DA1FBB-3C13-46E2-9B51-36A8C58A2DC6}" type="slidenum">
              <a:rPr lang="en-GB" smtClean="0"/>
              <a:t>2</a:t>
            </a:fld>
            <a:endParaRPr lang="en-GB"/>
          </a:p>
        </p:txBody>
      </p:sp>
    </p:spTree>
    <p:extLst>
      <p:ext uri="{BB962C8B-B14F-4D97-AF65-F5344CB8AC3E}">
        <p14:creationId xmlns:p14="http://schemas.microsoft.com/office/powerpoint/2010/main" val="35589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4</a:t>
            </a:fld>
            <a:endParaRPr lang="en-GB"/>
          </a:p>
        </p:txBody>
      </p:sp>
    </p:spTree>
    <p:extLst>
      <p:ext uri="{BB962C8B-B14F-4D97-AF65-F5344CB8AC3E}">
        <p14:creationId xmlns:p14="http://schemas.microsoft.com/office/powerpoint/2010/main" val="139993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5</a:t>
            </a:fld>
            <a:endParaRPr lang="en-GB"/>
          </a:p>
        </p:txBody>
      </p:sp>
    </p:spTree>
    <p:extLst>
      <p:ext uri="{BB962C8B-B14F-4D97-AF65-F5344CB8AC3E}">
        <p14:creationId xmlns:p14="http://schemas.microsoft.com/office/powerpoint/2010/main" val="153444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6</a:t>
            </a:fld>
            <a:endParaRPr lang="en-GB"/>
          </a:p>
        </p:txBody>
      </p:sp>
    </p:spTree>
    <p:extLst>
      <p:ext uri="{BB962C8B-B14F-4D97-AF65-F5344CB8AC3E}">
        <p14:creationId xmlns:p14="http://schemas.microsoft.com/office/powerpoint/2010/main" val="198988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7</a:t>
            </a:fld>
            <a:endParaRPr lang="en-GB"/>
          </a:p>
        </p:txBody>
      </p:sp>
    </p:spTree>
    <p:extLst>
      <p:ext uri="{BB962C8B-B14F-4D97-AF65-F5344CB8AC3E}">
        <p14:creationId xmlns:p14="http://schemas.microsoft.com/office/powerpoint/2010/main" val="356678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8</a:t>
            </a:fld>
            <a:endParaRPr lang="en-GB"/>
          </a:p>
        </p:txBody>
      </p:sp>
    </p:spTree>
    <p:extLst>
      <p:ext uri="{BB962C8B-B14F-4D97-AF65-F5344CB8AC3E}">
        <p14:creationId xmlns:p14="http://schemas.microsoft.com/office/powerpoint/2010/main" val="3963333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youtube.com/user/Fairtradefoundation" TargetMode="External"/><Relationship Id="rId3" Type="http://schemas.openxmlformats.org/officeDocument/2006/relationships/image" Target="../media/image37.png"/><Relationship Id="rId7" Type="http://schemas.openxmlformats.org/officeDocument/2006/relationships/hyperlink" Target="https://www.instagram.com/fairtradeuk/?hl=en" TargetMode="External"/><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6.xml"/><Relationship Id="rId6" Type="http://schemas.openxmlformats.org/officeDocument/2006/relationships/image" Target="../media/image38.png"/><Relationship Id="rId11" Type="http://schemas.openxmlformats.org/officeDocument/2006/relationships/hyperlink" Target="https://twitter.com/FairtradeUK?ref_src=twsrc%5egoogle|twcamp%5eserp|twgr%5eauthor" TargetMode="External"/><Relationship Id="rId5" Type="http://schemas.openxmlformats.org/officeDocument/2006/relationships/hyperlink" Target="https://www.facebook.com/FairtradeFoundation/" TargetMode="External"/><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hyperlink" Target="https://www.linkedin.com/company/the-fairtrade-foundation/" TargetMode="External"/><Relationship Id="rId14" Type="http://schemas.openxmlformats.org/officeDocument/2006/relationships/image" Target="../media/image42.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twitter.com/FairtradeUK?ref_src=twsrc%5egoogle|twcamp%5eserp|twgr%5eauthor" TargetMode="External"/><Relationship Id="rId3" Type="http://schemas.openxmlformats.org/officeDocument/2006/relationships/hyperlink" Target="https://action.fairtrade.org.uk/page/60826/subscribe/1" TargetMode="External"/><Relationship Id="rId7" Type="http://schemas.openxmlformats.org/officeDocument/2006/relationships/hyperlink" Target="https://www.facebook.com/FairtradeFoundation/" TargetMode="External"/><Relationship Id="rId12" Type="http://schemas.openxmlformats.org/officeDocument/2006/relationships/image" Target="../media/image40.png"/><Relationship Id="rId2" Type="http://schemas.openxmlformats.org/officeDocument/2006/relationships/image" Target="../media/image36.png"/><Relationship Id="rId16" Type="http://schemas.openxmlformats.org/officeDocument/2006/relationships/image" Target="../media/image42.png"/><Relationship Id="rId1" Type="http://schemas.openxmlformats.org/officeDocument/2006/relationships/slideMaster" Target="../slideMasters/slideMaster6.xml"/><Relationship Id="rId6" Type="http://schemas.openxmlformats.org/officeDocument/2006/relationships/image" Target="../media/image6.png"/><Relationship Id="rId11" Type="http://schemas.openxmlformats.org/officeDocument/2006/relationships/hyperlink" Target="https://www.linkedin.com/company/the-fairtrade-foundation/" TargetMode="External"/><Relationship Id="rId5" Type="http://schemas.openxmlformats.org/officeDocument/2006/relationships/hyperlink" Target="https://www.fairtrade.org.uk/for-business/" TargetMode="External"/><Relationship Id="rId15" Type="http://schemas.openxmlformats.org/officeDocument/2006/relationships/hyperlink" Target="https://www.youtube.com/user/Fairtradefoundation" TargetMode="External"/><Relationship Id="rId10" Type="http://schemas.openxmlformats.org/officeDocument/2006/relationships/image" Target="../media/image39.png"/><Relationship Id="rId4" Type="http://schemas.openxmlformats.org/officeDocument/2006/relationships/hyperlink" Target="https://fairfile.fairtrade.org.uk/fairfile/index.php/s/I7hIkRVs9qNQFT1" TargetMode="External"/><Relationship Id="rId9" Type="http://schemas.openxmlformats.org/officeDocument/2006/relationships/hyperlink" Target="https://www.instagram.com/fairtradeuk/?hl=en" TargetMode="External"/><Relationship Id="rId14" Type="http://schemas.openxmlformats.org/officeDocument/2006/relationships/image" Target="../media/image41.png"/></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s://www.linkedin.com/company/the-fairtrade-foundation/" TargetMode="External"/><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hyperlink" Target="https://www.youtube.com/user/Fairtradefoundation" TargetMode="External"/><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hyperlink" Target="https://www.instagram.com/fairtradeuk/?hl=en" TargetMode="Externa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twitter.com/FairtradeUK?ref_src=twsrc%5egoogle|twcamp%5eserp|twgr%5eauthor" TargetMode="External"/><Relationship Id="rId4" Type="http://schemas.openxmlformats.org/officeDocument/2006/relationships/hyperlink" Target="https://www.facebook.com/FairtradeFoundation/" TargetMode="External"/><Relationship Id="rId9"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descr="Three people looking over the Gola Rainforest, Sierra Leone" title="Guardians of the rainforest">
            <a:extLst>
              <a:ext uri="{FF2B5EF4-FFF2-40B4-BE49-F238E27FC236}">
                <a16:creationId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6" name="Manual Input 1" descr="Blue strip sitting diagonally at the bottom of the image" title="Blue strip">
            <a:extLst>
              <a:ext uri="{FF2B5EF4-FFF2-40B4-BE49-F238E27FC236}">
                <a16:creationId xmlns:a16="http://schemas.microsoft.com/office/drawing/2014/main" id="{982FAD24-E141-5544-AE54-D73F6B544E74}"/>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anual Input 1" descr="Green diagonal strip sitting on top of image" title="Green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425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7">
    <p:spTree>
      <p:nvGrpSpPr>
        <p:cNvPr id="1" name=""/>
        <p:cNvGrpSpPr/>
        <p:nvPr/>
      </p:nvGrpSpPr>
      <p:grpSpPr>
        <a:xfrm>
          <a:off x="0" y="0"/>
          <a:ext cx="0" cy="0"/>
          <a:chOff x="0" y="0"/>
          <a:chExt cx="0" cy="0"/>
        </a:xfrm>
      </p:grpSpPr>
      <p:pic>
        <p:nvPicPr>
          <p:cNvPr id="3" name="Picture 2" descr="Photograph showing the backs of three people as they look over the Gola Rainforest in Sierra Leone." title="Guardians of the rainforest">
            <a:extLst>
              <a:ext uri="{FF2B5EF4-FFF2-40B4-BE49-F238E27FC236}">
                <a16:creationId xmlns:a16="http://schemas.microsoft.com/office/drawing/2014/main" id="{82936CD0-4460-1B47-9178-438AA6D25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038"/>
          <a:stretch/>
        </p:blipFill>
        <p:spPr>
          <a:xfrm>
            <a:off x="0" y="-4462"/>
            <a:ext cx="10666194" cy="6862462"/>
          </a:xfrm>
          <a:prstGeom prst="rect">
            <a:avLst/>
          </a:prstGeom>
        </p:spPr>
      </p:pic>
      <p:sp>
        <p:nvSpPr>
          <p:cNvPr id="4" name="Freeform 3"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240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8">
    <p:spTree>
      <p:nvGrpSpPr>
        <p:cNvPr id="1" name=""/>
        <p:cNvGrpSpPr/>
        <p:nvPr/>
      </p:nvGrpSpPr>
      <p:grpSpPr>
        <a:xfrm>
          <a:off x="0" y="0"/>
          <a:ext cx="0" cy="0"/>
          <a:chOff x="0" y="0"/>
          <a:chExt cx="0" cy="0"/>
        </a:xfrm>
      </p:grpSpPr>
      <p:pic>
        <p:nvPicPr>
          <p:cNvPr id="3" name="Picture 2" descr="Girl writing on blackboard at school" title="Education">
            <a:extLst>
              <a:ext uri="{FF2B5EF4-FFF2-40B4-BE49-F238E27FC236}">
                <a16:creationId xmlns:a16="http://schemas.microsoft.com/office/drawing/2014/main" id="{305BF768-2AD5-5A41-9A87-658F20FA7F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88964" cy="687049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963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9">
    <p:spTree>
      <p:nvGrpSpPr>
        <p:cNvPr id="1" name=""/>
        <p:cNvGrpSpPr/>
        <p:nvPr/>
      </p:nvGrpSpPr>
      <p:grpSpPr>
        <a:xfrm>
          <a:off x="0" y="0"/>
          <a:ext cx="0" cy="0"/>
          <a:chOff x="0" y="0"/>
          <a:chExt cx="0" cy="0"/>
        </a:xfrm>
      </p:grpSpPr>
      <p:pic>
        <p:nvPicPr>
          <p:cNvPr id="3" name="Picture 2" descr="Photograph of irrigation system that has been funded by Fairtrade premium" title="Irrigation">
            <a:extLst>
              <a:ext uri="{FF2B5EF4-FFF2-40B4-BE49-F238E27FC236}">
                <a16:creationId xmlns:a16="http://schemas.microsoft.com/office/drawing/2014/main" id="{B943BFB6-9674-3945-A4D9-03E89C5773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7" b="-7925"/>
          <a:stretch/>
        </p:blipFill>
        <p:spPr>
          <a:xfrm>
            <a:off x="-28575" y="-9525"/>
            <a:ext cx="5501390" cy="6096000"/>
          </a:xfrm>
          <a:prstGeom prst="rect">
            <a:avLst/>
          </a:prstGeom>
        </p:spPr>
      </p:pic>
      <p:pic>
        <p:nvPicPr>
          <p:cNvPr id="4" name="Picture 3" descr="Illustration showing banana plants and loose bananas" title="Banana illustration">
            <a:extLst>
              <a:ext uri="{FF2B5EF4-FFF2-40B4-BE49-F238E27FC236}">
                <a16:creationId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75" y="4766192"/>
            <a:ext cx="5201587" cy="2100046"/>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11"/>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910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0">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C09B6-1454-0742-8B5D-3EF89686C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829085" y="829086"/>
            <a:ext cx="6858002" cy="519983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0747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11">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Picture of a doctor taking a patients blood pressure" title="Healthcare">
            <a:extLst>
              <a:ext uri="{FF2B5EF4-FFF2-40B4-BE49-F238E27FC236}">
                <a16:creationId xmlns:a16="http://schemas.microsoft.com/office/drawing/2014/main" id="{D018C62C-38EB-244F-83B6-D8334787C1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486401" cy="6866238"/>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942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12">
    <p:spTree>
      <p:nvGrpSpPr>
        <p:cNvPr id="1" name=""/>
        <p:cNvGrpSpPr/>
        <p:nvPr/>
      </p:nvGrpSpPr>
      <p:grpSpPr>
        <a:xfrm>
          <a:off x="0" y="0"/>
          <a:ext cx="0" cy="0"/>
          <a:chOff x="0" y="0"/>
          <a:chExt cx="0" cy="0"/>
        </a:xfrm>
      </p:grpSpPr>
      <p:pic>
        <p:nvPicPr>
          <p:cNvPr id="3" name="Picture 2" descr="Photograph of graduates from Women's school of leadership celebrating " title="Womens school of leadership">
            <a:extLst>
              <a:ext uri="{FF2B5EF4-FFF2-40B4-BE49-F238E27FC236}">
                <a16:creationId xmlns:a16="http://schemas.microsoft.com/office/drawing/2014/main" id="{F5B36F40-BEA5-EB4F-BD5D-221A107E31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692433" cy="686246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151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3">
    <p:spTree>
      <p:nvGrpSpPr>
        <p:cNvPr id="1" name=""/>
        <p:cNvGrpSpPr/>
        <p:nvPr/>
      </p:nvGrpSpPr>
      <p:grpSpPr>
        <a:xfrm>
          <a:off x="0" y="0"/>
          <a:ext cx="0" cy="0"/>
          <a:chOff x="0" y="0"/>
          <a:chExt cx="0" cy="0"/>
        </a:xfrm>
      </p:grpSpPr>
      <p:pic>
        <p:nvPicPr>
          <p:cNvPr id="6" name="Picture 5" descr="Lady in Fairtrade top hosting a session for an audience" title="Women School of Leadership"/>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80" y="-4462"/>
            <a:ext cx="5305425" cy="6858000"/>
          </a:xfrm>
          <a:prstGeom prst="rect">
            <a:avLst/>
          </a:prstGeom>
        </p:spPr>
      </p:pic>
      <p:sp>
        <p:nvSpPr>
          <p:cNvPr id="3" name="Freeform 2"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5" name="Picture 4"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818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4">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Up close photograph of scales used to weigh cocoa beans to ensure the producer is receiving a fair price" title="Fair price scales">
            <a:extLst>
              <a:ext uri="{FF2B5EF4-FFF2-40B4-BE49-F238E27FC236}">
                <a16:creationId xmlns:a16="http://schemas.microsoft.com/office/drawing/2014/main" id="{B0CCEB81-6442-F544-80A1-58764CDF3D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99833" cy="6858000"/>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824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5">
    <p:spTree>
      <p:nvGrpSpPr>
        <p:cNvPr id="1" name=""/>
        <p:cNvGrpSpPr/>
        <p:nvPr/>
      </p:nvGrpSpPr>
      <p:grpSpPr>
        <a:xfrm>
          <a:off x="0" y="0"/>
          <a:ext cx="0" cy="0"/>
          <a:chOff x="0" y="0"/>
          <a:chExt cx="0" cy="0"/>
        </a:xfrm>
      </p:grpSpPr>
      <p:sp>
        <p:nvSpPr>
          <p:cNvPr id="9"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10" name="Picture 9"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11" name="Freeform 10"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14" name="Picture 13"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241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6">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791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23EE135B-0AA9-4651-AFAA-9E3398D639F7}" type="slidenum">
              <a:rPr lang="en-GB" smtClean="0"/>
              <a:t>‹#›</a:t>
            </a:fld>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D77E944B-D76B-B345-AA48-687558E163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1624"/>
            <a:ext cx="12192000" cy="6685519"/>
          </a:xfrm>
          <a:prstGeom prst="rect">
            <a:avLst/>
          </a:prstGeom>
        </p:spPr>
      </p:pic>
      <p:sp>
        <p:nvSpPr>
          <p:cNvPr id="5" name="Manual Input 1" descr="Green strip sitting on top of the image at the bottom of the screen" title="Green strip">
            <a:extLst>
              <a:ext uri="{FF2B5EF4-FFF2-40B4-BE49-F238E27FC236}">
                <a16:creationId xmlns:a16="http://schemas.microsoft.com/office/drawing/2014/main" id="{C38F1D03-8B61-8A4A-9A62-085983ACEAB5}"/>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nual Input 1" descr="Blue strip sitting on top of the image at the top of the screen" title="Blue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4510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1"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2434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3"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99096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6347750" cy="4713402"/>
          </a:xfrm>
          <a:prstGeom prst="rect">
            <a:avLst/>
          </a:prstGeom>
        </p:spPr>
        <p:txBody>
          <a:bodyPr lIns="0" tIns="0" rIns="0" bIns="0" numCol="2"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5" name="Picture Placeholder 2" descr="Box to add picture" title="Picture">
            <a:extLst>
              <a:ext uri="{FF2B5EF4-FFF2-40B4-BE49-F238E27FC236}">
                <a16:creationId xmlns:a16="http://schemas.microsoft.com/office/drawing/2014/main" id="{5E39FD04-892D-604C-93BE-8D4F0963F9E9}"/>
              </a:ext>
            </a:extLst>
          </p:cNvPr>
          <p:cNvSpPr>
            <a:spLocks noGrp="1"/>
          </p:cNvSpPr>
          <p:nvPr>
            <p:ph type="pic" sz="quarter" idx="12"/>
          </p:nvPr>
        </p:nvSpPr>
        <p:spPr>
          <a:xfrm>
            <a:off x="6994525" y="1366838"/>
            <a:ext cx="4835525" cy="4713287"/>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791222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Chart Placeholder 3">
            <a:extLst>
              <a:ext uri="{FF2B5EF4-FFF2-40B4-BE49-F238E27FC236}">
                <a16:creationId xmlns:a16="http://schemas.microsoft.com/office/drawing/2014/main" id="{C9E01DA5-9D84-0843-8FE3-2692F07181BE}"/>
              </a:ext>
            </a:extLst>
          </p:cNvPr>
          <p:cNvSpPr>
            <a:spLocks noGrp="1"/>
          </p:cNvSpPr>
          <p:nvPr>
            <p:ph type="chart" sz="quarter" idx="11"/>
          </p:nvPr>
        </p:nvSpPr>
        <p:spPr>
          <a:xfrm>
            <a:off x="330200" y="1414463"/>
            <a:ext cx="11547475" cy="4467225"/>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0971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flash slide CTWYW">
    <p:spTree>
      <p:nvGrpSpPr>
        <p:cNvPr id="1" name=""/>
        <p:cNvGrpSpPr/>
        <p:nvPr/>
      </p:nvGrpSpPr>
      <p:grpSpPr>
        <a:xfrm>
          <a:off x="0" y="0"/>
          <a:ext cx="0" cy="0"/>
          <a:chOff x="0" y="0"/>
          <a:chExt cx="0" cy="0"/>
        </a:xfrm>
      </p:grpSpPr>
      <p:pic>
        <p:nvPicPr>
          <p:cNvPr id="2" name="Picture 1" title="Choose the world you want in black flash">
            <a:extLst>
              <a:ext uri="{FF2B5EF4-FFF2-40B4-BE49-F238E27FC236}">
                <a16:creationId xmlns:a16="http://schemas.microsoft.com/office/drawing/2014/main" id="{2E23C55C-5638-3040-B903-11F424B3BA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2" b="11505"/>
          <a:stretch/>
        </p:blipFill>
        <p:spPr>
          <a:xfrm>
            <a:off x="0" y="1301619"/>
            <a:ext cx="9439784" cy="5564619"/>
          </a:xfrm>
          <a:prstGeom prst="rect">
            <a:avLst/>
          </a:prstGeom>
        </p:spPr>
      </p:pic>
    </p:spTree>
    <p:extLst>
      <p:ext uri="{BB962C8B-B14F-4D97-AF65-F5344CB8AC3E}">
        <p14:creationId xmlns:p14="http://schemas.microsoft.com/office/powerpoint/2010/main" val="3690409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Choose respect in black flash">
            <a:extLst>
              <a:ext uri="{FF2B5EF4-FFF2-40B4-BE49-F238E27FC236}">
                <a16:creationId xmlns:a16="http://schemas.microsoft.com/office/drawing/2014/main" id="{62B95AC2-6B7B-A64D-96E6-D0B4FF7666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 r="-1" b="3631"/>
          <a:stretch/>
        </p:blipFill>
        <p:spPr>
          <a:xfrm>
            <a:off x="659877" y="1958486"/>
            <a:ext cx="8015394" cy="4907752"/>
          </a:xfrm>
          <a:prstGeom prst="rect">
            <a:avLst/>
          </a:prstGeom>
        </p:spPr>
      </p:pic>
      <p:sp>
        <p:nvSpPr>
          <p:cNvPr id="5" name="Snip Single Corner of Rectangle 4">
            <a:extLst>
              <a:ext uri="{FF2B5EF4-FFF2-40B4-BE49-F238E27FC236}">
                <a16:creationId xmlns:a16="http://schemas.microsoft.com/office/drawing/2014/main" id="{63D7C7D2-5C76-3A4E-8381-D7107C1F4B44}"/>
              </a:ext>
            </a:extLst>
          </p:cNvPr>
          <p:cNvSpPr/>
          <p:nvPr userDrawn="1"/>
        </p:nvSpPr>
        <p:spPr>
          <a:xfrm flipH="1">
            <a:off x="0" y="4960162"/>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15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gender equality in black flash">
            <a:extLst>
              <a:ext uri="{FF2B5EF4-FFF2-40B4-BE49-F238E27FC236}">
                <a16:creationId xmlns:a16="http://schemas.microsoft.com/office/drawing/2014/main" id="{61790AAB-7237-3E46-B4CC-F30C686F66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0" b="13386"/>
          <a:stretch/>
        </p:blipFill>
        <p:spPr>
          <a:xfrm>
            <a:off x="659877" y="1476242"/>
            <a:ext cx="8260316" cy="5389996"/>
          </a:xfrm>
          <a:prstGeom prst="rect">
            <a:avLst/>
          </a:prstGeom>
        </p:spPr>
      </p:pic>
      <p:sp>
        <p:nvSpPr>
          <p:cNvPr id="4" name="Snip Single Corner of Rectangle 4">
            <a:extLst>
              <a:ext uri="{FF2B5EF4-FFF2-40B4-BE49-F238E27FC236}">
                <a16:creationId xmlns:a16="http://schemas.microsoft.com/office/drawing/2014/main" id="{2305AB79-4C73-1742-B125-3586A9B2D869}"/>
              </a:ext>
            </a:extLst>
          </p:cNvPr>
          <p:cNvSpPr/>
          <p:nvPr userDrawn="1"/>
        </p:nvSpPr>
        <p:spPr>
          <a:xfrm flipH="1">
            <a:off x="0" y="4440025"/>
            <a:ext cx="1677972" cy="2432563"/>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3925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title="Choose higher incomes in black flash">
            <a:extLst>
              <a:ext uri="{FF2B5EF4-FFF2-40B4-BE49-F238E27FC236}">
                <a16:creationId xmlns:a16="http://schemas.microsoft.com/office/drawing/2014/main" id="{862BEABB-A89A-8D4E-9A5C-7FE3FE2692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2" r="1" b="13386"/>
          <a:stretch/>
        </p:blipFill>
        <p:spPr>
          <a:xfrm>
            <a:off x="669303" y="1476242"/>
            <a:ext cx="8053785" cy="5389996"/>
          </a:xfrm>
          <a:prstGeom prst="rect">
            <a:avLst/>
          </a:prstGeom>
        </p:spPr>
      </p:pic>
      <p:sp>
        <p:nvSpPr>
          <p:cNvPr id="4" name="Snip Single Corner of Rectangle 4">
            <a:extLst>
              <a:ext uri="{FF2B5EF4-FFF2-40B4-BE49-F238E27FC236}">
                <a16:creationId xmlns:a16="http://schemas.microsoft.com/office/drawing/2014/main" id="{4466456F-0AE6-EA4E-ACB5-C4A22CBD5C2D}"/>
              </a:ext>
            </a:extLst>
          </p:cNvPr>
          <p:cNvSpPr/>
          <p:nvPr userDrawn="1"/>
        </p:nvSpPr>
        <p:spPr>
          <a:xfrm flipH="1">
            <a:off x="0" y="4308049"/>
            <a:ext cx="1989056" cy="2564539"/>
          </a:xfrm>
          <a:prstGeom prst="snip1Rect">
            <a:avLst>
              <a:gd name="adj" fmla="val 438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47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5355BE15-C494-2443-ADB7-AE7D689AB943}"/>
              </a:ext>
            </a:extLst>
          </p:cNvPr>
          <p:cNvSpPr/>
          <p:nvPr userDrawn="1"/>
        </p:nvSpPr>
        <p:spPr>
          <a:xfrm flipH="1">
            <a:off x="-2" y="3789575"/>
            <a:ext cx="3412503" cy="3083014"/>
          </a:xfrm>
          <a:prstGeom prst="snip1Rect">
            <a:avLst>
              <a:gd name="adj" fmla="val 453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wildlife thriving written in black flash">
            <a:extLst>
              <a:ext uri="{FF2B5EF4-FFF2-40B4-BE49-F238E27FC236}">
                <a16:creationId xmlns:a16="http://schemas.microsoft.com/office/drawing/2014/main" id="{8A65B928-55F9-4F46-BE1C-3C046E8C56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106" b="13894"/>
          <a:stretch/>
        </p:blipFill>
        <p:spPr>
          <a:xfrm>
            <a:off x="1329179" y="1492377"/>
            <a:ext cx="7562538" cy="5380211"/>
          </a:xfrm>
          <a:prstGeom prst="rect">
            <a:avLst/>
          </a:prstGeom>
        </p:spPr>
      </p:pic>
    </p:spTree>
    <p:extLst>
      <p:ext uri="{BB962C8B-B14F-4D97-AF65-F5344CB8AC3E}">
        <p14:creationId xmlns:p14="http://schemas.microsoft.com/office/powerpoint/2010/main" val="1044741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title="Choose empowering women written in black flash">
            <a:extLst>
              <a:ext uri="{FF2B5EF4-FFF2-40B4-BE49-F238E27FC236}">
                <a16:creationId xmlns:a16="http://schemas.microsoft.com/office/drawing/2014/main" id="{5B2C9128-63F2-DF4E-A7C6-323D127781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27" b="13370"/>
          <a:stretch/>
        </p:blipFill>
        <p:spPr>
          <a:xfrm>
            <a:off x="0" y="1464456"/>
            <a:ext cx="10085366" cy="5408133"/>
          </a:xfrm>
          <a:prstGeom prst="rect">
            <a:avLst/>
          </a:prstGeom>
        </p:spPr>
      </p:pic>
    </p:spTree>
    <p:extLst>
      <p:ext uri="{BB962C8B-B14F-4D97-AF65-F5344CB8AC3E}">
        <p14:creationId xmlns:p14="http://schemas.microsoft.com/office/powerpoint/2010/main" val="375477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long headings">
    <p:spTree>
      <p:nvGrpSpPr>
        <p:cNvPr id="1" name=""/>
        <p:cNvGrpSpPr/>
        <p:nvPr/>
      </p:nvGrpSpPr>
      <p:grpSpPr>
        <a:xfrm>
          <a:off x="0" y="0"/>
          <a:ext cx="0" cy="0"/>
          <a:chOff x="0" y="0"/>
          <a:chExt cx="0" cy="0"/>
        </a:xfrm>
      </p:grpSpPr>
      <p:pic>
        <p:nvPicPr>
          <p:cNvPr id="10" name="Picture 9" descr="Three people looking over the Gola Rainforest, Sierra Leone." title="Guardians of the rainforest">
            <a:extLst>
              <a:ext uri="{FF2B5EF4-FFF2-40B4-BE49-F238E27FC236}">
                <a16:creationId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11" name="Manual Input 1" descr="Green diagonal strip sitting on top of image" title="Green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anual Input 1" descr="Blue strip sitting at the bottom of the image" title="Wid blue strip">
            <a:extLst>
              <a:ext uri="{FF2B5EF4-FFF2-40B4-BE49-F238E27FC236}">
                <a16:creationId xmlns:a16="http://schemas.microsoft.com/office/drawing/2014/main" id="{982FAD24-E141-5544-AE54-D73F6B544E74}"/>
              </a:ext>
            </a:extLst>
          </p:cNvPr>
          <p:cNvSpPr/>
          <p:nvPr userDrawn="1"/>
        </p:nvSpPr>
        <p:spPr>
          <a:xfrm rot="10800000" flipH="1" flipV="1">
            <a:off x="0" y="5000625"/>
            <a:ext cx="12192000" cy="185737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7">
            <a:extLst>
              <a:ext uri="{FF2B5EF4-FFF2-40B4-BE49-F238E27FC236}">
                <a16:creationId xmlns:a16="http://schemas.microsoft.com/office/drawing/2014/main" id="{69EE0106-D492-2D44-BCAB-95A413853BEC}"/>
              </a:ext>
            </a:extLst>
          </p:cNvPr>
          <p:cNvSpPr>
            <a:spLocks noGrp="1"/>
          </p:cNvSpPr>
          <p:nvPr>
            <p:ph type="body" sz="quarter" idx="11" hasCustomPrompt="1"/>
          </p:nvPr>
        </p:nvSpPr>
        <p:spPr>
          <a:xfrm>
            <a:off x="237973" y="5759351"/>
            <a:ext cx="7524901" cy="430887"/>
          </a:xfrm>
          <a:prstGeom prst="rect">
            <a:avLst/>
          </a:prstGeom>
        </p:spPr>
        <p:txBody>
          <a:bodyPr wrap="square" lIns="0" tIns="0" rIns="0" bIns="0">
            <a:spAutoFit/>
          </a:bodyPr>
          <a:lstStyle>
            <a:lvl1pPr marL="0" indent="0">
              <a:lnSpc>
                <a:spcPct val="100000"/>
              </a:lnSpc>
              <a:spcBef>
                <a:spcPts val="0"/>
              </a:spcBef>
              <a:buNone/>
              <a:defRPr sz="2800" baseline="0">
                <a:solidFill>
                  <a:schemeClr val="tx1"/>
                </a:solidFill>
                <a:latin typeface="VeneerLowRes" panose="02000806000000000000" pitchFamily="2" charset="0"/>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15"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3" y="6259095"/>
            <a:ext cx="7524901"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pic>
        <p:nvPicPr>
          <p:cNvPr id="16" name="Picture 15"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000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title="Choose fair pay for all written in black flash">
            <a:extLst>
              <a:ext uri="{FF2B5EF4-FFF2-40B4-BE49-F238E27FC236}">
                <a16:creationId xmlns:a16="http://schemas.microsoft.com/office/drawing/2014/main" id="{1EF804BB-5B96-8342-A606-7D4748149F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4" r="-1" b="12668"/>
          <a:stretch/>
        </p:blipFill>
        <p:spPr>
          <a:xfrm>
            <a:off x="1" y="1465884"/>
            <a:ext cx="9625322" cy="5400354"/>
          </a:xfrm>
          <a:prstGeom prst="rect">
            <a:avLst/>
          </a:prstGeom>
        </p:spPr>
      </p:pic>
    </p:spTree>
    <p:extLst>
      <p:ext uri="{BB962C8B-B14F-4D97-AF65-F5344CB8AC3E}">
        <p14:creationId xmlns:p14="http://schemas.microsoft.com/office/powerpoint/2010/main" val="287475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flash slide">
    <p:spTree>
      <p:nvGrpSpPr>
        <p:cNvPr id="1" name=""/>
        <p:cNvGrpSpPr/>
        <p:nvPr/>
      </p:nvGrpSpPr>
      <p:grpSpPr>
        <a:xfrm>
          <a:off x="0" y="0"/>
          <a:ext cx="0" cy="0"/>
          <a:chOff x="0" y="0"/>
          <a:chExt cx="0" cy="0"/>
        </a:xfrm>
      </p:grpSpPr>
      <p:pic>
        <p:nvPicPr>
          <p:cNvPr id="2" name="Picture 1" title="Choose Fairtrade written in black flash">
            <a:extLst>
              <a:ext uri="{FF2B5EF4-FFF2-40B4-BE49-F238E27FC236}">
                <a16:creationId xmlns:a16="http://schemas.microsoft.com/office/drawing/2014/main" id="{474EE9A2-5941-4947-8BE0-5008E1D31B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2" r="1" b="3508"/>
          <a:stretch/>
        </p:blipFill>
        <p:spPr>
          <a:xfrm>
            <a:off x="650450" y="1970784"/>
            <a:ext cx="8766729" cy="4901804"/>
          </a:xfrm>
          <a:prstGeom prst="rect">
            <a:avLst/>
          </a:prstGeom>
        </p:spPr>
      </p:pic>
      <p:sp>
        <p:nvSpPr>
          <p:cNvPr id="3" name="Snip Single Corner of Rectangle 4">
            <a:extLst>
              <a:ext uri="{FF2B5EF4-FFF2-40B4-BE49-F238E27FC236}">
                <a16:creationId xmlns:a16="http://schemas.microsoft.com/office/drawing/2014/main" id="{C312FF71-E2CF-684E-B7D1-2985ADEDA576}"/>
              </a:ext>
            </a:extLst>
          </p:cNvPr>
          <p:cNvSpPr/>
          <p:nvPr userDrawn="1"/>
        </p:nvSpPr>
        <p:spPr>
          <a:xfrm flipH="1">
            <a:off x="0" y="4976037"/>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92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Choose change written in black flash">
            <a:extLst>
              <a:ext uri="{FF2B5EF4-FFF2-40B4-BE49-F238E27FC236}">
                <a16:creationId xmlns:a16="http://schemas.microsoft.com/office/drawing/2014/main" id="{FC6024CB-1444-CC40-A357-ECCE329C7D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3843"/>
          <a:stretch/>
        </p:blipFill>
        <p:spPr>
          <a:xfrm>
            <a:off x="678731" y="1987831"/>
            <a:ext cx="7830690" cy="4884757"/>
          </a:xfrm>
          <a:prstGeom prst="rect">
            <a:avLst/>
          </a:prstGeom>
        </p:spPr>
      </p:pic>
      <p:sp>
        <p:nvSpPr>
          <p:cNvPr id="4" name="Snip Single Corner of Rectangle 4">
            <a:extLst>
              <a:ext uri="{FF2B5EF4-FFF2-40B4-BE49-F238E27FC236}">
                <a16:creationId xmlns:a16="http://schemas.microsoft.com/office/drawing/2014/main" id="{BD1BD741-9709-9043-9E6A-BE4DE0145877}"/>
              </a:ext>
            </a:extLst>
          </p:cNvPr>
          <p:cNvSpPr/>
          <p:nvPr userDrawn="1"/>
        </p:nvSpPr>
        <p:spPr>
          <a:xfrm flipH="1">
            <a:off x="0" y="4976037"/>
            <a:ext cx="1677972" cy="1896551"/>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217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climate action written in black flash">
            <a:extLst>
              <a:ext uri="{FF2B5EF4-FFF2-40B4-BE49-F238E27FC236}">
                <a16:creationId xmlns:a16="http://schemas.microsoft.com/office/drawing/2014/main" id="{65F54D77-E77B-3A4C-8232-9C447954EF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13580"/>
          <a:stretch/>
        </p:blipFill>
        <p:spPr>
          <a:xfrm>
            <a:off x="782425" y="1483737"/>
            <a:ext cx="7818081" cy="5388851"/>
          </a:xfrm>
          <a:prstGeom prst="rect">
            <a:avLst/>
          </a:prstGeom>
        </p:spPr>
      </p:pic>
      <p:sp>
        <p:nvSpPr>
          <p:cNvPr id="4" name="Snip Single Corner of Rectangle 4">
            <a:extLst>
              <a:ext uri="{FF2B5EF4-FFF2-40B4-BE49-F238E27FC236}">
                <a16:creationId xmlns:a16="http://schemas.microsoft.com/office/drawing/2014/main" id="{D90A9011-5454-1E47-B2F7-12D484500BB7}"/>
              </a:ext>
            </a:extLst>
          </p:cNvPr>
          <p:cNvSpPr/>
          <p:nvPr userDrawn="1"/>
        </p:nvSpPr>
        <p:spPr>
          <a:xfrm flipH="1">
            <a:off x="0" y="4308049"/>
            <a:ext cx="1989056" cy="2564539"/>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8253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8517C75B-FEDE-8D42-BB25-39E332E5C8A1}"/>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high standards written in black flash">
            <a:extLst>
              <a:ext uri="{FF2B5EF4-FFF2-40B4-BE49-F238E27FC236}">
                <a16:creationId xmlns:a16="http://schemas.microsoft.com/office/drawing/2014/main" id="{74B2A401-8694-F34C-B218-364186F7C6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759" b="13386"/>
          <a:stretch/>
        </p:blipFill>
        <p:spPr>
          <a:xfrm>
            <a:off x="1348033" y="1482592"/>
            <a:ext cx="8270302" cy="5389996"/>
          </a:xfrm>
          <a:prstGeom prst="rect">
            <a:avLst/>
          </a:prstGeom>
        </p:spPr>
      </p:pic>
    </p:spTree>
    <p:extLst>
      <p:ext uri="{BB962C8B-B14F-4D97-AF65-F5344CB8AC3E}">
        <p14:creationId xmlns:p14="http://schemas.microsoft.com/office/powerpoint/2010/main" val="225171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14AFD210-3948-6E4F-A61F-0AD602D3C0CD}"/>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a fairer world written in black flash ">
            <a:extLst>
              <a:ext uri="{FF2B5EF4-FFF2-40B4-BE49-F238E27FC236}">
                <a16:creationId xmlns:a16="http://schemas.microsoft.com/office/drawing/2014/main" id="{E15903EF-7390-AF49-92C0-1146FB953E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51" b="13069"/>
          <a:stretch/>
        </p:blipFill>
        <p:spPr>
          <a:xfrm>
            <a:off x="1329178" y="1473953"/>
            <a:ext cx="7481757" cy="5398636"/>
          </a:xfrm>
          <a:prstGeom prst="rect">
            <a:avLst/>
          </a:prstGeom>
        </p:spPr>
      </p:pic>
    </p:spTree>
    <p:extLst>
      <p:ext uri="{BB962C8B-B14F-4D97-AF65-F5344CB8AC3E}">
        <p14:creationId xmlns:p14="http://schemas.microsoft.com/office/powerpoint/2010/main" val="1814452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nip Single Corner of Rectangle 4">
            <a:extLst>
              <a:ext uri="{FF2B5EF4-FFF2-40B4-BE49-F238E27FC236}">
                <a16:creationId xmlns:a16="http://schemas.microsoft.com/office/drawing/2014/main" id="{7BFD02C4-6E60-834B-B6A2-1736FBFFA89B}"/>
              </a:ext>
            </a:extLst>
          </p:cNvPr>
          <p:cNvSpPr/>
          <p:nvPr userDrawn="1"/>
        </p:nvSpPr>
        <p:spPr>
          <a:xfrm flipH="1">
            <a:off x="-2" y="3827283"/>
            <a:ext cx="3167408" cy="3045306"/>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farming with care written in black flash">
            <a:extLst>
              <a:ext uri="{FF2B5EF4-FFF2-40B4-BE49-F238E27FC236}">
                <a16:creationId xmlns:a16="http://schemas.microsoft.com/office/drawing/2014/main" id="{4D69C5FA-8899-E44B-A872-3413DF795E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55" b="13763"/>
          <a:stretch/>
        </p:blipFill>
        <p:spPr>
          <a:xfrm>
            <a:off x="716437" y="1484139"/>
            <a:ext cx="8621237" cy="5388449"/>
          </a:xfrm>
          <a:prstGeom prst="rect">
            <a:avLst/>
          </a:prstGeom>
        </p:spPr>
      </p:pic>
    </p:spTree>
    <p:extLst>
      <p:ext uri="{BB962C8B-B14F-4D97-AF65-F5344CB8AC3E}">
        <p14:creationId xmlns:p14="http://schemas.microsoft.com/office/powerpoint/2010/main" val="1172747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 thank you generic">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Fairtrade.org.uk&#10;Tel: +44 (0) 20 7 405 5942&#10;Email: Commercial@Fairtrade.org.uk" title="Contact details"/>
          <p:cNvPicPr>
            <a:picLocks noChangeAspect="1"/>
          </p:cNvPicPr>
          <p:nvPr userDrawn="1"/>
        </p:nvPicPr>
        <p:blipFill>
          <a:blip r:embed="rId3"/>
          <a:stretch>
            <a:fillRect/>
          </a:stretch>
        </p:blipFill>
        <p:spPr>
          <a:xfrm>
            <a:off x="8508780" y="3243857"/>
            <a:ext cx="3468925" cy="2792210"/>
          </a:xfrm>
          <a:prstGeom prst="rect">
            <a:avLst/>
          </a:prstGeom>
        </p:spPr>
      </p:pic>
      <p:pic>
        <p:nvPicPr>
          <p:cNvPr id="14" name="Picture 13"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3" name="Picture 2" title="Facebook icon">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6" name="Picture 5" title="Instagram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7" name="Picture 6" title="Linkedin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8" name="Picture 7" title="Twitter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9" name="Picture 8" title="Youtube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863119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 thank you commercial stay in touch">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descr="Sign up to our Business Newsletter&#10;Browse our B2B toolkit&#10;Visit our Business Resource Library&#10;&#10;Email: commercial@fairtrade.org.uk&#10;" title="Keep in touch with all things fairtrade"/>
          <p:cNvSpPr txBox="1"/>
          <p:nvPr userDrawn="1"/>
        </p:nvSpPr>
        <p:spPr>
          <a:xfrm>
            <a:off x="8057055" y="3830474"/>
            <a:ext cx="3906902" cy="2185214"/>
          </a:xfrm>
          <a:prstGeom prst="rect">
            <a:avLst/>
          </a:prstGeom>
          <a:noFill/>
        </p:spPr>
        <p:txBody>
          <a:bodyPr wrap="none" rtlCol="0">
            <a:spAutoFit/>
          </a:bodyPr>
          <a:lstStyle/>
          <a:p>
            <a:pPr algn="r"/>
            <a:r>
              <a:rPr lang="en-GB" sz="1600" b="1">
                <a:latin typeface="Arial" panose="020B0604020202020204" pitchFamily="34" charset="0"/>
                <a:cs typeface="Arial" panose="020B0604020202020204" pitchFamily="34" charset="0"/>
              </a:rPr>
              <a:t>Keep in touch </a:t>
            </a:r>
            <a:r>
              <a:rPr lang="en-GB" sz="1600" b="1" baseline="0">
                <a:latin typeface="Arial" panose="020B0604020202020204" pitchFamily="34" charset="0"/>
                <a:cs typeface="Arial" panose="020B0604020202020204" pitchFamily="34" charset="0"/>
              </a:rPr>
              <a:t>with all things Fairtrade</a:t>
            </a:r>
          </a:p>
          <a:p>
            <a:pPr algn="r">
              <a:lnSpc>
                <a:spcPct val="150000"/>
              </a:lnSpc>
            </a:pPr>
            <a:r>
              <a:rPr lang="en-GB" sz="1600" b="0" baseline="0">
                <a:latin typeface="Arial" panose="020B0604020202020204" pitchFamily="34" charset="0"/>
                <a:cs typeface="Arial" panose="020B0604020202020204" pitchFamily="34" charset="0"/>
              </a:rPr>
              <a:t>Sign up to our </a:t>
            </a:r>
            <a:r>
              <a:rPr lang="en-GB" sz="1600" b="0" baseline="0">
                <a:latin typeface="Arial" panose="020B0604020202020204" pitchFamily="34" charset="0"/>
                <a:cs typeface="Arial" panose="020B0604020202020204" pitchFamily="34" charset="0"/>
                <a:hlinkClick r:id="rId3"/>
              </a:rPr>
              <a:t>Business Newsletter</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Browse our </a:t>
            </a:r>
            <a:r>
              <a:rPr lang="en-GB" sz="1600" b="0" baseline="0">
                <a:latin typeface="Arial" panose="020B0604020202020204" pitchFamily="34" charset="0"/>
                <a:cs typeface="Arial" panose="020B0604020202020204" pitchFamily="34" charset="0"/>
                <a:hlinkClick r:id="rId4"/>
              </a:rPr>
              <a:t>B2B toolkit</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Visit our </a:t>
            </a:r>
            <a:r>
              <a:rPr lang="en-GB" sz="1600" b="0" baseline="0">
                <a:latin typeface="Arial" panose="020B0604020202020204" pitchFamily="34" charset="0"/>
                <a:cs typeface="Arial" panose="020B0604020202020204" pitchFamily="34" charset="0"/>
                <a:hlinkClick r:id="rId5"/>
              </a:rPr>
              <a:t>Business Resource Library</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endParaRPr lang="en-GB" sz="1600" b="0" baseline="0">
              <a:latin typeface="Arial" panose="020B0604020202020204" pitchFamily="34" charset="0"/>
              <a:cs typeface="Arial" panose="020B0604020202020204" pitchFamily="34" charset="0"/>
            </a:endParaRPr>
          </a:p>
          <a:p>
            <a:pPr algn="r">
              <a:lnSpc>
                <a:spcPct val="150000"/>
              </a:lnSpc>
            </a:pPr>
            <a:r>
              <a:rPr lang="en-GB" sz="1600" b="0">
                <a:latin typeface="Arial" panose="020B0604020202020204" pitchFamily="34" charset="0"/>
                <a:cs typeface="Arial" panose="020B0604020202020204" pitchFamily="34" charset="0"/>
              </a:rPr>
              <a:t>Email: commercial@fairtrade.org.uk</a:t>
            </a:r>
          </a:p>
        </p:txBody>
      </p:sp>
      <p:pic>
        <p:nvPicPr>
          <p:cNvPr id="12" name="Picture 11"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14" name="Picture 13" title="Facebook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15" name="Picture 14" title="Instagram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16" name="Picture 15" title="Linkedin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17" name="Picture 16" title="Twitter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18" name="Picture 17" title="Youtube icon">
            <a:hlinkClick r:id="rId15"/>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668935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FT">
    <p:spTree>
      <p:nvGrpSpPr>
        <p:cNvPr id="1" name=""/>
        <p:cNvGrpSpPr/>
        <p:nvPr/>
      </p:nvGrpSpPr>
      <p:grpSpPr>
        <a:xfrm>
          <a:off x="0" y="0"/>
          <a:ext cx="0" cy="0"/>
          <a:chOff x="0" y="0"/>
          <a:chExt cx="0" cy="0"/>
        </a:xfrm>
      </p:grpSpPr>
      <p:sp>
        <p:nvSpPr>
          <p:cNvPr id="3"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a16="http://schemas.microsoft.com/office/drawing/2014/main" id="{DC2FB6F8-0883-9A4B-9E54-1AA43F2BCE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2187" y="1172917"/>
            <a:ext cx="4987625" cy="1412803"/>
          </a:xfrm>
          <a:prstGeom prst="rect">
            <a:avLst/>
          </a:prstGeom>
        </p:spPr>
      </p:pic>
      <p:pic>
        <p:nvPicPr>
          <p:cNvPr id="2" name="Picture 1" descr="Fairtrade.org.uk&#10;Tel: +44 (0) 20 7 405 5942&#10;Email: Commercial@Fairtrade.org.uk" title="Contact details"/>
          <p:cNvPicPr>
            <a:picLocks noChangeAspect="1"/>
          </p:cNvPicPr>
          <p:nvPr userDrawn="1"/>
        </p:nvPicPr>
        <p:blipFill>
          <a:blip r:embed="rId3"/>
          <a:stretch>
            <a:fillRect/>
          </a:stretch>
        </p:blipFill>
        <p:spPr>
          <a:xfrm>
            <a:off x="4361537" y="2935528"/>
            <a:ext cx="3468925" cy="2792210"/>
          </a:xfrm>
          <a:prstGeom prst="rect">
            <a:avLst/>
          </a:prstGeom>
        </p:spPr>
      </p:pic>
      <p:pic>
        <p:nvPicPr>
          <p:cNvPr id="10" name="Picture 9" title="Facebook icon">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9961" y="5929762"/>
            <a:ext cx="406407" cy="406407"/>
          </a:xfrm>
          <a:prstGeom prst="rect">
            <a:avLst/>
          </a:prstGeom>
        </p:spPr>
      </p:pic>
      <p:pic>
        <p:nvPicPr>
          <p:cNvPr id="11" name="Picture 10" title="Instagram icon">
            <a:hlinkClick r:id="rId6"/>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44543" y="5985611"/>
            <a:ext cx="413160" cy="413160"/>
          </a:xfrm>
          <a:prstGeom prst="rect">
            <a:avLst/>
          </a:prstGeom>
        </p:spPr>
      </p:pic>
      <p:pic>
        <p:nvPicPr>
          <p:cNvPr id="12" name="Picture 11" title="Linkedin icon">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205878" y="6067363"/>
            <a:ext cx="261306" cy="249656"/>
          </a:xfrm>
          <a:prstGeom prst="rect">
            <a:avLst/>
          </a:prstGeom>
        </p:spPr>
      </p:pic>
      <p:pic>
        <p:nvPicPr>
          <p:cNvPr id="18" name="Picture 17" title="Twitter icon">
            <a:hlinkClick r:id="rId10"/>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715359" y="6048213"/>
            <a:ext cx="340019" cy="287956"/>
          </a:xfrm>
          <a:prstGeom prst="rect">
            <a:avLst/>
          </a:prstGeom>
        </p:spPr>
      </p:pic>
      <p:pic>
        <p:nvPicPr>
          <p:cNvPr id="19" name="Picture 18" title="Youtube icon">
            <a:hlinkClick r:id="rId12"/>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03551" y="6060827"/>
            <a:ext cx="380808" cy="262728"/>
          </a:xfrm>
          <a:prstGeom prst="rect">
            <a:avLst/>
          </a:prstGeom>
        </p:spPr>
      </p:pic>
    </p:spTree>
    <p:extLst>
      <p:ext uri="{BB962C8B-B14F-4D97-AF65-F5344CB8AC3E}">
        <p14:creationId xmlns:p14="http://schemas.microsoft.com/office/powerpoint/2010/main" val="384479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3" name="Picture 2" descr="Image of a girl in a classroom writing in her notebook" title="Education">
            <a:extLst>
              <a:ext uri="{FF2B5EF4-FFF2-40B4-BE49-F238E27FC236}">
                <a16:creationId xmlns:a16="http://schemas.microsoft.com/office/drawing/2014/main" id="{3E729193-F107-F242-B7B5-8B951E0C3E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5535827" cy="5881816"/>
          </a:xfrm>
          <a:prstGeom prst="rect">
            <a:avLst/>
          </a:prstGeom>
        </p:spPr>
      </p:pic>
      <p:pic>
        <p:nvPicPr>
          <p:cNvPr id="4" name="Picture 3" descr="Illustration of cocoa pods on vines " title="Cocoa commodity">
            <a:extLst>
              <a:ext uri="{FF2B5EF4-FFF2-40B4-BE49-F238E27FC236}">
                <a16:creationId xmlns:a16="http://schemas.microsoft.com/office/drawing/2014/main" id="{C6E8EF9D-953E-1746-93D8-24B754AB6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9815"/>
            <a:ext cx="5321508" cy="2096423"/>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Picture 5"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8"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534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ic Slide Master Layou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DF36978-3EA6-9B42-90A2-DFFF532ADA80}"/>
              </a:ext>
            </a:extLst>
          </p:cNvPr>
          <p:cNvSpPr>
            <a:spLocks noGrp="1"/>
          </p:cNvSpPr>
          <p:nvPr>
            <p:ph type="body" sz="quarter" idx="10"/>
          </p:nvPr>
        </p:nvSpPr>
        <p:spPr>
          <a:xfrm>
            <a:off x="3368807" y="2674883"/>
            <a:ext cx="8140223" cy="498598"/>
          </a:xfrm>
          <a:prstGeom prst="rect">
            <a:avLst/>
          </a:prstGeom>
        </p:spPr>
        <p:txBody>
          <a:bodyPr wrap="square" lIns="0" tIns="0" rIns="0" bIns="0">
            <a:spAutoFit/>
          </a:bodyPr>
          <a:lstStyle>
            <a:lvl1pPr marL="0" indent="0" algn="r">
              <a:buNone/>
              <a:defRPr sz="3600">
                <a:solidFill>
                  <a:schemeClr val="bg1"/>
                </a:solidFill>
                <a:latin typeface="Arial" panose="020B0604020202020204" pitchFamily="34" charset="0"/>
                <a:cs typeface="Arial" panose="020B0604020202020204" pitchFamily="34" charset="0"/>
              </a:defRPr>
            </a:lvl1pPr>
            <a:lvl2pPr marL="457189" indent="0">
              <a:buNone/>
              <a:defRPr>
                <a:solidFill>
                  <a:schemeClr val="tx2"/>
                </a:solidFill>
                <a:latin typeface="Veneer" panose="02000806000000000000" pitchFamily="2" charset="77"/>
              </a:defRPr>
            </a:lvl2pPr>
            <a:lvl3pPr marL="914377" indent="0">
              <a:buNone/>
              <a:defRPr>
                <a:solidFill>
                  <a:schemeClr val="tx2"/>
                </a:solidFill>
                <a:latin typeface="Veneer" panose="02000806000000000000" pitchFamily="2" charset="77"/>
              </a:defRPr>
            </a:lvl3pPr>
            <a:lvl4pPr marL="1371566" indent="0">
              <a:buNone/>
              <a:defRPr>
                <a:solidFill>
                  <a:schemeClr val="tx2"/>
                </a:solidFill>
                <a:latin typeface="Veneer" panose="02000806000000000000" pitchFamily="2" charset="77"/>
              </a:defRPr>
            </a:lvl4pPr>
            <a:lvl5pPr marL="1828754" indent="0">
              <a:buNone/>
              <a:defRPr>
                <a:solidFill>
                  <a:schemeClr val="tx2"/>
                </a:solidFill>
                <a:latin typeface="Veneer" panose="02000806000000000000" pitchFamily="2" charset="77"/>
              </a:defRPr>
            </a:lvl5pPr>
          </a:lstStyle>
          <a:p>
            <a:pPr lvl="0"/>
            <a:r>
              <a:rPr lang="en-US"/>
              <a:t>Edit Master text styles</a:t>
            </a:r>
            <a:endParaRPr lang="en-GB"/>
          </a:p>
        </p:txBody>
      </p:sp>
    </p:spTree>
    <p:extLst>
      <p:ext uri="{BB962C8B-B14F-4D97-AF65-F5344CB8AC3E}">
        <p14:creationId xmlns:p14="http://schemas.microsoft.com/office/powerpoint/2010/main" val="12190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3" name="Picture 2" descr="Farmer reaching over seedlings that are being prepared to be planted" title="Farmer with seedlings">
            <a:extLst>
              <a:ext uri="{FF2B5EF4-FFF2-40B4-BE49-F238E27FC236}">
                <a16:creationId xmlns:a16="http://schemas.microsoft.com/office/drawing/2014/main" id="{5BC94727-C287-B143-9DE0-E07C859082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09038" cy="6096000"/>
          </a:xfrm>
          <a:prstGeom prst="rect">
            <a:avLst/>
          </a:prstGeom>
        </p:spPr>
      </p:pic>
      <p:pic>
        <p:nvPicPr>
          <p:cNvPr id="4" name="Picture 3" descr="illustration showing coffee beans being grown on branches" title="Coffee illustration">
            <a:extLst>
              <a:ext uri="{FF2B5EF4-FFF2-40B4-BE49-F238E27FC236}">
                <a16:creationId xmlns:a16="http://schemas.microsoft.com/office/drawing/2014/main" id="{C8E52A52-6239-3341-8704-54C3952F4B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4769815"/>
            <a:ext cx="5351489" cy="2096423"/>
          </a:xfrm>
          <a:prstGeom prst="rect">
            <a:avLst/>
          </a:prstGeom>
        </p:spPr>
      </p:pic>
      <p:sp>
        <p:nvSpPr>
          <p:cNvPr id="5" name="Freeform 4"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66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3" name="Picture 2" descr="A worker uses a magnifying glass to inspect banana plants for any sign of damage due to climate change" title="Worker inspecting banana plant">
            <a:extLst>
              <a:ext uri="{FF2B5EF4-FFF2-40B4-BE49-F238E27FC236}">
                <a16:creationId xmlns:a16="http://schemas.microsoft.com/office/drawing/2014/main" id="{31A6591B-8125-354A-B87A-C1F5056AD2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288403" cy="5725298"/>
          </a:xfrm>
          <a:prstGeom prst="rect">
            <a:avLst/>
          </a:prstGeom>
        </p:spPr>
      </p:pic>
      <p:pic>
        <p:nvPicPr>
          <p:cNvPr id="4" name="Picture 3" descr="Illustration showing banana plants and loose bananas" title="Banana illustration">
            <a:extLst>
              <a:ext uri="{FF2B5EF4-FFF2-40B4-BE49-F238E27FC236}">
                <a16:creationId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6192"/>
            <a:ext cx="5201587" cy="2100046"/>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381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3" name="Picture 2" descr="Fairtrade campaigners dressed in banana suits in front of houses of parliament" title="Fairtrade campaigners">
            <a:extLst>
              <a:ext uri="{FF2B5EF4-FFF2-40B4-BE49-F238E27FC236}">
                <a16:creationId xmlns:a16="http://schemas.microsoft.com/office/drawing/2014/main" id="{61102023-47DF-554B-BEAC-22E0A7AE60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558"/>
          <a:stretch/>
        </p:blipFill>
        <p:spPr>
          <a:xfrm>
            <a:off x="0" y="8238"/>
            <a:ext cx="5373974" cy="6858000"/>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546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pic>
        <p:nvPicPr>
          <p:cNvPr id="3" name="Picture 2" descr="Image of water pump being used to bring clean water to communities" title="Clean water">
            <a:extLst>
              <a:ext uri="{FF2B5EF4-FFF2-40B4-BE49-F238E27FC236}">
                <a16:creationId xmlns:a16="http://schemas.microsoft.com/office/drawing/2014/main" id="{ABD35AC2-63B1-4F4C-9658-80C716EC0F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0"/>
          <a:stretch/>
        </p:blipFill>
        <p:spPr>
          <a:xfrm>
            <a:off x="0" y="8238"/>
            <a:ext cx="5199832" cy="6858000"/>
          </a:xfrm>
          <a:prstGeom prst="rect">
            <a:avLst/>
          </a:prstGeom>
        </p:spPr>
      </p:pic>
      <p:sp>
        <p:nvSpPr>
          <p:cNvPr id="4" name="Freeform 3"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719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6">
    <p:spTree>
      <p:nvGrpSpPr>
        <p:cNvPr id="1" name=""/>
        <p:cNvGrpSpPr/>
        <p:nvPr/>
      </p:nvGrpSpPr>
      <p:grpSpPr>
        <a:xfrm>
          <a:off x="0" y="0"/>
          <a:ext cx="0" cy="0"/>
          <a:chOff x="0" y="0"/>
          <a:chExt cx="0" cy="0"/>
        </a:xfrm>
      </p:grpSpPr>
      <p:pic>
        <p:nvPicPr>
          <p:cNvPr id="3" name="Picture 2" descr="An image of a cocoa farmer weighing produce on scales to determine the price of the product." title="Fair prices">
            <a:extLst>
              <a:ext uri="{FF2B5EF4-FFF2-40B4-BE49-F238E27FC236}">
                <a16:creationId xmlns:a16="http://schemas.microsoft.com/office/drawing/2014/main" id="{AECF77D7-64BB-3546-BD69-6E73975DB8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700"/>
            <a:ext cx="5199832" cy="6870700"/>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8390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theme" Target="../theme/theme7.xml"/><Relationship Id="rId1" Type="http://schemas.openxmlformats.org/officeDocument/2006/relationships/slideLayout" Target="../slideLayouts/slideLayout40.xml"/><Relationship Id="rId4" Type="http://schemas.openxmlformats.org/officeDocument/2006/relationships/image" Target="../media/image4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756" y="237121"/>
            <a:ext cx="11953875" cy="690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532200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19" y="2849562"/>
            <a:ext cx="5713481" cy="1158875"/>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399477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32" r:id="rId13"/>
    <p:sldLayoutId id="2147483829" r:id="rId14"/>
    <p:sldLayoutId id="2147483830" r:id="rId15"/>
    <p:sldLayoutId id="2147483831" r:id="rId16"/>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39621"/>
            <a:ext cx="10515600" cy="577850"/>
          </a:xfrm>
          <a:prstGeom prst="rect">
            <a:avLst/>
          </a:prstGeom>
        </p:spPr>
        <p:txBody>
          <a:bodyPr vert="horz" lIns="91440" tIns="45720" rIns="91440" bIns="45720" rtlCol="0" anchor="ctr">
            <a:normAutofit/>
          </a:bodyPr>
          <a:lstStyle/>
          <a:p>
            <a:r>
              <a:rPr lang="en-US"/>
              <a:t>Click to edit Master title style</a:t>
            </a:r>
            <a:endParaRPr lang="en-GB"/>
          </a:p>
        </p:txBody>
      </p:sp>
      <p:grpSp>
        <p:nvGrpSpPr>
          <p:cNvPr id="7" name="Group 6" title="Blue and green border to frame bottom of page">
            <a:extLst>
              <a:ext uri="{FF2B5EF4-FFF2-40B4-BE49-F238E27FC236}">
                <a16:creationId xmlns:a16="http://schemas.microsoft.com/office/drawing/2014/main" id="{59333D0C-E396-7A4F-A01C-4B3386D0A727}"/>
              </a:ext>
            </a:extLst>
          </p:cNvPr>
          <p:cNvGrpSpPr/>
          <p:nvPr userDrawn="1"/>
        </p:nvGrpSpPr>
        <p:grpSpPr>
          <a:xfrm>
            <a:off x="1" y="6244796"/>
            <a:ext cx="12192000" cy="613204"/>
            <a:chOff x="3047999" y="6244796"/>
            <a:chExt cx="9144001" cy="613204"/>
          </a:xfrm>
        </p:grpSpPr>
        <p:sp>
          <p:nvSpPr>
            <p:cNvPr id="8" name="Right Triangle 7">
              <a:extLst>
                <a:ext uri="{FF2B5EF4-FFF2-40B4-BE49-F238E27FC236}">
                  <a16:creationId xmlns:a16="http://schemas.microsoft.com/office/drawing/2014/main" id="{4CEBDDAB-7D9E-A34A-8ACC-BA3E8C5FFDF0}"/>
                </a:ext>
              </a:extLst>
            </p:cNvPr>
            <p:cNvSpPr/>
            <p:nvPr userDrawn="1"/>
          </p:nvSpPr>
          <p:spPr>
            <a:xfrm rot="16200000">
              <a:off x="7837274" y="2503274"/>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6BB8CF34-5169-D447-9A91-9C618315B091}"/>
                </a:ext>
              </a:extLst>
            </p:cNvPr>
            <p:cNvSpPr/>
            <p:nvPr userDrawn="1"/>
          </p:nvSpPr>
          <p:spPr>
            <a:xfrm rot="5400000" flipH="1">
              <a:off x="4074897" y="5554448"/>
              <a:ext cx="276653" cy="2330450"/>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63C85B8-24FD-4255-8342-1113ECE553A8}" type="slidenum">
              <a:rPr lang="en-GB" smtClean="0"/>
              <a:pPr/>
              <a:t>‹#›</a:t>
            </a:fld>
            <a:endParaRPr lang="en-GB"/>
          </a:p>
        </p:txBody>
      </p:sp>
      <p:pic>
        <p:nvPicPr>
          <p:cNvPr id="10" name="Picture 9"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grpSp>
        <p:nvGrpSpPr>
          <p:cNvPr id="11" name="Group 10" title="Blue and green border to frame page">
            <a:extLst>
              <a:ext uri="{FF2B5EF4-FFF2-40B4-BE49-F238E27FC236}">
                <a16:creationId xmlns:a16="http://schemas.microsoft.com/office/drawing/2014/main" id="{6AB9B9A2-A79E-0D4D-A69B-AFE4DA38043D}"/>
              </a:ext>
            </a:extLst>
          </p:cNvPr>
          <p:cNvGrpSpPr/>
          <p:nvPr userDrawn="1"/>
        </p:nvGrpSpPr>
        <p:grpSpPr>
          <a:xfrm flipH="1" flipV="1">
            <a:off x="0" y="891915"/>
            <a:ext cx="12192000" cy="239845"/>
            <a:chOff x="-1" y="2683914"/>
            <a:chExt cx="9144002" cy="798183"/>
          </a:xfrm>
        </p:grpSpPr>
        <p:sp>
          <p:nvSpPr>
            <p:cNvPr id="12" name="Right Triangle 11">
              <a:extLst>
                <a:ext uri="{FF2B5EF4-FFF2-40B4-BE49-F238E27FC236}">
                  <a16:creationId xmlns:a16="http://schemas.microsoft.com/office/drawing/2014/main" id="{24F313B5-ED44-1148-9E25-0A17CDE4943E}"/>
                </a:ext>
              </a:extLst>
            </p:cNvPr>
            <p:cNvSpPr/>
            <p:nvPr userDrawn="1"/>
          </p:nvSpPr>
          <p:spPr>
            <a:xfrm rot="5400000" flipH="1">
              <a:off x="1587106" y="1096807"/>
              <a:ext cx="798179" cy="3972394"/>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a16="http://schemas.microsoft.com/office/drawing/2014/main" id="{D385A137-9C79-0148-9D0A-6E1F97983D6A}"/>
                </a:ext>
              </a:extLst>
            </p:cNvPr>
            <p:cNvSpPr/>
            <p:nvPr userDrawn="1"/>
          </p:nvSpPr>
          <p:spPr>
            <a:xfrm rot="16200000">
              <a:off x="4789275" y="-872629"/>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634251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txStyles>
    <p:title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28">
            <a:extLst>
              <a:ext uri="{FF2B5EF4-FFF2-40B4-BE49-F238E27FC236}">
                <a16:creationId xmlns:a16="http://schemas.microsoft.com/office/drawing/2014/main" id="{33ABF69A-1800-CC41-B146-4A8FAE4221A0}"/>
              </a:ext>
            </a:extLst>
          </p:cNvPr>
          <p:cNvSpPr/>
          <p:nvPr userDrawn="1"/>
        </p:nvSpPr>
        <p:spPr>
          <a:xfrm>
            <a:off x="0" y="-6350"/>
            <a:ext cx="12192000" cy="6872588"/>
          </a:xfrm>
          <a:prstGeom prst="rect">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828738386"/>
      </p:ext>
    </p:extLst>
  </p:cSld>
  <p:clrMap bg1="lt1" tx1="dk1" bg2="lt2" tx2="dk2" accent1="accent1" accent2="accent2" accent3="accent3" accent4="accent4" accent5="accent5" accent6="accent6" hlink="hlink" folHlink="folHlink"/>
  <p:sldLayoutIdLst>
    <p:sldLayoutId id="2147483691" r:id="rId1"/>
    <p:sldLayoutId id="2147483765" r:id="rId2"/>
    <p:sldLayoutId id="2147483766" r:id="rId3"/>
    <p:sldLayoutId id="2147483767" r:id="rId4"/>
    <p:sldLayoutId id="2147483768" r:id="rId5"/>
    <p:sldLayoutId id="2147483769" r:id="rId6"/>
    <p:sldLayoutId id="214748377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0BA44180-162D-B645-93E3-C83E10BD5DDB}"/>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4034223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431879"/>
      </p:ext>
    </p:extLst>
  </p:cSld>
  <p:clrMap bg1="lt1" tx1="dk1" bg2="lt2" tx2="dk2" accent1="accent1" accent2="accent2" accent3="accent3" accent4="accent4" accent5="accent5" accent6="accent6" hlink="hlink" folHlink="folHlink"/>
  <p:sldLayoutIdLst>
    <p:sldLayoutId id="2147483717" r:id="rId1"/>
    <p:sldLayoutId id="2147483793" r:id="rId2"/>
    <p:sldLayoutId id="21474837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8B0E0"/>
        </a:solidFill>
        <a:effectLst/>
      </p:bgPr>
    </p:bg>
    <p:spTree>
      <p:nvGrpSpPr>
        <p:cNvPr id="1" name=""/>
        <p:cNvGrpSpPr/>
        <p:nvPr/>
      </p:nvGrpSpPr>
      <p:grpSpPr>
        <a:xfrm>
          <a:off x="0" y="0"/>
          <a:ext cx="0" cy="0"/>
          <a:chOff x="0" y="0"/>
          <a:chExt cx="0" cy="0"/>
        </a:xfrm>
      </p:grpSpPr>
      <p:pic>
        <p:nvPicPr>
          <p:cNvPr id="3" name="Picture 2" descr="A person standing in front of a tree&#10;&#10;Description automatically generated">
            <a:extLst>
              <a:ext uri="{FF2B5EF4-FFF2-40B4-BE49-F238E27FC236}">
                <a16:creationId xmlns:a16="http://schemas.microsoft.com/office/drawing/2014/main" id="{D1B3D1B6-F997-4542-902B-46C8314BB9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467707" cy="68580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2327A9F-6DBD-1D45-8262-DD66D82187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7566" y="5817873"/>
            <a:ext cx="4041985" cy="860132"/>
          </a:xfrm>
          <a:prstGeom prst="rect">
            <a:avLst/>
          </a:prstGeom>
        </p:spPr>
      </p:pic>
    </p:spTree>
    <p:extLst>
      <p:ext uri="{BB962C8B-B14F-4D97-AF65-F5344CB8AC3E}">
        <p14:creationId xmlns:p14="http://schemas.microsoft.com/office/powerpoint/2010/main" val="3141882171"/>
      </p:ext>
    </p:extLst>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7973" y="6185775"/>
            <a:ext cx="7173479" cy="861774"/>
          </a:xfrm>
        </p:spPr>
        <p:txBody>
          <a:bodyPr/>
          <a:lstStyle/>
          <a:p>
            <a:r>
              <a:rPr lang="en-US" sz="2000">
                <a:latin typeface="VeneerLowRes" panose="02000806000000000000"/>
              </a:rPr>
              <a:t>FAIRTRADE FORTNIGHT </a:t>
            </a:r>
          </a:p>
          <a:p>
            <a:r>
              <a:rPr lang="en-US" sz="2000">
                <a:latin typeface="VeneerLowRes" panose="02000806000000000000"/>
              </a:rPr>
              <a:t>22 FEBRUARY – 8 MARCH 2021</a:t>
            </a:r>
          </a:p>
          <a:p>
            <a:endParaRPr lang="en-GB"/>
          </a:p>
        </p:txBody>
      </p:sp>
      <p:sp>
        <p:nvSpPr>
          <p:cNvPr id="3" name="Title 2"/>
          <p:cNvSpPr>
            <a:spLocks noGrp="1"/>
          </p:cNvSpPr>
          <p:nvPr>
            <p:ph type="title"/>
          </p:nvPr>
        </p:nvSpPr>
        <p:spPr/>
        <p:txBody>
          <a:bodyPr>
            <a:noAutofit/>
          </a:bodyPr>
          <a:lstStyle/>
          <a:p>
            <a:r>
              <a:rPr lang="en-US" sz="2400" u="sng" dirty="0"/>
              <a:t>Tuesday 23</a:t>
            </a:r>
            <a:r>
              <a:rPr lang="en-US" sz="2400" u="sng" baseline="30000" dirty="0"/>
              <a:t>rd</a:t>
            </a:r>
            <a:r>
              <a:rPr lang="en-US" sz="2400" u="sng" dirty="0"/>
              <a:t> February 2021</a:t>
            </a:r>
            <a:br>
              <a:rPr lang="en-US" sz="2400" u="sng" dirty="0"/>
            </a:br>
            <a:r>
              <a:rPr lang="en-US" sz="2400" u="sng" dirty="0"/>
              <a:t>You can choose the world you want</a:t>
            </a:r>
            <a:endParaRPr lang="en-GB" sz="2400" u="sng" dirty="0"/>
          </a:p>
        </p:txBody>
      </p:sp>
      <p:sp>
        <p:nvSpPr>
          <p:cNvPr id="4" name="TextBox 3">
            <a:extLst>
              <a:ext uri="{FF2B5EF4-FFF2-40B4-BE49-F238E27FC236}">
                <a16:creationId xmlns:a16="http://schemas.microsoft.com/office/drawing/2014/main" id="{D7FD1D16-0343-48AB-87A1-87B45DA63ADB}"/>
              </a:ext>
            </a:extLst>
          </p:cNvPr>
          <p:cNvSpPr txBox="1"/>
          <p:nvPr/>
        </p:nvSpPr>
        <p:spPr>
          <a:xfrm>
            <a:off x="6347534" y="443883"/>
            <a:ext cx="1120820" cy="369332"/>
          </a:xfrm>
          <a:prstGeom prst="rect">
            <a:avLst/>
          </a:prstGeom>
          <a:noFill/>
        </p:spPr>
        <p:txBody>
          <a:bodyPr wrap="none" rtlCol="0">
            <a:spAutoFit/>
          </a:bodyPr>
          <a:lstStyle/>
          <a:p>
            <a:r>
              <a:rPr lang="en-GB" dirty="0"/>
              <a:t>Lesson 1</a:t>
            </a:r>
          </a:p>
        </p:txBody>
      </p:sp>
    </p:spTree>
    <p:extLst>
      <p:ext uri="{BB962C8B-B14F-4D97-AF65-F5344CB8AC3E}">
        <p14:creationId xmlns:p14="http://schemas.microsoft.com/office/powerpoint/2010/main" val="390306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1" y="2849561"/>
            <a:ext cx="6528141" cy="1613581"/>
          </a:xfrm>
        </p:spPr>
        <p:txBody>
          <a:bodyPr>
            <a:normAutofit/>
          </a:bodyPr>
          <a:lstStyle/>
          <a:p>
            <a:r>
              <a:rPr lang="en-US" dirty="0"/>
              <a:t> </a:t>
            </a:r>
            <a:endParaRPr lang="en-US" b="1" dirty="0"/>
          </a:p>
        </p:txBody>
      </p:sp>
      <p:sp>
        <p:nvSpPr>
          <p:cNvPr id="3" name="Rectangle 2">
            <a:extLst>
              <a:ext uri="{FF2B5EF4-FFF2-40B4-BE49-F238E27FC236}">
                <a16:creationId xmlns:a16="http://schemas.microsoft.com/office/drawing/2014/main" id="{C3734004-2D8D-4BC2-A851-5751B785DFC0}"/>
              </a:ext>
            </a:extLst>
          </p:cNvPr>
          <p:cNvSpPr/>
          <p:nvPr/>
        </p:nvSpPr>
        <p:spPr>
          <a:xfrm>
            <a:off x="5267417" y="1877819"/>
            <a:ext cx="6096000" cy="4031873"/>
          </a:xfrm>
          <a:prstGeom prst="rect">
            <a:avLst/>
          </a:prstGeom>
        </p:spPr>
        <p:txBody>
          <a:bodyPr>
            <a:spAutoFit/>
          </a:bodyPr>
          <a:lstStyle/>
          <a:p>
            <a:r>
              <a:rPr lang="en-GB" sz="3200" dirty="0"/>
              <a:t>You can choose the world you want </a:t>
            </a:r>
          </a:p>
          <a:p>
            <a:r>
              <a:rPr lang="en-GB" sz="3200" dirty="0"/>
              <a:t> </a:t>
            </a:r>
          </a:p>
          <a:p>
            <a:r>
              <a:rPr lang="en-GB" sz="3200" dirty="0"/>
              <a:t>Our choices are powerful. Every day we make many choices that touch the lives of other people all over the world. They can help us shape the world we want. </a:t>
            </a:r>
          </a:p>
        </p:txBody>
      </p:sp>
    </p:spTree>
    <p:extLst>
      <p:ext uri="{BB962C8B-B14F-4D97-AF65-F5344CB8AC3E}">
        <p14:creationId xmlns:p14="http://schemas.microsoft.com/office/powerpoint/2010/main" val="414481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7AD-C5ED-41FB-B946-1F2DD9F69D3A}"/>
              </a:ext>
            </a:extLst>
          </p:cNvPr>
          <p:cNvSpPr>
            <a:spLocks noGrp="1"/>
          </p:cNvSpPr>
          <p:nvPr>
            <p:ph type="title"/>
          </p:nvPr>
        </p:nvSpPr>
        <p:spPr/>
        <p:txBody>
          <a:bodyPr>
            <a:noAutofit/>
          </a:bodyPr>
          <a:lstStyle/>
          <a:p>
            <a:r>
              <a:rPr lang="en-GB" sz="1600" dirty="0"/>
              <a:t>It is Fairtrade Fortnight.  This Fairtrade Fortnight we are thinking about what we want the world to be and the ways in which we can make choices to shape the world.  </a:t>
            </a:r>
            <a:br>
              <a:rPr lang="en-GB" sz="1600" dirty="0"/>
            </a:br>
            <a:r>
              <a:rPr lang="en-GB" sz="1600" dirty="0"/>
              <a:t> </a:t>
            </a:r>
            <a:br>
              <a:rPr lang="en-GB" sz="1600" dirty="0"/>
            </a:br>
            <a:r>
              <a:rPr lang="en-GB" sz="1600" dirty="0"/>
              <a:t>  What is ‘a choice’? </a:t>
            </a:r>
            <a:br>
              <a:rPr lang="en-GB" sz="1600" dirty="0"/>
            </a:br>
            <a:br>
              <a:rPr lang="en-GB" sz="1600" dirty="0"/>
            </a:br>
            <a:r>
              <a:rPr lang="en-GB" sz="1600" dirty="0"/>
              <a:t> Having a choice means the right or possibility of choosing between different things. In your choices, you get to weigh up the good things and bad things about the options.     What choices have you made today?  Maybe you chose what to have for breakfast. Toast, fruit or cereal, or maybe pancakes?  Did you get a choice between your bike and your scooter to travel to school, if you are in school?   Maybe you chose an extra ten minutes in bed rather than having a shower!     To make good choices we need information about what our choices will mean for us, and what effect they will have on others.   </a:t>
            </a:r>
          </a:p>
        </p:txBody>
      </p:sp>
    </p:spTree>
    <p:extLst>
      <p:ext uri="{BB962C8B-B14F-4D97-AF65-F5344CB8AC3E}">
        <p14:creationId xmlns:p14="http://schemas.microsoft.com/office/powerpoint/2010/main" val="359395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a:latin typeface="VeneerLowRes"/>
              </a:rPr>
              <a:t>Where does it come from? </a:t>
            </a:r>
          </a:p>
          <a:p>
            <a:endParaRPr lang="en-US" dirty="0"/>
          </a:p>
        </p:txBody>
      </p:sp>
      <p:sp>
        <p:nvSpPr>
          <p:cNvPr id="2" name="Text Placeholder 1"/>
          <p:cNvSpPr>
            <a:spLocks noGrp="1"/>
          </p:cNvSpPr>
          <p:nvPr>
            <p:ph type="body" sz="quarter" idx="11"/>
          </p:nvPr>
        </p:nvSpPr>
        <p:spPr/>
        <p:txBody>
          <a:bodyPr/>
          <a:lstStyle/>
          <a:p>
            <a:endParaRPr lang="en-GB"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1" r="-2018"/>
          <a:stretch/>
        </p:blipFill>
        <p:spPr>
          <a:xfrm>
            <a:off x="364135" y="1366888"/>
            <a:ext cx="9240278" cy="4685570"/>
          </a:xfrm>
          <a:prstGeom prst="rect">
            <a:avLst/>
          </a:prstGeom>
        </p:spPr>
      </p:pic>
      <p:cxnSp>
        <p:nvCxnSpPr>
          <p:cNvPr id="7" name="Straight Arrow Connector 6"/>
          <p:cNvCxnSpPr/>
          <p:nvPr/>
        </p:nvCxnSpPr>
        <p:spPr>
          <a:xfrm flipH="1">
            <a:off x="4415246" y="1227909"/>
            <a:ext cx="104503" cy="8229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8433" y="958496"/>
            <a:ext cx="2011680" cy="338554"/>
          </a:xfrm>
          <a:prstGeom prst="rect">
            <a:avLst/>
          </a:prstGeom>
          <a:noFill/>
        </p:spPr>
        <p:txBody>
          <a:bodyPr wrap="square" rtlCol="0">
            <a:spAutoFit/>
          </a:bodyPr>
          <a:lstStyle/>
          <a:p>
            <a:r>
              <a:rPr lang="en-US" sz="1600" dirty="0">
                <a:solidFill>
                  <a:srgbClr val="FF0000"/>
                </a:solidFill>
              </a:rPr>
              <a:t>We are here!</a:t>
            </a:r>
            <a:endParaRPr lang="en-GB" sz="1600" dirty="0">
              <a:solidFill>
                <a:srgbClr val="FF0000"/>
              </a:solidFill>
            </a:endParaRPr>
          </a:p>
        </p:txBody>
      </p:sp>
      <p:cxnSp>
        <p:nvCxnSpPr>
          <p:cNvPr id="11" name="Straight Arrow Connector 10"/>
          <p:cNvCxnSpPr/>
          <p:nvPr/>
        </p:nvCxnSpPr>
        <p:spPr>
          <a:xfrm flipV="1">
            <a:off x="4232366" y="3723588"/>
            <a:ext cx="82833" cy="10312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92286" y="4754880"/>
            <a:ext cx="1645920" cy="338554"/>
          </a:xfrm>
          <a:prstGeom prst="rect">
            <a:avLst/>
          </a:prstGeom>
          <a:noFill/>
        </p:spPr>
        <p:txBody>
          <a:bodyPr wrap="square" rtlCol="0">
            <a:spAutoFit/>
          </a:bodyPr>
          <a:lstStyle/>
          <a:p>
            <a:r>
              <a:rPr lang="en-GB" sz="1600" dirty="0">
                <a:solidFill>
                  <a:srgbClr val="00B050"/>
                </a:solidFill>
              </a:rPr>
              <a:t>Côte d'Ivoire</a:t>
            </a:r>
          </a:p>
        </p:txBody>
      </p:sp>
      <p:cxnSp>
        <p:nvCxnSpPr>
          <p:cNvPr id="15" name="Straight Connector 14"/>
          <p:cNvCxnSpPr/>
          <p:nvPr/>
        </p:nvCxnSpPr>
        <p:spPr>
          <a:xfrm flipV="1">
            <a:off x="431074" y="4063543"/>
            <a:ext cx="9173339"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7604" y="3104519"/>
            <a:ext cx="9173339" cy="1306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604412" y="2941773"/>
            <a:ext cx="2011680" cy="338554"/>
          </a:xfrm>
          <a:prstGeom prst="rect">
            <a:avLst/>
          </a:prstGeom>
          <a:noFill/>
        </p:spPr>
        <p:txBody>
          <a:bodyPr wrap="square" rtlCol="0">
            <a:spAutoFit/>
          </a:bodyPr>
          <a:lstStyle/>
          <a:p>
            <a:r>
              <a:rPr lang="en-US" sz="1600" dirty="0">
                <a:solidFill>
                  <a:srgbClr val="00B0F0"/>
                </a:solidFill>
              </a:rPr>
              <a:t>Tropic of Cancer</a:t>
            </a:r>
            <a:endParaRPr lang="en-GB" sz="1600" dirty="0">
              <a:solidFill>
                <a:srgbClr val="00B0F0"/>
              </a:solidFill>
            </a:endParaRPr>
          </a:p>
        </p:txBody>
      </p:sp>
      <p:sp>
        <p:nvSpPr>
          <p:cNvPr id="21" name="TextBox 20"/>
          <p:cNvSpPr txBox="1"/>
          <p:nvPr/>
        </p:nvSpPr>
        <p:spPr>
          <a:xfrm>
            <a:off x="9604413" y="3907328"/>
            <a:ext cx="3058093" cy="338554"/>
          </a:xfrm>
          <a:prstGeom prst="rect">
            <a:avLst/>
          </a:prstGeom>
          <a:noFill/>
        </p:spPr>
        <p:txBody>
          <a:bodyPr wrap="square" rtlCol="0">
            <a:spAutoFit/>
          </a:bodyPr>
          <a:lstStyle/>
          <a:p>
            <a:r>
              <a:rPr lang="en-US" sz="1600" dirty="0">
                <a:solidFill>
                  <a:srgbClr val="00B0F0"/>
                </a:solidFill>
              </a:rPr>
              <a:t>Tropic of Capricorn</a:t>
            </a:r>
            <a:endParaRPr lang="en-GB" sz="1600" dirty="0">
              <a:solidFill>
                <a:srgbClr val="00B0F0"/>
              </a:solidFill>
            </a:endParaRPr>
          </a:p>
        </p:txBody>
      </p:sp>
      <p:sp>
        <p:nvSpPr>
          <p:cNvPr id="22" name="TextBox 21"/>
          <p:cNvSpPr txBox="1"/>
          <p:nvPr/>
        </p:nvSpPr>
        <p:spPr>
          <a:xfrm>
            <a:off x="6215270" y="4284117"/>
            <a:ext cx="2011680" cy="338554"/>
          </a:xfrm>
          <a:prstGeom prst="rect">
            <a:avLst/>
          </a:prstGeom>
          <a:noFill/>
        </p:spPr>
        <p:txBody>
          <a:bodyPr wrap="square" rtlCol="0">
            <a:spAutoFit/>
          </a:bodyPr>
          <a:lstStyle/>
          <a:p>
            <a:r>
              <a:rPr lang="en-US" sz="1600" dirty="0">
                <a:solidFill>
                  <a:schemeClr val="tx2">
                    <a:lumMod val="50000"/>
                  </a:schemeClr>
                </a:solidFill>
              </a:rPr>
              <a:t>Kenya</a:t>
            </a:r>
            <a:endParaRPr lang="en-GB" sz="1600" dirty="0">
              <a:solidFill>
                <a:schemeClr val="tx2">
                  <a:lumMod val="50000"/>
                </a:schemeClr>
              </a:solidFill>
            </a:endParaRPr>
          </a:p>
        </p:txBody>
      </p:sp>
      <p:sp>
        <p:nvSpPr>
          <p:cNvPr id="23" name="TextBox 22"/>
          <p:cNvSpPr txBox="1"/>
          <p:nvPr/>
        </p:nvSpPr>
        <p:spPr>
          <a:xfrm>
            <a:off x="117027" y="3446508"/>
            <a:ext cx="1822960" cy="338554"/>
          </a:xfrm>
          <a:prstGeom prst="rect">
            <a:avLst/>
          </a:prstGeom>
          <a:noFill/>
        </p:spPr>
        <p:txBody>
          <a:bodyPr wrap="square" rtlCol="0">
            <a:spAutoFit/>
          </a:bodyPr>
          <a:lstStyle/>
          <a:p>
            <a:r>
              <a:rPr lang="en-US" sz="1600" dirty="0">
                <a:solidFill>
                  <a:schemeClr val="accent5">
                    <a:lumMod val="60000"/>
                    <a:lumOff val="40000"/>
                  </a:schemeClr>
                </a:solidFill>
              </a:rPr>
              <a:t>Panama</a:t>
            </a:r>
            <a:endParaRPr lang="en-GB" sz="1600" dirty="0">
              <a:solidFill>
                <a:schemeClr val="accent5">
                  <a:lumMod val="60000"/>
                  <a:lumOff val="40000"/>
                </a:schemeClr>
              </a:solidFill>
            </a:endParaRPr>
          </a:p>
        </p:txBody>
      </p:sp>
      <p:cxnSp>
        <p:nvCxnSpPr>
          <p:cNvPr id="24" name="Straight Arrow Connector 23"/>
          <p:cNvCxnSpPr/>
          <p:nvPr/>
        </p:nvCxnSpPr>
        <p:spPr>
          <a:xfrm flipV="1">
            <a:off x="992777" y="3643148"/>
            <a:ext cx="1027613" cy="8915"/>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621936" y="4004264"/>
            <a:ext cx="593334" cy="43521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64BE4DB-AE1E-4982-90CA-EDE67694F47D}"/>
              </a:ext>
            </a:extLst>
          </p:cNvPr>
          <p:cNvSpPr/>
          <p:nvPr/>
        </p:nvSpPr>
        <p:spPr>
          <a:xfrm>
            <a:off x="3252187" y="5489644"/>
            <a:ext cx="6096000" cy="1477328"/>
          </a:xfrm>
          <a:prstGeom prst="rect">
            <a:avLst/>
          </a:prstGeom>
        </p:spPr>
        <p:txBody>
          <a:bodyPr wrap="square">
            <a:spAutoFit/>
          </a:bodyPr>
          <a:lstStyle/>
          <a:p>
            <a:r>
              <a:rPr lang="en-GB" dirty="0"/>
              <a:t>On the next slides you will see products that we eat from around the world. Think about where they come from. They all need to grow in places without cold winters, and more sunshine all year round. They mostly grow in tropical regions. </a:t>
            </a:r>
          </a:p>
        </p:txBody>
      </p:sp>
    </p:spTree>
    <p:extLst>
      <p:ext uri="{BB962C8B-B14F-4D97-AF65-F5344CB8AC3E}">
        <p14:creationId xmlns:p14="http://schemas.microsoft.com/office/powerpoint/2010/main" val="3297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a:latin typeface="VeneerLowRes"/>
              </a:rPr>
              <a:t>Where does it come from? </a:t>
            </a:r>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635" y="1246810"/>
            <a:ext cx="5360649" cy="3573766"/>
          </a:xfrm>
          <a:prstGeom prst="rect">
            <a:avLst/>
          </a:prstGeom>
        </p:spPr>
      </p:pic>
      <p:sp>
        <p:nvSpPr>
          <p:cNvPr id="2" name="Rectangle 1">
            <a:extLst>
              <a:ext uri="{FF2B5EF4-FFF2-40B4-BE49-F238E27FC236}">
                <a16:creationId xmlns:a16="http://schemas.microsoft.com/office/drawing/2014/main" id="{1D3536B8-19BF-4323-853C-04F98054D54D}"/>
              </a:ext>
            </a:extLst>
          </p:cNvPr>
          <p:cNvSpPr/>
          <p:nvPr/>
        </p:nvSpPr>
        <p:spPr>
          <a:xfrm>
            <a:off x="887767" y="5103674"/>
            <a:ext cx="9069988" cy="1754326"/>
          </a:xfrm>
          <a:prstGeom prst="rect">
            <a:avLst/>
          </a:prstGeom>
        </p:spPr>
        <p:txBody>
          <a:bodyPr wrap="square">
            <a:spAutoFit/>
          </a:bodyPr>
          <a:lstStyle/>
          <a:p>
            <a:r>
              <a:rPr lang="en-GB" dirty="0"/>
              <a:t>Bananas grow in tropical countries. Many bananas we buy come from Central America and the Caribbean.   For example, from countries like Panama, where </a:t>
            </a:r>
            <a:r>
              <a:rPr lang="en-GB" dirty="0" err="1"/>
              <a:t>Marcial</a:t>
            </a:r>
            <a:r>
              <a:rPr lang="en-GB" dirty="0"/>
              <a:t> is a banana farmer. He grows his bananas, with the help of his family on a small plot of land, and relies on the money he makes selling his bananas to support his family. Sometimes this is very difficult.  </a:t>
            </a:r>
          </a:p>
          <a:p>
            <a:r>
              <a:rPr lang="en-GB" dirty="0"/>
              <a:t> </a:t>
            </a:r>
          </a:p>
        </p:txBody>
      </p:sp>
      <p:pic>
        <p:nvPicPr>
          <p:cNvPr id="6" name="Picture 5">
            <a:extLst>
              <a:ext uri="{FF2B5EF4-FFF2-40B4-BE49-F238E27FC236}">
                <a16:creationId xmlns:a16="http://schemas.microsoft.com/office/drawing/2014/main" id="{2016C1C3-8768-460E-9B3A-1F75B2BD2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3740" y="1335233"/>
            <a:ext cx="5440339" cy="362689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1762" y="2043753"/>
            <a:ext cx="1643956" cy="1542719"/>
          </a:xfrm>
          <a:prstGeom prst="rect">
            <a:avLst/>
          </a:prstGeom>
        </p:spPr>
      </p:pic>
    </p:spTree>
    <p:extLst>
      <p:ext uri="{BB962C8B-B14F-4D97-AF65-F5344CB8AC3E}">
        <p14:creationId xmlns:p14="http://schemas.microsoft.com/office/powerpoint/2010/main" val="59251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a:latin typeface="VeneerLowRes"/>
              </a:rPr>
              <a:t>Where does it come from? </a:t>
            </a:r>
          </a:p>
          <a:p>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8611" y="986920"/>
            <a:ext cx="5086647" cy="37620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5693" y="2145518"/>
            <a:ext cx="1692249" cy="2393470"/>
          </a:xfrm>
          <a:prstGeom prst="rect">
            <a:avLst/>
          </a:prstGeom>
        </p:spPr>
      </p:pic>
      <p:sp>
        <p:nvSpPr>
          <p:cNvPr id="2" name="Rectangle 1">
            <a:extLst>
              <a:ext uri="{FF2B5EF4-FFF2-40B4-BE49-F238E27FC236}">
                <a16:creationId xmlns:a16="http://schemas.microsoft.com/office/drawing/2014/main" id="{72F6FE3F-4205-4BEF-9DE6-C1EFA0B7AA03}"/>
              </a:ext>
            </a:extLst>
          </p:cNvPr>
          <p:cNvSpPr/>
          <p:nvPr/>
        </p:nvSpPr>
        <p:spPr>
          <a:xfrm>
            <a:off x="585927" y="4469176"/>
            <a:ext cx="10670959" cy="2031325"/>
          </a:xfrm>
          <a:prstGeom prst="rect">
            <a:avLst/>
          </a:prstGeom>
        </p:spPr>
        <p:txBody>
          <a:bodyPr wrap="square">
            <a:spAutoFit/>
          </a:bodyPr>
          <a:lstStyle/>
          <a:p>
            <a:r>
              <a:rPr lang="en-GB" dirty="0"/>
              <a:t>Coffee </a:t>
            </a:r>
          </a:p>
          <a:p>
            <a:r>
              <a:rPr lang="en-GB" dirty="0"/>
              <a:t> </a:t>
            </a:r>
          </a:p>
          <a:p>
            <a:r>
              <a:rPr lang="en-GB" dirty="0"/>
              <a:t>Coffee needs good warm temperatures to grow, and good rainfall to flower and grow the coffee cherries. If the rain comes at the wrong time, the coffee plants can become too dry and die. Farmers depend on making a good income from their coffee and rely on the weather being right. In Kenya, Bernard is a coffee farmer. He helps train other farms to find ways to protect their crops.  </a:t>
            </a:r>
          </a:p>
          <a:p>
            <a:r>
              <a:rPr lang="en-GB" dirty="0"/>
              <a:t> </a:t>
            </a:r>
          </a:p>
        </p:txBody>
      </p:sp>
      <p:pic>
        <p:nvPicPr>
          <p:cNvPr id="7" name="Picture 6">
            <a:extLst>
              <a:ext uri="{FF2B5EF4-FFF2-40B4-BE49-F238E27FC236}">
                <a16:creationId xmlns:a16="http://schemas.microsoft.com/office/drawing/2014/main" id="{5E21C8A8-5371-47B6-9D97-A8973B1083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418" y="1482182"/>
            <a:ext cx="1692249" cy="2393470"/>
          </a:xfrm>
          <a:prstGeom prst="rect">
            <a:avLst/>
          </a:prstGeom>
        </p:spPr>
      </p:pic>
    </p:spTree>
    <p:extLst>
      <p:ext uri="{BB962C8B-B14F-4D97-AF65-F5344CB8AC3E}">
        <p14:creationId xmlns:p14="http://schemas.microsoft.com/office/powerpoint/2010/main" val="239039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a:latin typeface="VeneerLowRes"/>
              </a:rPr>
              <a:t>Where does it come from? </a:t>
            </a:r>
          </a:p>
          <a:p>
            <a:endParaRPr lang="en-US" dirty="0"/>
          </a:p>
        </p:txBody>
      </p:sp>
      <p:pic>
        <p:nvPicPr>
          <p:cNvPr id="1026" name="Picture 2" descr="https://uksouth1-mediap.svc.ms/transform/thumbnail?provider=spo&amp;inputFormat=jpg&amp;cs=fFNQTw&amp;docid=https%3A%2F%2Ffairtradeuk-my.sharepoint.com%3A443%2F_api%2Fv2.0%2Fdrives%2Fb!svBjehEr_0qg4ZahSeWxioHxoTEk9z9GuWm_4CB970G3JTgsc10LQJgyk444ywPy%2Fitems%2F01AWD2B5A4RIVPGUMI2ZBLFVTQMAZ5XS7N%3Fversion%3DPublished&amp;access_token=eyJ0eXAiOiJKV1QiLCJhbGciOiJub25lIn0.eyJhdWQiOiIwMDAwMDAwMy0wMDAwLTBmZjEtY2UwMC0wMDAwMDAwMDAwMDAvZmFpcnRyYWRldWstbXkuc2hhcmVwb2ludC5jb21AMmNkZDI0MTQtZDAzYi00ZDI4LWJjYWItNTUxZWJiNDg5YTU5IiwiaXNzIjoiMDAwMDAwMDMtMDAwMC0wZmYxLWNlMDAtMDAwMDAwMDAwMDAwIiwibmJmIjoiMTYxMjUyNjQwMCIsImV4cCI6IjE2MTI1NDgwMDAiLCJlbmRwb2ludHVybCI6Ik9oN3ZOV1BsL01RQzBVbWMxUzNYUEN0Tm52MDByMUtkbWo3RTVud005Nms9IiwiZW5kcG9pbnR1cmxMZW5ndGgiOiIxMjEiLCJpc2xvb3BiYWNrIjoiVHJ1ZSIsInZlciI6Imhhc2hlZHByb29mdG9rZW4iLCJzaXRlaWQiOiJOMkUyTTJZd1lqSXRNbUl4TVMwMFlXWm1MV0V3WlRFdE9UWmhNVFE1WlRWaU1UaGgiLCJzaWduaW5fc3RhdGUiOiJbXCJrbXNpXCJdIiwibmFtZWlkIjoiMCMuZnxtZW1iZXJzaGlwfGpvYW5uYS5taWxpc0BmYWlydHJhZGUub3JnLnVrIiwibmlpIjoibWljcm9zb2Z0LnNoYXJlcG9pbnQiLCJpc3VzZXIiOiJ0cnVlIiwiY2FjaGVrZXkiOiIwaC5mfG1lbWJlcnNoaXB8MTAwMzdmZmU5MTYwMDlhMUBsaXZlLmNvbSIsInR0IjoiMCIsInVzZVBlcnNpc3RlbnRDb29raWUiOiIzIn0.SHR2UzVFQUY4RzBDYW5OaHZyaFpLWDVCcldaM1Byc1BvaGVnWVdJOS9GZz0&amp;encodeFailures=1&amp;srcWidth=&amp;srcHeight=&amp;width=1315&amp;height=876&amp;action=Acc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7360" y="1502350"/>
            <a:ext cx="6612834" cy="4405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2427" y="97171"/>
            <a:ext cx="2263016" cy="1600018"/>
          </a:xfrm>
          <a:prstGeom prst="rect">
            <a:avLst/>
          </a:prstGeom>
        </p:spPr>
      </p:pic>
      <p:sp>
        <p:nvSpPr>
          <p:cNvPr id="2" name="Rectangle 1">
            <a:extLst>
              <a:ext uri="{FF2B5EF4-FFF2-40B4-BE49-F238E27FC236}">
                <a16:creationId xmlns:a16="http://schemas.microsoft.com/office/drawing/2014/main" id="{7315BA91-1F03-4F89-9E33-A64E3043BB46}"/>
              </a:ext>
            </a:extLst>
          </p:cNvPr>
          <p:cNvSpPr/>
          <p:nvPr/>
        </p:nvSpPr>
        <p:spPr>
          <a:xfrm>
            <a:off x="7621651" y="1015961"/>
            <a:ext cx="2911876" cy="5632311"/>
          </a:xfrm>
          <a:prstGeom prst="rect">
            <a:avLst/>
          </a:prstGeom>
        </p:spPr>
        <p:txBody>
          <a:bodyPr wrap="square">
            <a:spAutoFit/>
          </a:bodyPr>
          <a:lstStyle/>
          <a:p>
            <a:r>
              <a:rPr lang="en-GB" dirty="0"/>
              <a:t>Cocoa </a:t>
            </a:r>
          </a:p>
          <a:p>
            <a:r>
              <a:rPr lang="en-GB" dirty="0"/>
              <a:t> </a:t>
            </a:r>
          </a:p>
          <a:p>
            <a:r>
              <a:rPr lang="en-GB" dirty="0"/>
              <a:t>Cocoa only grows in tropical forests, where it is very warm and humid, and there is some protection from other types of trees. These cocoa farms are often remote, a long way from towns and cities, and farmers struggle to earn enough money to meet their needs. Farmers like Thérèse. Her village does not even have a road. You can only get to it by foot, motorbike or 4- wheel drive vehicle through the fields.  </a:t>
            </a:r>
          </a:p>
          <a:p>
            <a:r>
              <a:rPr lang="en-GB" dirty="0"/>
              <a:t> </a:t>
            </a:r>
          </a:p>
        </p:txBody>
      </p:sp>
    </p:spTree>
    <p:extLst>
      <p:ext uri="{BB962C8B-B14F-4D97-AF65-F5344CB8AC3E}">
        <p14:creationId xmlns:p14="http://schemas.microsoft.com/office/powerpoint/2010/main" val="142803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09566" y="718922"/>
            <a:ext cx="6778752" cy="1158875"/>
          </a:xfrm>
        </p:spPr>
        <p:txBody>
          <a:bodyPr>
            <a:normAutofit fontScale="90000"/>
          </a:bodyPr>
          <a:lstStyle/>
          <a:p>
            <a:r>
              <a:rPr lang="en-US" dirty="0">
                <a:latin typeface="VeneerLowRes"/>
              </a:rPr>
              <a:t>Your choices make a difference</a:t>
            </a:r>
            <a:endParaRPr lang="en-GB" dirty="0"/>
          </a:p>
        </p:txBody>
      </p:sp>
      <p:sp>
        <p:nvSpPr>
          <p:cNvPr id="3" name="Rectangle 2">
            <a:extLst>
              <a:ext uri="{FF2B5EF4-FFF2-40B4-BE49-F238E27FC236}">
                <a16:creationId xmlns:a16="http://schemas.microsoft.com/office/drawing/2014/main" id="{86801F6E-E44F-4CA2-BE59-8CCA515E6A3E}"/>
              </a:ext>
            </a:extLst>
          </p:cNvPr>
          <p:cNvSpPr/>
          <p:nvPr/>
        </p:nvSpPr>
        <p:spPr>
          <a:xfrm>
            <a:off x="5404370" y="2827044"/>
            <a:ext cx="6096000" cy="1754326"/>
          </a:xfrm>
          <a:prstGeom prst="rect">
            <a:avLst/>
          </a:prstGeom>
        </p:spPr>
        <p:txBody>
          <a:bodyPr>
            <a:spAutoFit/>
          </a:bodyPr>
          <a:lstStyle/>
          <a:p>
            <a:r>
              <a:rPr lang="en-GB" dirty="0"/>
              <a:t>We buy products grown by farmers like </a:t>
            </a:r>
            <a:r>
              <a:rPr lang="en-GB" dirty="0" err="1"/>
              <a:t>Marcial</a:t>
            </a:r>
            <a:r>
              <a:rPr lang="en-GB" dirty="0"/>
              <a:t>, Bernard and Thérèse every day. What we choose to by can make a big difference. These 3 farmers are all Fairtrade farmers. This means that if we choose their products, with the Fairtrade Mark, they receive a better deal for their products.</a:t>
            </a:r>
          </a:p>
        </p:txBody>
      </p:sp>
    </p:spTree>
    <p:extLst>
      <p:ext uri="{BB962C8B-B14F-4D97-AF65-F5344CB8AC3E}">
        <p14:creationId xmlns:p14="http://schemas.microsoft.com/office/powerpoint/2010/main" val="1935572388"/>
      </p:ext>
    </p:extLst>
  </p:cSld>
  <p:clrMapOvr>
    <a:masterClrMapping/>
  </p:clrMapOvr>
</p:sld>
</file>

<file path=ppt/theme/theme1.xml><?xml version="1.0" encoding="utf-8"?>
<a:theme xmlns:a="http://schemas.openxmlformats.org/drawingml/2006/main" name="Title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pag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een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Generic Slide Master">
  <a:themeElements>
    <a:clrScheme name="Fairtrade Colours">
      <a:dk1>
        <a:srgbClr val="9A9B9C"/>
      </a:dk1>
      <a:lt1>
        <a:srgbClr val="FFFFFF"/>
      </a:lt1>
      <a:dk2>
        <a:srgbClr val="00B9E3"/>
      </a:dk2>
      <a:lt2>
        <a:srgbClr val="FFFFFF"/>
      </a:lt2>
      <a:accent1>
        <a:srgbClr val="BED600"/>
      </a:accent1>
      <a:accent2>
        <a:srgbClr val="80379B"/>
      </a:accent2>
      <a:accent3>
        <a:srgbClr val="FECB00"/>
      </a:accent3>
      <a:accent4>
        <a:srgbClr val="FFA02F"/>
      </a:accent4>
      <a:accent5>
        <a:srgbClr val="E00034"/>
      </a:accent5>
      <a:accent6>
        <a:srgbClr val="E0119D"/>
      </a:accent6>
      <a:hlink>
        <a:srgbClr val="00B9E3"/>
      </a:hlink>
      <a:folHlink>
        <a:srgbClr val="9A9B9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72192FD0F6EA4FB27BFB7C3F7CF7E1" ma:contentTypeVersion="12" ma:contentTypeDescription="Create a new document." ma:contentTypeScope="" ma:versionID="20f05eea87565e763d979cab09690d86">
  <xsd:schema xmlns:xsd="http://www.w3.org/2001/XMLSchema" xmlns:xs="http://www.w3.org/2001/XMLSchema" xmlns:p="http://schemas.microsoft.com/office/2006/metadata/properties" xmlns:ns2="d1baadc5-9d85-490c-a054-a2df2c95df10" xmlns:ns3="5ad4863d-8d43-4c28-87e5-68db605867b9" targetNamespace="http://schemas.microsoft.com/office/2006/metadata/properties" ma:root="true" ma:fieldsID="97e0d920e42abe5b004562fab2a409e8" ns2:_="" ns3:_="">
    <xsd:import namespace="d1baadc5-9d85-490c-a054-a2df2c95df10"/>
    <xsd:import namespace="5ad4863d-8d43-4c28-87e5-68db605867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aadc5-9d85-490c-a054-a2df2c95d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d4863d-8d43-4c28-87e5-68db605867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2B0E0D-3ED4-4B6F-A733-9003321A3D28}">
  <ds:schemaRefs>
    <ds:schemaRef ds:uri="http://schemas.openxmlformats.org/package/2006/metadata/core-properties"/>
    <ds:schemaRef ds:uri="http://purl.org/dc/dcmitype/"/>
    <ds:schemaRef ds:uri="http://www.w3.org/XML/1998/namespace"/>
    <ds:schemaRef ds:uri="http://purl.org/dc/elements/1.1/"/>
    <ds:schemaRef ds:uri="5ad4863d-8d43-4c28-87e5-68db605867b9"/>
    <ds:schemaRef ds:uri="http://purl.org/dc/terms/"/>
    <ds:schemaRef ds:uri="http://schemas.microsoft.com/office/2006/metadata/properties"/>
    <ds:schemaRef ds:uri="http://schemas.microsoft.com/office/infopath/2007/PartnerControls"/>
    <ds:schemaRef ds:uri="d1baadc5-9d85-490c-a054-a2df2c95df10"/>
    <ds:schemaRef ds:uri="http://schemas.microsoft.com/office/2006/documentManagement/types"/>
  </ds:schemaRefs>
</ds:datastoreItem>
</file>

<file path=customXml/itemProps2.xml><?xml version="1.0" encoding="utf-8"?>
<ds:datastoreItem xmlns:ds="http://schemas.openxmlformats.org/officeDocument/2006/customXml" ds:itemID="{48EDA525-BF31-4057-8F4E-CD8AF3CFA6AB}">
  <ds:schemaRefs>
    <ds:schemaRef ds:uri="http://schemas.microsoft.com/sharepoint/v3/contenttype/forms"/>
  </ds:schemaRefs>
</ds:datastoreItem>
</file>

<file path=customXml/itemProps3.xml><?xml version="1.0" encoding="utf-8"?>
<ds:datastoreItem xmlns:ds="http://schemas.openxmlformats.org/officeDocument/2006/customXml" ds:itemID="{E42E0FEA-302E-46A6-9A56-93C3FF61B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aadc5-9d85-490c-a054-a2df2c95df10"/>
    <ds:schemaRef ds:uri="5ad4863d-8d43-4c28-87e5-68db60586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TotalTime>
  <Words>632</Words>
  <Application>Microsoft Office PowerPoint</Application>
  <PresentationFormat>Widescreen</PresentationFormat>
  <Paragraphs>43</Paragraphs>
  <Slides>8</Slides>
  <Notes>7</Notes>
  <HiddenSlides>1</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8</vt:i4>
      </vt:variant>
    </vt:vector>
  </HeadingPairs>
  <TitlesOfParts>
    <vt:vector size="19" baseType="lpstr">
      <vt:lpstr>Arial</vt:lpstr>
      <vt:lpstr>Calibri</vt:lpstr>
      <vt:lpstr>Veneer</vt:lpstr>
      <vt:lpstr>VeneerLowRes</vt:lpstr>
      <vt:lpstr>Title slides</vt:lpstr>
      <vt:lpstr>Divider slides</vt:lpstr>
      <vt:lpstr>Content pages</vt:lpstr>
      <vt:lpstr>Blue flash slides</vt:lpstr>
      <vt:lpstr>Green flash slides</vt:lpstr>
      <vt:lpstr>End slides</vt:lpstr>
      <vt:lpstr>5_Generic Slide Master</vt:lpstr>
      <vt:lpstr>Tuesday 23rd February 2021 You can choose the world you want</vt:lpstr>
      <vt:lpstr> </vt:lpstr>
      <vt:lpstr>It is Fairtrade Fortnight.  This Fairtrade Fortnight we are thinking about what we want the world to be and the ways in which we can make choices to shape the world.       What is ‘a choice’?    Having a choice means the right or possibility of choosing between different things. In your choices, you get to weigh up the good things and bad things about the options.     What choices have you made today?  Maybe you chose what to have for breakfast. Toast, fruit or cereal, or maybe pancakes?  Did you get a choice between your bike and your scooter to travel to school, if you are in school?   Maybe you chose an extra ten minutes in bed rather than having a shower!     To make good choices we need information about what our choices will mean for us, and what effect they will have on others.   </vt:lpstr>
      <vt:lpstr>PowerPoint Presentation</vt:lpstr>
      <vt:lpstr>PowerPoint Presentation</vt:lpstr>
      <vt:lpstr>PowerPoint Presentation</vt:lpstr>
      <vt:lpstr>PowerPoint Presentation</vt:lpstr>
      <vt:lpstr>Your choices make a difference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Ball</dc:creator>
  <cp:lastModifiedBy>Tracy Whittam</cp:lastModifiedBy>
  <cp:revision>14</cp:revision>
  <dcterms:created xsi:type="dcterms:W3CDTF">2020-11-24T09:11:36Z</dcterms:created>
  <dcterms:modified xsi:type="dcterms:W3CDTF">2021-02-22T14:04:54Z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0x0101005E72192FD0F6EA4FB27BFB7C3F7CF7E1</vt:lpwstr>
  </property>
</Properties>
</file>