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4"/>
    <p:sldMasterId id="2147483816" r:id="rId5"/>
    <p:sldMasterId id="2147483796" r:id="rId6"/>
    <p:sldMasterId id="2147483690" r:id="rId7"/>
    <p:sldMasterId id="2147483771" r:id="rId8"/>
    <p:sldMasterId id="2147483716" r:id="rId9"/>
    <p:sldMasterId id="2147483833" r:id="rId10"/>
  </p:sldMasterIdLst>
  <p:notesMasterIdLst>
    <p:notesMasterId r:id="rId16"/>
  </p:notesMasterIdLst>
  <p:handoutMasterIdLst>
    <p:handoutMasterId r:id="rId17"/>
  </p:handoutMasterIdLst>
  <p:sldIdLst>
    <p:sldId id="323" r:id="rId11"/>
    <p:sldId id="359" r:id="rId12"/>
    <p:sldId id="362" r:id="rId13"/>
    <p:sldId id="363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EF7E46-A7F6-4C5E-88A2-CAA998730E01}">
          <p14:sldIdLst>
            <p14:sldId id="323"/>
            <p14:sldId id="359"/>
            <p14:sldId id="362"/>
            <p14:sldId id="363"/>
            <p14:sldId id="259"/>
          </p14:sldIdLst>
        </p14:section>
        <p14:section name="Untitled Section" id="{598F57F6-2702-4705-A43C-607244A71F7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600"/>
    <a:srgbClr val="00B9E5"/>
    <a:srgbClr val="CBD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8" autoAdjust="0"/>
    <p:restoredTop sz="95268" autoAdjust="0"/>
  </p:normalViewPr>
  <p:slideViewPr>
    <p:cSldViewPr snapToGrid="0">
      <p:cViewPr varScale="1">
        <p:scale>
          <a:sx n="86" d="100"/>
          <a:sy n="86" d="100"/>
        </p:scale>
        <p:origin x="4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30D97-8A1B-4434-AB55-95DE88932D46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B02F0-C37D-463D-AC27-3178F5BB1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9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A2674-A122-4EB0-A132-03AD0FCDC342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A1FBB-3C13-46E2-9B51-36A8C58A2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86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A1FBB-3C13-46E2-9B51-36A8C58A2DC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50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A1FBB-3C13-46E2-9B51-36A8C58A2DC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675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some</a:t>
            </a:r>
            <a:r>
              <a:rPr lang="en-US" baseline="0" dirty="0"/>
              <a:t> of the basic needs that farmers need to pay for. </a:t>
            </a:r>
            <a:r>
              <a:rPr lang="en-US" dirty="0"/>
              <a:t>Do you think that</a:t>
            </a:r>
            <a:r>
              <a:rPr lang="en-US" baseline="0" dirty="0"/>
              <a:t> it is possible to pay for all of these things with 74p? </a:t>
            </a:r>
          </a:p>
          <a:p>
            <a:endParaRPr lang="en-US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F2607-1F89-4346-A10D-A32D82EBFA2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55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hyperlink" Target="https://www.youtube.com/user/Fairtradefoundation" TargetMode="External"/><Relationship Id="rId3" Type="http://schemas.openxmlformats.org/officeDocument/2006/relationships/image" Target="../media/image37.png"/><Relationship Id="rId7" Type="http://schemas.openxmlformats.org/officeDocument/2006/relationships/hyperlink" Target="https://www.instagram.com/fairtradeuk/?hl=en" TargetMode="External"/><Relationship Id="rId12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8.png"/><Relationship Id="rId11" Type="http://schemas.openxmlformats.org/officeDocument/2006/relationships/hyperlink" Target="https://twitter.com/FairtradeUK?ref_src=twsrc%5egoogle|twcamp%5eserp|twgr%5eauthor" TargetMode="External"/><Relationship Id="rId5" Type="http://schemas.openxmlformats.org/officeDocument/2006/relationships/hyperlink" Target="https://www.facebook.com/FairtradeFoundation/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hyperlink" Target="https://www.linkedin.com/company/the-fairtrade-foundation/" TargetMode="External"/><Relationship Id="rId14" Type="http://schemas.openxmlformats.org/officeDocument/2006/relationships/image" Target="../media/image4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hyperlink" Target="https://twitter.com/FairtradeUK?ref_src=twsrc%5egoogle|twcamp%5eserp|twgr%5eauthor" TargetMode="External"/><Relationship Id="rId3" Type="http://schemas.openxmlformats.org/officeDocument/2006/relationships/hyperlink" Target="https://action.fairtrade.org.uk/page/60826/subscribe/1" TargetMode="External"/><Relationship Id="rId7" Type="http://schemas.openxmlformats.org/officeDocument/2006/relationships/hyperlink" Target="https://www.facebook.com/FairtradeFoundation/" TargetMode="External"/><Relationship Id="rId12" Type="http://schemas.openxmlformats.org/officeDocument/2006/relationships/image" Target="../media/image40.png"/><Relationship Id="rId2" Type="http://schemas.openxmlformats.org/officeDocument/2006/relationships/image" Target="../media/image36.png"/><Relationship Id="rId16" Type="http://schemas.openxmlformats.org/officeDocument/2006/relationships/image" Target="../media/image4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11" Type="http://schemas.openxmlformats.org/officeDocument/2006/relationships/hyperlink" Target="https://www.linkedin.com/company/the-fairtrade-foundation/" TargetMode="External"/><Relationship Id="rId5" Type="http://schemas.openxmlformats.org/officeDocument/2006/relationships/hyperlink" Target="https://www.fairtrade.org.uk/for-business/" TargetMode="External"/><Relationship Id="rId15" Type="http://schemas.openxmlformats.org/officeDocument/2006/relationships/hyperlink" Target="https://www.youtube.com/user/Fairtradefoundation" TargetMode="External"/><Relationship Id="rId10" Type="http://schemas.openxmlformats.org/officeDocument/2006/relationships/image" Target="../media/image39.png"/><Relationship Id="rId4" Type="http://schemas.openxmlformats.org/officeDocument/2006/relationships/hyperlink" Target="https://fairfile.fairtrade.org.uk/fairfile/index.php/s/I7hIkRVs9qNQFT1" TargetMode="External"/><Relationship Id="rId9" Type="http://schemas.openxmlformats.org/officeDocument/2006/relationships/hyperlink" Target="https://www.instagram.com/fairtradeuk/?hl=en" TargetMode="External"/><Relationship Id="rId14" Type="http://schemas.openxmlformats.org/officeDocument/2006/relationships/image" Target="../media/image41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the-fairtrade-foundation/" TargetMode="External"/><Relationship Id="rId13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hyperlink" Target="https://www.youtube.com/user/Fairtradefoundation" TargetMode="External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instagram.com/fairtradeuk/?hl=en" TargetMode="External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hyperlink" Target="https://twitter.com/FairtradeUK?ref_src=twsrc%5egoogle|twcamp%5eserp|twgr%5eauthor" TargetMode="External"/><Relationship Id="rId4" Type="http://schemas.openxmlformats.org/officeDocument/2006/relationships/hyperlink" Target="https://www.facebook.com/FairtradeFoundation/" TargetMode="External"/><Relationship Id="rId9" Type="http://schemas.openxmlformats.org/officeDocument/2006/relationships/image" Target="../media/image40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ree people looking over the Gola Rainforest, Sierra Leone" title="Guardians of the rainforest">
            <a:extLst>
              <a:ext uri="{FF2B5EF4-FFF2-40B4-BE49-F238E27FC236}">
                <a16:creationId xmlns:a16="http://schemas.microsoft.com/office/drawing/2014/main" id="{27F2AB38-032F-D247-BEB6-92B216F7A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"/>
          <a:stretch/>
        </p:blipFill>
        <p:spPr>
          <a:xfrm>
            <a:off x="0" y="357003"/>
            <a:ext cx="12192000" cy="6498251"/>
          </a:xfrm>
          <a:prstGeom prst="rect">
            <a:avLst/>
          </a:prstGeom>
        </p:spPr>
      </p:pic>
      <p:sp>
        <p:nvSpPr>
          <p:cNvPr id="6" name="Manual Input 1" descr="Blue strip sitting diagonally at the bottom of the image" title="Blue strip">
            <a:extLst>
              <a:ext uri="{FF2B5EF4-FFF2-40B4-BE49-F238E27FC236}">
                <a16:creationId xmlns:a16="http://schemas.microsoft.com/office/drawing/2014/main" id="{982FAD24-E141-5544-AE54-D73F6B544E74}"/>
              </a:ext>
            </a:extLst>
          </p:cNvPr>
          <p:cNvSpPr/>
          <p:nvPr userDrawn="1"/>
        </p:nvSpPr>
        <p:spPr>
          <a:xfrm rot="10800000" flipH="1" flipV="1">
            <a:off x="0" y="5580668"/>
            <a:ext cx="12192000" cy="12773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51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51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3518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Manual Input 1" descr="Green diagonal strip sitting on top of image" title="Green strip">
            <a:extLst>
              <a:ext uri="{FF2B5EF4-FFF2-40B4-BE49-F238E27FC236}">
                <a16:creationId xmlns:a16="http://schemas.microsoft.com/office/drawing/2014/main" id="{B5D0A1A6-8646-364A-BAD3-84C5CB8EC5FA}"/>
              </a:ext>
            </a:extLst>
          </p:cNvPr>
          <p:cNvSpPr/>
          <p:nvPr userDrawn="1"/>
        </p:nvSpPr>
        <p:spPr>
          <a:xfrm flipH="1" flipV="1">
            <a:off x="0" y="0"/>
            <a:ext cx="12192000" cy="118809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51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51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3518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Fairtrade brand logo" title="Choose the world you want">
            <a:extLst>
              <a:ext uri="{FF2B5EF4-FFF2-40B4-BE49-F238E27FC236}">
                <a16:creationId xmlns:a16="http://schemas.microsoft.com/office/drawing/2014/main" id="{C886CEFD-6ADF-7141-9106-E724BC916A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4239" y="5821771"/>
            <a:ext cx="3049293" cy="863748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9EE0106-D492-2D44-BCAB-95A413853B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7974" y="6185775"/>
            <a:ext cx="53972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Veneer" panose="02000806000000000000" pitchFamily="2" charset="77"/>
              </a:defRPr>
            </a:lvl2pPr>
            <a:lvl3pPr>
              <a:buNone/>
              <a:defRPr>
                <a:latin typeface="Veneer" panose="02000806000000000000" pitchFamily="2" charset="77"/>
              </a:defRPr>
            </a:lvl3pPr>
            <a:lvl4pPr>
              <a:buNone/>
              <a:defRPr>
                <a:latin typeface="Veneer" panose="02000806000000000000" pitchFamily="2" charset="77"/>
              </a:defRPr>
            </a:lvl4pPr>
            <a:lvl5pPr>
              <a:buNone/>
              <a:defRPr>
                <a:latin typeface="Veneer" panose="02000806000000000000" pitchFamily="2" charset="77"/>
              </a:defRPr>
            </a:lvl5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5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graph showing the backs of three people as they look over the Gola Rainforest in Sierra Leone." title="Guardians of the rainforest">
            <a:extLst>
              <a:ext uri="{FF2B5EF4-FFF2-40B4-BE49-F238E27FC236}">
                <a16:creationId xmlns:a16="http://schemas.microsoft.com/office/drawing/2014/main" id="{82936CD0-4460-1B47-9178-438AA6D25A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038"/>
          <a:stretch/>
        </p:blipFill>
        <p:spPr>
          <a:xfrm>
            <a:off x="0" y="-4462"/>
            <a:ext cx="10666194" cy="6862462"/>
          </a:xfrm>
          <a:prstGeom prst="rect">
            <a:avLst/>
          </a:prstGeom>
        </p:spPr>
      </p:pic>
      <p:sp>
        <p:nvSpPr>
          <p:cNvPr id="4" name="Freeform 3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0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rl writing on blackboard at school" title="Education">
            <a:extLst>
              <a:ext uri="{FF2B5EF4-FFF2-40B4-BE49-F238E27FC236}">
                <a16:creationId xmlns:a16="http://schemas.microsoft.com/office/drawing/2014/main" id="{305BF768-2AD5-5A41-9A87-658F20FA7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88964" cy="6870492"/>
          </a:xfrm>
          <a:prstGeom prst="rect">
            <a:avLst/>
          </a:prstGeom>
        </p:spPr>
      </p:pic>
      <p:sp>
        <p:nvSpPr>
          <p:cNvPr id="4" name="Freeform 3" descr="Blue divider shape to split out image and text" title="Blue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63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graph of irrigation system that has been funded by Fairtrade premium" title="Irrigation">
            <a:extLst>
              <a:ext uri="{FF2B5EF4-FFF2-40B4-BE49-F238E27FC236}">
                <a16:creationId xmlns:a16="http://schemas.microsoft.com/office/drawing/2014/main" id="{B943BFB6-9674-3945-A4D9-03E89C5773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7" b="-7925"/>
          <a:stretch/>
        </p:blipFill>
        <p:spPr>
          <a:xfrm>
            <a:off x="-28575" y="-9525"/>
            <a:ext cx="5501390" cy="6096000"/>
          </a:xfrm>
          <a:prstGeom prst="rect">
            <a:avLst/>
          </a:prstGeom>
        </p:spPr>
      </p:pic>
      <p:pic>
        <p:nvPicPr>
          <p:cNvPr id="4" name="Picture 3" descr="Illustration showing banana plants and loose bananas" title="Banana illustration">
            <a:extLst>
              <a:ext uri="{FF2B5EF4-FFF2-40B4-BE49-F238E27FC236}">
                <a16:creationId xmlns:a16="http://schemas.microsoft.com/office/drawing/2014/main" id="{49BF9F3A-05DB-5643-B3C7-C945955C2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575" y="4766192"/>
            <a:ext cx="5201587" cy="2100046"/>
          </a:xfrm>
          <a:prstGeom prst="rect">
            <a:avLst/>
          </a:prstGeom>
        </p:spPr>
      </p:pic>
      <p:sp>
        <p:nvSpPr>
          <p:cNvPr id="5" name="Freeform 4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107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2C09B6-1454-0742-8B5D-3EF89686C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829085" y="829086"/>
            <a:ext cx="6858002" cy="5199832"/>
          </a:xfrm>
          <a:prstGeom prst="rect">
            <a:avLst/>
          </a:prstGeom>
        </p:spPr>
      </p:pic>
      <p:sp>
        <p:nvSpPr>
          <p:cNvPr id="4" name="Freeform 3" descr="Blue divider shape to split out image and text" title="Blue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472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LowRes" panose="02000806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 descr="Picture of a doctor taking a patients blood pressure" title="Healthcare">
            <a:extLst>
              <a:ext uri="{FF2B5EF4-FFF2-40B4-BE49-F238E27FC236}">
                <a16:creationId xmlns:a16="http://schemas.microsoft.com/office/drawing/2014/main" id="{D018C62C-38EB-244F-83B6-D8334787C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86401" cy="6866238"/>
          </a:xfrm>
          <a:prstGeom prst="rect">
            <a:avLst/>
          </a:prstGeom>
        </p:spPr>
      </p:pic>
      <p:sp>
        <p:nvSpPr>
          <p:cNvPr id="5" name="Freeform 4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424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graph of graduates from Women's school of leadership celebrating " title="Womens school of leadership">
            <a:extLst>
              <a:ext uri="{FF2B5EF4-FFF2-40B4-BE49-F238E27FC236}">
                <a16:creationId xmlns:a16="http://schemas.microsoft.com/office/drawing/2014/main" id="{F5B36F40-BEA5-EB4F-BD5D-221A107E31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92433" cy="6862462"/>
          </a:xfrm>
          <a:prstGeom prst="rect">
            <a:avLst/>
          </a:prstGeom>
        </p:spPr>
      </p:pic>
      <p:sp>
        <p:nvSpPr>
          <p:cNvPr id="4" name="Freeform 3" descr="Blue divider shape to split out image and text" title="Blue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512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dy in Fairtrade top hosting a session for an audience" title="Women School of Leadership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380" y="-4462"/>
            <a:ext cx="5305425" cy="6858000"/>
          </a:xfrm>
          <a:prstGeom prst="rect">
            <a:avLst/>
          </a:prstGeom>
        </p:spPr>
      </p:pic>
      <p:sp>
        <p:nvSpPr>
          <p:cNvPr id="3" name="Freeform 2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188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LowRes" panose="02000806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 descr="Up close photograph of scales used to weigh cocoa beans to ensure the producer is receiving a fair price" title="Fair price scales">
            <a:extLst>
              <a:ext uri="{FF2B5EF4-FFF2-40B4-BE49-F238E27FC236}">
                <a16:creationId xmlns:a16="http://schemas.microsoft.com/office/drawing/2014/main" id="{B0CCEB81-6442-F544-80A1-58764CDF3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5199833" cy="6858000"/>
          </a:xfrm>
          <a:prstGeom prst="rect">
            <a:avLst/>
          </a:prstGeom>
        </p:spPr>
      </p:pic>
      <p:sp>
        <p:nvSpPr>
          <p:cNvPr id="5" name="Freeform 4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46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LowRes" panose="02000806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Picture 9" descr="A crowd of people dressed in green blue and black, together the shape of the figures make the Fairtrade logo which is a black figure with its arm raised surrounded in blue and green." title="Fairtrade community">
            <a:extLst>
              <a:ext uri="{FF2B5EF4-FFF2-40B4-BE49-F238E27FC236}">
                <a16:creationId xmlns:a16="http://schemas.microsoft.com/office/drawing/2014/main" id="{550ACB4A-5ED0-7B44-B639-B24C42D1E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61"/>
            <a:ext cx="5607735" cy="6870700"/>
          </a:xfrm>
          <a:prstGeom prst="rect">
            <a:avLst/>
          </a:prstGeom>
        </p:spPr>
      </p:pic>
      <p:sp>
        <p:nvSpPr>
          <p:cNvPr id="11" name="Freeform 10" descr="Blue divider shape to split out image and text" title="Blue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414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neerLowRes" panose="02000806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 descr="A crowd of people dressed in green blue and black, together the shape of the figures make the Fairtrade logo which is a black figure with its arm raised surrounded in blue and green." title="Fairtrade community">
            <a:extLst>
              <a:ext uri="{FF2B5EF4-FFF2-40B4-BE49-F238E27FC236}">
                <a16:creationId xmlns:a16="http://schemas.microsoft.com/office/drawing/2014/main" id="{550ACB4A-5ED0-7B44-B639-B24C42D1E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461"/>
            <a:ext cx="5607735" cy="6870700"/>
          </a:xfrm>
          <a:prstGeom prst="rect">
            <a:avLst/>
          </a:prstGeom>
        </p:spPr>
      </p:pic>
      <p:sp>
        <p:nvSpPr>
          <p:cNvPr id="5" name="Freeform 4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91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EE135B-0AA9-4651-AFAA-9E3398D639F7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 descr="A crowd of people dressed in green blue and black, together the shape of the figures make the Fairtrade logo which is a black figure with its arm raised surrounded in blue and green." title="Fairtrade community">
            <a:extLst>
              <a:ext uri="{FF2B5EF4-FFF2-40B4-BE49-F238E27FC236}">
                <a16:creationId xmlns:a16="http://schemas.microsoft.com/office/drawing/2014/main" id="{D77E944B-D76B-B345-AA48-687558E16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1624"/>
            <a:ext cx="12192000" cy="6685519"/>
          </a:xfrm>
          <a:prstGeom prst="rect">
            <a:avLst/>
          </a:prstGeom>
        </p:spPr>
      </p:pic>
      <p:sp>
        <p:nvSpPr>
          <p:cNvPr id="5" name="Manual Input 1" descr="Green strip sitting on top of the image at the bottom of the screen" title="Green strip">
            <a:extLst>
              <a:ext uri="{FF2B5EF4-FFF2-40B4-BE49-F238E27FC236}">
                <a16:creationId xmlns:a16="http://schemas.microsoft.com/office/drawing/2014/main" id="{C38F1D03-8B61-8A4A-9A62-085983ACEAB5}"/>
              </a:ext>
            </a:extLst>
          </p:cNvPr>
          <p:cNvSpPr/>
          <p:nvPr userDrawn="1"/>
        </p:nvSpPr>
        <p:spPr>
          <a:xfrm rot="10800000" flipH="1" flipV="1">
            <a:off x="0" y="5580668"/>
            <a:ext cx="12192000" cy="127733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51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51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3518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Manual Input 1" descr="Blue strip sitting on top of the image at the top of the screen" title="Blue strip">
            <a:extLst>
              <a:ext uri="{FF2B5EF4-FFF2-40B4-BE49-F238E27FC236}">
                <a16:creationId xmlns:a16="http://schemas.microsoft.com/office/drawing/2014/main" id="{B5D0A1A6-8646-364A-BAD3-84C5CB8EC5FA}"/>
              </a:ext>
            </a:extLst>
          </p:cNvPr>
          <p:cNvSpPr/>
          <p:nvPr userDrawn="1"/>
        </p:nvSpPr>
        <p:spPr>
          <a:xfrm flipH="1" flipV="1">
            <a:off x="0" y="0"/>
            <a:ext cx="12192000" cy="118809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51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51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3518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Fairtrade brand logo" title="Choose the world you want">
            <a:extLst>
              <a:ext uri="{FF2B5EF4-FFF2-40B4-BE49-F238E27FC236}">
                <a16:creationId xmlns:a16="http://schemas.microsoft.com/office/drawing/2014/main" id="{C886CEFD-6ADF-7141-9106-E724BC916A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4239" y="5821771"/>
            <a:ext cx="3049293" cy="863748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9EE0106-D492-2D44-BCAB-95A413853B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7974" y="6185775"/>
            <a:ext cx="539728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Veneer" panose="02000806000000000000" pitchFamily="2" charset="77"/>
              </a:defRPr>
            </a:lvl2pPr>
            <a:lvl3pPr>
              <a:buNone/>
              <a:defRPr>
                <a:latin typeface="Veneer" panose="02000806000000000000" pitchFamily="2" charset="77"/>
              </a:defRPr>
            </a:lvl3pPr>
            <a:lvl4pPr>
              <a:buNone/>
              <a:defRPr>
                <a:latin typeface="Veneer" panose="02000806000000000000" pitchFamily="2" charset="77"/>
              </a:defRPr>
            </a:lvl4pPr>
            <a:lvl5pPr>
              <a:buNone/>
              <a:defRPr>
                <a:latin typeface="Veneer" panose="02000806000000000000" pitchFamily="2" charset="77"/>
              </a:defRPr>
            </a:lvl5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10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85B8-24FD-4255-8342-1113ECE553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C180A2E1-4607-5E40-A89D-E86BDE6D23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4135" y="1366887"/>
            <a:ext cx="11463730" cy="4713402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7938" indent="-7938"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4344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85B8-24FD-4255-8342-1113ECE553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C180A2E1-4607-5E40-A89D-E86BDE6D23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4135" y="1366887"/>
            <a:ext cx="11463730" cy="4713402"/>
          </a:xfrm>
          <a:prstGeom prst="rect">
            <a:avLst/>
          </a:prstGeom>
        </p:spPr>
        <p:txBody>
          <a:bodyPr lIns="0" tIns="0" rIns="0" bIns="0" numCol="3" spcCol="180000"/>
          <a:lstStyle>
            <a:lvl1pPr marL="7938" indent="-7938"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96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85B8-24FD-4255-8342-1113ECE553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C180A2E1-4607-5E40-A89D-E86BDE6D23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4135" y="1366887"/>
            <a:ext cx="6347750" cy="4713402"/>
          </a:xfrm>
          <a:prstGeom prst="rect">
            <a:avLst/>
          </a:prstGeom>
        </p:spPr>
        <p:txBody>
          <a:bodyPr lIns="0" tIns="0" rIns="0" bIns="0" numCol="2" spcCol="180000"/>
          <a:lstStyle>
            <a:lvl1pPr marL="7938" indent="-7938"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icture Placeholder 2" descr="Box to add picture" title="Picture">
            <a:extLst>
              <a:ext uri="{FF2B5EF4-FFF2-40B4-BE49-F238E27FC236}">
                <a16:creationId xmlns:a16="http://schemas.microsoft.com/office/drawing/2014/main" id="{5E39FD04-892D-604C-93BE-8D4F0963F9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94525" y="1366838"/>
            <a:ext cx="4835525" cy="4713287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222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85B8-24FD-4255-8342-1113ECE553A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C9E01DA5-9D84-0843-8FE3-2692F07181B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30200" y="1414463"/>
            <a:ext cx="11547475" cy="4467225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10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a girl in a classroom writing in her notebook" title="Education">
            <a:extLst>
              <a:ext uri="{FF2B5EF4-FFF2-40B4-BE49-F238E27FC236}">
                <a16:creationId xmlns:a16="http://schemas.microsoft.com/office/drawing/2014/main" id="{3E729193-F107-F242-B7B5-8B951E0C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5535827" cy="5881816"/>
          </a:xfrm>
          <a:prstGeom prst="rect">
            <a:avLst/>
          </a:prstGeom>
        </p:spPr>
      </p:pic>
      <p:pic>
        <p:nvPicPr>
          <p:cNvPr id="4" name="Picture 3" descr="Illustration of cocoa pods on vines " title="Cocoa commodity">
            <a:extLst>
              <a:ext uri="{FF2B5EF4-FFF2-40B4-BE49-F238E27FC236}">
                <a16:creationId xmlns:a16="http://schemas.microsoft.com/office/drawing/2014/main" id="{C6E8EF9D-953E-1746-93D8-24B754AB6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9815"/>
            <a:ext cx="5321508" cy="2096423"/>
          </a:xfrm>
          <a:prstGeom prst="rect">
            <a:avLst/>
          </a:prstGeom>
        </p:spPr>
      </p:pic>
      <p:sp>
        <p:nvSpPr>
          <p:cNvPr id="5" name="Freeform 4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 5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689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60F51-45B4-48D1-9D92-D80523D17801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2C127-8EE4-484C-9520-2ADF127EB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134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lash slide CTWY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Choose the world you want in black flash">
            <a:extLst>
              <a:ext uri="{FF2B5EF4-FFF2-40B4-BE49-F238E27FC236}">
                <a16:creationId xmlns:a16="http://schemas.microsoft.com/office/drawing/2014/main" id="{2E23C55C-5638-3040-B903-11F424B3B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" b="11505"/>
          <a:stretch/>
        </p:blipFill>
        <p:spPr>
          <a:xfrm>
            <a:off x="0" y="1301619"/>
            <a:ext cx="9439784" cy="55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09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Choose respect in black flash">
            <a:extLst>
              <a:ext uri="{FF2B5EF4-FFF2-40B4-BE49-F238E27FC236}">
                <a16:creationId xmlns:a16="http://schemas.microsoft.com/office/drawing/2014/main" id="{62B95AC2-6B7B-A64D-96E6-D0B4FF7666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" r="-1" b="3631"/>
          <a:stretch/>
        </p:blipFill>
        <p:spPr>
          <a:xfrm>
            <a:off x="659877" y="1958486"/>
            <a:ext cx="8015394" cy="4907752"/>
          </a:xfrm>
          <a:prstGeom prst="rect">
            <a:avLst/>
          </a:prstGeom>
        </p:spPr>
      </p:pic>
      <p:sp>
        <p:nvSpPr>
          <p:cNvPr id="5" name="Snip Single Corner of Rectangle 4">
            <a:extLst>
              <a:ext uri="{FF2B5EF4-FFF2-40B4-BE49-F238E27FC236}">
                <a16:creationId xmlns:a16="http://schemas.microsoft.com/office/drawing/2014/main" id="{63D7C7D2-5C76-3A4E-8381-D7107C1F4B44}"/>
              </a:ext>
            </a:extLst>
          </p:cNvPr>
          <p:cNvSpPr/>
          <p:nvPr userDrawn="1"/>
        </p:nvSpPr>
        <p:spPr>
          <a:xfrm flipH="1">
            <a:off x="0" y="4960162"/>
            <a:ext cx="1677972" cy="1896551"/>
          </a:xfrm>
          <a:prstGeom prst="snip1Rect">
            <a:avLst>
              <a:gd name="adj" fmla="val 4153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158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Choose gender equality in black flash">
            <a:extLst>
              <a:ext uri="{FF2B5EF4-FFF2-40B4-BE49-F238E27FC236}">
                <a16:creationId xmlns:a16="http://schemas.microsoft.com/office/drawing/2014/main" id="{61790AAB-7237-3E46-B4CC-F30C686F66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" b="13386"/>
          <a:stretch/>
        </p:blipFill>
        <p:spPr>
          <a:xfrm>
            <a:off x="659877" y="1476242"/>
            <a:ext cx="8260316" cy="5389996"/>
          </a:xfrm>
          <a:prstGeom prst="rect">
            <a:avLst/>
          </a:prstGeom>
        </p:spPr>
      </p:pic>
      <p:sp>
        <p:nvSpPr>
          <p:cNvPr id="4" name="Snip Single Corner of Rectangle 4">
            <a:extLst>
              <a:ext uri="{FF2B5EF4-FFF2-40B4-BE49-F238E27FC236}">
                <a16:creationId xmlns:a16="http://schemas.microsoft.com/office/drawing/2014/main" id="{2305AB79-4C73-1742-B125-3586A9B2D869}"/>
              </a:ext>
            </a:extLst>
          </p:cNvPr>
          <p:cNvSpPr/>
          <p:nvPr userDrawn="1"/>
        </p:nvSpPr>
        <p:spPr>
          <a:xfrm flipH="1">
            <a:off x="0" y="4440025"/>
            <a:ext cx="1677972" cy="2432563"/>
          </a:xfrm>
          <a:prstGeom prst="snip1Rect">
            <a:avLst>
              <a:gd name="adj" fmla="val 4322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925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Choose higher incomes in black flash">
            <a:extLst>
              <a:ext uri="{FF2B5EF4-FFF2-40B4-BE49-F238E27FC236}">
                <a16:creationId xmlns:a16="http://schemas.microsoft.com/office/drawing/2014/main" id="{862BEABB-A89A-8D4E-9A5C-7FE3FE2692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" r="1" b="13386"/>
          <a:stretch/>
        </p:blipFill>
        <p:spPr>
          <a:xfrm>
            <a:off x="669303" y="1476242"/>
            <a:ext cx="8053785" cy="5389996"/>
          </a:xfrm>
          <a:prstGeom prst="rect">
            <a:avLst/>
          </a:prstGeom>
        </p:spPr>
      </p:pic>
      <p:sp>
        <p:nvSpPr>
          <p:cNvPr id="4" name="Snip Single Corner of Rectangle 4">
            <a:extLst>
              <a:ext uri="{FF2B5EF4-FFF2-40B4-BE49-F238E27FC236}">
                <a16:creationId xmlns:a16="http://schemas.microsoft.com/office/drawing/2014/main" id="{4466456F-0AE6-EA4E-ACB5-C4A22CBD5C2D}"/>
              </a:ext>
            </a:extLst>
          </p:cNvPr>
          <p:cNvSpPr/>
          <p:nvPr userDrawn="1"/>
        </p:nvSpPr>
        <p:spPr>
          <a:xfrm flipH="1">
            <a:off x="0" y="4308049"/>
            <a:ext cx="1989056" cy="2564539"/>
          </a:xfrm>
          <a:prstGeom prst="snip1Rect">
            <a:avLst>
              <a:gd name="adj" fmla="val 4383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7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long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hree people looking over the Gola Rainforest, Sierra Leone." title="Guardians of the rainforest">
            <a:extLst>
              <a:ext uri="{FF2B5EF4-FFF2-40B4-BE49-F238E27FC236}">
                <a16:creationId xmlns:a16="http://schemas.microsoft.com/office/drawing/2014/main" id="{27F2AB38-032F-D247-BEB6-92B216F7A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"/>
          <a:stretch/>
        </p:blipFill>
        <p:spPr>
          <a:xfrm>
            <a:off x="0" y="357003"/>
            <a:ext cx="12192000" cy="6498251"/>
          </a:xfrm>
          <a:prstGeom prst="rect">
            <a:avLst/>
          </a:prstGeom>
        </p:spPr>
      </p:pic>
      <p:sp>
        <p:nvSpPr>
          <p:cNvPr id="11" name="Manual Input 1" descr="Green diagonal strip sitting on top of image" title="Green strip">
            <a:extLst>
              <a:ext uri="{FF2B5EF4-FFF2-40B4-BE49-F238E27FC236}">
                <a16:creationId xmlns:a16="http://schemas.microsoft.com/office/drawing/2014/main" id="{B5D0A1A6-8646-364A-BAD3-84C5CB8EC5FA}"/>
              </a:ext>
            </a:extLst>
          </p:cNvPr>
          <p:cNvSpPr/>
          <p:nvPr userDrawn="1"/>
        </p:nvSpPr>
        <p:spPr>
          <a:xfrm flipH="1" flipV="1">
            <a:off x="0" y="0"/>
            <a:ext cx="12192000" cy="118809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51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51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3518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Manual Input 1" descr="Blue strip sitting at the bottom of the image" title="Wid blue strip">
            <a:extLst>
              <a:ext uri="{FF2B5EF4-FFF2-40B4-BE49-F238E27FC236}">
                <a16:creationId xmlns:a16="http://schemas.microsoft.com/office/drawing/2014/main" id="{982FAD24-E141-5544-AE54-D73F6B544E74}"/>
              </a:ext>
            </a:extLst>
          </p:cNvPr>
          <p:cNvSpPr/>
          <p:nvPr userDrawn="1"/>
        </p:nvSpPr>
        <p:spPr>
          <a:xfrm rot="10800000" flipH="1" flipV="1">
            <a:off x="0" y="5000625"/>
            <a:ext cx="12192000" cy="185737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51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51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351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3518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9EE0106-D492-2D44-BCAB-95A413853B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973" y="5759351"/>
            <a:ext cx="75249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aseline="0">
                <a:solidFill>
                  <a:schemeClr val="tx1"/>
                </a:solidFill>
                <a:latin typeface="VeneerLowRes" panose="02000806000000000000" pitchFamily="2" charset="0"/>
              </a:defRPr>
            </a:lvl1pPr>
            <a:lvl2pPr>
              <a:buNone/>
              <a:defRPr>
                <a:latin typeface="Veneer" panose="02000806000000000000" pitchFamily="2" charset="77"/>
              </a:defRPr>
            </a:lvl2pPr>
            <a:lvl3pPr>
              <a:buNone/>
              <a:defRPr>
                <a:latin typeface="Veneer" panose="02000806000000000000" pitchFamily="2" charset="77"/>
              </a:defRPr>
            </a:lvl3pPr>
            <a:lvl4pPr>
              <a:buNone/>
              <a:defRPr>
                <a:latin typeface="Veneer" panose="02000806000000000000" pitchFamily="2" charset="77"/>
              </a:defRPr>
            </a:lvl4pPr>
            <a:lvl5pPr>
              <a:buNone/>
              <a:defRPr>
                <a:latin typeface="Veneer" panose="02000806000000000000" pitchFamily="2" charset="77"/>
              </a:defRPr>
            </a:lvl5pPr>
          </a:lstStyle>
          <a:p>
            <a:pPr lvl="0"/>
            <a:r>
              <a:rPr lang="en-GB"/>
              <a:t>Insert title here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9EE0106-D492-2D44-BCAB-95A413853B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7973" y="6259095"/>
            <a:ext cx="752490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>
                <a:latin typeface="Veneer" panose="02000806000000000000" pitchFamily="2" charset="77"/>
              </a:defRPr>
            </a:lvl2pPr>
            <a:lvl3pPr>
              <a:buNone/>
              <a:defRPr>
                <a:latin typeface="Veneer" panose="02000806000000000000" pitchFamily="2" charset="77"/>
              </a:defRPr>
            </a:lvl3pPr>
            <a:lvl4pPr>
              <a:buNone/>
              <a:defRPr>
                <a:latin typeface="Veneer" panose="02000806000000000000" pitchFamily="2" charset="77"/>
              </a:defRPr>
            </a:lvl4pPr>
            <a:lvl5pPr>
              <a:buNone/>
              <a:defRPr>
                <a:latin typeface="Veneer" panose="02000806000000000000" pitchFamily="2" charset="77"/>
              </a:defRPr>
            </a:lvl5pPr>
          </a:lstStyle>
          <a:p>
            <a:pPr lvl="0"/>
            <a:r>
              <a:rPr lang="en-GB"/>
              <a:t>Insert title here</a:t>
            </a:r>
          </a:p>
        </p:txBody>
      </p:sp>
      <p:pic>
        <p:nvPicPr>
          <p:cNvPr id="16" name="Picture 15" descr="Fairtrade brand logo" title="Choose the world you want">
            <a:extLst>
              <a:ext uri="{FF2B5EF4-FFF2-40B4-BE49-F238E27FC236}">
                <a16:creationId xmlns:a16="http://schemas.microsoft.com/office/drawing/2014/main" id="{C886CEFD-6ADF-7141-9106-E724BC916A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4239" y="5821771"/>
            <a:ext cx="3049293" cy="863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001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5355BE15-C494-2443-ADB7-AE7D689AB943}"/>
              </a:ext>
            </a:extLst>
          </p:cNvPr>
          <p:cNvSpPr/>
          <p:nvPr userDrawn="1"/>
        </p:nvSpPr>
        <p:spPr>
          <a:xfrm flipH="1">
            <a:off x="-2" y="3789575"/>
            <a:ext cx="3412503" cy="3083014"/>
          </a:xfrm>
          <a:prstGeom prst="snip1Rect">
            <a:avLst>
              <a:gd name="adj" fmla="val 453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title="Choose wildlife thriving written in black flash">
            <a:extLst>
              <a:ext uri="{FF2B5EF4-FFF2-40B4-BE49-F238E27FC236}">
                <a16:creationId xmlns:a16="http://schemas.microsoft.com/office/drawing/2014/main" id="{8A65B928-55F9-4F46-BE1C-3C046E8C5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6" b="13894"/>
          <a:stretch/>
        </p:blipFill>
        <p:spPr>
          <a:xfrm>
            <a:off x="1329179" y="1492377"/>
            <a:ext cx="7562538" cy="53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41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Choose empowering women written in black flash">
            <a:extLst>
              <a:ext uri="{FF2B5EF4-FFF2-40B4-BE49-F238E27FC236}">
                <a16:creationId xmlns:a16="http://schemas.microsoft.com/office/drawing/2014/main" id="{5B2C9128-63F2-DF4E-A7C6-323D12778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27" b="13370"/>
          <a:stretch/>
        </p:blipFill>
        <p:spPr>
          <a:xfrm>
            <a:off x="0" y="1464456"/>
            <a:ext cx="10085366" cy="540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79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Choose fair pay for all written in black flash">
            <a:extLst>
              <a:ext uri="{FF2B5EF4-FFF2-40B4-BE49-F238E27FC236}">
                <a16:creationId xmlns:a16="http://schemas.microsoft.com/office/drawing/2014/main" id="{1EF804BB-5B96-8342-A606-7D4748149F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94" r="-1" b="12668"/>
          <a:stretch/>
        </p:blipFill>
        <p:spPr>
          <a:xfrm>
            <a:off x="1" y="1465884"/>
            <a:ext cx="9625322" cy="540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51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fla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Choose Fairtrade written in black flash">
            <a:extLst>
              <a:ext uri="{FF2B5EF4-FFF2-40B4-BE49-F238E27FC236}">
                <a16:creationId xmlns:a16="http://schemas.microsoft.com/office/drawing/2014/main" id="{474EE9A2-5941-4947-8BE0-5008E1D31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" r="1" b="3508"/>
          <a:stretch/>
        </p:blipFill>
        <p:spPr>
          <a:xfrm>
            <a:off x="650450" y="1970784"/>
            <a:ext cx="8766729" cy="4901804"/>
          </a:xfrm>
          <a:prstGeom prst="rect">
            <a:avLst/>
          </a:prstGeom>
        </p:spPr>
      </p:pic>
      <p:sp>
        <p:nvSpPr>
          <p:cNvPr id="3" name="Snip Single Corner of Rectangle 4">
            <a:extLst>
              <a:ext uri="{FF2B5EF4-FFF2-40B4-BE49-F238E27FC236}">
                <a16:creationId xmlns:a16="http://schemas.microsoft.com/office/drawing/2014/main" id="{C312FF71-E2CF-684E-B7D1-2985ADEDA576}"/>
              </a:ext>
            </a:extLst>
          </p:cNvPr>
          <p:cNvSpPr/>
          <p:nvPr userDrawn="1"/>
        </p:nvSpPr>
        <p:spPr>
          <a:xfrm flipH="1">
            <a:off x="0" y="4976037"/>
            <a:ext cx="1677972" cy="1896551"/>
          </a:xfrm>
          <a:prstGeom prst="snip1Rect">
            <a:avLst>
              <a:gd name="adj" fmla="val 4153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9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Choose change written in black flash">
            <a:extLst>
              <a:ext uri="{FF2B5EF4-FFF2-40B4-BE49-F238E27FC236}">
                <a16:creationId xmlns:a16="http://schemas.microsoft.com/office/drawing/2014/main" id="{FC6024CB-1444-CC40-A357-ECCE329C7D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" b="3843"/>
          <a:stretch/>
        </p:blipFill>
        <p:spPr>
          <a:xfrm>
            <a:off x="678731" y="1987831"/>
            <a:ext cx="7830690" cy="4884757"/>
          </a:xfrm>
          <a:prstGeom prst="rect">
            <a:avLst/>
          </a:prstGeom>
        </p:spPr>
      </p:pic>
      <p:sp>
        <p:nvSpPr>
          <p:cNvPr id="4" name="Snip Single Corner of Rectangle 4">
            <a:extLst>
              <a:ext uri="{FF2B5EF4-FFF2-40B4-BE49-F238E27FC236}">
                <a16:creationId xmlns:a16="http://schemas.microsoft.com/office/drawing/2014/main" id="{BD1BD741-9709-9043-9E6A-BE4DE0145877}"/>
              </a:ext>
            </a:extLst>
          </p:cNvPr>
          <p:cNvSpPr/>
          <p:nvPr userDrawn="1"/>
        </p:nvSpPr>
        <p:spPr>
          <a:xfrm flipH="1">
            <a:off x="0" y="4976037"/>
            <a:ext cx="1677972" cy="1896551"/>
          </a:xfrm>
          <a:prstGeom prst="snip1Rect">
            <a:avLst>
              <a:gd name="adj" fmla="val 4322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2175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Choose climate action written in black flash">
            <a:extLst>
              <a:ext uri="{FF2B5EF4-FFF2-40B4-BE49-F238E27FC236}">
                <a16:creationId xmlns:a16="http://schemas.microsoft.com/office/drawing/2014/main" id="{65F54D77-E77B-3A4C-8232-9C447954E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" b="13580"/>
          <a:stretch/>
        </p:blipFill>
        <p:spPr>
          <a:xfrm>
            <a:off x="782425" y="1483737"/>
            <a:ext cx="7818081" cy="5388851"/>
          </a:xfrm>
          <a:prstGeom prst="rect">
            <a:avLst/>
          </a:prstGeom>
        </p:spPr>
      </p:pic>
      <p:sp>
        <p:nvSpPr>
          <p:cNvPr id="4" name="Snip Single Corner of Rectangle 4">
            <a:extLst>
              <a:ext uri="{FF2B5EF4-FFF2-40B4-BE49-F238E27FC236}">
                <a16:creationId xmlns:a16="http://schemas.microsoft.com/office/drawing/2014/main" id="{D90A9011-5454-1E47-B2F7-12D484500BB7}"/>
              </a:ext>
            </a:extLst>
          </p:cNvPr>
          <p:cNvSpPr/>
          <p:nvPr userDrawn="1"/>
        </p:nvSpPr>
        <p:spPr>
          <a:xfrm flipH="1">
            <a:off x="0" y="4308049"/>
            <a:ext cx="1989056" cy="2564539"/>
          </a:xfrm>
          <a:prstGeom prst="snip1Rect">
            <a:avLst>
              <a:gd name="adj" fmla="val 443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253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8517C75B-FEDE-8D42-BB25-39E332E5C8A1}"/>
              </a:ext>
            </a:extLst>
          </p:cNvPr>
          <p:cNvSpPr/>
          <p:nvPr userDrawn="1"/>
        </p:nvSpPr>
        <p:spPr>
          <a:xfrm flipH="1">
            <a:off x="-2" y="3827283"/>
            <a:ext cx="4251490" cy="3045306"/>
          </a:xfrm>
          <a:prstGeom prst="snip1Rect">
            <a:avLst>
              <a:gd name="adj" fmla="val 446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title="Choose high standards written in black flash">
            <a:extLst>
              <a:ext uri="{FF2B5EF4-FFF2-40B4-BE49-F238E27FC236}">
                <a16:creationId xmlns:a16="http://schemas.microsoft.com/office/drawing/2014/main" id="{74B2A401-8694-F34C-B218-364186F7C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9" b="13386"/>
          <a:stretch/>
        </p:blipFill>
        <p:spPr>
          <a:xfrm>
            <a:off x="1348033" y="1482592"/>
            <a:ext cx="8270302" cy="538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11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3">
            <a:extLst>
              <a:ext uri="{FF2B5EF4-FFF2-40B4-BE49-F238E27FC236}">
                <a16:creationId xmlns:a16="http://schemas.microsoft.com/office/drawing/2014/main" id="{14AFD210-3948-6E4F-A61F-0AD602D3C0CD}"/>
              </a:ext>
            </a:extLst>
          </p:cNvPr>
          <p:cNvSpPr/>
          <p:nvPr userDrawn="1"/>
        </p:nvSpPr>
        <p:spPr>
          <a:xfrm flipH="1">
            <a:off x="-2" y="3827283"/>
            <a:ext cx="4251490" cy="3045306"/>
          </a:xfrm>
          <a:prstGeom prst="snip1Rect">
            <a:avLst>
              <a:gd name="adj" fmla="val 446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title="Choose a fairer world written in black flash ">
            <a:extLst>
              <a:ext uri="{FF2B5EF4-FFF2-40B4-BE49-F238E27FC236}">
                <a16:creationId xmlns:a16="http://schemas.microsoft.com/office/drawing/2014/main" id="{E15903EF-7390-AF49-92C0-1146FB953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51" b="13069"/>
          <a:stretch/>
        </p:blipFill>
        <p:spPr>
          <a:xfrm>
            <a:off x="1329178" y="1473953"/>
            <a:ext cx="7481757" cy="539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525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ingle Corner of Rectangle 4">
            <a:extLst>
              <a:ext uri="{FF2B5EF4-FFF2-40B4-BE49-F238E27FC236}">
                <a16:creationId xmlns:a16="http://schemas.microsoft.com/office/drawing/2014/main" id="{7BFD02C4-6E60-834B-B6A2-1736FBFFA89B}"/>
              </a:ext>
            </a:extLst>
          </p:cNvPr>
          <p:cNvSpPr/>
          <p:nvPr userDrawn="1"/>
        </p:nvSpPr>
        <p:spPr>
          <a:xfrm flipH="1">
            <a:off x="-2" y="3827283"/>
            <a:ext cx="3167408" cy="3045306"/>
          </a:xfrm>
          <a:prstGeom prst="snip1Rect">
            <a:avLst>
              <a:gd name="adj" fmla="val 443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title="Choose farming with care written in black flash">
            <a:extLst>
              <a:ext uri="{FF2B5EF4-FFF2-40B4-BE49-F238E27FC236}">
                <a16:creationId xmlns:a16="http://schemas.microsoft.com/office/drawing/2014/main" id="{4D69C5FA-8899-E44B-A872-3413DF795E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5" b="13763"/>
          <a:stretch/>
        </p:blipFill>
        <p:spPr>
          <a:xfrm>
            <a:off x="716437" y="1484139"/>
            <a:ext cx="8621237" cy="538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475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thank you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54652B7-FA01-954F-90F8-2500306944F6}"/>
              </a:ext>
            </a:extLst>
          </p:cNvPr>
          <p:cNvSpPr/>
          <p:nvPr userDrawn="1"/>
        </p:nvSpPr>
        <p:spPr>
          <a:xfrm>
            <a:off x="0" y="0"/>
            <a:ext cx="12192000" cy="6872588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title="Thank you written in black flash">
            <a:extLst>
              <a:ext uri="{FF2B5EF4-FFF2-40B4-BE49-F238E27FC236}">
                <a16:creationId xmlns:a16="http://schemas.microsoft.com/office/drawing/2014/main" id="{5D62DBC2-864B-B548-ABBF-D2827803F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" r="-1" b="4815"/>
          <a:stretch/>
        </p:blipFill>
        <p:spPr>
          <a:xfrm>
            <a:off x="923827" y="1807519"/>
            <a:ext cx="7458789" cy="5065069"/>
          </a:xfrm>
          <a:prstGeom prst="rect">
            <a:avLst/>
          </a:prstGeom>
        </p:spPr>
      </p:pic>
      <p:sp>
        <p:nvSpPr>
          <p:cNvPr id="5" name="Snip Single Corner of Rectangle 4">
            <a:extLst>
              <a:ext uri="{FF2B5EF4-FFF2-40B4-BE49-F238E27FC236}">
                <a16:creationId xmlns:a16="http://schemas.microsoft.com/office/drawing/2014/main" id="{620E9541-2341-9C45-982C-D148B03B4A87}"/>
              </a:ext>
            </a:extLst>
          </p:cNvPr>
          <p:cNvSpPr/>
          <p:nvPr userDrawn="1"/>
        </p:nvSpPr>
        <p:spPr>
          <a:xfrm flipH="1">
            <a:off x="-2" y="4760535"/>
            <a:ext cx="3167408" cy="2112053"/>
          </a:xfrm>
          <a:prstGeom prst="snip1Rect">
            <a:avLst>
              <a:gd name="adj" fmla="val 443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Fairtrade.org.uk&#10;Tel: +44 (0) 20 7 405 5942&#10;Email: Commercial@Fairtrade.org.uk" title="Contact detail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8780" y="3243857"/>
            <a:ext cx="3468925" cy="2792210"/>
          </a:xfrm>
          <a:prstGeom prst="rect">
            <a:avLst/>
          </a:prstGeom>
        </p:spPr>
      </p:pic>
      <p:pic>
        <p:nvPicPr>
          <p:cNvPr id="14" name="Picture 13" descr="Fairtrade brand logo" title="Choose the world you want">
            <a:extLst>
              <a:ext uri="{FF2B5EF4-FFF2-40B4-BE49-F238E27FC236}">
                <a16:creationId xmlns:a16="http://schemas.microsoft.com/office/drawing/2014/main" id="{B4B2FB0C-4990-6E44-A9C1-C3111E7A0A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222" y="201083"/>
            <a:ext cx="2015482" cy="570909"/>
          </a:xfrm>
          <a:prstGeom prst="rect">
            <a:avLst/>
          </a:prstGeom>
        </p:spPr>
      </p:pic>
      <p:pic>
        <p:nvPicPr>
          <p:cNvPr id="3" name="Picture 2" title="Facebook icon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711" y="6060142"/>
            <a:ext cx="406407" cy="406407"/>
          </a:xfrm>
          <a:prstGeom prst="rect">
            <a:avLst/>
          </a:prstGeom>
        </p:spPr>
      </p:pic>
      <p:pic>
        <p:nvPicPr>
          <p:cNvPr id="6" name="Picture 5" title="Instagram icon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0293" y="6115991"/>
            <a:ext cx="413160" cy="413160"/>
          </a:xfrm>
          <a:prstGeom prst="rect">
            <a:avLst/>
          </a:prstGeom>
        </p:spPr>
      </p:pic>
      <p:pic>
        <p:nvPicPr>
          <p:cNvPr id="7" name="Picture 6" title="Linkedin icon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628" y="6197743"/>
            <a:ext cx="261306" cy="249656"/>
          </a:xfrm>
          <a:prstGeom prst="rect">
            <a:avLst/>
          </a:prstGeom>
        </p:spPr>
      </p:pic>
      <p:pic>
        <p:nvPicPr>
          <p:cNvPr id="8" name="Picture 7" title="Twitter icon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109" y="6178593"/>
            <a:ext cx="340019" cy="287956"/>
          </a:xfrm>
          <a:prstGeom prst="rect">
            <a:avLst/>
          </a:prstGeom>
        </p:spPr>
      </p:pic>
      <p:pic>
        <p:nvPicPr>
          <p:cNvPr id="9" name="Picture 8" title="Youtube icon">
            <a:hlinkClick r:id="rId13"/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9301" y="6191207"/>
            <a:ext cx="380808" cy="2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1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a girl in a classroom writing in her notebook" title="Education">
            <a:extLst>
              <a:ext uri="{FF2B5EF4-FFF2-40B4-BE49-F238E27FC236}">
                <a16:creationId xmlns:a16="http://schemas.microsoft.com/office/drawing/2014/main" id="{3E729193-F107-F242-B7B5-8B951E0C3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5535827" cy="5881816"/>
          </a:xfrm>
          <a:prstGeom prst="rect">
            <a:avLst/>
          </a:prstGeom>
        </p:spPr>
      </p:pic>
      <p:pic>
        <p:nvPicPr>
          <p:cNvPr id="4" name="Picture 3" descr="Illustration of cocoa pods on vines " title="Cocoa commodity">
            <a:extLst>
              <a:ext uri="{FF2B5EF4-FFF2-40B4-BE49-F238E27FC236}">
                <a16:creationId xmlns:a16="http://schemas.microsoft.com/office/drawing/2014/main" id="{C6E8EF9D-953E-1746-93D8-24B754AB6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9815"/>
            <a:ext cx="5321508" cy="2096423"/>
          </a:xfrm>
          <a:prstGeom prst="rect">
            <a:avLst/>
          </a:prstGeom>
        </p:spPr>
      </p:pic>
      <p:sp>
        <p:nvSpPr>
          <p:cNvPr id="5" name="Freeform 4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6" name="Picture 5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4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thank you commercial stay in t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354652B7-FA01-954F-90F8-2500306944F6}"/>
              </a:ext>
            </a:extLst>
          </p:cNvPr>
          <p:cNvSpPr/>
          <p:nvPr userDrawn="1"/>
        </p:nvSpPr>
        <p:spPr>
          <a:xfrm>
            <a:off x="0" y="0"/>
            <a:ext cx="12192000" cy="6872588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title="Thank you written in black flash">
            <a:extLst>
              <a:ext uri="{FF2B5EF4-FFF2-40B4-BE49-F238E27FC236}">
                <a16:creationId xmlns:a16="http://schemas.microsoft.com/office/drawing/2014/main" id="{5D62DBC2-864B-B548-ABBF-D2827803F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" r="-1" b="4815"/>
          <a:stretch/>
        </p:blipFill>
        <p:spPr>
          <a:xfrm>
            <a:off x="923827" y="1807519"/>
            <a:ext cx="7458789" cy="5065069"/>
          </a:xfrm>
          <a:prstGeom prst="rect">
            <a:avLst/>
          </a:prstGeom>
        </p:spPr>
      </p:pic>
      <p:sp>
        <p:nvSpPr>
          <p:cNvPr id="5" name="Snip Single Corner of Rectangle 4">
            <a:extLst>
              <a:ext uri="{FF2B5EF4-FFF2-40B4-BE49-F238E27FC236}">
                <a16:creationId xmlns:a16="http://schemas.microsoft.com/office/drawing/2014/main" id="{620E9541-2341-9C45-982C-D148B03B4A87}"/>
              </a:ext>
            </a:extLst>
          </p:cNvPr>
          <p:cNvSpPr/>
          <p:nvPr userDrawn="1"/>
        </p:nvSpPr>
        <p:spPr>
          <a:xfrm flipH="1">
            <a:off x="-2" y="4760535"/>
            <a:ext cx="3167408" cy="2112053"/>
          </a:xfrm>
          <a:prstGeom prst="snip1Rect">
            <a:avLst>
              <a:gd name="adj" fmla="val 443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 descr="Sign up to our Business Newsletter&#10;Browse our B2B toolkit&#10;Visit our Business Resource Library&#10;&#10;Email: commercial@fairtrade.org.uk&#10;" title="Keep in touch with all things fairtrade"/>
          <p:cNvSpPr txBox="1"/>
          <p:nvPr userDrawn="1"/>
        </p:nvSpPr>
        <p:spPr>
          <a:xfrm>
            <a:off x="8057055" y="3830474"/>
            <a:ext cx="390690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>
                <a:latin typeface="Arial" panose="020B0604020202020204" pitchFamily="34" charset="0"/>
                <a:cs typeface="Arial" panose="020B0604020202020204" pitchFamily="34" charset="0"/>
              </a:rPr>
              <a:t>Keep in touch </a:t>
            </a:r>
            <a:r>
              <a:rPr lang="en-GB" sz="1600" b="1" baseline="0">
                <a:latin typeface="Arial" panose="020B0604020202020204" pitchFamily="34" charset="0"/>
                <a:cs typeface="Arial" panose="020B0604020202020204" pitchFamily="34" charset="0"/>
              </a:rPr>
              <a:t>with all things Fairtrade</a:t>
            </a:r>
          </a:p>
          <a:p>
            <a:pPr algn="r">
              <a:lnSpc>
                <a:spcPct val="150000"/>
              </a:lnSpc>
            </a:pPr>
            <a:r>
              <a:rPr lang="en-GB" sz="1600" b="0" baseline="0">
                <a:latin typeface="Arial" panose="020B0604020202020204" pitchFamily="34" charset="0"/>
                <a:cs typeface="Arial" panose="020B0604020202020204" pitchFamily="34" charset="0"/>
              </a:rPr>
              <a:t>Sign up to our </a:t>
            </a:r>
            <a:r>
              <a:rPr lang="en-GB" sz="1600" b="0" baseline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Business Newsletter</a:t>
            </a:r>
            <a:endParaRPr lang="en-GB" sz="1600" b="0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baseline="0">
                <a:latin typeface="Arial" panose="020B0604020202020204" pitchFamily="34" charset="0"/>
                <a:cs typeface="Arial" panose="020B0604020202020204" pitchFamily="34" charset="0"/>
              </a:rPr>
              <a:t>Browse our </a:t>
            </a:r>
            <a:r>
              <a:rPr lang="en-GB" sz="1600" b="0" baseline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B2B toolkit</a:t>
            </a:r>
            <a:endParaRPr lang="en-GB" sz="1600" b="0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baseline="0">
                <a:latin typeface="Arial" panose="020B0604020202020204" pitchFamily="34" charset="0"/>
                <a:cs typeface="Arial" panose="020B0604020202020204" pitchFamily="34" charset="0"/>
              </a:rPr>
              <a:t>Visit our </a:t>
            </a:r>
            <a:r>
              <a:rPr lang="en-GB" sz="1600" b="0" baseline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Business Resource Library</a:t>
            </a:r>
            <a:endParaRPr lang="en-GB" sz="1600" b="0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0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GB" sz="1600" b="0">
                <a:latin typeface="Arial" panose="020B0604020202020204" pitchFamily="34" charset="0"/>
                <a:cs typeface="Arial" panose="020B0604020202020204" pitchFamily="34" charset="0"/>
              </a:rPr>
              <a:t>Email: commercial@fairtrade.org.uk</a:t>
            </a:r>
          </a:p>
        </p:txBody>
      </p:sp>
      <p:pic>
        <p:nvPicPr>
          <p:cNvPr id="12" name="Picture 11" descr="Fairtrade brand logo" title="Choose the world you want">
            <a:extLst>
              <a:ext uri="{FF2B5EF4-FFF2-40B4-BE49-F238E27FC236}">
                <a16:creationId xmlns:a16="http://schemas.microsoft.com/office/drawing/2014/main" id="{B4B2FB0C-4990-6E44-A9C1-C3111E7A0A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222" y="201083"/>
            <a:ext cx="2015482" cy="570909"/>
          </a:xfrm>
          <a:prstGeom prst="rect">
            <a:avLst/>
          </a:prstGeom>
        </p:spPr>
      </p:pic>
      <p:pic>
        <p:nvPicPr>
          <p:cNvPr id="14" name="Picture 13" title="Facebook icon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711" y="6060142"/>
            <a:ext cx="406407" cy="406407"/>
          </a:xfrm>
          <a:prstGeom prst="rect">
            <a:avLst/>
          </a:prstGeom>
        </p:spPr>
      </p:pic>
      <p:pic>
        <p:nvPicPr>
          <p:cNvPr id="15" name="Picture 14" title="Instagram icon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0293" y="6115991"/>
            <a:ext cx="413160" cy="413160"/>
          </a:xfrm>
          <a:prstGeom prst="rect">
            <a:avLst/>
          </a:prstGeom>
        </p:spPr>
      </p:pic>
      <p:pic>
        <p:nvPicPr>
          <p:cNvPr id="16" name="Picture 15" title="Linkedin icon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628" y="6197743"/>
            <a:ext cx="261306" cy="249656"/>
          </a:xfrm>
          <a:prstGeom prst="rect">
            <a:avLst/>
          </a:prstGeom>
        </p:spPr>
      </p:pic>
      <p:pic>
        <p:nvPicPr>
          <p:cNvPr id="17" name="Picture 16" title="Twitter icon">
            <a:hlinkClick r:id="rId13"/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109" y="6178593"/>
            <a:ext cx="340019" cy="287956"/>
          </a:xfrm>
          <a:prstGeom prst="rect">
            <a:avLst/>
          </a:prstGeom>
        </p:spPr>
      </p:pic>
      <p:pic>
        <p:nvPicPr>
          <p:cNvPr id="18" name="Picture 17" title="Youtube icon">
            <a:hlinkClick r:id="rId15"/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9301" y="6191207"/>
            <a:ext cx="380808" cy="2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359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>
            <a:extLst>
              <a:ext uri="{FF2B5EF4-FFF2-40B4-BE49-F238E27FC236}">
                <a16:creationId xmlns:a16="http://schemas.microsoft.com/office/drawing/2014/main" id="{354652B7-FA01-954F-90F8-2500306944F6}"/>
              </a:ext>
            </a:extLst>
          </p:cNvPr>
          <p:cNvSpPr/>
          <p:nvPr userDrawn="1"/>
        </p:nvSpPr>
        <p:spPr>
          <a:xfrm>
            <a:off x="0" y="0"/>
            <a:ext cx="12192000" cy="6872588"/>
          </a:xfrm>
          <a:prstGeom prst="rect">
            <a:avLst/>
          </a:pr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Fairtrade brand logo" title="Choose the world you want">
            <a:extLst>
              <a:ext uri="{FF2B5EF4-FFF2-40B4-BE49-F238E27FC236}">
                <a16:creationId xmlns:a16="http://schemas.microsoft.com/office/drawing/2014/main" id="{DC2FB6F8-0883-9A4B-9E54-1AA43F2BCE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187" y="1172917"/>
            <a:ext cx="4987625" cy="1412803"/>
          </a:xfrm>
          <a:prstGeom prst="rect">
            <a:avLst/>
          </a:prstGeom>
        </p:spPr>
      </p:pic>
      <p:pic>
        <p:nvPicPr>
          <p:cNvPr id="2" name="Picture 1" descr="Fairtrade.org.uk&#10;Tel: +44 (0) 20 7 405 5942&#10;Email: Commercial@Fairtrade.org.uk" title="Contact detail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61537" y="2935528"/>
            <a:ext cx="3468925" cy="2792210"/>
          </a:xfrm>
          <a:prstGeom prst="rect">
            <a:avLst/>
          </a:prstGeom>
        </p:spPr>
      </p:pic>
      <p:pic>
        <p:nvPicPr>
          <p:cNvPr id="10" name="Picture 9" title="Facebook icon">
            <a:hlinkClick r:id="rId4"/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961" y="5929762"/>
            <a:ext cx="406407" cy="406407"/>
          </a:xfrm>
          <a:prstGeom prst="rect">
            <a:avLst/>
          </a:prstGeom>
        </p:spPr>
      </p:pic>
      <p:pic>
        <p:nvPicPr>
          <p:cNvPr id="11" name="Picture 10" title="Instagram icon">
            <a:hlinkClick r:id="rId6"/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543" y="5985611"/>
            <a:ext cx="413160" cy="413160"/>
          </a:xfrm>
          <a:prstGeom prst="rect">
            <a:avLst/>
          </a:prstGeom>
        </p:spPr>
      </p:pic>
      <p:pic>
        <p:nvPicPr>
          <p:cNvPr id="12" name="Picture 11" title="Linkedin icon">
            <a:hlinkClick r:id="rId8"/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878" y="6067363"/>
            <a:ext cx="261306" cy="249656"/>
          </a:xfrm>
          <a:prstGeom prst="rect">
            <a:avLst/>
          </a:prstGeom>
        </p:spPr>
      </p:pic>
      <p:pic>
        <p:nvPicPr>
          <p:cNvPr id="18" name="Picture 17" title="Twitter icon">
            <a:hlinkClick r:id="rId10"/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359" y="6048213"/>
            <a:ext cx="340019" cy="287956"/>
          </a:xfrm>
          <a:prstGeom prst="rect">
            <a:avLst/>
          </a:prstGeom>
        </p:spPr>
      </p:pic>
      <p:pic>
        <p:nvPicPr>
          <p:cNvPr id="19" name="Picture 18" title="Youtube icon">
            <a:hlinkClick r:id="rId12"/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551" y="6060827"/>
            <a:ext cx="380808" cy="26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95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DF36978-3EA6-9B42-90A2-DFFF532ADA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68807" y="2674883"/>
            <a:ext cx="8140223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>
                <a:solidFill>
                  <a:schemeClr val="tx2"/>
                </a:solidFill>
                <a:latin typeface="Veneer" panose="02000806000000000000" pitchFamily="2" charset="77"/>
              </a:defRPr>
            </a:lvl2pPr>
            <a:lvl3pPr marL="914377" indent="0">
              <a:buNone/>
              <a:defRPr>
                <a:solidFill>
                  <a:schemeClr val="tx2"/>
                </a:solidFill>
                <a:latin typeface="Veneer" panose="02000806000000000000" pitchFamily="2" charset="77"/>
              </a:defRPr>
            </a:lvl3pPr>
            <a:lvl4pPr marL="1371566" indent="0">
              <a:buNone/>
              <a:defRPr>
                <a:solidFill>
                  <a:schemeClr val="tx2"/>
                </a:solidFill>
                <a:latin typeface="Veneer" panose="02000806000000000000" pitchFamily="2" charset="77"/>
              </a:defRPr>
            </a:lvl4pPr>
            <a:lvl5pPr marL="1828754" indent="0">
              <a:buNone/>
              <a:defRPr>
                <a:solidFill>
                  <a:schemeClr val="tx2"/>
                </a:solidFill>
                <a:latin typeface="Veneer" panose="02000806000000000000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08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rmer reaching over seedlings that are being prepared to be planted" title="Farmer with seedlings">
            <a:extLst>
              <a:ext uri="{FF2B5EF4-FFF2-40B4-BE49-F238E27FC236}">
                <a16:creationId xmlns:a16="http://schemas.microsoft.com/office/drawing/2014/main" id="{5BC94727-C287-B143-9DE0-E07C85908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409038" cy="6096000"/>
          </a:xfrm>
          <a:prstGeom prst="rect">
            <a:avLst/>
          </a:prstGeom>
        </p:spPr>
      </p:pic>
      <p:pic>
        <p:nvPicPr>
          <p:cNvPr id="4" name="Picture 3" descr="illustration showing coffee beans being grown on branches" title="Coffee illustration">
            <a:extLst>
              <a:ext uri="{FF2B5EF4-FFF2-40B4-BE49-F238E27FC236}">
                <a16:creationId xmlns:a16="http://schemas.microsoft.com/office/drawing/2014/main" id="{C8E52A52-6239-3341-8704-54C3952F4B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769815"/>
            <a:ext cx="5351489" cy="2096423"/>
          </a:xfrm>
          <a:prstGeom prst="rect">
            <a:avLst/>
          </a:prstGeom>
        </p:spPr>
      </p:pic>
      <p:sp>
        <p:nvSpPr>
          <p:cNvPr id="5" name="Freeform 4" descr="Blue divider shape to split out image and text" title="Blue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62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rker uses a magnifying glass to inspect banana plants for any sign of damage due to climate change" title="Worker inspecting banana plant">
            <a:extLst>
              <a:ext uri="{FF2B5EF4-FFF2-40B4-BE49-F238E27FC236}">
                <a16:creationId xmlns:a16="http://schemas.microsoft.com/office/drawing/2014/main" id="{31A6591B-8125-354A-B87A-C1F5056AD2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5288403" cy="5725298"/>
          </a:xfrm>
          <a:prstGeom prst="rect">
            <a:avLst/>
          </a:prstGeom>
        </p:spPr>
      </p:pic>
      <p:pic>
        <p:nvPicPr>
          <p:cNvPr id="4" name="Picture 3" descr="Illustration showing banana plants and loose bananas" title="Banana illustration">
            <a:extLst>
              <a:ext uri="{FF2B5EF4-FFF2-40B4-BE49-F238E27FC236}">
                <a16:creationId xmlns:a16="http://schemas.microsoft.com/office/drawing/2014/main" id="{49BF9F3A-05DB-5643-B3C7-C945955C2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66192"/>
            <a:ext cx="5201587" cy="2100046"/>
          </a:xfrm>
          <a:prstGeom prst="rect">
            <a:avLst/>
          </a:prstGeom>
        </p:spPr>
      </p:pic>
      <p:sp>
        <p:nvSpPr>
          <p:cNvPr id="5" name="Freeform 4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13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rtrade campaigners dressed in banana suits in front of houses of parliament" title="Fairtrade campaigners">
            <a:extLst>
              <a:ext uri="{FF2B5EF4-FFF2-40B4-BE49-F238E27FC236}">
                <a16:creationId xmlns:a16="http://schemas.microsoft.com/office/drawing/2014/main" id="{61102023-47DF-554B-BEAC-22E0A7AE6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558"/>
          <a:stretch/>
        </p:blipFill>
        <p:spPr>
          <a:xfrm>
            <a:off x="0" y="8238"/>
            <a:ext cx="5373974" cy="6858000"/>
          </a:xfrm>
          <a:prstGeom prst="rect">
            <a:avLst/>
          </a:prstGeom>
        </p:spPr>
      </p:pic>
      <p:sp>
        <p:nvSpPr>
          <p:cNvPr id="4" name="Freeform 3" descr="Blue divider shape to split out image and text" title="Blue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6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water pump being used to bring clean water to communities" title="Clean water">
            <a:extLst>
              <a:ext uri="{FF2B5EF4-FFF2-40B4-BE49-F238E27FC236}">
                <a16:creationId xmlns:a16="http://schemas.microsoft.com/office/drawing/2014/main" id="{ABD35AC2-63B1-4F4C-9658-80C716EC0F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0"/>
          <a:stretch/>
        </p:blipFill>
        <p:spPr>
          <a:xfrm>
            <a:off x="0" y="8238"/>
            <a:ext cx="5199832" cy="6858000"/>
          </a:xfrm>
          <a:prstGeom prst="rect">
            <a:avLst/>
          </a:prstGeom>
        </p:spPr>
      </p:pic>
      <p:sp>
        <p:nvSpPr>
          <p:cNvPr id="4" name="Freeform 3" descr="Green shape to split image and text" title="Green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9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of a cocoa farmer weighing produce on scales to determine the price of the product." title="Fair prices">
            <a:extLst>
              <a:ext uri="{FF2B5EF4-FFF2-40B4-BE49-F238E27FC236}">
                <a16:creationId xmlns:a16="http://schemas.microsoft.com/office/drawing/2014/main" id="{AECF77D7-64BB-3546-BD69-6E73975DB8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00"/>
            <a:ext cx="5199832" cy="6870700"/>
          </a:xfrm>
          <a:prstGeom prst="rect">
            <a:avLst/>
          </a:prstGeom>
        </p:spPr>
      </p:pic>
      <p:sp>
        <p:nvSpPr>
          <p:cNvPr id="4" name="Freeform 3" descr="Blue divider shape to split out image and text" title="Blue divider">
            <a:extLst>
              <a:ext uri="{FF2B5EF4-FFF2-40B4-BE49-F238E27FC236}">
                <a16:creationId xmlns:a16="http://schemas.microsoft.com/office/drawing/2014/main" id="{995E1B36-B3C6-F940-B13D-C7BFCB981873}"/>
              </a:ext>
            </a:extLst>
          </p:cNvPr>
          <p:cNvSpPr/>
          <p:nvPr userDrawn="1"/>
        </p:nvSpPr>
        <p:spPr>
          <a:xfrm flipH="1">
            <a:off x="3951663" y="-4462"/>
            <a:ext cx="8240337" cy="6870700"/>
          </a:xfrm>
          <a:custGeom>
            <a:avLst/>
            <a:gdLst>
              <a:gd name="connsiteX0" fmla="*/ 8240337 w 8240337"/>
              <a:gd name="connsiteY0" fmla="*/ 0 h 6870700"/>
              <a:gd name="connsiteX1" fmla="*/ 3366977 w 8240337"/>
              <a:gd name="connsiteY1" fmla="*/ 5255 h 6870700"/>
              <a:gd name="connsiteX2" fmla="*/ 3366977 w 8240337"/>
              <a:gd name="connsiteY2" fmla="*/ 4462 h 6870700"/>
              <a:gd name="connsiteX3" fmla="*/ 0 w 8240337"/>
              <a:gd name="connsiteY3" fmla="*/ 4462 h 6870700"/>
              <a:gd name="connsiteX4" fmla="*/ 0 w 8240337"/>
              <a:gd name="connsiteY4" fmla="*/ 6862462 h 6870700"/>
              <a:gd name="connsiteX5" fmla="*/ 3047992 w 8240337"/>
              <a:gd name="connsiteY5" fmla="*/ 6862462 h 6870700"/>
              <a:gd name="connsiteX6" fmla="*/ 3048000 w 8240337"/>
              <a:gd name="connsiteY6" fmla="*/ 6869957 h 6870700"/>
              <a:gd name="connsiteX7" fmla="*/ 7012898 w 8240337"/>
              <a:gd name="connsiteY7" fmla="*/ 6870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0337" h="6870700">
                <a:moveTo>
                  <a:pt x="8240337" y="0"/>
                </a:moveTo>
                <a:lnTo>
                  <a:pt x="3366977" y="5255"/>
                </a:lnTo>
                <a:lnTo>
                  <a:pt x="3366977" y="4462"/>
                </a:lnTo>
                <a:lnTo>
                  <a:pt x="0" y="4462"/>
                </a:lnTo>
                <a:lnTo>
                  <a:pt x="0" y="6862462"/>
                </a:lnTo>
                <a:lnTo>
                  <a:pt x="3047992" y="6862462"/>
                </a:lnTo>
                <a:lnTo>
                  <a:pt x="3048000" y="6869957"/>
                </a:lnTo>
                <a:lnTo>
                  <a:pt x="7012898" y="6870700"/>
                </a:lnTo>
                <a:close/>
              </a:path>
            </a:pathLst>
          </a:custGeom>
          <a:solidFill>
            <a:srgbClr val="00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1EADB7-6F76-4269-9276-287231C9420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Fairtrade brand logo" title="Choose the world you want">
            <a:extLst>
              <a:ext uri="{FF2B5EF4-FFF2-40B4-BE49-F238E27FC236}">
                <a16:creationId xmlns:a16="http://schemas.microsoft.com/office/drawing/2014/main" id="{B662B9E4-E061-744E-8E37-CB462F1B2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3237" y="201083"/>
            <a:ext cx="2015482" cy="570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39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756" y="237121"/>
            <a:ext cx="11953875" cy="690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2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neerLowRes" panose="02000806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64119" y="2849562"/>
            <a:ext cx="5713481" cy="1158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94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32" r:id="rId13"/>
    <p:sldLayoutId id="2147483829" r:id="rId14"/>
    <p:sldLayoutId id="2147483830" r:id="rId15"/>
    <p:sldLayoutId id="214748383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neerLowRes" panose="02000806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450" y="239621"/>
            <a:ext cx="10515600" cy="577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7" name="Group 6" title="Blue and green border to frame bottom of page">
            <a:extLst>
              <a:ext uri="{FF2B5EF4-FFF2-40B4-BE49-F238E27FC236}">
                <a16:creationId xmlns:a16="http://schemas.microsoft.com/office/drawing/2014/main" id="{59333D0C-E396-7A4F-A01C-4B3386D0A727}"/>
              </a:ext>
            </a:extLst>
          </p:cNvPr>
          <p:cNvGrpSpPr/>
          <p:nvPr userDrawn="1"/>
        </p:nvGrpSpPr>
        <p:grpSpPr>
          <a:xfrm>
            <a:off x="1" y="6244796"/>
            <a:ext cx="12192000" cy="613204"/>
            <a:chOff x="3047999" y="6244796"/>
            <a:chExt cx="9144001" cy="613204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4CEBDDAB-7D9E-A34A-8ACC-BA3E8C5FFDF0}"/>
                </a:ext>
              </a:extLst>
            </p:cNvPr>
            <p:cNvSpPr/>
            <p:nvPr userDrawn="1"/>
          </p:nvSpPr>
          <p:spPr>
            <a:xfrm rot="16200000">
              <a:off x="7837274" y="2503274"/>
              <a:ext cx="613204" cy="8096248"/>
            </a:xfrm>
            <a:prstGeom prst="rtTriangle">
              <a:avLst/>
            </a:prstGeom>
            <a:solidFill>
              <a:srgbClr val="00B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6BB8CF34-5169-D447-9A91-9C618315B091}"/>
                </a:ext>
              </a:extLst>
            </p:cNvPr>
            <p:cNvSpPr/>
            <p:nvPr userDrawn="1"/>
          </p:nvSpPr>
          <p:spPr>
            <a:xfrm rot="5400000" flipH="1">
              <a:off x="4074897" y="5554448"/>
              <a:ext cx="276653" cy="2330450"/>
            </a:xfrm>
            <a:prstGeom prst="rtTriangle">
              <a:avLst/>
            </a:prstGeom>
            <a:solidFill>
              <a:srgbClr val="BE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63C85B8-24FD-4255-8342-1113ECE553A8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Fairtrade brand logo" title="Choose the world you want">
            <a:extLst>
              <a:ext uri="{FF2B5EF4-FFF2-40B4-BE49-F238E27FC236}">
                <a16:creationId xmlns:a16="http://schemas.microsoft.com/office/drawing/2014/main" id="{B4B2FB0C-4990-6E44-A9C1-C3111E7A0A2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222" y="201083"/>
            <a:ext cx="2015482" cy="570909"/>
          </a:xfrm>
          <a:prstGeom prst="rect">
            <a:avLst/>
          </a:prstGeom>
        </p:spPr>
      </p:pic>
      <p:grpSp>
        <p:nvGrpSpPr>
          <p:cNvPr id="11" name="Group 10" title="Blue and green border to frame page">
            <a:extLst>
              <a:ext uri="{FF2B5EF4-FFF2-40B4-BE49-F238E27FC236}">
                <a16:creationId xmlns:a16="http://schemas.microsoft.com/office/drawing/2014/main" id="{6AB9B9A2-A79E-0D4D-A69B-AFE4DA38043D}"/>
              </a:ext>
            </a:extLst>
          </p:cNvPr>
          <p:cNvGrpSpPr/>
          <p:nvPr userDrawn="1"/>
        </p:nvGrpSpPr>
        <p:grpSpPr>
          <a:xfrm flipH="1" flipV="1">
            <a:off x="0" y="891915"/>
            <a:ext cx="12192000" cy="239845"/>
            <a:chOff x="-1" y="2683914"/>
            <a:chExt cx="9144002" cy="798183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24F313B5-ED44-1148-9E25-0A17CDE4943E}"/>
                </a:ext>
              </a:extLst>
            </p:cNvPr>
            <p:cNvSpPr/>
            <p:nvPr userDrawn="1"/>
          </p:nvSpPr>
          <p:spPr>
            <a:xfrm rot="5400000" flipH="1">
              <a:off x="1587106" y="1096807"/>
              <a:ext cx="798179" cy="3972394"/>
            </a:xfrm>
            <a:prstGeom prst="rtTriangle">
              <a:avLst/>
            </a:prstGeom>
            <a:solidFill>
              <a:srgbClr val="BED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D385A137-9C79-0148-9D0A-6E1F97983D6A}"/>
                </a:ext>
              </a:extLst>
            </p:cNvPr>
            <p:cNvSpPr/>
            <p:nvPr userDrawn="1"/>
          </p:nvSpPr>
          <p:spPr>
            <a:xfrm rot="16200000">
              <a:off x="4789275" y="-872629"/>
              <a:ext cx="613204" cy="8096248"/>
            </a:xfrm>
            <a:prstGeom prst="rtTriangle">
              <a:avLst/>
            </a:prstGeom>
            <a:solidFill>
              <a:srgbClr val="00B9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9634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35" r:id="rId5"/>
    <p:sldLayoutId id="214748383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VeneerLowRes" panose="02000806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8">
            <a:extLst>
              <a:ext uri="{FF2B5EF4-FFF2-40B4-BE49-F238E27FC236}">
                <a16:creationId xmlns:a16="http://schemas.microsoft.com/office/drawing/2014/main" id="{33ABF69A-1800-CC41-B146-4A8FAE4221A0}"/>
              </a:ext>
            </a:extLst>
          </p:cNvPr>
          <p:cNvSpPr/>
          <p:nvPr userDrawn="1"/>
        </p:nvSpPr>
        <p:spPr>
          <a:xfrm>
            <a:off x="0" y="-6350"/>
            <a:ext cx="12192000" cy="6872588"/>
          </a:xfrm>
          <a:prstGeom prst="rect">
            <a:avLst/>
          </a:prstGeom>
          <a:solidFill>
            <a:srgbClr val="00B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Fairtrade brand logo" title="Choose the world you want">
            <a:extLst>
              <a:ext uri="{FF2B5EF4-FFF2-40B4-BE49-F238E27FC236}">
                <a16:creationId xmlns:a16="http://schemas.microsoft.com/office/drawing/2014/main" id="{B4B2FB0C-4990-6E44-A9C1-C3111E7A0A2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222" y="201083"/>
            <a:ext cx="2015482" cy="5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3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>
            <a:extLst>
              <a:ext uri="{FF2B5EF4-FFF2-40B4-BE49-F238E27FC236}">
                <a16:creationId xmlns:a16="http://schemas.microsoft.com/office/drawing/2014/main" id="{0BA44180-162D-B645-93E3-C83E10BD5DDB}"/>
              </a:ext>
            </a:extLst>
          </p:cNvPr>
          <p:cNvSpPr/>
          <p:nvPr userDrawn="1"/>
        </p:nvSpPr>
        <p:spPr>
          <a:xfrm>
            <a:off x="0" y="0"/>
            <a:ext cx="12192000" cy="6872588"/>
          </a:xfrm>
          <a:prstGeom prst="rect">
            <a:avLst/>
          </a:prstGeom>
          <a:solidFill>
            <a:srgbClr val="BE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Fairtrade brand logo" title="Choose the world you want">
            <a:extLst>
              <a:ext uri="{FF2B5EF4-FFF2-40B4-BE49-F238E27FC236}">
                <a16:creationId xmlns:a16="http://schemas.microsoft.com/office/drawing/2014/main" id="{B4B2FB0C-4990-6E44-A9C1-C3111E7A0A2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2222" y="201083"/>
            <a:ext cx="2015482" cy="57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43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93" r:id="rId2"/>
    <p:sldLayoutId id="21474837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B0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tree&#10;&#10;Description automatically generated">
            <a:extLst>
              <a:ext uri="{FF2B5EF4-FFF2-40B4-BE49-F238E27FC236}">
                <a16:creationId xmlns:a16="http://schemas.microsoft.com/office/drawing/2014/main" id="{D1B3D1B6-F997-4542-902B-46C8314BB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467707" cy="685800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327A9F-6DBD-1D45-8262-DD66D82187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566" y="5817873"/>
            <a:ext cx="4041985" cy="86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8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37973" y="6185775"/>
            <a:ext cx="7173479" cy="861774"/>
          </a:xfrm>
        </p:spPr>
        <p:txBody>
          <a:bodyPr/>
          <a:lstStyle/>
          <a:p>
            <a:r>
              <a:rPr lang="en-US" sz="2000">
                <a:latin typeface="VeneerLowRes" panose="02000806000000000000"/>
              </a:rPr>
              <a:t>FAIRTRADE FORTNIGHT </a:t>
            </a:r>
          </a:p>
          <a:p>
            <a:r>
              <a:rPr lang="en-US" sz="2000">
                <a:latin typeface="VeneerLowRes" panose="02000806000000000000"/>
              </a:rPr>
              <a:t>22 FEBRUARY – 8 MARCH 2021</a:t>
            </a:r>
          </a:p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u="sng" dirty="0"/>
              <a:t>Thursday  4</a:t>
            </a:r>
            <a:r>
              <a:rPr lang="en-US" sz="2800" u="sng" baseline="30000" dirty="0"/>
              <a:t>th</a:t>
            </a:r>
            <a:r>
              <a:rPr lang="en-US" sz="2800" u="sng" dirty="0"/>
              <a:t> March 2021</a:t>
            </a:r>
            <a:br>
              <a:rPr lang="en-US" sz="2800" u="sng" dirty="0"/>
            </a:br>
            <a:r>
              <a:rPr lang="en-US" sz="2800" u="sng" dirty="0"/>
              <a:t> Can I understand the difference between a want and a need?</a:t>
            </a:r>
            <a:endParaRPr lang="en-GB" sz="2800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3A8D0-879F-4C92-9075-C9E5F3BDDCB9}"/>
              </a:ext>
            </a:extLst>
          </p:cNvPr>
          <p:cNvSpPr txBox="1"/>
          <p:nvPr/>
        </p:nvSpPr>
        <p:spPr>
          <a:xfrm>
            <a:off x="8780016" y="23712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Lesson 5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68C924-CACA-46BA-907B-19CD4262B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5153025"/>
            <a:ext cx="76295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6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222" y="1189158"/>
            <a:ext cx="6528141" cy="1613581"/>
          </a:xfrm>
        </p:spPr>
        <p:txBody>
          <a:bodyPr>
            <a:normAutofit/>
          </a:bodyPr>
          <a:lstStyle/>
          <a:p>
            <a:br>
              <a:rPr lang="en-GB" dirty="0"/>
            </a:br>
            <a:r>
              <a:rPr lang="en-US" dirty="0"/>
              <a:t>  </a:t>
            </a: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142670-7CA1-41AC-A0F7-BDA517688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141" y="1912421"/>
            <a:ext cx="5555559" cy="120158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D8DDC17-EA03-47E8-9086-B472BA1C31C2}"/>
              </a:ext>
            </a:extLst>
          </p:cNvPr>
          <p:cNvSpPr txBox="1">
            <a:spLocks/>
          </p:cNvSpPr>
          <p:nvPr/>
        </p:nvSpPr>
        <p:spPr>
          <a:xfrm>
            <a:off x="5371622" y="1341558"/>
            <a:ext cx="6528141" cy="1613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neerLowRes" panose="02000806000000000000" pitchFamily="2" charset="0"/>
                <a:ea typeface="+mj-ea"/>
                <a:cs typeface="+mj-cs"/>
              </a:defRPr>
            </a:lvl1pPr>
          </a:lstStyle>
          <a:p>
            <a:br>
              <a:rPr lang="en-GB"/>
            </a:br>
            <a:r>
              <a:rPr lang="en-US"/>
              <a:t>  </a:t>
            </a: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1B6608-529C-4936-A2E4-17821E944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9623" y="17503"/>
            <a:ext cx="2010039" cy="23433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924FDA-311C-41F3-907B-4DBB0105A825}"/>
              </a:ext>
            </a:extLst>
          </p:cNvPr>
          <p:cNvSpPr txBox="1"/>
          <p:nvPr/>
        </p:nvSpPr>
        <p:spPr>
          <a:xfrm>
            <a:off x="5556353" y="3391115"/>
            <a:ext cx="49039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is a difference between things that a human needs and things that a human wants.</a:t>
            </a:r>
          </a:p>
          <a:p>
            <a:r>
              <a:rPr lang="en-GB" dirty="0"/>
              <a:t>A need is something a person needs to survive and a want is something nice to have.</a:t>
            </a:r>
          </a:p>
          <a:p>
            <a:endParaRPr lang="en-GB" dirty="0"/>
          </a:p>
          <a:p>
            <a:r>
              <a:rPr lang="en-GB" dirty="0"/>
              <a:t>Divide the cards into wants and needs.</a:t>
            </a:r>
          </a:p>
          <a:p>
            <a:endParaRPr lang="en-GB" dirty="0"/>
          </a:p>
          <a:p>
            <a:r>
              <a:rPr lang="en-GB" dirty="0"/>
              <a:t>Now make a list of all the things a human needs to live a healthy life.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33C6D3-B0C3-4814-B019-DC2B8E1BD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62" y="3540090"/>
            <a:ext cx="3630246" cy="228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29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3341-D97C-4F30-9CEC-0E1E9958F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686" y="1935256"/>
            <a:ext cx="6894528" cy="57785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C48DF8-5AF6-4A4D-8AB3-0421D4CFC275}"/>
              </a:ext>
            </a:extLst>
          </p:cNvPr>
          <p:cNvSpPr txBox="1"/>
          <p:nvPr/>
        </p:nvSpPr>
        <p:spPr>
          <a:xfrm>
            <a:off x="4882718" y="868247"/>
            <a:ext cx="6237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Now think about the importance of earning money.</a:t>
            </a:r>
          </a:p>
          <a:p>
            <a:endParaRPr lang="en-GB" dirty="0"/>
          </a:p>
          <a:p>
            <a:r>
              <a:rPr lang="en-GB" dirty="0"/>
              <a:t>Which of the cards do you think you would need to pay for?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FAF26D-3F8D-47DE-963C-B3BF31FB7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914" y="2284174"/>
            <a:ext cx="7143750" cy="10001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A8B9DA-9A47-4DDE-A60A-71C5B27C62E5}"/>
              </a:ext>
            </a:extLst>
          </p:cNvPr>
          <p:cNvSpPr/>
          <p:nvPr/>
        </p:nvSpPr>
        <p:spPr>
          <a:xfrm>
            <a:off x="4946726" y="2284174"/>
            <a:ext cx="2533066" cy="228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D338C9-DA62-4836-ACA4-612C3466EEF7}"/>
              </a:ext>
            </a:extLst>
          </p:cNvPr>
          <p:cNvSpPr txBox="1"/>
          <p:nvPr/>
        </p:nvSpPr>
        <p:spPr>
          <a:xfrm>
            <a:off x="7240517" y="221397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938648-702F-48C2-933B-DDE6BC6988AC}"/>
              </a:ext>
            </a:extLst>
          </p:cNvPr>
          <p:cNvSpPr/>
          <p:nvPr/>
        </p:nvSpPr>
        <p:spPr>
          <a:xfrm>
            <a:off x="5016246" y="3210494"/>
            <a:ext cx="7165086" cy="289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6BDDB3-D142-4454-9B74-CCD200BC8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219" y="3981687"/>
            <a:ext cx="3630246" cy="228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31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558B3-1449-4244-AA83-CEFFCBE4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8109929" y="1539477"/>
            <a:ext cx="3829050" cy="3383280"/>
          </a:xfrm>
        </p:spPr>
        <p:txBody>
          <a:bodyPr>
            <a:normAutofit fontScale="90000"/>
          </a:bodyPr>
          <a:lstStyle/>
          <a:p>
            <a:r>
              <a:rPr lang="en-GB" sz="2000" dirty="0"/>
              <a:t>Here is Therese’s story. It shows how Fairtrade can help farmers and workers to meet their basic needs.</a:t>
            </a: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Write a paragraph about how important it is to have your basic needs met.</a:t>
            </a: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What else can you discover about Fairtrade?</a:t>
            </a:r>
            <a:br>
              <a:rPr lang="en-GB" sz="2000" dirty="0"/>
            </a:br>
            <a:br>
              <a:rPr lang="en-GB" dirty="0"/>
            </a:b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B14195-1420-4F46-A6E8-0C4BC104F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036"/>
            <a:ext cx="7776724" cy="628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1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31141" y="949910"/>
            <a:ext cx="6612680" cy="52498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2665" r="8666"/>
          <a:stretch/>
        </p:blipFill>
        <p:spPr>
          <a:xfrm>
            <a:off x="0" y="0"/>
            <a:ext cx="3596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8585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Fairtrade Final">
      <a:dk1>
        <a:srgbClr val="000000"/>
      </a:dk1>
      <a:lt1>
        <a:srgbClr val="FFFFFF"/>
      </a:lt1>
      <a:dk2>
        <a:srgbClr val="00B9E3"/>
      </a:dk2>
      <a:lt2>
        <a:srgbClr val="BDD600"/>
      </a:lt2>
      <a:accent1>
        <a:srgbClr val="00B9E3"/>
      </a:accent1>
      <a:accent2>
        <a:srgbClr val="BDD600"/>
      </a:accent2>
      <a:accent3>
        <a:srgbClr val="919191"/>
      </a:accent3>
      <a:accent4>
        <a:srgbClr val="80379B"/>
      </a:accent4>
      <a:accent5>
        <a:srgbClr val="E0119D"/>
      </a:accent5>
      <a:accent6>
        <a:srgbClr val="FECB00"/>
      </a:accent6>
      <a:hlink>
        <a:srgbClr val="00B9E3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vider slides">
  <a:themeElements>
    <a:clrScheme name="Fairtrade Final">
      <a:dk1>
        <a:srgbClr val="000000"/>
      </a:dk1>
      <a:lt1>
        <a:srgbClr val="FFFFFF"/>
      </a:lt1>
      <a:dk2>
        <a:srgbClr val="00B9E3"/>
      </a:dk2>
      <a:lt2>
        <a:srgbClr val="BDD600"/>
      </a:lt2>
      <a:accent1>
        <a:srgbClr val="00B9E3"/>
      </a:accent1>
      <a:accent2>
        <a:srgbClr val="BDD600"/>
      </a:accent2>
      <a:accent3>
        <a:srgbClr val="919191"/>
      </a:accent3>
      <a:accent4>
        <a:srgbClr val="80379B"/>
      </a:accent4>
      <a:accent5>
        <a:srgbClr val="E0119D"/>
      </a:accent5>
      <a:accent6>
        <a:srgbClr val="FECB00"/>
      </a:accent6>
      <a:hlink>
        <a:srgbClr val="00B9E3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pages">
  <a:themeElements>
    <a:clrScheme name="Fairtrade Final">
      <a:dk1>
        <a:srgbClr val="000000"/>
      </a:dk1>
      <a:lt1>
        <a:srgbClr val="FFFFFF"/>
      </a:lt1>
      <a:dk2>
        <a:srgbClr val="00B9E3"/>
      </a:dk2>
      <a:lt2>
        <a:srgbClr val="BDD600"/>
      </a:lt2>
      <a:accent1>
        <a:srgbClr val="00B9E3"/>
      </a:accent1>
      <a:accent2>
        <a:srgbClr val="BDD600"/>
      </a:accent2>
      <a:accent3>
        <a:srgbClr val="919191"/>
      </a:accent3>
      <a:accent4>
        <a:srgbClr val="80379B"/>
      </a:accent4>
      <a:accent5>
        <a:srgbClr val="E0119D"/>
      </a:accent5>
      <a:accent6>
        <a:srgbClr val="FECB00"/>
      </a:accent6>
      <a:hlink>
        <a:srgbClr val="00B9E3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ue flash slides">
  <a:themeElements>
    <a:clrScheme name="Fairtrade Final">
      <a:dk1>
        <a:srgbClr val="000000"/>
      </a:dk1>
      <a:lt1>
        <a:srgbClr val="FFFFFF"/>
      </a:lt1>
      <a:dk2>
        <a:srgbClr val="00B9E3"/>
      </a:dk2>
      <a:lt2>
        <a:srgbClr val="BDD600"/>
      </a:lt2>
      <a:accent1>
        <a:srgbClr val="00B9E3"/>
      </a:accent1>
      <a:accent2>
        <a:srgbClr val="BDD600"/>
      </a:accent2>
      <a:accent3>
        <a:srgbClr val="919191"/>
      </a:accent3>
      <a:accent4>
        <a:srgbClr val="80379B"/>
      </a:accent4>
      <a:accent5>
        <a:srgbClr val="E0119D"/>
      </a:accent5>
      <a:accent6>
        <a:srgbClr val="FECB00"/>
      </a:accent6>
      <a:hlink>
        <a:srgbClr val="00B9E3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reen flash slides">
  <a:themeElements>
    <a:clrScheme name="Fairtrade Final">
      <a:dk1>
        <a:srgbClr val="000000"/>
      </a:dk1>
      <a:lt1>
        <a:srgbClr val="FFFFFF"/>
      </a:lt1>
      <a:dk2>
        <a:srgbClr val="00B9E3"/>
      </a:dk2>
      <a:lt2>
        <a:srgbClr val="BDD600"/>
      </a:lt2>
      <a:accent1>
        <a:srgbClr val="00B9E3"/>
      </a:accent1>
      <a:accent2>
        <a:srgbClr val="BDD600"/>
      </a:accent2>
      <a:accent3>
        <a:srgbClr val="919191"/>
      </a:accent3>
      <a:accent4>
        <a:srgbClr val="80379B"/>
      </a:accent4>
      <a:accent5>
        <a:srgbClr val="E0119D"/>
      </a:accent5>
      <a:accent6>
        <a:srgbClr val="FECB00"/>
      </a:accent6>
      <a:hlink>
        <a:srgbClr val="00B9E3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nd slides">
  <a:themeElements>
    <a:clrScheme name="Fairtrade Final">
      <a:dk1>
        <a:srgbClr val="000000"/>
      </a:dk1>
      <a:lt1>
        <a:srgbClr val="FFFFFF"/>
      </a:lt1>
      <a:dk2>
        <a:srgbClr val="00B9E3"/>
      </a:dk2>
      <a:lt2>
        <a:srgbClr val="BDD600"/>
      </a:lt2>
      <a:accent1>
        <a:srgbClr val="00B9E3"/>
      </a:accent1>
      <a:accent2>
        <a:srgbClr val="BDD600"/>
      </a:accent2>
      <a:accent3>
        <a:srgbClr val="919191"/>
      </a:accent3>
      <a:accent4>
        <a:srgbClr val="80379B"/>
      </a:accent4>
      <a:accent5>
        <a:srgbClr val="E0119D"/>
      </a:accent5>
      <a:accent6>
        <a:srgbClr val="FECB00"/>
      </a:accent6>
      <a:hlink>
        <a:srgbClr val="00B9E3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Generic Slide Master">
  <a:themeElements>
    <a:clrScheme name="Fairtrade Colours">
      <a:dk1>
        <a:srgbClr val="9A9B9C"/>
      </a:dk1>
      <a:lt1>
        <a:srgbClr val="FFFFFF"/>
      </a:lt1>
      <a:dk2>
        <a:srgbClr val="00B9E3"/>
      </a:dk2>
      <a:lt2>
        <a:srgbClr val="FFFFFF"/>
      </a:lt2>
      <a:accent1>
        <a:srgbClr val="BED600"/>
      </a:accent1>
      <a:accent2>
        <a:srgbClr val="80379B"/>
      </a:accent2>
      <a:accent3>
        <a:srgbClr val="FECB00"/>
      </a:accent3>
      <a:accent4>
        <a:srgbClr val="FFA02F"/>
      </a:accent4>
      <a:accent5>
        <a:srgbClr val="E00034"/>
      </a:accent5>
      <a:accent6>
        <a:srgbClr val="E0119D"/>
      </a:accent6>
      <a:hlink>
        <a:srgbClr val="00B9E3"/>
      </a:hlink>
      <a:folHlink>
        <a:srgbClr val="9A9B9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72192FD0F6EA4FB27BFB7C3F7CF7E1" ma:contentTypeVersion="12" ma:contentTypeDescription="Create a new document." ma:contentTypeScope="" ma:versionID="20f05eea87565e763d979cab09690d86">
  <xsd:schema xmlns:xsd="http://www.w3.org/2001/XMLSchema" xmlns:xs="http://www.w3.org/2001/XMLSchema" xmlns:p="http://schemas.microsoft.com/office/2006/metadata/properties" xmlns:ns2="d1baadc5-9d85-490c-a054-a2df2c95df10" xmlns:ns3="5ad4863d-8d43-4c28-87e5-68db605867b9" targetNamespace="http://schemas.microsoft.com/office/2006/metadata/properties" ma:root="true" ma:fieldsID="97e0d920e42abe5b004562fab2a409e8" ns2:_="" ns3:_="">
    <xsd:import namespace="d1baadc5-9d85-490c-a054-a2df2c95df10"/>
    <xsd:import namespace="5ad4863d-8d43-4c28-87e5-68db605867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aadc5-9d85-490c-a054-a2df2c95df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4863d-8d43-4c28-87e5-68db605867b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2B0E0D-3ED4-4B6F-A733-9003321A3D28}">
  <ds:schemaRefs>
    <ds:schemaRef ds:uri="http://www.w3.org/XML/1998/namespace"/>
    <ds:schemaRef ds:uri="http://purl.org/dc/terms/"/>
    <ds:schemaRef ds:uri="http://purl.org/dc/elements/1.1/"/>
    <ds:schemaRef ds:uri="d1baadc5-9d85-490c-a054-a2df2c95df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ad4863d-8d43-4c28-87e5-68db605867b9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8EDA525-BF31-4057-8F4E-CD8AF3CFA6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1AF44C-7C29-4E99-A487-387B8119DC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baadc5-9d85-490c-a054-a2df2c95df10"/>
    <ds:schemaRef ds:uri="5ad4863d-8d43-4c28-87e5-68db605867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205</Words>
  <Application>Microsoft Office PowerPoint</Application>
  <PresentationFormat>Widescreen</PresentationFormat>
  <Paragraphs>22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Veneer</vt:lpstr>
      <vt:lpstr>VeneerLowRes</vt:lpstr>
      <vt:lpstr>Title slides</vt:lpstr>
      <vt:lpstr>Divider slides</vt:lpstr>
      <vt:lpstr>Content pages</vt:lpstr>
      <vt:lpstr>Blue flash slides</vt:lpstr>
      <vt:lpstr>Green flash slides</vt:lpstr>
      <vt:lpstr>End slides</vt:lpstr>
      <vt:lpstr>5_Generic Slide Master</vt:lpstr>
      <vt:lpstr>Thursday  4th March 2021  Can I understand the difference between a want and a need?</vt:lpstr>
      <vt:lpstr>   </vt:lpstr>
      <vt:lpstr> </vt:lpstr>
      <vt:lpstr>Here is Therese’s story. It shows how Fairtrade can help farmers and workers to meet their basic needs.   Write a paragraph about how important it is to have your basic needs met.    What else can you discover about Fairtrade?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Ball</dc:creator>
  <cp:lastModifiedBy>Tracy Whittam</cp:lastModifiedBy>
  <cp:revision>47</cp:revision>
  <dcterms:created xsi:type="dcterms:W3CDTF">2020-11-24T09:11:36Z</dcterms:created>
  <dcterms:modified xsi:type="dcterms:W3CDTF">2021-02-27T14:38:38Z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0x0101005E72192FD0F6EA4FB27BFB7C3F7CF7E1</vt:lpwstr>
  </property>
</Properties>
</file>