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6" r:id="rId5"/>
    <p:sldMasterId id="2147483796" r:id="rId6"/>
    <p:sldMasterId id="2147483690" r:id="rId7"/>
    <p:sldMasterId id="2147483771" r:id="rId8"/>
    <p:sldMasterId id="2147483716" r:id="rId9"/>
    <p:sldMasterId id="2147483833" r:id="rId10"/>
  </p:sldMasterIdLst>
  <p:notesMasterIdLst>
    <p:notesMasterId r:id="rId17"/>
  </p:notesMasterIdLst>
  <p:handoutMasterIdLst>
    <p:handoutMasterId r:id="rId18"/>
  </p:handoutMasterIdLst>
  <p:sldIdLst>
    <p:sldId id="323" r:id="rId11"/>
    <p:sldId id="360" r:id="rId12"/>
    <p:sldId id="359" r:id="rId13"/>
    <p:sldId id="361" r:id="rId14"/>
    <p:sldId id="362" r:id="rId15"/>
    <p:sldId id="3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EF7E46-A7F6-4C5E-88A2-CAA998730E01}">
          <p14:sldIdLst>
            <p14:sldId id="323"/>
            <p14:sldId id="360"/>
            <p14:sldId id="359"/>
            <p14:sldId id="361"/>
            <p14:sldId id="362"/>
            <p14:sldId id="363"/>
          </p14:sldIdLst>
        </p14:section>
        <p14:section name="Untitled Section" id="{598F57F6-2702-4705-A43C-607244A71F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00"/>
    <a:srgbClr val="00B9E5"/>
    <a:srgbClr val="CBD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8" autoAdjust="0"/>
    <p:restoredTop sz="95268" autoAdjust="0"/>
  </p:normalViewPr>
  <p:slideViewPr>
    <p:cSldViewPr snapToGrid="0">
      <p:cViewPr varScale="1">
        <p:scale>
          <a:sx n="84" d="100"/>
          <a:sy n="84" d="100"/>
        </p:scale>
        <p:origin x="590"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530D97-8A1B-4434-AB55-95DE88932D46}" type="datetimeFigureOut">
              <a:rPr lang="en-GB" smtClean="0"/>
              <a:t>27/02/2021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B02F0-C37D-463D-AC27-3178F5BB1A42}" type="slidenum">
              <a:rPr lang="en-GB" smtClean="0"/>
              <a:t>‹#›</a:t>
            </a:fld>
            <a:endParaRPr lang="en-GB"/>
          </a:p>
        </p:txBody>
      </p:sp>
    </p:spTree>
    <p:extLst>
      <p:ext uri="{BB962C8B-B14F-4D97-AF65-F5344CB8AC3E}">
        <p14:creationId xmlns:p14="http://schemas.microsoft.com/office/powerpoint/2010/main" val="17339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A2674-A122-4EB0-A132-03AD0FCDC342}" type="datetimeFigureOut">
              <a:rPr lang="en-GB" smtClean="0"/>
              <a:t>27/02/2021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A1FBB-3C13-46E2-9B51-36A8C58A2DC6}" type="slidenum">
              <a:rPr lang="en-GB" smtClean="0"/>
              <a:t>‹#›</a:t>
            </a:fld>
            <a:endParaRPr lang="en-GB"/>
          </a:p>
        </p:txBody>
      </p:sp>
    </p:spTree>
    <p:extLst>
      <p:ext uri="{BB962C8B-B14F-4D97-AF65-F5344CB8AC3E}">
        <p14:creationId xmlns:p14="http://schemas.microsoft.com/office/powerpoint/2010/main" val="40498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1</a:t>
            </a:fld>
            <a:endParaRPr lang="en-GB"/>
          </a:p>
        </p:txBody>
      </p:sp>
    </p:spTree>
    <p:extLst>
      <p:ext uri="{BB962C8B-B14F-4D97-AF65-F5344CB8AC3E}">
        <p14:creationId xmlns:p14="http://schemas.microsoft.com/office/powerpoint/2010/main" val="75550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3</a:t>
            </a:fld>
            <a:endParaRPr lang="en-GB"/>
          </a:p>
        </p:txBody>
      </p:sp>
    </p:spTree>
    <p:extLst>
      <p:ext uri="{BB962C8B-B14F-4D97-AF65-F5344CB8AC3E}">
        <p14:creationId xmlns:p14="http://schemas.microsoft.com/office/powerpoint/2010/main" val="1399675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youtube.com/user/Fairtradefoundation" TargetMode="External"/><Relationship Id="rId3" Type="http://schemas.openxmlformats.org/officeDocument/2006/relationships/image" Target="../media/image37.png"/><Relationship Id="rId7" Type="http://schemas.openxmlformats.org/officeDocument/2006/relationships/hyperlink" Target="https://www.instagram.com/fairtradeuk/?hl=en" TargetMode="Externa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38.png"/><Relationship Id="rId11" Type="http://schemas.openxmlformats.org/officeDocument/2006/relationships/hyperlink" Target="https://twitter.com/FairtradeUK?ref_src=twsrc%5egoogle|twcamp%5eserp|twgr%5eauthor" TargetMode="External"/><Relationship Id="rId5" Type="http://schemas.openxmlformats.org/officeDocument/2006/relationships/hyperlink" Target="https://www.facebook.com/FairtradeFoundation/" TargetMode="External"/><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hyperlink" Target="https://www.linkedin.com/company/the-fairtrade-foundation/" TargetMode="External"/><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twitter.com/FairtradeUK?ref_src=twsrc%5egoogle|twcamp%5eserp|twgr%5eauthor" TargetMode="External"/><Relationship Id="rId3" Type="http://schemas.openxmlformats.org/officeDocument/2006/relationships/hyperlink" Target="https://action.fairtrade.org.uk/page/60826/subscribe/1" TargetMode="External"/><Relationship Id="rId7" Type="http://schemas.openxmlformats.org/officeDocument/2006/relationships/hyperlink" Target="https://www.facebook.com/FairtradeFoundation/" TargetMode="External"/><Relationship Id="rId12" Type="http://schemas.openxmlformats.org/officeDocument/2006/relationships/image" Target="../media/image40.png"/><Relationship Id="rId2" Type="http://schemas.openxmlformats.org/officeDocument/2006/relationships/image" Target="../media/image36.png"/><Relationship Id="rId16" Type="http://schemas.openxmlformats.org/officeDocument/2006/relationships/image" Target="../media/image42.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hyperlink" Target="https://www.linkedin.com/company/the-fairtrade-foundation/" TargetMode="External"/><Relationship Id="rId5" Type="http://schemas.openxmlformats.org/officeDocument/2006/relationships/hyperlink" Target="https://www.fairtrade.org.uk/for-business/" TargetMode="External"/><Relationship Id="rId15" Type="http://schemas.openxmlformats.org/officeDocument/2006/relationships/hyperlink" Target="https://www.youtube.com/user/Fairtradefoundation" TargetMode="External"/><Relationship Id="rId10" Type="http://schemas.openxmlformats.org/officeDocument/2006/relationships/image" Target="../media/image39.png"/><Relationship Id="rId4" Type="http://schemas.openxmlformats.org/officeDocument/2006/relationships/hyperlink" Target="https://fairfile.fairtrade.org.uk/fairfile/index.php/s/I7hIkRVs9qNQFT1" TargetMode="External"/><Relationship Id="rId9" Type="http://schemas.openxmlformats.org/officeDocument/2006/relationships/hyperlink" Target="https://www.instagram.com/fairtradeuk/?hl=en" TargetMode="External"/><Relationship Id="rId14" Type="http://schemas.openxmlformats.org/officeDocument/2006/relationships/image" Target="../media/image41.png"/></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linkedin.com/company/the-fairtrade-foundation/" TargetMode="External"/><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hyperlink" Target="https://www.youtube.com/user/Fairtradefoundation" TargetMode="External"/><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hyperlink" Target="https://www.instagram.com/fairtradeuk/?hl=en"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twitter.com/FairtradeUK?ref_src=twsrc%5egoogle|twcamp%5eserp|twgr%5eauthor" TargetMode="External"/><Relationship Id="rId4" Type="http://schemas.openxmlformats.org/officeDocument/2006/relationships/hyperlink" Target="https://www.facebook.com/FairtradeFoundation/" TargetMode="External"/><Relationship Id="rId9" Type="http://schemas.openxmlformats.org/officeDocument/2006/relationships/image" Target="../media/image4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6" name="Manual Input 1" descr="Blue strip sitting diagonally at the bottom of the image" title="Blue strip">
            <a:extLst>
              <a:ext uri="{FF2B5EF4-FFF2-40B4-BE49-F238E27FC236}">
                <a16:creationId xmlns:a16="http://schemas.microsoft.com/office/drawing/2014/main" id="{982FAD24-E141-5544-AE54-D73F6B544E74}"/>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2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7">
    <p:spTree>
      <p:nvGrpSpPr>
        <p:cNvPr id="1" name=""/>
        <p:cNvGrpSpPr/>
        <p:nvPr/>
      </p:nvGrpSpPr>
      <p:grpSpPr>
        <a:xfrm>
          <a:off x="0" y="0"/>
          <a:ext cx="0" cy="0"/>
          <a:chOff x="0" y="0"/>
          <a:chExt cx="0" cy="0"/>
        </a:xfrm>
      </p:grpSpPr>
      <p:pic>
        <p:nvPicPr>
          <p:cNvPr id="3" name="Picture 2" descr="Photograph showing the backs of three people as they look over the Gola Rainforest in Sierra Leone." title="Guardians of the rainforest">
            <a:extLst>
              <a:ext uri="{FF2B5EF4-FFF2-40B4-BE49-F238E27FC236}">
                <a16:creationId xmlns:a16="http://schemas.microsoft.com/office/drawing/2014/main" id="{82936CD0-4460-1B47-9178-438AA6D25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038"/>
          <a:stretch/>
        </p:blipFill>
        <p:spPr>
          <a:xfrm>
            <a:off x="0" y="-4462"/>
            <a:ext cx="10666194" cy="6862462"/>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4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8">
    <p:spTree>
      <p:nvGrpSpPr>
        <p:cNvPr id="1" name=""/>
        <p:cNvGrpSpPr/>
        <p:nvPr/>
      </p:nvGrpSpPr>
      <p:grpSpPr>
        <a:xfrm>
          <a:off x="0" y="0"/>
          <a:ext cx="0" cy="0"/>
          <a:chOff x="0" y="0"/>
          <a:chExt cx="0" cy="0"/>
        </a:xfrm>
      </p:grpSpPr>
      <p:pic>
        <p:nvPicPr>
          <p:cNvPr id="3" name="Picture 2" descr="Girl writing on blackboard at school" title="Education">
            <a:extLst>
              <a:ext uri="{FF2B5EF4-FFF2-40B4-BE49-F238E27FC236}">
                <a16:creationId xmlns:a16="http://schemas.microsoft.com/office/drawing/2014/main" id="{305BF768-2AD5-5A41-9A87-658F20FA7F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88964" cy="687049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63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9">
    <p:spTree>
      <p:nvGrpSpPr>
        <p:cNvPr id="1" name=""/>
        <p:cNvGrpSpPr/>
        <p:nvPr/>
      </p:nvGrpSpPr>
      <p:grpSpPr>
        <a:xfrm>
          <a:off x="0" y="0"/>
          <a:ext cx="0" cy="0"/>
          <a:chOff x="0" y="0"/>
          <a:chExt cx="0" cy="0"/>
        </a:xfrm>
      </p:grpSpPr>
      <p:pic>
        <p:nvPicPr>
          <p:cNvPr id="3" name="Picture 2" descr="Photograph of irrigation system that has been funded by Fairtrade premium" title="Irrigation">
            <a:extLst>
              <a:ext uri="{FF2B5EF4-FFF2-40B4-BE49-F238E27FC236}">
                <a16:creationId xmlns:a16="http://schemas.microsoft.com/office/drawing/2014/main" id="{B943BFB6-9674-3945-A4D9-03E89C5773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7" b="-7925"/>
          <a:stretch/>
        </p:blipFill>
        <p:spPr>
          <a:xfrm>
            <a:off x="-28575" y="-9525"/>
            <a:ext cx="5501390" cy="6096000"/>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75"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11"/>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910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C09B6-1454-0742-8B5D-3EF89686C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829085" y="829086"/>
            <a:ext cx="6858002" cy="519983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747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1">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Picture of a doctor taking a patients blood pressure" title="Healthcare">
            <a:extLst>
              <a:ext uri="{FF2B5EF4-FFF2-40B4-BE49-F238E27FC236}">
                <a16:creationId xmlns:a16="http://schemas.microsoft.com/office/drawing/2014/main" id="{D018C62C-38EB-244F-83B6-D8334787C1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1" cy="6866238"/>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942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12">
    <p:spTree>
      <p:nvGrpSpPr>
        <p:cNvPr id="1" name=""/>
        <p:cNvGrpSpPr/>
        <p:nvPr/>
      </p:nvGrpSpPr>
      <p:grpSpPr>
        <a:xfrm>
          <a:off x="0" y="0"/>
          <a:ext cx="0" cy="0"/>
          <a:chOff x="0" y="0"/>
          <a:chExt cx="0" cy="0"/>
        </a:xfrm>
      </p:grpSpPr>
      <p:pic>
        <p:nvPicPr>
          <p:cNvPr id="3" name="Picture 2" descr="Photograph of graduates from Women's school of leadership celebrating " title="Womens school of leadership">
            <a:extLst>
              <a:ext uri="{FF2B5EF4-FFF2-40B4-BE49-F238E27FC236}">
                <a16:creationId xmlns:a16="http://schemas.microsoft.com/office/drawing/2014/main" id="{F5B36F40-BEA5-EB4F-BD5D-221A107E3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692433" cy="686246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151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3">
    <p:spTree>
      <p:nvGrpSpPr>
        <p:cNvPr id="1" name=""/>
        <p:cNvGrpSpPr/>
        <p:nvPr/>
      </p:nvGrpSpPr>
      <p:grpSpPr>
        <a:xfrm>
          <a:off x="0" y="0"/>
          <a:ext cx="0" cy="0"/>
          <a:chOff x="0" y="0"/>
          <a:chExt cx="0" cy="0"/>
        </a:xfrm>
      </p:grpSpPr>
      <p:pic>
        <p:nvPicPr>
          <p:cNvPr id="6" name="Picture 5" descr="Lady in Fairtrade top hosting a session for an audience" title="Women School of Leadership"/>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80" y="-4462"/>
            <a:ext cx="5305425" cy="6858000"/>
          </a:xfrm>
          <a:prstGeom prst="rect">
            <a:avLst/>
          </a:prstGeom>
        </p:spPr>
      </p:pic>
      <p:sp>
        <p:nvSpPr>
          <p:cNvPr id="3" name="Freeform 2"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5" name="Picture 4"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818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4">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Up close photograph of scales used to weigh cocoa beans to ensure the producer is receiving a fair price" title="Fair price scales">
            <a:extLst>
              <a:ext uri="{FF2B5EF4-FFF2-40B4-BE49-F238E27FC236}">
                <a16:creationId xmlns:a16="http://schemas.microsoft.com/office/drawing/2014/main" id="{B0CCEB81-6442-F544-80A1-58764CDF3D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99833" cy="68580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824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5">
    <p:spTree>
      <p:nvGrpSpPr>
        <p:cNvPr id="1" name=""/>
        <p:cNvGrpSpPr/>
        <p:nvPr/>
      </p:nvGrpSpPr>
      <p:grpSpPr>
        <a:xfrm>
          <a:off x="0" y="0"/>
          <a:ext cx="0" cy="0"/>
          <a:chOff x="0" y="0"/>
          <a:chExt cx="0" cy="0"/>
        </a:xfrm>
      </p:grpSpPr>
      <p:sp>
        <p:nvSpPr>
          <p:cNvPr id="9"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10" name="Picture 9"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11" name="Freeform 10"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14" name="Picture 13"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241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6">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79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23EE135B-0AA9-4651-AFAA-9E3398D639F7}" type="slidenum">
              <a:rPr lang="en-GB" smtClean="0"/>
              <a:t>‹#›</a:t>
            </a:fld>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D77E944B-D76B-B345-AA48-687558E163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624"/>
            <a:ext cx="12192000" cy="6685519"/>
          </a:xfrm>
          <a:prstGeom prst="rect">
            <a:avLst/>
          </a:prstGeom>
        </p:spPr>
      </p:pic>
      <p:sp>
        <p:nvSpPr>
          <p:cNvPr id="5" name="Manual Input 1" descr="Green strip sitting on top of the image at the bottom of the screen" title="Green strip">
            <a:extLst>
              <a:ext uri="{FF2B5EF4-FFF2-40B4-BE49-F238E27FC236}">
                <a16:creationId xmlns:a16="http://schemas.microsoft.com/office/drawing/2014/main" id="{C38F1D03-8B61-8A4A-9A62-085983ACEAB5}"/>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nual Input 1" descr="Blue strip sitting on top of the image at the top of the screen" title="Blue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451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1"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2434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3"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99096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6347750" cy="4713402"/>
          </a:xfrm>
          <a:prstGeom prst="rect">
            <a:avLst/>
          </a:prstGeom>
        </p:spPr>
        <p:txBody>
          <a:bodyPr lIns="0" tIns="0" rIns="0" bIns="0" numCol="2"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5" name="Picture Placeholder 2" descr="Box to add picture" title="Picture">
            <a:extLst>
              <a:ext uri="{FF2B5EF4-FFF2-40B4-BE49-F238E27FC236}">
                <a16:creationId xmlns:a16="http://schemas.microsoft.com/office/drawing/2014/main" id="{5E39FD04-892D-604C-93BE-8D4F0963F9E9}"/>
              </a:ext>
            </a:extLst>
          </p:cNvPr>
          <p:cNvSpPr>
            <a:spLocks noGrp="1"/>
          </p:cNvSpPr>
          <p:nvPr>
            <p:ph type="pic" sz="quarter" idx="12"/>
          </p:nvPr>
        </p:nvSpPr>
        <p:spPr>
          <a:xfrm>
            <a:off x="6994525" y="1366838"/>
            <a:ext cx="4835525" cy="4713287"/>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791222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Chart Placeholder 3">
            <a:extLst>
              <a:ext uri="{FF2B5EF4-FFF2-40B4-BE49-F238E27FC236}">
                <a16:creationId xmlns:a16="http://schemas.microsoft.com/office/drawing/2014/main" id="{C9E01DA5-9D84-0843-8FE3-2692F07181BE}"/>
              </a:ext>
            </a:extLst>
          </p:cNvPr>
          <p:cNvSpPr>
            <a:spLocks noGrp="1"/>
          </p:cNvSpPr>
          <p:nvPr>
            <p:ph type="chart" sz="quarter" idx="11"/>
          </p:nvPr>
        </p:nvSpPr>
        <p:spPr>
          <a:xfrm>
            <a:off x="330200" y="1414463"/>
            <a:ext cx="11547475" cy="4467225"/>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0971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pic>
        <p:nvPicPr>
          <p:cNvPr id="3" name="Picture 2" descr="Image of a girl in a classroom writing in her notebook" title="Education">
            <a:extLst>
              <a:ext uri="{FF2B5EF4-FFF2-40B4-BE49-F238E27FC236}">
                <a16:creationId xmlns:a16="http://schemas.microsoft.com/office/drawing/2014/main" id="{3E729193-F107-F242-B7B5-8B951E0C3E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5535827" cy="5881816"/>
          </a:xfrm>
          <a:prstGeom prst="rect">
            <a:avLst/>
          </a:prstGeom>
        </p:spPr>
      </p:pic>
      <p:pic>
        <p:nvPicPr>
          <p:cNvPr id="4" name="Picture 3" descr="Illustration of cocoa pods on vines " title="Cocoa commodity">
            <a:extLst>
              <a:ext uri="{FF2B5EF4-FFF2-40B4-BE49-F238E27FC236}">
                <a16:creationId xmlns:a16="http://schemas.microsoft.com/office/drawing/2014/main" id="{C6E8EF9D-953E-1746-93D8-24B754AB6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9815"/>
            <a:ext cx="5321508" cy="2096423"/>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8"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1689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100E50-87C2-4330-8D47-163D998448C2}" type="datetimeFigureOut">
              <a:rPr lang="en-GB" smtClean="0"/>
              <a:t>27/02/2021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2D18D-AD91-4A99-9E94-79895BA3C770}" type="slidenum">
              <a:rPr lang="en-GB" smtClean="0"/>
              <a:t>‹#›</a:t>
            </a:fld>
            <a:endParaRPr lang="en-GB"/>
          </a:p>
        </p:txBody>
      </p:sp>
    </p:spTree>
    <p:extLst>
      <p:ext uri="{BB962C8B-B14F-4D97-AF65-F5344CB8AC3E}">
        <p14:creationId xmlns:p14="http://schemas.microsoft.com/office/powerpoint/2010/main" val="1877683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flash slide CTWYW">
    <p:spTree>
      <p:nvGrpSpPr>
        <p:cNvPr id="1" name=""/>
        <p:cNvGrpSpPr/>
        <p:nvPr/>
      </p:nvGrpSpPr>
      <p:grpSpPr>
        <a:xfrm>
          <a:off x="0" y="0"/>
          <a:ext cx="0" cy="0"/>
          <a:chOff x="0" y="0"/>
          <a:chExt cx="0" cy="0"/>
        </a:xfrm>
      </p:grpSpPr>
      <p:pic>
        <p:nvPicPr>
          <p:cNvPr id="2" name="Picture 1" title="Choose the world you want in black flash">
            <a:extLst>
              <a:ext uri="{FF2B5EF4-FFF2-40B4-BE49-F238E27FC236}">
                <a16:creationId xmlns:a16="http://schemas.microsoft.com/office/drawing/2014/main" id="{2E23C55C-5638-3040-B903-11F424B3BA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2" b="11505"/>
          <a:stretch/>
        </p:blipFill>
        <p:spPr>
          <a:xfrm>
            <a:off x="0" y="1301619"/>
            <a:ext cx="9439784" cy="5564619"/>
          </a:xfrm>
          <a:prstGeom prst="rect">
            <a:avLst/>
          </a:prstGeom>
        </p:spPr>
      </p:pic>
    </p:spTree>
    <p:extLst>
      <p:ext uri="{BB962C8B-B14F-4D97-AF65-F5344CB8AC3E}">
        <p14:creationId xmlns:p14="http://schemas.microsoft.com/office/powerpoint/2010/main" val="3690409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Choose respect in black flash">
            <a:extLst>
              <a:ext uri="{FF2B5EF4-FFF2-40B4-BE49-F238E27FC236}">
                <a16:creationId xmlns:a16="http://schemas.microsoft.com/office/drawing/2014/main" id="{62B95AC2-6B7B-A64D-96E6-D0B4FF7666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 r="-1" b="3631"/>
          <a:stretch/>
        </p:blipFill>
        <p:spPr>
          <a:xfrm>
            <a:off x="659877" y="1958486"/>
            <a:ext cx="8015394" cy="4907752"/>
          </a:xfrm>
          <a:prstGeom prst="rect">
            <a:avLst/>
          </a:prstGeom>
        </p:spPr>
      </p:pic>
      <p:sp>
        <p:nvSpPr>
          <p:cNvPr id="5" name="Snip Single Corner of Rectangle 4">
            <a:extLst>
              <a:ext uri="{FF2B5EF4-FFF2-40B4-BE49-F238E27FC236}">
                <a16:creationId xmlns:a16="http://schemas.microsoft.com/office/drawing/2014/main" id="{63D7C7D2-5C76-3A4E-8381-D7107C1F4B44}"/>
              </a:ext>
            </a:extLst>
          </p:cNvPr>
          <p:cNvSpPr/>
          <p:nvPr userDrawn="1"/>
        </p:nvSpPr>
        <p:spPr>
          <a:xfrm flipH="1">
            <a:off x="0" y="4960162"/>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15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gender equality in black flash">
            <a:extLst>
              <a:ext uri="{FF2B5EF4-FFF2-40B4-BE49-F238E27FC236}">
                <a16:creationId xmlns:a16="http://schemas.microsoft.com/office/drawing/2014/main" id="{61790AAB-7237-3E46-B4CC-F30C686F6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0" b="13386"/>
          <a:stretch/>
        </p:blipFill>
        <p:spPr>
          <a:xfrm>
            <a:off x="659877" y="1476242"/>
            <a:ext cx="8260316" cy="5389996"/>
          </a:xfrm>
          <a:prstGeom prst="rect">
            <a:avLst/>
          </a:prstGeom>
        </p:spPr>
      </p:pic>
      <p:sp>
        <p:nvSpPr>
          <p:cNvPr id="4" name="Snip Single Corner of Rectangle 4">
            <a:extLst>
              <a:ext uri="{FF2B5EF4-FFF2-40B4-BE49-F238E27FC236}">
                <a16:creationId xmlns:a16="http://schemas.microsoft.com/office/drawing/2014/main" id="{2305AB79-4C73-1742-B125-3586A9B2D869}"/>
              </a:ext>
            </a:extLst>
          </p:cNvPr>
          <p:cNvSpPr/>
          <p:nvPr userDrawn="1"/>
        </p:nvSpPr>
        <p:spPr>
          <a:xfrm flipH="1">
            <a:off x="0" y="4440025"/>
            <a:ext cx="1677972" cy="2432563"/>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925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title="Choose higher incomes in black flash">
            <a:extLst>
              <a:ext uri="{FF2B5EF4-FFF2-40B4-BE49-F238E27FC236}">
                <a16:creationId xmlns:a16="http://schemas.microsoft.com/office/drawing/2014/main" id="{862BEABB-A89A-8D4E-9A5C-7FE3FE2692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2" r="1" b="13386"/>
          <a:stretch/>
        </p:blipFill>
        <p:spPr>
          <a:xfrm>
            <a:off x="669303" y="1476242"/>
            <a:ext cx="8053785" cy="5389996"/>
          </a:xfrm>
          <a:prstGeom prst="rect">
            <a:avLst/>
          </a:prstGeom>
        </p:spPr>
      </p:pic>
      <p:sp>
        <p:nvSpPr>
          <p:cNvPr id="4" name="Snip Single Corner of Rectangle 4">
            <a:extLst>
              <a:ext uri="{FF2B5EF4-FFF2-40B4-BE49-F238E27FC236}">
                <a16:creationId xmlns:a16="http://schemas.microsoft.com/office/drawing/2014/main" id="{4466456F-0AE6-EA4E-ACB5-C4A22CBD5C2D}"/>
              </a:ext>
            </a:extLst>
          </p:cNvPr>
          <p:cNvSpPr/>
          <p:nvPr userDrawn="1"/>
        </p:nvSpPr>
        <p:spPr>
          <a:xfrm flipH="1">
            <a:off x="0" y="4308049"/>
            <a:ext cx="1989056" cy="2564539"/>
          </a:xfrm>
          <a:prstGeom prst="snip1Rect">
            <a:avLst>
              <a:gd name="adj" fmla="val 438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47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long headings">
    <p:spTree>
      <p:nvGrpSpPr>
        <p:cNvPr id="1" name=""/>
        <p:cNvGrpSpPr/>
        <p:nvPr/>
      </p:nvGrpSpPr>
      <p:grpSpPr>
        <a:xfrm>
          <a:off x="0" y="0"/>
          <a:ext cx="0" cy="0"/>
          <a:chOff x="0" y="0"/>
          <a:chExt cx="0" cy="0"/>
        </a:xfrm>
      </p:grpSpPr>
      <p:pic>
        <p:nvPicPr>
          <p:cNvPr id="10" name="Picture 9"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11"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anual Input 1" descr="Blue strip sitting at the bottom of the image" title="Wid blue strip">
            <a:extLst>
              <a:ext uri="{FF2B5EF4-FFF2-40B4-BE49-F238E27FC236}">
                <a16:creationId xmlns:a16="http://schemas.microsoft.com/office/drawing/2014/main" id="{982FAD24-E141-5544-AE54-D73F6B544E74}"/>
              </a:ext>
            </a:extLst>
          </p:cNvPr>
          <p:cNvSpPr/>
          <p:nvPr userDrawn="1"/>
        </p:nvSpPr>
        <p:spPr>
          <a:xfrm rot="10800000" flipH="1" flipV="1">
            <a:off x="0" y="5000625"/>
            <a:ext cx="12192000" cy="18573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7">
            <a:extLst>
              <a:ext uri="{FF2B5EF4-FFF2-40B4-BE49-F238E27FC236}">
                <a16:creationId xmlns:a16="http://schemas.microsoft.com/office/drawing/2014/main" id="{69EE0106-D492-2D44-BCAB-95A413853BEC}"/>
              </a:ext>
            </a:extLst>
          </p:cNvPr>
          <p:cNvSpPr>
            <a:spLocks noGrp="1"/>
          </p:cNvSpPr>
          <p:nvPr>
            <p:ph type="body" sz="quarter" idx="11" hasCustomPrompt="1"/>
          </p:nvPr>
        </p:nvSpPr>
        <p:spPr>
          <a:xfrm>
            <a:off x="237973" y="5759351"/>
            <a:ext cx="7524901" cy="430887"/>
          </a:xfrm>
          <a:prstGeom prst="rect">
            <a:avLst/>
          </a:prstGeom>
        </p:spPr>
        <p:txBody>
          <a:bodyPr wrap="square" lIns="0" tIns="0" rIns="0" bIns="0">
            <a:spAutoFit/>
          </a:bodyPr>
          <a:lstStyle>
            <a:lvl1pPr marL="0" indent="0">
              <a:lnSpc>
                <a:spcPct val="100000"/>
              </a:lnSpc>
              <a:spcBef>
                <a:spcPts val="0"/>
              </a:spcBef>
              <a:buNone/>
              <a:defRPr sz="2800" baseline="0">
                <a:solidFill>
                  <a:schemeClr val="tx1"/>
                </a:solidFill>
                <a:latin typeface="VeneerLowRes" panose="02000806000000000000" pitchFamily="2" charset="0"/>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15"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3" y="6259095"/>
            <a:ext cx="7524901"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pic>
        <p:nvPicPr>
          <p:cNvPr id="16" name="Picture 15"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00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5355BE15-C494-2443-ADB7-AE7D689AB943}"/>
              </a:ext>
            </a:extLst>
          </p:cNvPr>
          <p:cNvSpPr/>
          <p:nvPr userDrawn="1"/>
        </p:nvSpPr>
        <p:spPr>
          <a:xfrm flipH="1">
            <a:off x="-2" y="3789575"/>
            <a:ext cx="3412503" cy="3083014"/>
          </a:xfrm>
          <a:prstGeom prst="snip1Rect">
            <a:avLst>
              <a:gd name="adj" fmla="val 453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wildlife thriving written in black flash">
            <a:extLst>
              <a:ext uri="{FF2B5EF4-FFF2-40B4-BE49-F238E27FC236}">
                <a16:creationId xmlns:a16="http://schemas.microsoft.com/office/drawing/2014/main" id="{8A65B928-55F9-4F46-BE1C-3C046E8C56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106" b="13894"/>
          <a:stretch/>
        </p:blipFill>
        <p:spPr>
          <a:xfrm>
            <a:off x="1329179" y="1492377"/>
            <a:ext cx="7562538" cy="5380211"/>
          </a:xfrm>
          <a:prstGeom prst="rect">
            <a:avLst/>
          </a:prstGeom>
        </p:spPr>
      </p:pic>
    </p:spTree>
    <p:extLst>
      <p:ext uri="{BB962C8B-B14F-4D97-AF65-F5344CB8AC3E}">
        <p14:creationId xmlns:p14="http://schemas.microsoft.com/office/powerpoint/2010/main" val="104474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title="Choose empowering women written in black flash">
            <a:extLst>
              <a:ext uri="{FF2B5EF4-FFF2-40B4-BE49-F238E27FC236}">
                <a16:creationId xmlns:a16="http://schemas.microsoft.com/office/drawing/2014/main" id="{5B2C9128-63F2-DF4E-A7C6-323D12778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27" b="13370"/>
          <a:stretch/>
        </p:blipFill>
        <p:spPr>
          <a:xfrm>
            <a:off x="0" y="1464456"/>
            <a:ext cx="10085366" cy="5408133"/>
          </a:xfrm>
          <a:prstGeom prst="rect">
            <a:avLst/>
          </a:prstGeom>
        </p:spPr>
      </p:pic>
    </p:spTree>
    <p:extLst>
      <p:ext uri="{BB962C8B-B14F-4D97-AF65-F5344CB8AC3E}">
        <p14:creationId xmlns:p14="http://schemas.microsoft.com/office/powerpoint/2010/main" val="375477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title="Choose fair pay for all written in black flash">
            <a:extLst>
              <a:ext uri="{FF2B5EF4-FFF2-40B4-BE49-F238E27FC236}">
                <a16:creationId xmlns:a16="http://schemas.microsoft.com/office/drawing/2014/main" id="{1EF804BB-5B96-8342-A606-7D4748149F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4" r="-1" b="12668"/>
          <a:stretch/>
        </p:blipFill>
        <p:spPr>
          <a:xfrm>
            <a:off x="1" y="1465884"/>
            <a:ext cx="9625322" cy="5400354"/>
          </a:xfrm>
          <a:prstGeom prst="rect">
            <a:avLst/>
          </a:prstGeom>
        </p:spPr>
      </p:pic>
    </p:spTree>
    <p:extLst>
      <p:ext uri="{BB962C8B-B14F-4D97-AF65-F5344CB8AC3E}">
        <p14:creationId xmlns:p14="http://schemas.microsoft.com/office/powerpoint/2010/main" val="2874751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flash slide">
    <p:spTree>
      <p:nvGrpSpPr>
        <p:cNvPr id="1" name=""/>
        <p:cNvGrpSpPr/>
        <p:nvPr/>
      </p:nvGrpSpPr>
      <p:grpSpPr>
        <a:xfrm>
          <a:off x="0" y="0"/>
          <a:ext cx="0" cy="0"/>
          <a:chOff x="0" y="0"/>
          <a:chExt cx="0" cy="0"/>
        </a:xfrm>
      </p:grpSpPr>
      <p:pic>
        <p:nvPicPr>
          <p:cNvPr id="2" name="Picture 1" title="Choose Fairtrade written in black flash">
            <a:extLst>
              <a:ext uri="{FF2B5EF4-FFF2-40B4-BE49-F238E27FC236}">
                <a16:creationId xmlns:a16="http://schemas.microsoft.com/office/drawing/2014/main" id="{474EE9A2-5941-4947-8BE0-5008E1D31B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2" r="1" b="3508"/>
          <a:stretch/>
        </p:blipFill>
        <p:spPr>
          <a:xfrm>
            <a:off x="650450" y="1970784"/>
            <a:ext cx="8766729" cy="4901804"/>
          </a:xfrm>
          <a:prstGeom prst="rect">
            <a:avLst/>
          </a:prstGeom>
        </p:spPr>
      </p:pic>
      <p:sp>
        <p:nvSpPr>
          <p:cNvPr id="3" name="Snip Single Corner of Rectangle 4">
            <a:extLst>
              <a:ext uri="{FF2B5EF4-FFF2-40B4-BE49-F238E27FC236}">
                <a16:creationId xmlns:a16="http://schemas.microsoft.com/office/drawing/2014/main" id="{C312FF71-E2CF-684E-B7D1-2985ADEDA576}"/>
              </a:ext>
            </a:extLst>
          </p:cNvPr>
          <p:cNvSpPr/>
          <p:nvPr userDrawn="1"/>
        </p:nvSpPr>
        <p:spPr>
          <a:xfrm flipH="1">
            <a:off x="0" y="4976037"/>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29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Choose change written in black flash">
            <a:extLst>
              <a:ext uri="{FF2B5EF4-FFF2-40B4-BE49-F238E27FC236}">
                <a16:creationId xmlns:a16="http://schemas.microsoft.com/office/drawing/2014/main" id="{FC6024CB-1444-CC40-A357-ECCE329C7D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3843"/>
          <a:stretch/>
        </p:blipFill>
        <p:spPr>
          <a:xfrm>
            <a:off x="678731" y="1987831"/>
            <a:ext cx="7830690" cy="4884757"/>
          </a:xfrm>
          <a:prstGeom prst="rect">
            <a:avLst/>
          </a:prstGeom>
        </p:spPr>
      </p:pic>
      <p:sp>
        <p:nvSpPr>
          <p:cNvPr id="4" name="Snip Single Corner of Rectangle 4">
            <a:extLst>
              <a:ext uri="{FF2B5EF4-FFF2-40B4-BE49-F238E27FC236}">
                <a16:creationId xmlns:a16="http://schemas.microsoft.com/office/drawing/2014/main" id="{BD1BD741-9709-9043-9E6A-BE4DE0145877}"/>
              </a:ext>
            </a:extLst>
          </p:cNvPr>
          <p:cNvSpPr/>
          <p:nvPr userDrawn="1"/>
        </p:nvSpPr>
        <p:spPr>
          <a:xfrm flipH="1">
            <a:off x="0" y="4976037"/>
            <a:ext cx="1677972" cy="1896551"/>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217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climate action written in black flash">
            <a:extLst>
              <a:ext uri="{FF2B5EF4-FFF2-40B4-BE49-F238E27FC236}">
                <a16:creationId xmlns:a16="http://schemas.microsoft.com/office/drawing/2014/main" id="{65F54D77-E77B-3A4C-8232-9C447954EF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13580"/>
          <a:stretch/>
        </p:blipFill>
        <p:spPr>
          <a:xfrm>
            <a:off x="782425" y="1483737"/>
            <a:ext cx="7818081" cy="5388851"/>
          </a:xfrm>
          <a:prstGeom prst="rect">
            <a:avLst/>
          </a:prstGeom>
        </p:spPr>
      </p:pic>
      <p:sp>
        <p:nvSpPr>
          <p:cNvPr id="4" name="Snip Single Corner of Rectangle 4">
            <a:extLst>
              <a:ext uri="{FF2B5EF4-FFF2-40B4-BE49-F238E27FC236}">
                <a16:creationId xmlns:a16="http://schemas.microsoft.com/office/drawing/2014/main" id="{D90A9011-5454-1E47-B2F7-12D484500BB7}"/>
              </a:ext>
            </a:extLst>
          </p:cNvPr>
          <p:cNvSpPr/>
          <p:nvPr userDrawn="1"/>
        </p:nvSpPr>
        <p:spPr>
          <a:xfrm flipH="1">
            <a:off x="0" y="4308049"/>
            <a:ext cx="1989056" cy="2564539"/>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253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8517C75B-FEDE-8D42-BB25-39E332E5C8A1}"/>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high standards written in black flash">
            <a:extLst>
              <a:ext uri="{FF2B5EF4-FFF2-40B4-BE49-F238E27FC236}">
                <a16:creationId xmlns:a16="http://schemas.microsoft.com/office/drawing/2014/main" id="{74B2A401-8694-F34C-B218-364186F7C6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759" b="13386"/>
          <a:stretch/>
        </p:blipFill>
        <p:spPr>
          <a:xfrm>
            <a:off x="1348033" y="1482592"/>
            <a:ext cx="8270302" cy="5389996"/>
          </a:xfrm>
          <a:prstGeom prst="rect">
            <a:avLst/>
          </a:prstGeom>
        </p:spPr>
      </p:pic>
    </p:spTree>
    <p:extLst>
      <p:ext uri="{BB962C8B-B14F-4D97-AF65-F5344CB8AC3E}">
        <p14:creationId xmlns:p14="http://schemas.microsoft.com/office/powerpoint/2010/main" val="2251711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14AFD210-3948-6E4F-A61F-0AD602D3C0CD}"/>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a fairer world written in black flash ">
            <a:extLst>
              <a:ext uri="{FF2B5EF4-FFF2-40B4-BE49-F238E27FC236}">
                <a16:creationId xmlns:a16="http://schemas.microsoft.com/office/drawing/2014/main" id="{E15903EF-7390-AF49-92C0-1146FB953E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51" b="13069"/>
          <a:stretch/>
        </p:blipFill>
        <p:spPr>
          <a:xfrm>
            <a:off x="1329178" y="1473953"/>
            <a:ext cx="7481757" cy="5398636"/>
          </a:xfrm>
          <a:prstGeom prst="rect">
            <a:avLst/>
          </a:prstGeom>
        </p:spPr>
      </p:pic>
    </p:spTree>
    <p:extLst>
      <p:ext uri="{BB962C8B-B14F-4D97-AF65-F5344CB8AC3E}">
        <p14:creationId xmlns:p14="http://schemas.microsoft.com/office/powerpoint/2010/main" val="1814452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nip Single Corner of Rectangle 4">
            <a:extLst>
              <a:ext uri="{FF2B5EF4-FFF2-40B4-BE49-F238E27FC236}">
                <a16:creationId xmlns:a16="http://schemas.microsoft.com/office/drawing/2014/main" id="{7BFD02C4-6E60-834B-B6A2-1736FBFFA89B}"/>
              </a:ext>
            </a:extLst>
          </p:cNvPr>
          <p:cNvSpPr/>
          <p:nvPr userDrawn="1"/>
        </p:nvSpPr>
        <p:spPr>
          <a:xfrm flipH="1">
            <a:off x="-2" y="3827283"/>
            <a:ext cx="3167408" cy="3045306"/>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farming with care written in black flash">
            <a:extLst>
              <a:ext uri="{FF2B5EF4-FFF2-40B4-BE49-F238E27FC236}">
                <a16:creationId xmlns:a16="http://schemas.microsoft.com/office/drawing/2014/main" id="{4D69C5FA-8899-E44B-A872-3413DF795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5" b="13763"/>
          <a:stretch/>
        </p:blipFill>
        <p:spPr>
          <a:xfrm>
            <a:off x="716437" y="1484139"/>
            <a:ext cx="8621237" cy="5388449"/>
          </a:xfrm>
          <a:prstGeom prst="rect">
            <a:avLst/>
          </a:prstGeom>
        </p:spPr>
      </p:pic>
    </p:spTree>
    <p:extLst>
      <p:ext uri="{BB962C8B-B14F-4D97-AF65-F5344CB8AC3E}">
        <p14:creationId xmlns:p14="http://schemas.microsoft.com/office/powerpoint/2010/main" val="1172747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 thank you generic">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airtrade.org.uk&#10;Tel: +44 (0) 20 7 405 5942&#10;Email: Commercial@Fairtrade.org.uk" title="Contact details"/>
          <p:cNvPicPr>
            <a:picLocks noChangeAspect="1"/>
          </p:cNvPicPr>
          <p:nvPr userDrawn="1"/>
        </p:nvPicPr>
        <p:blipFill>
          <a:blip r:embed="rId3"/>
          <a:stretch>
            <a:fillRect/>
          </a:stretch>
        </p:blipFill>
        <p:spPr>
          <a:xfrm>
            <a:off x="8508780" y="3243857"/>
            <a:ext cx="3468925" cy="2792210"/>
          </a:xfrm>
          <a:prstGeom prst="rect">
            <a:avLst/>
          </a:prstGeom>
        </p:spPr>
      </p:pic>
      <p:pic>
        <p:nvPicPr>
          <p:cNvPr id="14" name="Picture 1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3" name="Picture 2" title="Facebook icon">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6" name="Picture 5" title="Instagram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7" name="Picture 6" title="Linkedin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8" name="Picture 7" title="Twitter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9" name="Picture 8" title="Youtube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86311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3" name="Picture 2" descr="Image of a girl in a classroom writing in her notebook" title="Education">
            <a:extLst>
              <a:ext uri="{FF2B5EF4-FFF2-40B4-BE49-F238E27FC236}">
                <a16:creationId xmlns:a16="http://schemas.microsoft.com/office/drawing/2014/main" id="{3E729193-F107-F242-B7B5-8B951E0C3E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5535827" cy="5881816"/>
          </a:xfrm>
          <a:prstGeom prst="rect">
            <a:avLst/>
          </a:prstGeom>
        </p:spPr>
      </p:pic>
      <p:pic>
        <p:nvPicPr>
          <p:cNvPr id="4" name="Picture 3" descr="Illustration of cocoa pods on vines " title="Cocoa commodity">
            <a:extLst>
              <a:ext uri="{FF2B5EF4-FFF2-40B4-BE49-F238E27FC236}">
                <a16:creationId xmlns:a16="http://schemas.microsoft.com/office/drawing/2014/main" id="{C6E8EF9D-953E-1746-93D8-24B754AB6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9815"/>
            <a:ext cx="5321508" cy="2096423"/>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8"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53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 thank you commercial stay in touch">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Sign up to our Business Newsletter&#10;Browse our B2B toolkit&#10;Visit our Business Resource Library&#10;&#10;Email: commercial@fairtrade.org.uk&#10;" title="Keep in touch with all things fairtrade"/>
          <p:cNvSpPr txBox="1"/>
          <p:nvPr userDrawn="1"/>
        </p:nvSpPr>
        <p:spPr>
          <a:xfrm>
            <a:off x="8057055" y="3830474"/>
            <a:ext cx="3906902" cy="2185214"/>
          </a:xfrm>
          <a:prstGeom prst="rect">
            <a:avLst/>
          </a:prstGeom>
          <a:noFill/>
        </p:spPr>
        <p:txBody>
          <a:bodyPr wrap="none" rtlCol="0">
            <a:spAutoFit/>
          </a:bodyPr>
          <a:lstStyle/>
          <a:p>
            <a:pPr algn="r"/>
            <a:r>
              <a:rPr lang="en-GB" sz="1600" b="1">
                <a:latin typeface="Arial" panose="020B0604020202020204" pitchFamily="34" charset="0"/>
                <a:cs typeface="Arial" panose="020B0604020202020204" pitchFamily="34" charset="0"/>
              </a:rPr>
              <a:t>Keep in touch </a:t>
            </a:r>
            <a:r>
              <a:rPr lang="en-GB" sz="1600" b="1" baseline="0">
                <a:latin typeface="Arial" panose="020B0604020202020204" pitchFamily="34" charset="0"/>
                <a:cs typeface="Arial" panose="020B0604020202020204" pitchFamily="34" charset="0"/>
              </a:rPr>
              <a:t>with all things Fairtrade</a:t>
            </a:r>
          </a:p>
          <a:p>
            <a:pPr algn="r">
              <a:lnSpc>
                <a:spcPct val="150000"/>
              </a:lnSpc>
            </a:pPr>
            <a:r>
              <a:rPr lang="en-GB" sz="1600" b="0" baseline="0">
                <a:latin typeface="Arial" panose="020B0604020202020204" pitchFamily="34" charset="0"/>
                <a:cs typeface="Arial" panose="020B0604020202020204" pitchFamily="34" charset="0"/>
              </a:rPr>
              <a:t>Sign up to our </a:t>
            </a:r>
            <a:r>
              <a:rPr lang="en-GB" sz="1600" b="0" baseline="0">
                <a:latin typeface="Arial" panose="020B0604020202020204" pitchFamily="34" charset="0"/>
                <a:cs typeface="Arial" panose="020B0604020202020204" pitchFamily="34" charset="0"/>
                <a:hlinkClick r:id="rId3"/>
              </a:rPr>
              <a:t>Business Newsletter</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Browse our </a:t>
            </a:r>
            <a:r>
              <a:rPr lang="en-GB" sz="1600" b="0" baseline="0">
                <a:latin typeface="Arial" panose="020B0604020202020204" pitchFamily="34" charset="0"/>
                <a:cs typeface="Arial" panose="020B0604020202020204" pitchFamily="34" charset="0"/>
                <a:hlinkClick r:id="rId4"/>
              </a:rPr>
              <a:t>B2B toolkit</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Visit our </a:t>
            </a:r>
            <a:r>
              <a:rPr lang="en-GB" sz="1600" b="0" baseline="0">
                <a:latin typeface="Arial" panose="020B0604020202020204" pitchFamily="34" charset="0"/>
                <a:cs typeface="Arial" panose="020B0604020202020204" pitchFamily="34" charset="0"/>
                <a:hlinkClick r:id="rId5"/>
              </a:rPr>
              <a:t>Business Resource Library</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endParaRPr lang="en-GB" sz="1600" b="0" baseline="0">
              <a:latin typeface="Arial" panose="020B0604020202020204" pitchFamily="34" charset="0"/>
              <a:cs typeface="Arial" panose="020B0604020202020204" pitchFamily="34" charset="0"/>
            </a:endParaRPr>
          </a:p>
          <a:p>
            <a:pPr algn="r">
              <a:lnSpc>
                <a:spcPct val="150000"/>
              </a:lnSpc>
            </a:pPr>
            <a:r>
              <a:rPr lang="en-GB" sz="1600" b="0">
                <a:latin typeface="Arial" panose="020B0604020202020204" pitchFamily="34" charset="0"/>
                <a:cs typeface="Arial" panose="020B0604020202020204" pitchFamily="34" charset="0"/>
              </a:rPr>
              <a:t>Email: commercial@fairtrade.org.uk</a:t>
            </a:r>
          </a:p>
        </p:txBody>
      </p:sp>
      <p:pic>
        <p:nvPicPr>
          <p:cNvPr id="12" name="Picture 11"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14" name="Picture 13" title="Facebook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15" name="Picture 14" title="Instagram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16" name="Picture 15" title="Linkedin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17" name="Picture 16" title="Twitter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18" name="Picture 17" title="Youtube icon">
            <a:hlinkClick r:id="rId15"/>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668935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FT">
    <p:spTree>
      <p:nvGrpSpPr>
        <p:cNvPr id="1" name=""/>
        <p:cNvGrpSpPr/>
        <p:nvPr/>
      </p:nvGrpSpPr>
      <p:grpSpPr>
        <a:xfrm>
          <a:off x="0" y="0"/>
          <a:ext cx="0" cy="0"/>
          <a:chOff x="0" y="0"/>
          <a:chExt cx="0" cy="0"/>
        </a:xfrm>
      </p:grpSpPr>
      <p:sp>
        <p:nvSpPr>
          <p:cNvPr id="3"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DC2FB6F8-0883-9A4B-9E54-1AA43F2BCE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2187" y="1172917"/>
            <a:ext cx="4987625" cy="1412803"/>
          </a:xfrm>
          <a:prstGeom prst="rect">
            <a:avLst/>
          </a:prstGeom>
        </p:spPr>
      </p:pic>
      <p:pic>
        <p:nvPicPr>
          <p:cNvPr id="2" name="Picture 1" descr="Fairtrade.org.uk&#10;Tel: +44 (0) 20 7 405 5942&#10;Email: Commercial@Fairtrade.org.uk" title="Contact details"/>
          <p:cNvPicPr>
            <a:picLocks noChangeAspect="1"/>
          </p:cNvPicPr>
          <p:nvPr userDrawn="1"/>
        </p:nvPicPr>
        <p:blipFill>
          <a:blip r:embed="rId3"/>
          <a:stretch>
            <a:fillRect/>
          </a:stretch>
        </p:blipFill>
        <p:spPr>
          <a:xfrm>
            <a:off x="4361537" y="2935528"/>
            <a:ext cx="3468925" cy="2792210"/>
          </a:xfrm>
          <a:prstGeom prst="rect">
            <a:avLst/>
          </a:prstGeom>
        </p:spPr>
      </p:pic>
      <p:pic>
        <p:nvPicPr>
          <p:cNvPr id="10" name="Picture 9" title="Facebook icon">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9961" y="5929762"/>
            <a:ext cx="406407" cy="406407"/>
          </a:xfrm>
          <a:prstGeom prst="rect">
            <a:avLst/>
          </a:prstGeom>
        </p:spPr>
      </p:pic>
      <p:pic>
        <p:nvPicPr>
          <p:cNvPr id="11" name="Picture 10" title="Instagram icon">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44543" y="5985611"/>
            <a:ext cx="413160" cy="413160"/>
          </a:xfrm>
          <a:prstGeom prst="rect">
            <a:avLst/>
          </a:prstGeom>
        </p:spPr>
      </p:pic>
      <p:pic>
        <p:nvPicPr>
          <p:cNvPr id="12" name="Picture 11" title="Linkedin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05878" y="6067363"/>
            <a:ext cx="261306" cy="249656"/>
          </a:xfrm>
          <a:prstGeom prst="rect">
            <a:avLst/>
          </a:prstGeom>
        </p:spPr>
      </p:pic>
      <p:pic>
        <p:nvPicPr>
          <p:cNvPr id="18" name="Picture 17" title="Twitter icon">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15359" y="6048213"/>
            <a:ext cx="340019" cy="287956"/>
          </a:xfrm>
          <a:prstGeom prst="rect">
            <a:avLst/>
          </a:prstGeom>
        </p:spPr>
      </p:pic>
      <p:pic>
        <p:nvPicPr>
          <p:cNvPr id="19" name="Picture 18" title="Youtube icon">
            <a:hlinkClick r:id="rId12"/>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03551" y="6060827"/>
            <a:ext cx="380808" cy="262728"/>
          </a:xfrm>
          <a:prstGeom prst="rect">
            <a:avLst/>
          </a:prstGeom>
        </p:spPr>
      </p:pic>
    </p:spTree>
    <p:extLst>
      <p:ext uri="{BB962C8B-B14F-4D97-AF65-F5344CB8AC3E}">
        <p14:creationId xmlns:p14="http://schemas.microsoft.com/office/powerpoint/2010/main" val="384479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ic Slide Master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DF36978-3EA6-9B42-90A2-DFFF532ADA80}"/>
              </a:ext>
            </a:extLst>
          </p:cNvPr>
          <p:cNvSpPr>
            <a:spLocks noGrp="1"/>
          </p:cNvSpPr>
          <p:nvPr>
            <p:ph type="body" sz="quarter" idx="10"/>
          </p:nvPr>
        </p:nvSpPr>
        <p:spPr>
          <a:xfrm>
            <a:off x="3368807" y="2674883"/>
            <a:ext cx="8140223" cy="498598"/>
          </a:xfrm>
          <a:prstGeom prst="rect">
            <a:avLst/>
          </a:prstGeom>
        </p:spPr>
        <p:txBody>
          <a:bodyPr wrap="square" lIns="0" tIns="0" rIns="0" bIns="0">
            <a:spAutoFit/>
          </a:bodyPr>
          <a:lstStyle>
            <a:lvl1pPr marL="0" indent="0" algn="r">
              <a:buNone/>
              <a:defRPr sz="3600">
                <a:solidFill>
                  <a:schemeClr val="bg1"/>
                </a:solidFill>
                <a:latin typeface="Arial" panose="020B0604020202020204" pitchFamily="34" charset="0"/>
                <a:cs typeface="Arial" panose="020B0604020202020204" pitchFamily="34" charset="0"/>
              </a:defRPr>
            </a:lvl1pPr>
            <a:lvl2pPr marL="457189" indent="0">
              <a:buNone/>
              <a:defRPr>
                <a:solidFill>
                  <a:schemeClr val="tx2"/>
                </a:solidFill>
                <a:latin typeface="Veneer" panose="02000806000000000000" pitchFamily="2" charset="77"/>
              </a:defRPr>
            </a:lvl2pPr>
            <a:lvl3pPr marL="914377" indent="0">
              <a:buNone/>
              <a:defRPr>
                <a:solidFill>
                  <a:schemeClr val="tx2"/>
                </a:solidFill>
                <a:latin typeface="Veneer" panose="02000806000000000000" pitchFamily="2" charset="77"/>
              </a:defRPr>
            </a:lvl3pPr>
            <a:lvl4pPr marL="1371566" indent="0">
              <a:buNone/>
              <a:defRPr>
                <a:solidFill>
                  <a:schemeClr val="tx2"/>
                </a:solidFill>
                <a:latin typeface="Veneer" panose="02000806000000000000" pitchFamily="2" charset="77"/>
              </a:defRPr>
            </a:lvl4pPr>
            <a:lvl5pPr marL="1828754" indent="0">
              <a:buNone/>
              <a:defRPr>
                <a:solidFill>
                  <a:schemeClr val="tx2"/>
                </a:solidFill>
                <a:latin typeface="Veneer" panose="02000806000000000000" pitchFamily="2" charset="77"/>
              </a:defRPr>
            </a:lvl5pPr>
          </a:lstStyle>
          <a:p>
            <a:pPr lvl="0"/>
            <a:r>
              <a:rPr lang="en-US"/>
              <a:t>Edit Master text styles</a:t>
            </a:r>
            <a:endParaRPr lang="en-GB"/>
          </a:p>
        </p:txBody>
      </p:sp>
    </p:spTree>
    <p:extLst>
      <p:ext uri="{BB962C8B-B14F-4D97-AF65-F5344CB8AC3E}">
        <p14:creationId xmlns:p14="http://schemas.microsoft.com/office/powerpoint/2010/main" val="12190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descr="Farmer reaching over seedlings that are being prepared to be planted" title="Farmer with seedlings">
            <a:extLst>
              <a:ext uri="{FF2B5EF4-FFF2-40B4-BE49-F238E27FC236}">
                <a16:creationId xmlns:a16="http://schemas.microsoft.com/office/drawing/2014/main" id="{5BC94727-C287-B143-9DE0-E07C859082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09038" cy="6096000"/>
          </a:xfrm>
          <a:prstGeom prst="rect">
            <a:avLst/>
          </a:prstGeom>
        </p:spPr>
      </p:pic>
      <p:pic>
        <p:nvPicPr>
          <p:cNvPr id="4" name="Picture 3" descr="illustration showing coffee beans being grown on branches" title="Coffee illustration">
            <a:extLst>
              <a:ext uri="{FF2B5EF4-FFF2-40B4-BE49-F238E27FC236}">
                <a16:creationId xmlns:a16="http://schemas.microsoft.com/office/drawing/2014/main" id="{C8E52A52-6239-3341-8704-54C3952F4B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769815"/>
            <a:ext cx="5351489" cy="2096423"/>
          </a:xfrm>
          <a:prstGeom prst="rect">
            <a:avLst/>
          </a:prstGeom>
        </p:spPr>
      </p:pic>
      <p:sp>
        <p:nvSpPr>
          <p:cNvPr id="5" name="Freeform 4"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6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3" name="Picture 2" descr="A worker uses a magnifying glass to inspect banana plants for any sign of damage due to climate change" title="Worker inspecting banana plant">
            <a:extLst>
              <a:ext uri="{FF2B5EF4-FFF2-40B4-BE49-F238E27FC236}">
                <a16:creationId xmlns:a16="http://schemas.microsoft.com/office/drawing/2014/main" id="{31A6591B-8125-354A-B87A-C1F5056AD2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288403" cy="5725298"/>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81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3" name="Picture 2" descr="Fairtrade campaigners dressed in banana suits in front of houses of parliament" title="Fairtrade campaigners">
            <a:extLst>
              <a:ext uri="{FF2B5EF4-FFF2-40B4-BE49-F238E27FC236}">
                <a16:creationId xmlns:a16="http://schemas.microsoft.com/office/drawing/2014/main" id="{61102023-47DF-554B-BEAC-22E0A7AE60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558"/>
          <a:stretch/>
        </p:blipFill>
        <p:spPr>
          <a:xfrm>
            <a:off x="0" y="8238"/>
            <a:ext cx="5373974" cy="68580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46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3" name="Picture 2" descr="Image of water pump being used to bring clean water to communities" title="Clean water">
            <a:extLst>
              <a:ext uri="{FF2B5EF4-FFF2-40B4-BE49-F238E27FC236}">
                <a16:creationId xmlns:a16="http://schemas.microsoft.com/office/drawing/2014/main" id="{ABD35AC2-63B1-4F4C-9658-80C716EC0F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0"/>
          <a:stretch/>
        </p:blipFill>
        <p:spPr>
          <a:xfrm>
            <a:off x="0" y="8238"/>
            <a:ext cx="5199832" cy="6858000"/>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7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pic>
        <p:nvPicPr>
          <p:cNvPr id="3" name="Picture 2" descr="An image of a cocoa farmer weighing produce on scales to determine the price of the product." title="Fair prices">
            <a:extLst>
              <a:ext uri="{FF2B5EF4-FFF2-40B4-BE49-F238E27FC236}">
                <a16:creationId xmlns:a16="http://schemas.microsoft.com/office/drawing/2014/main" id="{AECF77D7-64BB-3546-BD69-6E73975DB8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700"/>
            <a:ext cx="5199832" cy="68707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8390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theme" Target="../theme/theme7.xml"/><Relationship Id="rId1" Type="http://schemas.openxmlformats.org/officeDocument/2006/relationships/slideLayout" Target="../slideLayouts/slideLayout42.xml"/><Relationship Id="rId4" Type="http://schemas.openxmlformats.org/officeDocument/2006/relationships/image" Target="../media/image4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756" y="237121"/>
            <a:ext cx="11953875" cy="690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532200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19" y="2849562"/>
            <a:ext cx="5713481" cy="115887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99477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2" r:id="rId13"/>
    <p:sldLayoutId id="2147483829" r:id="rId14"/>
    <p:sldLayoutId id="2147483830" r:id="rId15"/>
    <p:sldLayoutId id="2147483831" r:id="rId16"/>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39621"/>
            <a:ext cx="10515600" cy="577850"/>
          </a:xfrm>
          <a:prstGeom prst="rect">
            <a:avLst/>
          </a:prstGeom>
        </p:spPr>
        <p:txBody>
          <a:bodyPr vert="horz" lIns="91440" tIns="45720" rIns="91440" bIns="45720" rtlCol="0" anchor="ctr">
            <a:normAutofit/>
          </a:bodyPr>
          <a:lstStyle/>
          <a:p>
            <a:r>
              <a:rPr lang="en-US"/>
              <a:t>Click to edit Master title style</a:t>
            </a:r>
            <a:endParaRPr lang="en-GB"/>
          </a:p>
        </p:txBody>
      </p:sp>
      <p:grpSp>
        <p:nvGrpSpPr>
          <p:cNvPr id="7" name="Group 6" title="Blue and green border to frame bottom of page">
            <a:extLst>
              <a:ext uri="{FF2B5EF4-FFF2-40B4-BE49-F238E27FC236}">
                <a16:creationId xmlns:a16="http://schemas.microsoft.com/office/drawing/2014/main" id="{59333D0C-E396-7A4F-A01C-4B3386D0A727}"/>
              </a:ext>
            </a:extLst>
          </p:cNvPr>
          <p:cNvGrpSpPr/>
          <p:nvPr userDrawn="1"/>
        </p:nvGrpSpPr>
        <p:grpSpPr>
          <a:xfrm>
            <a:off x="1" y="6244796"/>
            <a:ext cx="12192000" cy="613204"/>
            <a:chOff x="3047999" y="6244796"/>
            <a:chExt cx="9144001" cy="613204"/>
          </a:xfrm>
        </p:grpSpPr>
        <p:sp>
          <p:nvSpPr>
            <p:cNvPr id="8" name="Right Triangle 7">
              <a:extLst>
                <a:ext uri="{FF2B5EF4-FFF2-40B4-BE49-F238E27FC236}">
                  <a16:creationId xmlns:a16="http://schemas.microsoft.com/office/drawing/2014/main" id="{4CEBDDAB-7D9E-A34A-8ACC-BA3E8C5FFDF0}"/>
                </a:ext>
              </a:extLst>
            </p:cNvPr>
            <p:cNvSpPr/>
            <p:nvPr userDrawn="1"/>
          </p:nvSpPr>
          <p:spPr>
            <a:xfrm rot="16200000">
              <a:off x="7837274" y="2503274"/>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6BB8CF34-5169-D447-9A91-9C618315B091}"/>
                </a:ext>
              </a:extLst>
            </p:cNvPr>
            <p:cNvSpPr/>
            <p:nvPr userDrawn="1"/>
          </p:nvSpPr>
          <p:spPr>
            <a:xfrm rot="5400000" flipH="1">
              <a:off x="4074897" y="5554448"/>
              <a:ext cx="276653" cy="2330450"/>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63C85B8-24FD-4255-8342-1113ECE553A8}" type="slidenum">
              <a:rPr lang="en-GB" smtClean="0"/>
              <a:pPr/>
              <a:t>‹#›</a:t>
            </a:fld>
            <a:endParaRPr lang="en-GB"/>
          </a:p>
        </p:txBody>
      </p:sp>
      <p:pic>
        <p:nvPicPr>
          <p:cNvPr id="10" name="Picture 9"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grpSp>
        <p:nvGrpSpPr>
          <p:cNvPr id="11" name="Group 10" title="Blue and green border to frame page">
            <a:extLst>
              <a:ext uri="{FF2B5EF4-FFF2-40B4-BE49-F238E27FC236}">
                <a16:creationId xmlns:a16="http://schemas.microsoft.com/office/drawing/2014/main" id="{6AB9B9A2-A79E-0D4D-A69B-AFE4DA38043D}"/>
              </a:ext>
            </a:extLst>
          </p:cNvPr>
          <p:cNvGrpSpPr/>
          <p:nvPr userDrawn="1"/>
        </p:nvGrpSpPr>
        <p:grpSpPr>
          <a:xfrm flipH="1" flipV="1">
            <a:off x="0" y="891915"/>
            <a:ext cx="12192000" cy="239845"/>
            <a:chOff x="-1" y="2683914"/>
            <a:chExt cx="9144002" cy="798183"/>
          </a:xfrm>
        </p:grpSpPr>
        <p:sp>
          <p:nvSpPr>
            <p:cNvPr id="12" name="Right Triangle 11">
              <a:extLst>
                <a:ext uri="{FF2B5EF4-FFF2-40B4-BE49-F238E27FC236}">
                  <a16:creationId xmlns:a16="http://schemas.microsoft.com/office/drawing/2014/main" id="{24F313B5-ED44-1148-9E25-0A17CDE4943E}"/>
                </a:ext>
              </a:extLst>
            </p:cNvPr>
            <p:cNvSpPr/>
            <p:nvPr userDrawn="1"/>
          </p:nvSpPr>
          <p:spPr>
            <a:xfrm rot="5400000" flipH="1">
              <a:off x="1587106" y="1096807"/>
              <a:ext cx="798179" cy="3972394"/>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D385A137-9C79-0148-9D0A-6E1F97983D6A}"/>
                </a:ext>
              </a:extLst>
            </p:cNvPr>
            <p:cNvSpPr/>
            <p:nvPr userDrawn="1"/>
          </p:nvSpPr>
          <p:spPr>
            <a:xfrm rot="16200000">
              <a:off x="4789275" y="-872629"/>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63425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35" r:id="rId5"/>
    <p:sldLayoutId id="2147483836" r:id="rId6"/>
  </p:sldLayoutIdLst>
  <p:txStyles>
    <p:title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8">
            <a:extLst>
              <a:ext uri="{FF2B5EF4-FFF2-40B4-BE49-F238E27FC236}">
                <a16:creationId xmlns:a16="http://schemas.microsoft.com/office/drawing/2014/main" id="{33ABF69A-1800-CC41-B146-4A8FAE4221A0}"/>
              </a:ext>
            </a:extLst>
          </p:cNvPr>
          <p:cNvSpPr/>
          <p:nvPr userDrawn="1"/>
        </p:nvSpPr>
        <p:spPr>
          <a:xfrm>
            <a:off x="0" y="-6350"/>
            <a:ext cx="12192000" cy="6872588"/>
          </a:xfrm>
          <a:prstGeom prst="rect">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828738386"/>
      </p:ext>
    </p:extLst>
  </p:cSld>
  <p:clrMap bg1="lt1" tx1="dk1" bg2="lt2" tx2="dk2" accent1="accent1" accent2="accent2" accent3="accent3" accent4="accent4" accent5="accent5" accent6="accent6" hlink="hlink" folHlink="folHlink"/>
  <p:sldLayoutIdLst>
    <p:sldLayoutId id="2147483691" r:id="rId1"/>
    <p:sldLayoutId id="2147483765" r:id="rId2"/>
    <p:sldLayoutId id="2147483766" r:id="rId3"/>
    <p:sldLayoutId id="2147483767" r:id="rId4"/>
    <p:sldLayoutId id="2147483768" r:id="rId5"/>
    <p:sldLayoutId id="2147483769" r:id="rId6"/>
    <p:sldLayoutId id="214748377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0BA44180-162D-B645-93E3-C83E10BD5DDB}"/>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4034223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31879"/>
      </p:ext>
    </p:extLst>
  </p:cSld>
  <p:clrMap bg1="lt1" tx1="dk1" bg2="lt2" tx2="dk2" accent1="accent1" accent2="accent2" accent3="accent3" accent4="accent4" accent5="accent5" accent6="accent6" hlink="hlink" folHlink="folHlink"/>
  <p:sldLayoutIdLst>
    <p:sldLayoutId id="2147483717" r:id="rId1"/>
    <p:sldLayoutId id="2147483793" r:id="rId2"/>
    <p:sldLayoutId id="21474837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B0E0"/>
        </a:solidFill>
        <a:effectLst/>
      </p:bgPr>
    </p:bg>
    <p:spTree>
      <p:nvGrpSpPr>
        <p:cNvPr id="1" name=""/>
        <p:cNvGrpSpPr/>
        <p:nvPr/>
      </p:nvGrpSpPr>
      <p:grpSpPr>
        <a:xfrm>
          <a:off x="0" y="0"/>
          <a:ext cx="0" cy="0"/>
          <a:chOff x="0" y="0"/>
          <a:chExt cx="0" cy="0"/>
        </a:xfrm>
      </p:grpSpPr>
      <p:pic>
        <p:nvPicPr>
          <p:cNvPr id="3" name="Picture 2" descr="A person standing in front of a tree&#10;&#10;Description automatically generated">
            <a:extLst>
              <a:ext uri="{FF2B5EF4-FFF2-40B4-BE49-F238E27FC236}">
                <a16:creationId xmlns:a16="http://schemas.microsoft.com/office/drawing/2014/main" id="{D1B3D1B6-F997-4542-902B-46C8314BB9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467707" cy="6858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2327A9F-6DBD-1D45-8262-DD66D82187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7566" y="5817873"/>
            <a:ext cx="4041985" cy="860132"/>
          </a:xfrm>
          <a:prstGeom prst="rect">
            <a:avLst/>
          </a:prstGeom>
        </p:spPr>
      </p:pic>
    </p:spTree>
    <p:extLst>
      <p:ext uri="{BB962C8B-B14F-4D97-AF65-F5344CB8AC3E}">
        <p14:creationId xmlns:p14="http://schemas.microsoft.com/office/powerpoint/2010/main" val="3141882171"/>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schools.fairtrade.org.uk/teaching-resources/fairtrade-family-portrait-lucias-story/" TargetMode="External"/><Relationship Id="rId3" Type="http://schemas.openxmlformats.org/officeDocument/2006/relationships/slideLayout" Target="../slideLayouts/slideLayout25.xml"/><Relationship Id="rId7" Type="http://schemas.openxmlformats.org/officeDocument/2006/relationships/hyperlink" Target="https://schools.fairtrade.org.uk/teaching-resources/fairtrade-family-portrait-sidies-story/" TargetMode="External"/><Relationship Id="rId12" Type="http://schemas.openxmlformats.org/officeDocument/2006/relationships/image" Target="../media/image5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8.png"/><Relationship Id="rId11" Type="http://schemas.openxmlformats.org/officeDocument/2006/relationships/hyperlink" Target="https://schools.fairtrade.org.uk/teaching-resources/fairtrade-family-portrait-besheys-story/" TargetMode="External"/><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hyperlink" Target="https://schools.fairtrade.org.uk/teaching-resources/fairtrade-family-portrait-amies-story/" TargetMode="External"/><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3.png"/><Relationship Id="rId4" Type="http://schemas.openxmlformats.org/officeDocument/2006/relationships/hyperlink" Target="https://schools.fairtrade.org.uk/teaching-resources/change-the-world-through-your-choi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newsround/48729957" TargetMode="External"/><Relationship Id="rId2" Type="http://schemas.openxmlformats.org/officeDocument/2006/relationships/hyperlink" Target="https://www.bbc.co.uk/bitesize/clips/zwywmnb" TargetMode="External"/><Relationship Id="rId1" Type="http://schemas.openxmlformats.org/officeDocument/2006/relationships/slideLayout" Target="../slideLayouts/slideLayout24.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7973" y="6185775"/>
            <a:ext cx="7173479" cy="861774"/>
          </a:xfrm>
        </p:spPr>
        <p:txBody>
          <a:bodyPr/>
          <a:lstStyle/>
          <a:p>
            <a:r>
              <a:rPr lang="en-US" sz="2000">
                <a:latin typeface="VeneerLowRes" panose="02000806000000000000"/>
              </a:rPr>
              <a:t>FAIRTRADE FORTNIGHT </a:t>
            </a:r>
          </a:p>
          <a:p>
            <a:r>
              <a:rPr lang="en-US" sz="2000">
                <a:latin typeface="VeneerLowRes" panose="02000806000000000000"/>
              </a:rPr>
              <a:t>22 FEBRUARY – 8 MARCH 2021</a:t>
            </a:r>
          </a:p>
          <a:p>
            <a:endParaRPr lang="en-GB"/>
          </a:p>
        </p:txBody>
      </p:sp>
      <p:sp>
        <p:nvSpPr>
          <p:cNvPr id="3" name="Title 2"/>
          <p:cNvSpPr>
            <a:spLocks noGrp="1"/>
          </p:cNvSpPr>
          <p:nvPr>
            <p:ph type="title"/>
          </p:nvPr>
        </p:nvSpPr>
        <p:spPr/>
        <p:txBody>
          <a:bodyPr>
            <a:noAutofit/>
          </a:bodyPr>
          <a:lstStyle/>
          <a:p>
            <a:r>
              <a:rPr lang="en-US" sz="2800" u="sng" dirty="0"/>
              <a:t>Tuesday 2nd March 2021</a:t>
            </a:r>
            <a:br>
              <a:rPr lang="en-US" sz="2800" u="sng" dirty="0"/>
            </a:br>
            <a:r>
              <a:rPr lang="en-US" sz="2800" u="sng" dirty="0"/>
              <a:t> Can I understand how my choices have consequences?</a:t>
            </a:r>
            <a:endParaRPr lang="en-GB" sz="2800" u="sng" dirty="0"/>
          </a:p>
        </p:txBody>
      </p:sp>
      <p:sp>
        <p:nvSpPr>
          <p:cNvPr id="7" name="TextBox 6">
            <a:extLst>
              <a:ext uri="{FF2B5EF4-FFF2-40B4-BE49-F238E27FC236}">
                <a16:creationId xmlns:a16="http://schemas.microsoft.com/office/drawing/2014/main" id="{B323A8D0-879F-4C92-9075-C9E5F3BDDCB9}"/>
              </a:ext>
            </a:extLst>
          </p:cNvPr>
          <p:cNvSpPr txBox="1"/>
          <p:nvPr/>
        </p:nvSpPr>
        <p:spPr>
          <a:xfrm>
            <a:off x="8780016" y="237121"/>
            <a:ext cx="1184940" cy="369332"/>
          </a:xfrm>
          <a:prstGeom prst="rect">
            <a:avLst/>
          </a:prstGeom>
          <a:noFill/>
        </p:spPr>
        <p:txBody>
          <a:bodyPr wrap="none" rtlCol="0">
            <a:spAutoFit/>
          </a:bodyPr>
          <a:lstStyle/>
          <a:p>
            <a:r>
              <a:rPr lang="en-GB" dirty="0"/>
              <a:t>Lesson 4 </a:t>
            </a:r>
          </a:p>
        </p:txBody>
      </p:sp>
      <p:pic>
        <p:nvPicPr>
          <p:cNvPr id="8" name="Picture 7">
            <a:extLst>
              <a:ext uri="{FF2B5EF4-FFF2-40B4-BE49-F238E27FC236}">
                <a16:creationId xmlns:a16="http://schemas.microsoft.com/office/drawing/2014/main" id="{696B48A4-B2DC-4036-9431-7BEB0FCA0595}"/>
              </a:ext>
            </a:extLst>
          </p:cNvPr>
          <p:cNvPicPr>
            <a:picLocks noChangeAspect="1"/>
          </p:cNvPicPr>
          <p:nvPr/>
        </p:nvPicPr>
        <p:blipFill>
          <a:blip r:embed="rId3"/>
          <a:stretch>
            <a:fillRect/>
          </a:stretch>
        </p:blipFill>
        <p:spPr>
          <a:xfrm>
            <a:off x="4276725" y="5172075"/>
            <a:ext cx="7915275" cy="1685925"/>
          </a:xfrm>
          <a:prstGeom prst="rect">
            <a:avLst/>
          </a:prstGeom>
        </p:spPr>
      </p:pic>
    </p:spTree>
    <p:extLst>
      <p:ext uri="{BB962C8B-B14F-4D97-AF65-F5344CB8AC3E}">
        <p14:creationId xmlns:p14="http://schemas.microsoft.com/office/powerpoint/2010/main" val="390306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ECA28C-8DC3-4E4A-A44F-14144CB93EDE}"/>
              </a:ext>
            </a:extLst>
          </p:cNvPr>
          <p:cNvSpPr>
            <a:spLocks noGrp="1"/>
          </p:cNvSpPr>
          <p:nvPr>
            <p:ph type="subTitle" idx="1"/>
          </p:nvPr>
        </p:nvSpPr>
        <p:spPr>
          <a:xfrm>
            <a:off x="2136559" y="221403"/>
            <a:ext cx="7264893" cy="1655762"/>
          </a:xfrm>
        </p:spPr>
        <p:txBody>
          <a:bodyPr/>
          <a:lstStyle/>
          <a:p>
            <a:r>
              <a:rPr lang="en-GB" dirty="0"/>
              <a:t>This week we are going to look at  how our actions have global consequences. You will see how you have the power to make a difference in the world through the choices you make every day.</a:t>
            </a:r>
          </a:p>
          <a:p>
            <a:endParaRPr lang="en-GB" dirty="0"/>
          </a:p>
          <a:p>
            <a:r>
              <a:rPr lang="en-GB" dirty="0"/>
              <a:t>You will need to understand what Fairtrade is and its benefits for farmers and workers around the world.</a:t>
            </a:r>
          </a:p>
        </p:txBody>
      </p:sp>
      <p:sp>
        <p:nvSpPr>
          <p:cNvPr id="4" name="Rectangle 3">
            <a:extLst>
              <a:ext uri="{FF2B5EF4-FFF2-40B4-BE49-F238E27FC236}">
                <a16:creationId xmlns:a16="http://schemas.microsoft.com/office/drawing/2014/main" id="{1A8F7D06-7C8A-4C56-BAB5-3933F6C107AF}"/>
              </a:ext>
            </a:extLst>
          </p:cNvPr>
          <p:cNvSpPr/>
          <p:nvPr/>
        </p:nvSpPr>
        <p:spPr>
          <a:xfrm>
            <a:off x="878890" y="5640794"/>
            <a:ext cx="1926454" cy="369332"/>
          </a:xfrm>
          <a:prstGeom prst="rect">
            <a:avLst/>
          </a:prstGeom>
        </p:spPr>
        <p:txBody>
          <a:bodyPr wrap="square">
            <a:spAutoFit/>
          </a:bodyPr>
          <a:lstStyle/>
          <a:p>
            <a:r>
              <a:rPr lang="en-GB" dirty="0">
                <a:hlinkClick r:id="rId4"/>
              </a:rPr>
              <a:t>Amie's story</a:t>
            </a:r>
            <a:endParaRPr lang="en-GB" dirty="0"/>
          </a:p>
        </p:txBody>
      </p:sp>
      <p:sp>
        <p:nvSpPr>
          <p:cNvPr id="7" name="Rectangle 6">
            <a:extLst>
              <a:ext uri="{FF2B5EF4-FFF2-40B4-BE49-F238E27FC236}">
                <a16:creationId xmlns:a16="http://schemas.microsoft.com/office/drawing/2014/main" id="{7B27CC14-D764-479F-8A21-8FC2972599B6}"/>
              </a:ext>
            </a:extLst>
          </p:cNvPr>
          <p:cNvSpPr/>
          <p:nvPr/>
        </p:nvSpPr>
        <p:spPr>
          <a:xfrm>
            <a:off x="1935333" y="3128890"/>
            <a:ext cx="7954458" cy="369332"/>
          </a:xfrm>
          <a:prstGeom prst="rect">
            <a:avLst/>
          </a:prstGeom>
        </p:spPr>
        <p:txBody>
          <a:bodyPr wrap="square">
            <a:spAutoFit/>
          </a:bodyPr>
          <a:lstStyle/>
          <a:p>
            <a:pPr fontAlgn="base"/>
            <a:r>
              <a:rPr lang="en-GB" b="1" u="sng" dirty="0">
                <a:solidFill>
                  <a:srgbClr val="1E1E1E"/>
                </a:solidFill>
                <a:latin typeface="Helvetica" panose="020B0604020202020204" pitchFamily="34" charset="0"/>
              </a:rPr>
              <a:t>Watch the 4 film clip and make notes to use in next Tuesday’s lesson</a:t>
            </a:r>
            <a:endParaRPr lang="en-GB" b="1" i="0" u="sng" dirty="0">
              <a:solidFill>
                <a:srgbClr val="1E1E1E"/>
              </a:solidFill>
              <a:effectLst/>
              <a:latin typeface="Helvetica" panose="020B0604020202020204" pitchFamily="34" charset="0"/>
            </a:endParaRPr>
          </a:p>
        </p:txBody>
      </p:sp>
      <p:pic>
        <p:nvPicPr>
          <p:cNvPr id="8" name="Picture 7">
            <a:extLst>
              <a:ext uri="{FF2B5EF4-FFF2-40B4-BE49-F238E27FC236}">
                <a16:creationId xmlns:a16="http://schemas.microsoft.com/office/drawing/2014/main" id="{F236C593-2D27-4162-8978-38978E575B91}"/>
              </a:ext>
            </a:extLst>
          </p:cNvPr>
          <p:cNvPicPr>
            <a:picLocks noChangeAspect="1"/>
          </p:cNvPicPr>
          <p:nvPr/>
        </p:nvPicPr>
        <p:blipFill>
          <a:blip r:embed="rId5"/>
          <a:stretch>
            <a:fillRect/>
          </a:stretch>
        </p:blipFill>
        <p:spPr>
          <a:xfrm>
            <a:off x="185506" y="3923384"/>
            <a:ext cx="2724196" cy="1517029"/>
          </a:xfrm>
          <a:prstGeom prst="rect">
            <a:avLst/>
          </a:prstGeom>
        </p:spPr>
      </p:pic>
      <p:pic>
        <p:nvPicPr>
          <p:cNvPr id="9" name="Picture 8">
            <a:extLst>
              <a:ext uri="{FF2B5EF4-FFF2-40B4-BE49-F238E27FC236}">
                <a16:creationId xmlns:a16="http://schemas.microsoft.com/office/drawing/2014/main" id="{EA64FA2E-8733-4901-8BC2-6B317737F761}"/>
              </a:ext>
            </a:extLst>
          </p:cNvPr>
          <p:cNvPicPr>
            <a:picLocks noChangeAspect="1"/>
          </p:cNvPicPr>
          <p:nvPr/>
        </p:nvPicPr>
        <p:blipFill>
          <a:blip r:embed="rId6"/>
          <a:stretch>
            <a:fillRect/>
          </a:stretch>
        </p:blipFill>
        <p:spPr>
          <a:xfrm>
            <a:off x="3143945" y="3923384"/>
            <a:ext cx="2724196" cy="1555769"/>
          </a:xfrm>
          <a:prstGeom prst="rect">
            <a:avLst/>
          </a:prstGeom>
        </p:spPr>
      </p:pic>
      <p:sp>
        <p:nvSpPr>
          <p:cNvPr id="10" name="Rectangle 9">
            <a:extLst>
              <a:ext uri="{FF2B5EF4-FFF2-40B4-BE49-F238E27FC236}">
                <a16:creationId xmlns:a16="http://schemas.microsoft.com/office/drawing/2014/main" id="{5932A5D6-3654-4A33-8B8E-A48CF770039C}"/>
              </a:ext>
            </a:extLst>
          </p:cNvPr>
          <p:cNvSpPr/>
          <p:nvPr/>
        </p:nvSpPr>
        <p:spPr>
          <a:xfrm>
            <a:off x="3684232" y="5594627"/>
            <a:ext cx="2618913" cy="369332"/>
          </a:xfrm>
          <a:prstGeom prst="rect">
            <a:avLst/>
          </a:prstGeom>
        </p:spPr>
        <p:txBody>
          <a:bodyPr wrap="square">
            <a:spAutoFit/>
          </a:bodyPr>
          <a:lstStyle/>
          <a:p>
            <a:r>
              <a:rPr lang="en-GB" dirty="0" err="1">
                <a:hlinkClick r:id="rId7"/>
              </a:rPr>
              <a:t>Sidie's</a:t>
            </a:r>
            <a:r>
              <a:rPr lang="en-GB" dirty="0">
                <a:hlinkClick r:id="rId7"/>
              </a:rPr>
              <a:t> story</a:t>
            </a:r>
            <a:endParaRPr lang="en-GB" dirty="0"/>
          </a:p>
        </p:txBody>
      </p:sp>
      <p:sp>
        <p:nvSpPr>
          <p:cNvPr id="11" name="Rectangle 10">
            <a:extLst>
              <a:ext uri="{FF2B5EF4-FFF2-40B4-BE49-F238E27FC236}">
                <a16:creationId xmlns:a16="http://schemas.microsoft.com/office/drawing/2014/main" id="{0FA34194-2B38-4CBA-8B40-6CD43186CD26}"/>
              </a:ext>
            </a:extLst>
          </p:cNvPr>
          <p:cNvSpPr/>
          <p:nvPr/>
        </p:nvSpPr>
        <p:spPr>
          <a:xfrm>
            <a:off x="6841791" y="5580359"/>
            <a:ext cx="6096000" cy="369332"/>
          </a:xfrm>
          <a:prstGeom prst="rect">
            <a:avLst/>
          </a:prstGeom>
        </p:spPr>
        <p:txBody>
          <a:bodyPr>
            <a:spAutoFit/>
          </a:bodyPr>
          <a:lstStyle/>
          <a:p>
            <a:r>
              <a:rPr lang="en-GB" dirty="0">
                <a:hlinkClick r:id="rId8"/>
              </a:rPr>
              <a:t>Lucia's story</a:t>
            </a:r>
            <a:endParaRPr lang="en-GB" dirty="0"/>
          </a:p>
        </p:txBody>
      </p:sp>
      <p:pic>
        <p:nvPicPr>
          <p:cNvPr id="12" name="Picture 11">
            <a:extLst>
              <a:ext uri="{FF2B5EF4-FFF2-40B4-BE49-F238E27FC236}">
                <a16:creationId xmlns:a16="http://schemas.microsoft.com/office/drawing/2014/main" id="{5B56164B-1E4B-4679-B7BA-69A4B3583418}"/>
              </a:ext>
            </a:extLst>
          </p:cNvPr>
          <p:cNvPicPr>
            <a:picLocks noChangeAspect="1"/>
          </p:cNvPicPr>
          <p:nvPr/>
        </p:nvPicPr>
        <p:blipFill>
          <a:blip r:embed="rId9"/>
          <a:stretch>
            <a:fillRect/>
          </a:stretch>
        </p:blipFill>
        <p:spPr>
          <a:xfrm>
            <a:off x="6323861" y="3962124"/>
            <a:ext cx="2642263" cy="1517029"/>
          </a:xfrm>
          <a:prstGeom prst="rect">
            <a:avLst/>
          </a:prstGeom>
        </p:spPr>
      </p:pic>
      <p:pic>
        <p:nvPicPr>
          <p:cNvPr id="13" name="Picture 12">
            <a:extLst>
              <a:ext uri="{FF2B5EF4-FFF2-40B4-BE49-F238E27FC236}">
                <a16:creationId xmlns:a16="http://schemas.microsoft.com/office/drawing/2014/main" id="{EE13CC85-DFED-4447-9190-4BC8A2286CEC}"/>
              </a:ext>
            </a:extLst>
          </p:cNvPr>
          <p:cNvPicPr>
            <a:picLocks noChangeAspect="1"/>
          </p:cNvPicPr>
          <p:nvPr/>
        </p:nvPicPr>
        <p:blipFill>
          <a:blip r:embed="rId10"/>
          <a:stretch>
            <a:fillRect/>
          </a:stretch>
        </p:blipFill>
        <p:spPr>
          <a:xfrm>
            <a:off x="9421844" y="3962124"/>
            <a:ext cx="2562572" cy="1478289"/>
          </a:xfrm>
          <a:prstGeom prst="rect">
            <a:avLst/>
          </a:prstGeom>
        </p:spPr>
      </p:pic>
      <p:sp>
        <p:nvSpPr>
          <p:cNvPr id="14" name="Rectangle 13">
            <a:extLst>
              <a:ext uri="{FF2B5EF4-FFF2-40B4-BE49-F238E27FC236}">
                <a16:creationId xmlns:a16="http://schemas.microsoft.com/office/drawing/2014/main" id="{BC663138-3392-46F9-97D7-0E390B6DAC9A}"/>
              </a:ext>
            </a:extLst>
          </p:cNvPr>
          <p:cNvSpPr/>
          <p:nvPr/>
        </p:nvSpPr>
        <p:spPr>
          <a:xfrm>
            <a:off x="9803907" y="5541619"/>
            <a:ext cx="2000997" cy="369332"/>
          </a:xfrm>
          <a:prstGeom prst="rect">
            <a:avLst/>
          </a:prstGeom>
        </p:spPr>
        <p:txBody>
          <a:bodyPr wrap="square">
            <a:spAutoFit/>
          </a:bodyPr>
          <a:lstStyle/>
          <a:p>
            <a:r>
              <a:rPr lang="en-GB" dirty="0" err="1">
                <a:hlinkClick r:id="rId11"/>
              </a:rPr>
              <a:t>Beshey's</a:t>
            </a:r>
            <a:r>
              <a:rPr lang="en-GB" dirty="0">
                <a:hlinkClick r:id="rId11"/>
              </a:rPr>
              <a:t> story</a:t>
            </a:r>
            <a:endParaRPr lang="en-GB" dirty="0"/>
          </a:p>
        </p:txBody>
      </p:sp>
      <p:pic>
        <p:nvPicPr>
          <p:cNvPr id="15" name="Recorded Sound">
            <a:hlinkClick r:id="" action="ppaction://media"/>
            <a:extLst>
              <a:ext uri="{FF2B5EF4-FFF2-40B4-BE49-F238E27FC236}">
                <a16:creationId xmlns:a16="http://schemas.microsoft.com/office/drawing/2014/main" id="{DA2260C7-5885-4D7C-8F19-BA4AAB8EC59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03907" y="1549111"/>
            <a:ext cx="1655762" cy="1655762"/>
          </a:xfrm>
          <a:prstGeom prst="rect">
            <a:avLst/>
          </a:prstGeom>
        </p:spPr>
      </p:pic>
    </p:spTree>
    <p:extLst>
      <p:ext uri="{BB962C8B-B14F-4D97-AF65-F5344CB8AC3E}">
        <p14:creationId xmlns:p14="http://schemas.microsoft.com/office/powerpoint/2010/main" val="29927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200" y="1292066"/>
            <a:ext cx="6528141" cy="1613581"/>
          </a:xfrm>
        </p:spPr>
        <p:txBody>
          <a:bodyPr>
            <a:normAutofit/>
          </a:bodyPr>
          <a:lstStyle/>
          <a:p>
            <a:br>
              <a:rPr lang="en-GB" dirty="0"/>
            </a:br>
            <a:r>
              <a:rPr lang="en-US" dirty="0"/>
              <a:t>  </a:t>
            </a:r>
            <a:endParaRPr lang="en-US" b="1" dirty="0"/>
          </a:p>
        </p:txBody>
      </p:sp>
      <p:pic>
        <p:nvPicPr>
          <p:cNvPr id="6" name="Picture 5">
            <a:extLst>
              <a:ext uri="{FF2B5EF4-FFF2-40B4-BE49-F238E27FC236}">
                <a16:creationId xmlns:a16="http://schemas.microsoft.com/office/drawing/2014/main" id="{8174D806-76F6-4DB9-96A8-84050E6119E6}"/>
              </a:ext>
            </a:extLst>
          </p:cNvPr>
          <p:cNvPicPr>
            <a:picLocks noChangeAspect="1"/>
          </p:cNvPicPr>
          <p:nvPr/>
        </p:nvPicPr>
        <p:blipFill>
          <a:blip r:embed="rId3"/>
          <a:stretch>
            <a:fillRect/>
          </a:stretch>
        </p:blipFill>
        <p:spPr>
          <a:xfrm>
            <a:off x="6096000" y="99781"/>
            <a:ext cx="4582546" cy="2672701"/>
          </a:xfrm>
          <a:prstGeom prst="rect">
            <a:avLst/>
          </a:prstGeom>
        </p:spPr>
      </p:pic>
      <p:sp>
        <p:nvSpPr>
          <p:cNvPr id="7" name="Rectangle 6">
            <a:extLst>
              <a:ext uri="{FF2B5EF4-FFF2-40B4-BE49-F238E27FC236}">
                <a16:creationId xmlns:a16="http://schemas.microsoft.com/office/drawing/2014/main" id="{64C21EBD-37AA-4E9D-9C0B-0DD71AA160E7}"/>
              </a:ext>
            </a:extLst>
          </p:cNvPr>
          <p:cNvSpPr/>
          <p:nvPr/>
        </p:nvSpPr>
        <p:spPr>
          <a:xfrm>
            <a:off x="6261717" y="3059668"/>
            <a:ext cx="6096000" cy="369332"/>
          </a:xfrm>
          <a:prstGeom prst="rect">
            <a:avLst/>
          </a:prstGeom>
        </p:spPr>
        <p:txBody>
          <a:bodyPr>
            <a:spAutoFit/>
          </a:bodyPr>
          <a:lstStyle/>
          <a:p>
            <a:r>
              <a:rPr lang="en-GB" dirty="0">
                <a:hlinkClick r:id="rId4"/>
              </a:rPr>
              <a:t>change-the-world-through-your-choices</a:t>
            </a:r>
            <a:endParaRPr lang="en-GB" dirty="0"/>
          </a:p>
        </p:txBody>
      </p:sp>
      <p:sp>
        <p:nvSpPr>
          <p:cNvPr id="8" name="TextBox 7">
            <a:extLst>
              <a:ext uri="{FF2B5EF4-FFF2-40B4-BE49-F238E27FC236}">
                <a16:creationId xmlns:a16="http://schemas.microsoft.com/office/drawing/2014/main" id="{5DF0AE77-628E-4AD1-B18E-F19ED856585C}"/>
              </a:ext>
            </a:extLst>
          </p:cNvPr>
          <p:cNvSpPr txBox="1"/>
          <p:nvPr/>
        </p:nvSpPr>
        <p:spPr>
          <a:xfrm>
            <a:off x="5814874" y="4341181"/>
            <a:ext cx="1638013" cy="369332"/>
          </a:xfrm>
          <a:prstGeom prst="rect">
            <a:avLst/>
          </a:prstGeom>
          <a:noFill/>
        </p:spPr>
        <p:txBody>
          <a:bodyPr wrap="none" rtlCol="0">
            <a:spAutoFit/>
          </a:bodyPr>
          <a:lstStyle/>
          <a:p>
            <a:r>
              <a:rPr lang="en-GB" dirty="0"/>
              <a:t>Watch the film</a:t>
            </a:r>
          </a:p>
        </p:txBody>
      </p:sp>
      <p:pic>
        <p:nvPicPr>
          <p:cNvPr id="9" name="Picture 8">
            <a:extLst>
              <a:ext uri="{FF2B5EF4-FFF2-40B4-BE49-F238E27FC236}">
                <a16:creationId xmlns:a16="http://schemas.microsoft.com/office/drawing/2014/main" id="{A5F6D602-D05F-4F1B-BAC6-8916E41D7393}"/>
              </a:ext>
            </a:extLst>
          </p:cNvPr>
          <p:cNvPicPr>
            <a:picLocks noChangeAspect="1"/>
          </p:cNvPicPr>
          <p:nvPr/>
        </p:nvPicPr>
        <p:blipFill>
          <a:blip r:embed="rId5"/>
          <a:stretch>
            <a:fillRect/>
          </a:stretch>
        </p:blipFill>
        <p:spPr>
          <a:xfrm>
            <a:off x="3395237" y="3693481"/>
            <a:ext cx="8115300" cy="1295400"/>
          </a:xfrm>
          <a:prstGeom prst="rect">
            <a:avLst/>
          </a:prstGeom>
        </p:spPr>
      </p:pic>
    </p:spTree>
    <p:extLst>
      <p:ext uri="{BB962C8B-B14F-4D97-AF65-F5344CB8AC3E}">
        <p14:creationId xmlns:p14="http://schemas.microsoft.com/office/powerpoint/2010/main" val="424032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1850-17C9-4412-A9C9-86D5827A3EAB}"/>
              </a:ext>
            </a:extLst>
          </p:cNvPr>
          <p:cNvSpPr>
            <a:spLocks noGrp="1"/>
          </p:cNvSpPr>
          <p:nvPr>
            <p:ph type="title"/>
          </p:nvPr>
        </p:nvSpPr>
        <p:spPr>
          <a:xfrm>
            <a:off x="1112483" y="195232"/>
            <a:ext cx="10515600" cy="577850"/>
          </a:xfrm>
        </p:spPr>
        <p:txBody>
          <a:bodyPr/>
          <a:lstStyle/>
          <a:p>
            <a:r>
              <a:rPr lang="en-GB" dirty="0"/>
              <a:t>Why would you choose a banana with a Fair Trade label?</a:t>
            </a:r>
          </a:p>
        </p:txBody>
      </p:sp>
      <p:pic>
        <p:nvPicPr>
          <p:cNvPr id="4" name="Picture 3">
            <a:extLst>
              <a:ext uri="{FF2B5EF4-FFF2-40B4-BE49-F238E27FC236}">
                <a16:creationId xmlns:a16="http://schemas.microsoft.com/office/drawing/2014/main" id="{0F42D1CE-1C3B-471A-93A6-9B5C603FB761}"/>
              </a:ext>
            </a:extLst>
          </p:cNvPr>
          <p:cNvPicPr>
            <a:picLocks noChangeAspect="1"/>
          </p:cNvPicPr>
          <p:nvPr/>
        </p:nvPicPr>
        <p:blipFill>
          <a:blip r:embed="rId2"/>
          <a:stretch>
            <a:fillRect/>
          </a:stretch>
        </p:blipFill>
        <p:spPr>
          <a:xfrm>
            <a:off x="1682193" y="3586579"/>
            <a:ext cx="10340762" cy="2856020"/>
          </a:xfrm>
          <a:prstGeom prst="rect">
            <a:avLst/>
          </a:prstGeom>
        </p:spPr>
      </p:pic>
      <p:sp>
        <p:nvSpPr>
          <p:cNvPr id="5" name="Rectangle 4">
            <a:extLst>
              <a:ext uri="{FF2B5EF4-FFF2-40B4-BE49-F238E27FC236}">
                <a16:creationId xmlns:a16="http://schemas.microsoft.com/office/drawing/2014/main" id="{A63BA759-4DEA-4C3B-93E8-5847638CD074}"/>
              </a:ext>
            </a:extLst>
          </p:cNvPr>
          <p:cNvSpPr/>
          <p:nvPr/>
        </p:nvSpPr>
        <p:spPr>
          <a:xfrm>
            <a:off x="1682192" y="3586579"/>
            <a:ext cx="1478257" cy="41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80B069-66CB-46C1-9944-B658968F8B0C}"/>
              </a:ext>
            </a:extLst>
          </p:cNvPr>
          <p:cNvSpPr/>
          <p:nvPr/>
        </p:nvSpPr>
        <p:spPr>
          <a:xfrm>
            <a:off x="1748901" y="5326603"/>
            <a:ext cx="3648722" cy="25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FFCE6D4-CC34-4CFB-894A-601116750463}"/>
              </a:ext>
            </a:extLst>
          </p:cNvPr>
          <p:cNvSpPr txBox="1"/>
          <p:nvPr/>
        </p:nvSpPr>
        <p:spPr>
          <a:xfrm>
            <a:off x="2938508" y="3634497"/>
            <a:ext cx="325730" cy="369332"/>
          </a:xfrm>
          <a:prstGeom prst="rect">
            <a:avLst/>
          </a:prstGeom>
          <a:noFill/>
        </p:spPr>
        <p:txBody>
          <a:bodyPr wrap="none" rtlCol="0">
            <a:spAutoFit/>
          </a:bodyPr>
          <a:lstStyle/>
          <a:p>
            <a:r>
              <a:rPr lang="en-GB" dirty="0"/>
              <a:t>T</a:t>
            </a:r>
          </a:p>
        </p:txBody>
      </p:sp>
      <p:sp>
        <p:nvSpPr>
          <p:cNvPr id="8" name="TextBox 7">
            <a:extLst>
              <a:ext uri="{FF2B5EF4-FFF2-40B4-BE49-F238E27FC236}">
                <a16:creationId xmlns:a16="http://schemas.microsoft.com/office/drawing/2014/main" id="{1EE0C301-884E-4AD2-8F08-73CDFEC12F39}"/>
              </a:ext>
            </a:extLst>
          </p:cNvPr>
          <p:cNvSpPr txBox="1"/>
          <p:nvPr/>
        </p:nvSpPr>
        <p:spPr>
          <a:xfrm>
            <a:off x="5115403" y="5273338"/>
            <a:ext cx="348928" cy="369332"/>
          </a:xfrm>
          <a:prstGeom prst="rect">
            <a:avLst/>
          </a:prstGeom>
          <a:noFill/>
        </p:spPr>
        <p:txBody>
          <a:bodyPr wrap="square" rtlCol="0">
            <a:spAutoFit/>
          </a:bodyPr>
          <a:lstStyle/>
          <a:p>
            <a:r>
              <a:rPr lang="en-GB" dirty="0"/>
              <a:t>C</a:t>
            </a:r>
          </a:p>
        </p:txBody>
      </p:sp>
      <p:pic>
        <p:nvPicPr>
          <p:cNvPr id="9" name="Picture 8">
            <a:extLst>
              <a:ext uri="{FF2B5EF4-FFF2-40B4-BE49-F238E27FC236}">
                <a16:creationId xmlns:a16="http://schemas.microsoft.com/office/drawing/2014/main" id="{3B80783A-8E1A-4225-8BF3-D3C99D25DDA5}"/>
              </a:ext>
            </a:extLst>
          </p:cNvPr>
          <p:cNvPicPr>
            <a:picLocks noChangeAspect="1"/>
          </p:cNvPicPr>
          <p:nvPr/>
        </p:nvPicPr>
        <p:blipFill>
          <a:blip r:embed="rId3"/>
          <a:stretch>
            <a:fillRect/>
          </a:stretch>
        </p:blipFill>
        <p:spPr>
          <a:xfrm>
            <a:off x="6370283" y="1151130"/>
            <a:ext cx="2809875" cy="2057400"/>
          </a:xfrm>
          <a:prstGeom prst="rect">
            <a:avLst/>
          </a:prstGeom>
        </p:spPr>
      </p:pic>
    </p:spTree>
    <p:extLst>
      <p:ext uri="{BB962C8B-B14F-4D97-AF65-F5344CB8AC3E}">
        <p14:creationId xmlns:p14="http://schemas.microsoft.com/office/powerpoint/2010/main" val="395888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3341-D97C-4F30-9CEC-0E1E9958F953}"/>
              </a:ext>
            </a:extLst>
          </p:cNvPr>
          <p:cNvSpPr>
            <a:spLocks noGrp="1"/>
          </p:cNvSpPr>
          <p:nvPr>
            <p:ph type="title"/>
          </p:nvPr>
        </p:nvSpPr>
        <p:spPr>
          <a:xfrm>
            <a:off x="2924175" y="1935256"/>
            <a:ext cx="6894528" cy="577850"/>
          </a:xfrm>
        </p:spPr>
        <p:txBody>
          <a:bodyPr>
            <a:normAutofit fontScale="90000"/>
          </a:bodyPr>
          <a:lstStyle/>
          <a:p>
            <a:r>
              <a:rPr lang="en-GB" sz="2200" dirty="0"/>
              <a:t>The film helps you think about the power of your choices and how they can have an impact on people all around the world.</a:t>
            </a:r>
            <a:br>
              <a:rPr lang="en-GB" sz="2200" dirty="0"/>
            </a:br>
            <a:br>
              <a:rPr lang="en-GB" sz="2200" dirty="0"/>
            </a:br>
            <a:r>
              <a:rPr lang="en-GB" sz="2200" dirty="0"/>
              <a:t>Look at the choices and consequences matching cards and match them up. Now discuss your choices.</a:t>
            </a:r>
            <a:br>
              <a:rPr lang="en-GB" dirty="0"/>
            </a:br>
            <a:endParaRPr lang="en-GB" dirty="0"/>
          </a:p>
        </p:txBody>
      </p:sp>
      <p:pic>
        <p:nvPicPr>
          <p:cNvPr id="4" name="Picture 3">
            <a:extLst>
              <a:ext uri="{FF2B5EF4-FFF2-40B4-BE49-F238E27FC236}">
                <a16:creationId xmlns:a16="http://schemas.microsoft.com/office/drawing/2014/main" id="{41459321-3A94-4BAE-9F73-F09C09583740}"/>
              </a:ext>
            </a:extLst>
          </p:cNvPr>
          <p:cNvPicPr>
            <a:picLocks noChangeAspect="1"/>
          </p:cNvPicPr>
          <p:nvPr/>
        </p:nvPicPr>
        <p:blipFill>
          <a:blip r:embed="rId2"/>
          <a:stretch>
            <a:fillRect/>
          </a:stretch>
        </p:blipFill>
        <p:spPr>
          <a:xfrm>
            <a:off x="4075483" y="3309218"/>
            <a:ext cx="7219950" cy="1714500"/>
          </a:xfrm>
          <a:prstGeom prst="rect">
            <a:avLst/>
          </a:prstGeom>
        </p:spPr>
      </p:pic>
      <p:pic>
        <p:nvPicPr>
          <p:cNvPr id="5" name="Picture 4">
            <a:extLst>
              <a:ext uri="{FF2B5EF4-FFF2-40B4-BE49-F238E27FC236}">
                <a16:creationId xmlns:a16="http://schemas.microsoft.com/office/drawing/2014/main" id="{06DBAB33-99B1-470B-9FB9-D222ACB9BBE7}"/>
              </a:ext>
            </a:extLst>
          </p:cNvPr>
          <p:cNvPicPr>
            <a:picLocks noChangeAspect="1"/>
          </p:cNvPicPr>
          <p:nvPr/>
        </p:nvPicPr>
        <p:blipFill>
          <a:blip r:embed="rId3"/>
          <a:stretch>
            <a:fillRect/>
          </a:stretch>
        </p:blipFill>
        <p:spPr>
          <a:xfrm>
            <a:off x="1037844" y="5344287"/>
            <a:ext cx="7848600" cy="1162050"/>
          </a:xfrm>
          <a:prstGeom prst="rect">
            <a:avLst/>
          </a:prstGeom>
        </p:spPr>
      </p:pic>
      <p:pic>
        <p:nvPicPr>
          <p:cNvPr id="6" name="Picture 5">
            <a:extLst>
              <a:ext uri="{FF2B5EF4-FFF2-40B4-BE49-F238E27FC236}">
                <a16:creationId xmlns:a16="http://schemas.microsoft.com/office/drawing/2014/main" id="{5D1AE37C-53C3-4F77-98EE-160CD4E9B8D4}"/>
              </a:ext>
            </a:extLst>
          </p:cNvPr>
          <p:cNvPicPr>
            <a:picLocks noChangeAspect="1"/>
          </p:cNvPicPr>
          <p:nvPr/>
        </p:nvPicPr>
        <p:blipFill>
          <a:blip r:embed="rId4"/>
          <a:stretch>
            <a:fillRect/>
          </a:stretch>
        </p:blipFill>
        <p:spPr>
          <a:xfrm>
            <a:off x="9680624" y="850392"/>
            <a:ext cx="2290958" cy="3182112"/>
          </a:xfrm>
          <a:prstGeom prst="rect">
            <a:avLst/>
          </a:prstGeom>
        </p:spPr>
      </p:pic>
    </p:spTree>
    <p:extLst>
      <p:ext uri="{BB962C8B-B14F-4D97-AF65-F5344CB8AC3E}">
        <p14:creationId xmlns:p14="http://schemas.microsoft.com/office/powerpoint/2010/main" val="185803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8B3-1449-4244-AA83-CEFFCBE4E309}"/>
              </a:ext>
            </a:extLst>
          </p:cNvPr>
          <p:cNvSpPr>
            <a:spLocks noGrp="1"/>
          </p:cNvSpPr>
          <p:nvPr>
            <p:ph type="title"/>
          </p:nvPr>
        </p:nvSpPr>
        <p:spPr>
          <a:xfrm rot="10800000" flipV="1">
            <a:off x="6172200" y="1170432"/>
            <a:ext cx="4514850" cy="3383280"/>
          </a:xfrm>
        </p:spPr>
        <p:txBody>
          <a:bodyPr>
            <a:normAutofit/>
          </a:bodyPr>
          <a:lstStyle/>
          <a:p>
            <a:r>
              <a:rPr lang="en-GB" dirty="0"/>
              <a:t>The choices on the cards had positive consequences.</a:t>
            </a:r>
            <a:br>
              <a:rPr lang="en-GB" dirty="0"/>
            </a:br>
            <a:r>
              <a:rPr lang="en-GB" dirty="0"/>
              <a:t>Look at the choice cards again and consider alternative more negative consequences.</a:t>
            </a:r>
            <a:br>
              <a:rPr lang="en-GB" dirty="0"/>
            </a:br>
            <a:r>
              <a:rPr lang="en-GB" dirty="0"/>
              <a:t>Use the links below to help you.</a:t>
            </a:r>
          </a:p>
        </p:txBody>
      </p:sp>
      <p:sp>
        <p:nvSpPr>
          <p:cNvPr id="5" name="Rectangle 4">
            <a:extLst>
              <a:ext uri="{FF2B5EF4-FFF2-40B4-BE49-F238E27FC236}">
                <a16:creationId xmlns:a16="http://schemas.microsoft.com/office/drawing/2014/main" id="{8C0FE80E-095C-48DE-A960-F69DD323AB02}"/>
              </a:ext>
            </a:extLst>
          </p:cNvPr>
          <p:cNvSpPr/>
          <p:nvPr/>
        </p:nvSpPr>
        <p:spPr>
          <a:xfrm>
            <a:off x="6172200" y="4489704"/>
            <a:ext cx="3570208" cy="369332"/>
          </a:xfrm>
          <a:prstGeom prst="rect">
            <a:avLst/>
          </a:prstGeom>
        </p:spPr>
        <p:txBody>
          <a:bodyPr wrap="none">
            <a:spAutoFit/>
          </a:bodyPr>
          <a:lstStyle/>
          <a:p>
            <a:r>
              <a:rPr lang="en-GB" dirty="0">
                <a:hlinkClick r:id="rId2"/>
              </a:rPr>
              <a:t>What should </a:t>
            </a:r>
            <a:r>
              <a:rPr lang="en-GB" dirty="0" err="1">
                <a:hlinkClick r:id="rId2"/>
              </a:rPr>
              <a:t>i</a:t>
            </a:r>
            <a:r>
              <a:rPr lang="en-GB" dirty="0">
                <a:hlinkClick r:id="rId2"/>
              </a:rPr>
              <a:t> do with my rubbish</a:t>
            </a:r>
            <a:endParaRPr lang="en-GB" dirty="0"/>
          </a:p>
        </p:txBody>
      </p:sp>
      <p:sp>
        <p:nvSpPr>
          <p:cNvPr id="6" name="Rectangle 5">
            <a:extLst>
              <a:ext uri="{FF2B5EF4-FFF2-40B4-BE49-F238E27FC236}">
                <a16:creationId xmlns:a16="http://schemas.microsoft.com/office/drawing/2014/main" id="{E14B9B21-6193-40EE-98F3-7C7835C451B6}"/>
              </a:ext>
            </a:extLst>
          </p:cNvPr>
          <p:cNvSpPr/>
          <p:nvPr/>
        </p:nvSpPr>
        <p:spPr>
          <a:xfrm>
            <a:off x="6010693" y="5023485"/>
            <a:ext cx="4352474" cy="369332"/>
          </a:xfrm>
          <a:prstGeom prst="rect">
            <a:avLst/>
          </a:prstGeom>
        </p:spPr>
        <p:txBody>
          <a:bodyPr wrap="none">
            <a:spAutoFit/>
          </a:bodyPr>
          <a:lstStyle/>
          <a:p>
            <a:r>
              <a:rPr lang="en-GB" dirty="0">
                <a:hlinkClick r:id="rId3"/>
              </a:rPr>
              <a:t>What can you recycle in your food shop?</a:t>
            </a:r>
            <a:endParaRPr lang="en-GB" dirty="0"/>
          </a:p>
        </p:txBody>
      </p:sp>
      <p:pic>
        <p:nvPicPr>
          <p:cNvPr id="7" name="Picture 6">
            <a:extLst>
              <a:ext uri="{FF2B5EF4-FFF2-40B4-BE49-F238E27FC236}">
                <a16:creationId xmlns:a16="http://schemas.microsoft.com/office/drawing/2014/main" id="{DE573A19-08A4-4AC1-B3B1-AB4507573EA0}"/>
              </a:ext>
            </a:extLst>
          </p:cNvPr>
          <p:cNvPicPr>
            <a:picLocks noChangeAspect="1"/>
          </p:cNvPicPr>
          <p:nvPr/>
        </p:nvPicPr>
        <p:blipFill>
          <a:blip r:embed="rId4"/>
          <a:stretch>
            <a:fillRect/>
          </a:stretch>
        </p:blipFill>
        <p:spPr>
          <a:xfrm>
            <a:off x="3334688" y="548640"/>
            <a:ext cx="2290958" cy="3182112"/>
          </a:xfrm>
          <a:prstGeom prst="rect">
            <a:avLst/>
          </a:prstGeom>
        </p:spPr>
      </p:pic>
    </p:spTree>
    <p:extLst>
      <p:ext uri="{BB962C8B-B14F-4D97-AF65-F5344CB8AC3E}">
        <p14:creationId xmlns:p14="http://schemas.microsoft.com/office/powerpoint/2010/main" val="2863818878"/>
      </p:ext>
    </p:extLst>
  </p:cSld>
  <p:clrMapOvr>
    <a:masterClrMapping/>
  </p:clrMapOvr>
</p:sld>
</file>

<file path=ppt/theme/theme1.xml><?xml version="1.0" encoding="utf-8"?>
<a:theme xmlns:a="http://schemas.openxmlformats.org/drawingml/2006/main" name="Title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Generic Slide Master">
  <a:themeElements>
    <a:clrScheme name="Fairtrade Colours">
      <a:dk1>
        <a:srgbClr val="9A9B9C"/>
      </a:dk1>
      <a:lt1>
        <a:srgbClr val="FFFFFF"/>
      </a:lt1>
      <a:dk2>
        <a:srgbClr val="00B9E3"/>
      </a:dk2>
      <a:lt2>
        <a:srgbClr val="FFFFFF"/>
      </a:lt2>
      <a:accent1>
        <a:srgbClr val="BED600"/>
      </a:accent1>
      <a:accent2>
        <a:srgbClr val="80379B"/>
      </a:accent2>
      <a:accent3>
        <a:srgbClr val="FECB00"/>
      </a:accent3>
      <a:accent4>
        <a:srgbClr val="FFA02F"/>
      </a:accent4>
      <a:accent5>
        <a:srgbClr val="E00034"/>
      </a:accent5>
      <a:accent6>
        <a:srgbClr val="E0119D"/>
      </a:accent6>
      <a:hlink>
        <a:srgbClr val="00B9E3"/>
      </a:hlink>
      <a:folHlink>
        <a:srgbClr val="9A9B9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2192FD0F6EA4FB27BFB7C3F7CF7E1" ma:contentTypeVersion="12" ma:contentTypeDescription="Create a new document." ma:contentTypeScope="" ma:versionID="20f05eea87565e763d979cab09690d86">
  <xsd:schema xmlns:xsd="http://www.w3.org/2001/XMLSchema" xmlns:xs="http://www.w3.org/2001/XMLSchema" xmlns:p="http://schemas.microsoft.com/office/2006/metadata/properties" xmlns:ns2="d1baadc5-9d85-490c-a054-a2df2c95df10" xmlns:ns3="5ad4863d-8d43-4c28-87e5-68db605867b9" targetNamespace="http://schemas.microsoft.com/office/2006/metadata/properties" ma:root="true" ma:fieldsID="97e0d920e42abe5b004562fab2a409e8" ns2:_="" ns3:_="">
    <xsd:import namespace="d1baadc5-9d85-490c-a054-a2df2c95df10"/>
    <xsd:import namespace="5ad4863d-8d43-4c28-87e5-68db605867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aadc5-9d85-490c-a054-a2df2c95d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4863d-8d43-4c28-87e5-68db605867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B0E0D-3ED4-4B6F-A733-9003321A3D28}">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d1baadc5-9d85-490c-a054-a2df2c95df10"/>
    <ds:schemaRef ds:uri="http://purl.org/dc/elements/1.1/"/>
    <ds:schemaRef ds:uri="5ad4863d-8d43-4c28-87e5-68db605867b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8EDA525-BF31-4057-8F4E-CD8AF3CFA6AB}">
  <ds:schemaRefs>
    <ds:schemaRef ds:uri="http://schemas.microsoft.com/sharepoint/v3/contenttype/forms"/>
  </ds:schemaRefs>
</ds:datastoreItem>
</file>

<file path=customXml/itemProps3.xml><?xml version="1.0" encoding="utf-8"?>
<ds:datastoreItem xmlns:ds="http://schemas.openxmlformats.org/officeDocument/2006/customXml" ds:itemID="{8D1AF44C-7C29-4E99-A487-387B8119D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aadc5-9d85-490c-a054-a2df2c95df10"/>
    <ds:schemaRef ds:uri="5ad4863d-8d43-4c28-87e5-68db60586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TotalTime>
  <Words>221</Words>
  <Application>Microsoft Office PowerPoint</Application>
  <PresentationFormat>Widescreen</PresentationFormat>
  <Paragraphs>24</Paragraphs>
  <Slides>6</Slides>
  <Notes>2</Notes>
  <HiddenSlides>0</HiddenSlides>
  <MMClips>1</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6</vt:i4>
      </vt:variant>
    </vt:vector>
  </HeadingPairs>
  <TitlesOfParts>
    <vt:vector size="18" baseType="lpstr">
      <vt:lpstr>Arial</vt:lpstr>
      <vt:lpstr>Calibri</vt:lpstr>
      <vt:lpstr>Helvetica</vt:lpstr>
      <vt:lpstr>Veneer</vt:lpstr>
      <vt:lpstr>VeneerLowRes</vt:lpstr>
      <vt:lpstr>Title slides</vt:lpstr>
      <vt:lpstr>Divider slides</vt:lpstr>
      <vt:lpstr>Content pages</vt:lpstr>
      <vt:lpstr>Blue flash slides</vt:lpstr>
      <vt:lpstr>Green flash slides</vt:lpstr>
      <vt:lpstr>End slides</vt:lpstr>
      <vt:lpstr>5_Generic Slide Master</vt:lpstr>
      <vt:lpstr>Tuesday 2nd March 2021  Can I understand how my choices have consequences?</vt:lpstr>
      <vt:lpstr>PowerPoint Presentation</vt:lpstr>
      <vt:lpstr>   </vt:lpstr>
      <vt:lpstr>Why would you choose a banana with a Fair Trade label?</vt:lpstr>
      <vt:lpstr>The film helps you think about the power of your choices and how they can have an impact on people all around the world.  Look at the choices and consequences matching cards and match them up. Now discuss your choices. </vt:lpstr>
      <vt:lpstr>The choices on the cards had positive consequences. Look at the choice cards again and consider alternative more negative consequences. Use the links below to help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Ball</dc:creator>
  <cp:lastModifiedBy>Tracy Whittam</cp:lastModifiedBy>
  <cp:revision>39</cp:revision>
  <dcterms:created xsi:type="dcterms:W3CDTF">2020-11-24T09:11:36Z</dcterms:created>
  <dcterms:modified xsi:type="dcterms:W3CDTF">2021-02-27T14:11:55Z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0x0101005E72192FD0F6EA4FB27BFB7C3F7CF7E1</vt:lpwstr>
  </property>
</Properties>
</file>