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72" autoAdjust="0"/>
    <p:restoredTop sz="94660"/>
  </p:normalViewPr>
  <p:slideViewPr>
    <p:cSldViewPr snapToGrid="0">
      <p:cViewPr varScale="1">
        <p:scale>
          <a:sx n="88" d="100"/>
          <a:sy n="88" d="100"/>
        </p:scale>
        <p:origin x="46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E047E85-4E35-4214-9666-FD4C1699C3FA}"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1122879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047E85-4E35-4214-9666-FD4C1699C3FA}"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2646047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047E85-4E35-4214-9666-FD4C1699C3FA}"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3551644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047E85-4E35-4214-9666-FD4C1699C3FA}"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1305976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E047E85-4E35-4214-9666-FD4C1699C3FA}"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1163699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E047E85-4E35-4214-9666-FD4C1699C3FA}" type="datetimeFigureOut">
              <a:rPr lang="en-GB" smtClean="0"/>
              <a:t>23/02/2021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113301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E047E85-4E35-4214-9666-FD4C1699C3FA}" type="datetimeFigureOut">
              <a:rPr lang="en-GB" smtClean="0"/>
              <a:t>23/02/2021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359353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E047E85-4E35-4214-9666-FD4C1699C3FA}" type="datetimeFigureOut">
              <a:rPr lang="en-GB" smtClean="0"/>
              <a:t>23/02/2021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1223774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47E85-4E35-4214-9666-FD4C1699C3FA}" type="datetimeFigureOut">
              <a:rPr lang="en-GB" smtClean="0"/>
              <a:t>23/02/2021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2504672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047E85-4E35-4214-9666-FD4C1699C3FA}" type="datetimeFigureOut">
              <a:rPr lang="en-GB" smtClean="0"/>
              <a:t>23/02/2021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1557063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047E85-4E35-4214-9666-FD4C1699C3FA}" type="datetimeFigureOut">
              <a:rPr lang="en-GB" smtClean="0"/>
              <a:t>23/02/2021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19110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047E85-4E35-4214-9666-FD4C1699C3FA}" type="datetimeFigureOut">
              <a:rPr lang="en-GB" smtClean="0"/>
              <a:t>23/02/2021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B16934-E64C-467B-A946-53CB97ED989A}" type="slidenum">
              <a:rPr lang="en-GB" smtClean="0"/>
              <a:t>‹#›</a:t>
            </a:fld>
            <a:endParaRPr lang="en-GB"/>
          </a:p>
        </p:txBody>
      </p:sp>
    </p:spTree>
    <p:extLst>
      <p:ext uri="{BB962C8B-B14F-4D97-AF65-F5344CB8AC3E}">
        <p14:creationId xmlns:p14="http://schemas.microsoft.com/office/powerpoint/2010/main" val="1173767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media" Target="../media/media3.m4a"/><Relationship Id="rId7" Type="http://schemas.openxmlformats.org/officeDocument/2006/relationships/image" Target="../media/image4.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slideLayout" Target="../slideLayouts/slideLayout6.xml"/><Relationship Id="rId4" Type="http://schemas.openxmlformats.org/officeDocument/2006/relationships/audio" Target="../media/media3.m4a"/></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hyperlink" Target="https://www.google.com/maps/place/C%C3%B4te+d'Ivoire/@27.2884412,-54.7819404,3z/data=!4m5!3m4!1s0xf961387b049a067:0x1f91e627cb9ee40!8m2!3d7.539989!4d-5.54708"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hyperlink" Target="https://schools.fairtrade.org.uk/teaching-resources/cocoa-climate-a-lesson-plan-for-primary-schools/"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4.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microsoft.com/office/2007/relationships/media" Target="../media/media9.m4a"/><Relationship Id="rId7" Type="http://schemas.openxmlformats.org/officeDocument/2006/relationships/image" Target="../media/image4.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8.png"/><Relationship Id="rId5" Type="http://schemas.openxmlformats.org/officeDocument/2006/relationships/slideLayout" Target="../slideLayouts/slideLayout6.xml"/><Relationship Id="rId4" Type="http://schemas.openxmlformats.org/officeDocument/2006/relationships/audio" Target="../media/media9.m4a"/></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3736" y="270905"/>
            <a:ext cx="9831977" cy="2387600"/>
          </a:xfrm>
        </p:spPr>
        <p:txBody>
          <a:bodyPr>
            <a:normAutofit/>
          </a:bodyPr>
          <a:lstStyle/>
          <a:p>
            <a:r>
              <a:rPr lang="en-GB" sz="5400" dirty="0" smtClean="0">
                <a:latin typeface="Letterjoin-Air Plus 8" panose="02000805000000020003" pitchFamily="50" charset="0"/>
              </a:rPr>
              <a:t>Wednesday 24</a:t>
            </a:r>
            <a:r>
              <a:rPr lang="en-GB" sz="5400" baseline="30000" dirty="0" smtClean="0">
                <a:latin typeface="Letterjoin-Air Plus 8" panose="02000805000000020003" pitchFamily="50" charset="0"/>
              </a:rPr>
              <a:t>th</a:t>
            </a:r>
            <a:r>
              <a:rPr lang="en-GB" sz="5400" dirty="0" smtClean="0">
                <a:latin typeface="Letterjoin-Air Plus 8" panose="02000805000000020003" pitchFamily="50" charset="0"/>
              </a:rPr>
              <a:t> February 2021</a:t>
            </a:r>
            <a:endParaRPr lang="en-GB" sz="5400" dirty="0">
              <a:latin typeface="Letterjoin-Air Plus 8" panose="02000805000000020003" pitchFamily="50" charset="0"/>
            </a:endParaRPr>
          </a:p>
        </p:txBody>
      </p:sp>
      <p:sp>
        <p:nvSpPr>
          <p:cNvPr id="3" name="Subtitle 2"/>
          <p:cNvSpPr>
            <a:spLocks noGrp="1"/>
          </p:cNvSpPr>
          <p:nvPr>
            <p:ph type="subTitle" idx="1"/>
          </p:nvPr>
        </p:nvSpPr>
        <p:spPr>
          <a:xfrm>
            <a:off x="1397724" y="2786907"/>
            <a:ext cx="9144000" cy="1655762"/>
          </a:xfrm>
        </p:spPr>
        <p:txBody>
          <a:bodyPr>
            <a:normAutofit lnSpcReduction="10000"/>
          </a:bodyPr>
          <a:lstStyle/>
          <a:p>
            <a:r>
              <a:rPr lang="en-GB" dirty="0" smtClean="0">
                <a:latin typeface="Letterjoin-Air Plus 8" panose="02000805000000020003" pitchFamily="50" charset="0"/>
              </a:rPr>
              <a:t>Geography   Fairtrade Fortnight </a:t>
            </a:r>
          </a:p>
          <a:p>
            <a:r>
              <a:rPr lang="en-GB" dirty="0" smtClean="0">
                <a:latin typeface="Letterjoin-Air Plus 8" panose="02000805000000020003" pitchFamily="50" charset="0"/>
              </a:rPr>
              <a:t> (22</a:t>
            </a:r>
            <a:r>
              <a:rPr lang="en-GB" baseline="30000" dirty="0" smtClean="0">
                <a:latin typeface="Letterjoin-Air Plus 8" panose="02000805000000020003" pitchFamily="50" charset="0"/>
              </a:rPr>
              <a:t>nd</a:t>
            </a:r>
            <a:r>
              <a:rPr lang="en-GB" dirty="0" smtClean="0">
                <a:latin typeface="Letterjoin-Air Plus 8" panose="02000805000000020003" pitchFamily="50" charset="0"/>
              </a:rPr>
              <a:t> February-7</a:t>
            </a:r>
            <a:r>
              <a:rPr lang="en-GB" baseline="30000" dirty="0" smtClean="0">
                <a:latin typeface="Letterjoin-Air Plus 8" panose="02000805000000020003" pitchFamily="50" charset="0"/>
              </a:rPr>
              <a:t>th</a:t>
            </a:r>
            <a:r>
              <a:rPr lang="en-GB" dirty="0" smtClean="0">
                <a:latin typeface="Letterjoin-Air Plus 8" panose="02000805000000020003" pitchFamily="50" charset="0"/>
              </a:rPr>
              <a:t> march 2021)</a:t>
            </a:r>
          </a:p>
          <a:p>
            <a:endParaRPr lang="en-GB" dirty="0">
              <a:latin typeface="Letterjoin-Air Plus 8" panose="02000805000000020003" pitchFamily="50" charset="0"/>
            </a:endParaRPr>
          </a:p>
          <a:p>
            <a:r>
              <a:rPr lang="en-GB" dirty="0" smtClean="0">
                <a:latin typeface="Letterjoin-Air Plus 8" panose="02000805000000020003" pitchFamily="50" charset="0"/>
              </a:rPr>
              <a:t>Cocoa climate</a:t>
            </a:r>
          </a:p>
          <a:p>
            <a:endParaRPr lang="en-GB" dirty="0">
              <a:latin typeface="Letterjoin-Air Plus 8" panose="02000805000000020003" pitchFamily="50" charset="0"/>
            </a:endParaRPr>
          </a:p>
          <a:p>
            <a:endParaRPr lang="en-GB" dirty="0" smtClean="0">
              <a:latin typeface="Letterjoin-Air Plus 8" panose="02000805000000020003" pitchFamily="50" charset="0"/>
            </a:endParaRPr>
          </a:p>
          <a:p>
            <a:endParaRPr lang="en-GB" dirty="0" smtClean="0">
              <a:latin typeface="Letterjoin-Air Plus 8" panose="02000805000000020003" pitchFamily="50" charset="0"/>
            </a:endParaRPr>
          </a:p>
          <a:p>
            <a:endParaRPr lang="en-GB" dirty="0">
              <a:latin typeface="Letterjoin-Air Plus 8" panose="02000805000000020003" pitchFamily="50" charset="0"/>
            </a:endParaRPr>
          </a:p>
          <a:p>
            <a:endParaRPr lang="en-GB" dirty="0">
              <a:latin typeface="Letterjoin-Air Plus 8" panose="02000805000000020003" pitchFamily="50" charset="0"/>
            </a:endParaRPr>
          </a:p>
        </p:txBody>
      </p:sp>
      <p:pic>
        <p:nvPicPr>
          <p:cNvPr id="5" name="Picture 4"/>
          <p:cNvPicPr/>
          <p:nvPr/>
        </p:nvPicPr>
        <p:blipFill>
          <a:blip r:embed="rId2"/>
          <a:stretch>
            <a:fillRect/>
          </a:stretch>
        </p:blipFill>
        <p:spPr>
          <a:xfrm>
            <a:off x="886460" y="4690691"/>
            <a:ext cx="2616200" cy="1250950"/>
          </a:xfrm>
          <a:prstGeom prst="rect">
            <a:avLst/>
          </a:prstGeom>
        </p:spPr>
      </p:pic>
      <p:pic>
        <p:nvPicPr>
          <p:cNvPr id="6" name="Picture 5"/>
          <p:cNvPicPr/>
          <p:nvPr/>
        </p:nvPicPr>
        <p:blipFill>
          <a:blip r:embed="rId3"/>
          <a:stretch>
            <a:fillRect/>
          </a:stretch>
        </p:blipFill>
        <p:spPr>
          <a:xfrm>
            <a:off x="8764269" y="4442669"/>
            <a:ext cx="2222500" cy="2047875"/>
          </a:xfrm>
          <a:prstGeom prst="rect">
            <a:avLst/>
          </a:prstGeom>
        </p:spPr>
      </p:pic>
    </p:spTree>
    <p:extLst>
      <p:ext uri="{BB962C8B-B14F-4D97-AF65-F5344CB8AC3E}">
        <p14:creationId xmlns:p14="http://schemas.microsoft.com/office/powerpoint/2010/main" val="364976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Rectangle 4"/>
          <p:cNvSpPr/>
          <p:nvPr/>
        </p:nvSpPr>
        <p:spPr>
          <a:xfrm>
            <a:off x="8668987" y="247429"/>
            <a:ext cx="3351477" cy="62364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b="1" dirty="0" smtClean="0">
                <a:latin typeface="Letterjoin-Air Plus 8" panose="02000805000000020003" pitchFamily="50" charset="0"/>
              </a:rPr>
              <a:t>What type of farmer do you think this is?</a:t>
            </a:r>
          </a:p>
          <a:p>
            <a:pPr marL="285750" indent="-285750">
              <a:buFont typeface="Arial" panose="020B0604020202020204" pitchFamily="34" charset="0"/>
              <a:buChar char="•"/>
            </a:pPr>
            <a:endParaRPr lang="en-US" b="1" dirty="0" smtClean="0">
              <a:latin typeface="Letterjoin-Air Plus 8" panose="02000805000000020003" pitchFamily="50" charset="0"/>
            </a:endParaRPr>
          </a:p>
          <a:p>
            <a:pPr marL="285750" indent="-285750">
              <a:buFont typeface="Arial" panose="020B0604020202020204" pitchFamily="34" charset="0"/>
              <a:buChar char="•"/>
            </a:pPr>
            <a:r>
              <a:rPr lang="en-US" b="1" dirty="0" smtClean="0">
                <a:latin typeface="Letterjoin-Air Plus 8" panose="02000805000000020003" pitchFamily="50" charset="0"/>
              </a:rPr>
              <a:t>What is growing on this farmer’s farm?</a:t>
            </a:r>
          </a:p>
          <a:p>
            <a:pPr marL="285750" indent="-285750">
              <a:buFont typeface="Arial" panose="020B0604020202020204" pitchFamily="34" charset="0"/>
              <a:buChar char="•"/>
            </a:pPr>
            <a:endParaRPr lang="en-US" b="1" dirty="0" smtClean="0">
              <a:latin typeface="Letterjoin-Air Plus 8" panose="02000805000000020003" pitchFamily="50" charset="0"/>
            </a:endParaRPr>
          </a:p>
          <a:p>
            <a:pPr marL="285750" indent="-285750">
              <a:buFont typeface="Arial" panose="020B0604020202020204" pitchFamily="34" charset="0"/>
              <a:buChar char="•"/>
            </a:pPr>
            <a:r>
              <a:rPr lang="en-US" b="1" dirty="0" smtClean="0">
                <a:latin typeface="Letterjoin-Air Plus 8" panose="02000805000000020003" pitchFamily="50" charset="0"/>
              </a:rPr>
              <a:t>Where in the world is this?</a:t>
            </a:r>
          </a:p>
          <a:p>
            <a:pPr marL="285750" indent="-285750">
              <a:buFont typeface="Arial" panose="020B0604020202020204" pitchFamily="34" charset="0"/>
              <a:buChar char="•"/>
            </a:pPr>
            <a:endParaRPr lang="en-US" b="1" dirty="0" smtClean="0">
              <a:latin typeface="Letterjoin-Air Plus 8" panose="02000805000000020003" pitchFamily="50" charset="0"/>
            </a:endParaRPr>
          </a:p>
          <a:p>
            <a:pPr marL="285750" indent="-285750">
              <a:buFont typeface="Arial" panose="020B0604020202020204" pitchFamily="34" charset="0"/>
              <a:buChar char="•"/>
            </a:pPr>
            <a:r>
              <a:rPr lang="en-US" b="1" dirty="0" smtClean="0">
                <a:latin typeface="Letterjoin-Air Plus 8" panose="02000805000000020003" pitchFamily="50" charset="0"/>
              </a:rPr>
              <a:t>What do you think the temperature is like in this photograph?</a:t>
            </a:r>
          </a:p>
          <a:p>
            <a:pPr marL="285750" indent="-285750">
              <a:buFont typeface="Arial" panose="020B0604020202020204" pitchFamily="34" charset="0"/>
              <a:buChar char="•"/>
            </a:pPr>
            <a:endParaRPr lang="en-US" b="1" dirty="0" smtClean="0">
              <a:latin typeface="Letterjoin-Air Plus 8" panose="02000805000000020003" pitchFamily="50" charset="0"/>
            </a:endParaRPr>
          </a:p>
          <a:p>
            <a:pPr marL="285750" indent="-285750">
              <a:buFont typeface="Arial" panose="020B0604020202020204" pitchFamily="34" charset="0"/>
              <a:buChar char="•"/>
            </a:pPr>
            <a:r>
              <a:rPr lang="en-US" b="1" dirty="0" smtClean="0">
                <a:latin typeface="Letterjoin-Air Plus 8" panose="02000805000000020003" pitchFamily="50" charset="0"/>
              </a:rPr>
              <a:t>Could this photograph be in the UK? Why do you think this?</a:t>
            </a:r>
            <a:endParaRPr lang="en-US" b="1" dirty="0">
              <a:latin typeface="Letterjoin-Air Plus 8" panose="02000805000000020003" pitchFamily="50" charset="0"/>
            </a:endParaRPr>
          </a:p>
        </p:txBody>
      </p:sp>
      <p:pic>
        <p:nvPicPr>
          <p:cNvPr id="7" name="Content Placeholder 6"/>
          <p:cNvPicPr>
            <a:picLocks noGrp="1" noChangeAspect="1"/>
          </p:cNvPicPr>
          <p:nvPr>
            <p:ph idx="1"/>
          </p:nvPr>
        </p:nvPicPr>
        <p:blipFill>
          <a:blip r:embed="rId4"/>
          <a:stretch>
            <a:fillRect/>
          </a:stretch>
        </p:blipFill>
        <p:spPr>
          <a:xfrm>
            <a:off x="441044" y="623366"/>
            <a:ext cx="8227943" cy="5978257"/>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69926" y="182880"/>
            <a:ext cx="1033191" cy="1033191"/>
          </a:xfrm>
          <a:prstGeom prst="rect">
            <a:avLst/>
          </a:prstGeom>
        </p:spPr>
      </p:pic>
    </p:spTree>
    <p:extLst>
      <p:ext uri="{BB962C8B-B14F-4D97-AF65-F5344CB8AC3E}">
        <p14:creationId xmlns:p14="http://schemas.microsoft.com/office/powerpoint/2010/main" val="29351851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74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235033"/>
            <a:ext cx="3187535" cy="2897579"/>
          </a:xfrm>
        </p:spPr>
        <p:txBody>
          <a:bodyPr>
            <a:normAutofit/>
          </a:bodyPr>
          <a:lstStyle/>
          <a:p>
            <a:r>
              <a:rPr lang="en-US" sz="2000" dirty="0" smtClean="0">
                <a:latin typeface="Letterjoin-Air Plus 8" panose="02000805000000020003" pitchFamily="50" charset="0"/>
              </a:rPr>
              <a:t>This is Madame </a:t>
            </a:r>
            <a:r>
              <a:rPr lang="en-US" sz="2000" dirty="0" err="1" smtClean="0">
                <a:latin typeface="Letterjoin-Air Plus 8" panose="02000805000000020003" pitchFamily="50" charset="0"/>
              </a:rPr>
              <a:t>Bazoua</a:t>
            </a:r>
            <a:r>
              <a:rPr lang="en-US" sz="2000" dirty="0" smtClean="0">
                <a:latin typeface="Letterjoin-Air Plus 8" panose="02000805000000020003" pitchFamily="50" charset="0"/>
              </a:rPr>
              <a:t>. She is a Cocoa farmer who lives in Cote d’Ivoire in West Africa</a:t>
            </a:r>
            <a:endParaRPr lang="en-US" sz="2000" dirty="0">
              <a:latin typeface="Letterjoin-Air Plus 8" panose="02000805000000020003" pitchFamily="50" charset="0"/>
            </a:endParaRPr>
          </a:p>
        </p:txBody>
      </p:sp>
      <p:pic>
        <p:nvPicPr>
          <p:cNvPr id="3" name="Content Placeholder 6"/>
          <p:cNvPicPr>
            <a:picLocks noChangeAspect="1"/>
          </p:cNvPicPr>
          <p:nvPr/>
        </p:nvPicPr>
        <p:blipFill>
          <a:blip r:embed="rId6"/>
          <a:stretch>
            <a:fillRect/>
          </a:stretch>
        </p:blipFill>
        <p:spPr>
          <a:xfrm>
            <a:off x="4336150" y="673884"/>
            <a:ext cx="7551049" cy="5486440"/>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571461" y="3331582"/>
            <a:ext cx="1120973" cy="1120973"/>
          </a:xfrm>
          <a:prstGeom prst="rect">
            <a:avLst/>
          </a:prstGeom>
        </p:spPr>
      </p:pic>
      <p:pic>
        <p:nvPicPr>
          <p:cNvPr id="5"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009559" y="5535839"/>
            <a:ext cx="941161" cy="941161"/>
          </a:xfrm>
          <a:prstGeom prst="rect">
            <a:avLst/>
          </a:prstGeom>
        </p:spPr>
      </p:pic>
    </p:spTree>
    <p:extLst>
      <p:ext uri="{BB962C8B-B14F-4D97-AF65-F5344CB8AC3E}">
        <p14:creationId xmlns:p14="http://schemas.microsoft.com/office/powerpoint/2010/main" val="24699859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41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6884"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980709" cy="2164319"/>
          </a:xfrm>
        </p:spPr>
        <p:txBody>
          <a:bodyPr>
            <a:normAutofit/>
          </a:bodyPr>
          <a:lstStyle/>
          <a:p>
            <a:r>
              <a:rPr lang="en-US" sz="2800" dirty="0" smtClean="0">
                <a:latin typeface="Letterjoin-Air Plus 8" panose="02000805000000020003" pitchFamily="50" charset="0"/>
              </a:rPr>
              <a:t>Can you find</a:t>
            </a:r>
            <a:br>
              <a:rPr lang="en-US" sz="2800" dirty="0" smtClean="0">
                <a:latin typeface="Letterjoin-Air Plus 8" panose="02000805000000020003" pitchFamily="50" charset="0"/>
              </a:rPr>
            </a:br>
            <a:r>
              <a:rPr lang="en-US" sz="2800" dirty="0" smtClean="0">
                <a:latin typeface="Letterjoin-Air Plus 8" panose="02000805000000020003" pitchFamily="50" charset="0"/>
              </a:rPr>
              <a:t> Cote d’Ivoire on a map?</a:t>
            </a:r>
            <a:endParaRPr lang="en-US" sz="2800" dirty="0">
              <a:latin typeface="Letterjoin-Air Plus 8" panose="02000805000000020003" pitchFamily="50" charset="0"/>
            </a:endParaRPr>
          </a:p>
        </p:txBody>
      </p:sp>
      <p:sp>
        <p:nvSpPr>
          <p:cNvPr id="3" name="Rectangle 2"/>
          <p:cNvSpPr/>
          <p:nvPr/>
        </p:nvSpPr>
        <p:spPr>
          <a:xfrm>
            <a:off x="1828800" y="2529444"/>
            <a:ext cx="3728852" cy="1754326"/>
          </a:xfrm>
          <a:prstGeom prst="rect">
            <a:avLst/>
          </a:prstGeom>
        </p:spPr>
        <p:txBody>
          <a:bodyPr wrap="square">
            <a:spAutoFit/>
          </a:bodyPr>
          <a:lstStyle/>
          <a:p>
            <a:r>
              <a:rPr lang="en-US" dirty="0">
                <a:hlinkClick r:id="rId4"/>
              </a:rPr>
              <a:t>https://www.google.com/maps/place/C%C3%B4te+d'Ivoire/@27.2884412,-54.7819404,3z/data=!</a:t>
            </a:r>
            <a:r>
              <a:rPr lang="en-US" dirty="0" smtClean="0">
                <a:hlinkClick r:id="rId4"/>
              </a:rPr>
              <a:t>4m5!3m4!1s0xf961387b049a067:0x1f91e627cb9ee40!8m2!3d7.539989!4d-5.54708</a:t>
            </a:r>
            <a:endParaRPr lang="en-US" dirty="0" smtClean="0"/>
          </a:p>
          <a:p>
            <a:endParaRPr lang="en-US" dirty="0"/>
          </a:p>
        </p:txBody>
      </p:sp>
      <p:pic>
        <p:nvPicPr>
          <p:cNvPr id="4" name="Picture 3"/>
          <p:cNvPicPr>
            <a:picLocks noChangeAspect="1"/>
          </p:cNvPicPr>
          <p:nvPr/>
        </p:nvPicPr>
        <p:blipFill>
          <a:blip r:embed="rId5"/>
          <a:stretch>
            <a:fillRect/>
          </a:stretch>
        </p:blipFill>
        <p:spPr>
          <a:xfrm>
            <a:off x="6602186" y="706458"/>
            <a:ext cx="4964380" cy="5798449"/>
          </a:xfrm>
          <a:prstGeom prst="rect">
            <a:avLst/>
          </a:prstGeom>
        </p:spPr>
      </p:pic>
      <p:sp>
        <p:nvSpPr>
          <p:cNvPr id="5" name="Right Arrow 4"/>
          <p:cNvSpPr/>
          <p:nvPr/>
        </p:nvSpPr>
        <p:spPr>
          <a:xfrm rot="17358182">
            <a:off x="8252768" y="5798039"/>
            <a:ext cx="843561" cy="90846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313970" y="1556022"/>
            <a:ext cx="973422" cy="973422"/>
          </a:xfrm>
          <a:prstGeom prst="rect">
            <a:avLst/>
          </a:prstGeom>
        </p:spPr>
      </p:pic>
    </p:spTree>
    <p:extLst>
      <p:ext uri="{BB962C8B-B14F-4D97-AF65-F5344CB8AC3E}">
        <p14:creationId xmlns:p14="http://schemas.microsoft.com/office/powerpoint/2010/main" val="33495358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352"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latin typeface="Letterjoin-Air Plus 8" panose="02000805000000020003" pitchFamily="50" charset="0"/>
              </a:rPr>
              <a:t>Can you watch this video to find out about the cocoa climate? (Click the link in blue to take you to the video)</a:t>
            </a:r>
            <a:endParaRPr lang="en-US" sz="2000" dirty="0">
              <a:latin typeface="Letterjoin-Air Plus 8" panose="02000805000000020003" pitchFamily="50" charset="0"/>
            </a:endParaRPr>
          </a:p>
        </p:txBody>
      </p:sp>
      <p:sp>
        <p:nvSpPr>
          <p:cNvPr id="3" name="Rectangle 2"/>
          <p:cNvSpPr/>
          <p:nvPr/>
        </p:nvSpPr>
        <p:spPr>
          <a:xfrm>
            <a:off x="1508166" y="5415149"/>
            <a:ext cx="7279574" cy="1200329"/>
          </a:xfrm>
          <a:prstGeom prst="rect">
            <a:avLst/>
          </a:prstGeom>
        </p:spPr>
        <p:txBody>
          <a:bodyPr wrap="square">
            <a:spAutoFit/>
          </a:bodyPr>
          <a:lstStyle/>
          <a:p>
            <a:r>
              <a:rPr lang="en-US" dirty="0">
                <a:hlinkClick r:id="rId4"/>
              </a:rPr>
              <a:t>https://schools.fairtrade.org.uk/teaching-resources/cocoa-climate-a-lesson-plan-for-primary-schools</a:t>
            </a:r>
            <a:r>
              <a:rPr lang="en-US" dirty="0" smtClean="0">
                <a:hlinkClick r:id="rId4"/>
              </a:rPr>
              <a:t>/</a:t>
            </a:r>
            <a:r>
              <a:rPr lang="en-US" dirty="0" smtClean="0"/>
              <a:t> </a:t>
            </a:r>
          </a:p>
          <a:p>
            <a:endParaRPr lang="en-US" dirty="0"/>
          </a:p>
          <a:p>
            <a:endParaRPr lang="en-US" dirty="0"/>
          </a:p>
        </p:txBody>
      </p:sp>
      <p:pic>
        <p:nvPicPr>
          <p:cNvPr id="4" name="Picture 3"/>
          <p:cNvPicPr>
            <a:picLocks noChangeAspect="1"/>
          </p:cNvPicPr>
          <p:nvPr/>
        </p:nvPicPr>
        <p:blipFill>
          <a:blip r:embed="rId5"/>
          <a:stretch>
            <a:fillRect/>
          </a:stretch>
        </p:blipFill>
        <p:spPr>
          <a:xfrm>
            <a:off x="2918733" y="1918847"/>
            <a:ext cx="5631501" cy="3268143"/>
          </a:xfrm>
          <a:prstGeom prst="rect">
            <a:avLst/>
          </a:prstGeom>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48463" y="1756319"/>
            <a:ext cx="864961" cy="864961"/>
          </a:xfrm>
          <a:prstGeom prst="rect">
            <a:avLst/>
          </a:prstGeom>
        </p:spPr>
      </p:pic>
    </p:spTree>
    <p:extLst>
      <p:ext uri="{BB962C8B-B14F-4D97-AF65-F5344CB8AC3E}">
        <p14:creationId xmlns:p14="http://schemas.microsoft.com/office/powerpoint/2010/main" val="42663792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23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Letterjoin-Air Plus 8" panose="02000805000000020003" pitchFamily="50" charset="0"/>
              </a:rPr>
              <a:t/>
            </a:r>
            <a:br>
              <a:rPr lang="en-US" dirty="0" smtClean="0">
                <a:latin typeface="Letterjoin-Air Plus 8" panose="02000805000000020003" pitchFamily="50" charset="0"/>
              </a:rPr>
            </a:br>
            <a:r>
              <a:rPr lang="en-US" dirty="0">
                <a:latin typeface="Letterjoin-Air Plus 8" panose="02000805000000020003" pitchFamily="50" charset="0"/>
              </a:rPr>
              <a:t/>
            </a:r>
            <a:br>
              <a:rPr lang="en-US" dirty="0">
                <a:latin typeface="Letterjoin-Air Plus 8" panose="02000805000000020003" pitchFamily="50" charset="0"/>
              </a:rPr>
            </a:br>
            <a:r>
              <a:rPr lang="en-US" dirty="0" smtClean="0">
                <a:latin typeface="Letterjoin-Air Plus 8" panose="02000805000000020003" pitchFamily="50" charset="0"/>
              </a:rPr>
              <a:t/>
            </a:r>
            <a:br>
              <a:rPr lang="en-US" dirty="0" smtClean="0">
                <a:latin typeface="Letterjoin-Air Plus 8" panose="02000805000000020003" pitchFamily="50" charset="0"/>
              </a:rPr>
            </a:br>
            <a:r>
              <a:rPr lang="en-US" dirty="0">
                <a:latin typeface="Letterjoin-Air Plus 8" panose="02000805000000020003" pitchFamily="50" charset="0"/>
              </a:rPr>
              <a:t/>
            </a:r>
            <a:br>
              <a:rPr lang="en-US" dirty="0">
                <a:latin typeface="Letterjoin-Air Plus 8" panose="02000805000000020003" pitchFamily="50" charset="0"/>
              </a:rPr>
            </a:br>
            <a:r>
              <a:rPr lang="en-US" dirty="0" smtClean="0">
                <a:latin typeface="Letterjoin-Air Plus 8" panose="02000805000000020003" pitchFamily="50" charset="0"/>
              </a:rPr>
              <a:t/>
            </a:r>
            <a:br>
              <a:rPr lang="en-US" dirty="0" smtClean="0">
                <a:latin typeface="Letterjoin-Air Plus 8" panose="02000805000000020003" pitchFamily="50" charset="0"/>
              </a:rPr>
            </a:br>
            <a:r>
              <a:rPr lang="en-US" dirty="0" smtClean="0">
                <a:latin typeface="Letterjoin-Air Plus 8" panose="02000805000000020003" pitchFamily="50" charset="0"/>
              </a:rPr>
              <a:t/>
            </a:r>
            <a:br>
              <a:rPr lang="en-US" dirty="0" smtClean="0">
                <a:latin typeface="Letterjoin-Air Plus 8" panose="02000805000000020003" pitchFamily="50" charset="0"/>
              </a:rPr>
            </a:br>
            <a:r>
              <a:rPr lang="en-US" dirty="0" smtClean="0">
                <a:latin typeface="Letterjoin-Air Plus 8" panose="02000805000000020003" pitchFamily="50" charset="0"/>
              </a:rPr>
              <a:t/>
            </a:r>
            <a:br>
              <a:rPr lang="en-US" dirty="0" smtClean="0">
                <a:latin typeface="Letterjoin-Air Plus 8" panose="02000805000000020003" pitchFamily="50" charset="0"/>
              </a:rPr>
            </a:br>
            <a:r>
              <a:rPr lang="en-US" sz="3600" dirty="0" smtClean="0">
                <a:latin typeface="Letterjoin-Air Plus 8" panose="02000805000000020003" pitchFamily="50" charset="0"/>
              </a:rPr>
              <a:t>In the video we found out about the United Kingdom (UK) and the Cocoa growing region of Africa. </a:t>
            </a:r>
            <a:br>
              <a:rPr lang="en-US" sz="3600" dirty="0" smtClean="0">
                <a:latin typeface="Letterjoin-Air Plus 8" panose="02000805000000020003" pitchFamily="50" charset="0"/>
              </a:rPr>
            </a:br>
            <a:r>
              <a:rPr lang="en-US" sz="3600" dirty="0">
                <a:latin typeface="Letterjoin-Air Plus 8" panose="02000805000000020003" pitchFamily="50" charset="0"/>
              </a:rPr>
              <a:t/>
            </a:r>
            <a:br>
              <a:rPr lang="en-US" sz="3600" dirty="0">
                <a:latin typeface="Letterjoin-Air Plus 8" panose="02000805000000020003" pitchFamily="50" charset="0"/>
              </a:rPr>
            </a:br>
            <a:r>
              <a:rPr lang="en-US" sz="3600" dirty="0">
                <a:latin typeface="Letterjoin-Air Plus 8" panose="02000805000000020003" pitchFamily="50" charset="0"/>
              </a:rPr>
              <a:t/>
            </a:r>
            <a:br>
              <a:rPr lang="en-US" sz="3600" dirty="0">
                <a:latin typeface="Letterjoin-Air Plus 8" panose="02000805000000020003" pitchFamily="50" charset="0"/>
              </a:rPr>
            </a:br>
            <a:r>
              <a:rPr lang="en-US" sz="3600" dirty="0" smtClean="0">
                <a:latin typeface="Letterjoin-Air Plus 8" panose="02000805000000020003" pitchFamily="50" charset="0"/>
              </a:rPr>
              <a:t>What are the main differences between these two climates? </a:t>
            </a:r>
            <a:br>
              <a:rPr lang="en-US" sz="3600" dirty="0" smtClean="0">
                <a:latin typeface="Letterjoin-Air Plus 8" panose="02000805000000020003" pitchFamily="50" charset="0"/>
              </a:rPr>
            </a:br>
            <a:r>
              <a:rPr lang="en-US" sz="3600" dirty="0">
                <a:latin typeface="Letterjoin-Air Plus 8" panose="02000805000000020003" pitchFamily="50" charset="0"/>
              </a:rPr>
              <a:t/>
            </a:r>
            <a:br>
              <a:rPr lang="en-US" sz="3600" dirty="0">
                <a:latin typeface="Letterjoin-Air Plus 8" panose="02000805000000020003" pitchFamily="50" charset="0"/>
              </a:rPr>
            </a:br>
            <a:r>
              <a:rPr lang="en-US" sz="3600" dirty="0" smtClean="0">
                <a:latin typeface="Letterjoin-Air Plus 8" panose="02000805000000020003" pitchFamily="50" charset="0"/>
              </a:rPr>
              <a:t>What are the similarities?</a:t>
            </a:r>
            <a:br>
              <a:rPr lang="en-US" sz="3600" dirty="0" smtClean="0">
                <a:latin typeface="Letterjoin-Air Plus 8" panose="02000805000000020003" pitchFamily="50" charset="0"/>
              </a:rPr>
            </a:br>
            <a:r>
              <a:rPr lang="en-US" sz="3600" dirty="0">
                <a:latin typeface="Letterjoin-Air Plus 8" panose="02000805000000020003" pitchFamily="50" charset="0"/>
              </a:rPr>
              <a:t/>
            </a:r>
            <a:br>
              <a:rPr lang="en-US" sz="3600" dirty="0">
                <a:latin typeface="Letterjoin-Air Plus 8" panose="02000805000000020003" pitchFamily="50" charset="0"/>
              </a:rPr>
            </a:br>
            <a:r>
              <a:rPr lang="en-US" sz="3600" dirty="0" smtClean="0">
                <a:latin typeface="Letterjoin-Air Plus 8" panose="02000805000000020003" pitchFamily="50" charset="0"/>
              </a:rPr>
              <a:t>What can farmers grow in each of the different places?</a:t>
            </a:r>
            <a:endParaRPr lang="en-US" sz="3600" dirty="0">
              <a:latin typeface="Letterjoin-Air Plus 8" panose="02000805000000020003" pitchFamily="50"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65285" y="3158400"/>
            <a:ext cx="1143634" cy="1143634"/>
          </a:xfrm>
          <a:prstGeom prst="rect">
            <a:avLst/>
          </a:prstGeom>
        </p:spPr>
      </p:pic>
    </p:spTree>
    <p:extLst>
      <p:ext uri="{BB962C8B-B14F-4D97-AF65-F5344CB8AC3E}">
        <p14:creationId xmlns:p14="http://schemas.microsoft.com/office/powerpoint/2010/main" val="11051048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699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latin typeface="Letterjoin-Air Plus 8" panose="02000805000000020003" pitchFamily="50" charset="0"/>
              </a:rPr>
              <a:t>You might want to record your work like this or you might want to write a list, or talk through your ideas with someone at home.</a:t>
            </a:r>
            <a:br>
              <a:rPr lang="en-US" sz="2400" dirty="0" smtClean="0">
                <a:latin typeface="Letterjoin-Air Plus 8" panose="02000805000000020003" pitchFamily="50" charset="0"/>
              </a:rPr>
            </a:br>
            <a:endParaRPr lang="en-US" sz="2400" dirty="0">
              <a:latin typeface="Letterjoin-Air Plus 8" panose="02000805000000020003" pitchFamily="50" charset="0"/>
            </a:endParaRPr>
          </a:p>
        </p:txBody>
      </p:sp>
      <p:pic>
        <p:nvPicPr>
          <p:cNvPr id="4" name="Picture 3"/>
          <p:cNvPicPr>
            <a:picLocks noChangeAspect="1"/>
          </p:cNvPicPr>
          <p:nvPr/>
        </p:nvPicPr>
        <p:blipFill>
          <a:blip r:embed="rId4"/>
          <a:stretch>
            <a:fillRect/>
          </a:stretch>
        </p:blipFill>
        <p:spPr>
          <a:xfrm>
            <a:off x="1610803" y="1561792"/>
            <a:ext cx="7725827" cy="4870630"/>
          </a:xfrm>
          <a:prstGeom prst="rect">
            <a:avLst/>
          </a:prstGeom>
        </p:spPr>
      </p:pic>
      <p:sp>
        <p:nvSpPr>
          <p:cNvPr id="6" name="Right Arrow 5"/>
          <p:cNvSpPr/>
          <p:nvPr/>
        </p:nvSpPr>
        <p:spPr>
          <a:xfrm rot="17111338">
            <a:off x="4052139" y="4565337"/>
            <a:ext cx="2843151" cy="17406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is the same about the climate in the UK and Africa?</a:t>
            </a:r>
            <a:endParaRPr lang="en-US"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48165" y="2519526"/>
            <a:ext cx="1164200" cy="1164200"/>
          </a:xfrm>
          <a:prstGeom prst="rect">
            <a:avLst/>
          </a:prstGeom>
        </p:spPr>
      </p:pic>
    </p:spTree>
    <p:extLst>
      <p:ext uri="{BB962C8B-B14F-4D97-AF65-F5344CB8AC3E}">
        <p14:creationId xmlns:p14="http://schemas.microsoft.com/office/powerpoint/2010/main" val="30815258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02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5750667"/>
          </a:xfrm>
        </p:spPr>
        <p:txBody>
          <a:bodyPr>
            <a:normAutofit fontScale="90000"/>
          </a:bodyPr>
          <a:lstStyle/>
          <a:p>
            <a:r>
              <a:rPr lang="en-US" sz="2800" u="sng" dirty="0" smtClean="0">
                <a:latin typeface="Letterjoin-Air Plus 8" panose="02000805000000020003" pitchFamily="50" charset="0"/>
              </a:rPr>
              <a:t/>
            </a:r>
            <a:br>
              <a:rPr lang="en-US" sz="2800" u="sng" dirty="0" smtClean="0">
                <a:latin typeface="Letterjoin-Air Plus 8" panose="02000805000000020003" pitchFamily="50" charset="0"/>
              </a:rPr>
            </a:br>
            <a:r>
              <a:rPr lang="en-US" sz="2800" u="sng" dirty="0">
                <a:latin typeface="Letterjoin-Air Plus 8" panose="02000805000000020003" pitchFamily="50" charset="0"/>
              </a:rPr>
              <a:t/>
            </a:r>
            <a:br>
              <a:rPr lang="en-US" sz="2800" u="sng" dirty="0">
                <a:latin typeface="Letterjoin-Air Plus 8" panose="02000805000000020003" pitchFamily="50" charset="0"/>
              </a:rPr>
            </a:br>
            <a:r>
              <a:rPr lang="en-US" sz="2800" u="sng" dirty="0" smtClean="0">
                <a:latin typeface="Letterjoin-Air Plus 8" panose="02000805000000020003" pitchFamily="50" charset="0"/>
              </a:rPr>
              <a:t>Challenge tasks:</a:t>
            </a:r>
            <a:r>
              <a:rPr lang="en-US" sz="2800" dirty="0" smtClean="0">
                <a:latin typeface="Letterjoin-Air Plus 8" panose="02000805000000020003" pitchFamily="50" charset="0"/>
              </a:rPr>
              <a:t/>
            </a:r>
            <a:br>
              <a:rPr lang="en-US" sz="2800" dirty="0" smtClean="0">
                <a:latin typeface="Letterjoin-Air Plus 8" panose="02000805000000020003" pitchFamily="50" charset="0"/>
              </a:rPr>
            </a:br>
            <a:r>
              <a:rPr lang="en-US" sz="2800" dirty="0">
                <a:latin typeface="Letterjoin-Air Plus 8" panose="02000805000000020003" pitchFamily="50" charset="0"/>
              </a:rPr>
              <a:t/>
            </a:r>
            <a:br>
              <a:rPr lang="en-US" sz="2800" dirty="0">
                <a:latin typeface="Letterjoin-Air Plus 8" panose="02000805000000020003" pitchFamily="50" charset="0"/>
              </a:rPr>
            </a:br>
            <a:r>
              <a:rPr lang="en-US" sz="2800" dirty="0" smtClean="0">
                <a:latin typeface="Letterjoin-Air Plus 8" panose="02000805000000020003" pitchFamily="50" charset="0"/>
              </a:rPr>
              <a:t>Can you think about these questions:</a:t>
            </a:r>
            <a:br>
              <a:rPr lang="en-US" sz="2800" dirty="0" smtClean="0">
                <a:latin typeface="Letterjoin-Air Plus 8" panose="02000805000000020003" pitchFamily="50" charset="0"/>
              </a:rPr>
            </a:br>
            <a:r>
              <a:rPr lang="en-US" sz="2800" dirty="0" smtClean="0">
                <a:latin typeface="Letterjoin-Air Plus 8" panose="02000805000000020003" pitchFamily="50" charset="0"/>
              </a:rPr>
              <a:t/>
            </a:r>
            <a:br>
              <a:rPr lang="en-US" sz="2800" dirty="0" smtClean="0">
                <a:latin typeface="Letterjoin-Air Plus 8" panose="02000805000000020003" pitchFamily="50" charset="0"/>
              </a:rPr>
            </a:br>
            <a:r>
              <a:rPr lang="en-US" sz="2800" dirty="0" smtClean="0">
                <a:latin typeface="Letterjoin-Air Plus 8" panose="02000805000000020003" pitchFamily="50" charset="0"/>
              </a:rPr>
              <a:t>How does the change in weather affect farming?</a:t>
            </a:r>
            <a:r>
              <a:rPr lang="en-US" sz="2800" dirty="0">
                <a:latin typeface="Letterjoin-Air Plus 8" panose="02000805000000020003" pitchFamily="50" charset="0"/>
              </a:rPr>
              <a:t/>
            </a:r>
            <a:br>
              <a:rPr lang="en-US" sz="2800" dirty="0">
                <a:latin typeface="Letterjoin-Air Plus 8" panose="02000805000000020003" pitchFamily="50" charset="0"/>
              </a:rPr>
            </a:br>
            <a:r>
              <a:rPr lang="en-US" sz="2800" dirty="0" smtClean="0">
                <a:latin typeface="Letterjoin-Air Plus 8" panose="02000805000000020003" pitchFamily="50" charset="0"/>
              </a:rPr>
              <a:t>How does it affect it in the UK?</a:t>
            </a:r>
            <a:br>
              <a:rPr lang="en-US" sz="2800" dirty="0" smtClean="0">
                <a:latin typeface="Letterjoin-Air Plus 8" panose="02000805000000020003" pitchFamily="50" charset="0"/>
              </a:rPr>
            </a:br>
            <a:r>
              <a:rPr lang="en-US" sz="2800" dirty="0" smtClean="0">
                <a:latin typeface="Letterjoin-Air Plus 8" panose="02000805000000020003" pitchFamily="50" charset="0"/>
              </a:rPr>
              <a:t>How does it affect it in Africa?</a:t>
            </a:r>
            <a:br>
              <a:rPr lang="en-US" sz="2800" dirty="0" smtClean="0">
                <a:latin typeface="Letterjoin-Air Plus 8" panose="02000805000000020003" pitchFamily="50" charset="0"/>
              </a:rPr>
            </a:br>
            <a:r>
              <a:rPr lang="en-US" sz="2800" dirty="0">
                <a:latin typeface="Letterjoin-Air Plus 8" panose="02000805000000020003" pitchFamily="50" charset="0"/>
              </a:rPr>
              <a:t/>
            </a:r>
            <a:br>
              <a:rPr lang="en-US" sz="2800" dirty="0">
                <a:latin typeface="Letterjoin-Air Plus 8" panose="02000805000000020003" pitchFamily="50" charset="0"/>
              </a:rPr>
            </a:br>
            <a:r>
              <a:rPr lang="en-US" sz="2800" dirty="0" smtClean="0">
                <a:latin typeface="Letterjoin-Air Plus 8" panose="02000805000000020003" pitchFamily="50" charset="0"/>
              </a:rPr>
              <a:t>What would you pack in a suitcase if you were to visit each place?</a:t>
            </a:r>
            <a:br>
              <a:rPr lang="en-US" sz="2800" dirty="0" smtClean="0">
                <a:latin typeface="Letterjoin-Air Plus 8" panose="02000805000000020003" pitchFamily="50" charset="0"/>
              </a:rPr>
            </a:br>
            <a:r>
              <a:rPr lang="en-US" sz="2800" dirty="0">
                <a:latin typeface="Letterjoin-Air Plus 8" panose="02000805000000020003" pitchFamily="50" charset="0"/>
              </a:rPr>
              <a:t/>
            </a:r>
            <a:br>
              <a:rPr lang="en-US" sz="2800" dirty="0">
                <a:latin typeface="Letterjoin-Air Plus 8" panose="02000805000000020003" pitchFamily="50" charset="0"/>
              </a:rPr>
            </a:br>
            <a:r>
              <a:rPr lang="en-US" sz="2800" dirty="0" smtClean="0">
                <a:latin typeface="Letterjoin-Air Plus 8" panose="02000805000000020003" pitchFamily="50" charset="0"/>
              </a:rPr>
              <a:t/>
            </a:r>
            <a:br>
              <a:rPr lang="en-US" sz="2800" dirty="0" smtClean="0">
                <a:latin typeface="Letterjoin-Air Plus 8" panose="02000805000000020003" pitchFamily="50" charset="0"/>
              </a:rPr>
            </a:br>
            <a:endParaRPr lang="en-US" sz="2800" dirty="0">
              <a:latin typeface="Letterjoin-Air Plus 8" panose="02000805000000020003" pitchFamily="50" charset="0"/>
            </a:endParaRPr>
          </a:p>
        </p:txBody>
      </p:sp>
      <p:pic>
        <p:nvPicPr>
          <p:cNvPr id="4" name="Picture 3"/>
          <p:cNvPicPr>
            <a:picLocks noChangeAspect="1"/>
          </p:cNvPicPr>
          <p:nvPr/>
        </p:nvPicPr>
        <p:blipFill>
          <a:blip r:embed="rId6"/>
          <a:stretch>
            <a:fillRect/>
          </a:stretch>
        </p:blipFill>
        <p:spPr>
          <a:xfrm>
            <a:off x="9554254" y="4654817"/>
            <a:ext cx="1836718" cy="1734108"/>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066891" y="1198971"/>
            <a:ext cx="908503" cy="908503"/>
          </a:xfrm>
          <a:prstGeom prst="rect">
            <a:avLst/>
          </a:prstGeom>
        </p:spPr>
      </p:pic>
      <p:pic>
        <p:nvPicPr>
          <p:cNvPr id="5"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4456475" y="5028074"/>
            <a:ext cx="1360851" cy="1360851"/>
          </a:xfrm>
          <a:prstGeom prst="rect">
            <a:avLst/>
          </a:prstGeom>
        </p:spPr>
      </p:pic>
    </p:spTree>
    <p:extLst>
      <p:ext uri="{BB962C8B-B14F-4D97-AF65-F5344CB8AC3E}">
        <p14:creationId xmlns:p14="http://schemas.microsoft.com/office/powerpoint/2010/main" val="42867280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61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4923"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961</TotalTime>
  <Words>168</Words>
  <Application>Microsoft Office PowerPoint</Application>
  <PresentationFormat>Widescreen</PresentationFormat>
  <Paragraphs>26</Paragraphs>
  <Slides>8</Slides>
  <Notes>0</Notes>
  <HiddenSlides>0</HiddenSlides>
  <MMClips>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Letterjoin-Air Plus 8</vt:lpstr>
      <vt:lpstr>Office Theme</vt:lpstr>
      <vt:lpstr>Wednesday 24th February 2021</vt:lpstr>
      <vt:lpstr>PowerPoint Presentation</vt:lpstr>
      <vt:lpstr>This is Madame Bazoua. She is a Cocoa farmer who lives in Cote d’Ivoire in West Africa</vt:lpstr>
      <vt:lpstr>Can you find  Cote d’Ivoire on a map?</vt:lpstr>
      <vt:lpstr>Can you watch this video to find out about the cocoa climate? (Click the link in blue to take you to the video)</vt:lpstr>
      <vt:lpstr>       In the video we found out about the United Kingdom (UK) and the Cocoa growing region of Africa.    What are the main differences between these two climates?   What are the similarities?  What can farmers grow in each of the different places?</vt:lpstr>
      <vt:lpstr>You might want to record your work like this or you might want to write a list, or talk through your ideas with someone at home. </vt:lpstr>
      <vt:lpstr>  Challenge tasks:  Can you think about these questions:  How does the change in weather affect farming? How does it affect it in the UK? How does it affect it in Africa?  What would you pack in a suitcase if you were to visit each place?   </vt:lpstr>
    </vt:vector>
  </TitlesOfParts>
  <Company>Worth Valley Primary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11th January 2021</dc:title>
  <dc:creator>s.hiley</dc:creator>
  <cp:lastModifiedBy>s.hiley</cp:lastModifiedBy>
  <cp:revision>44</cp:revision>
  <dcterms:created xsi:type="dcterms:W3CDTF">2021-01-10T15:35:41Z</dcterms:created>
  <dcterms:modified xsi:type="dcterms:W3CDTF">2021-02-23T22:41:19Z</dcterms:modified>
</cp:coreProperties>
</file>