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63" r:id="rId6"/>
    <p:sldId id="264"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660"/>
  </p:normalViewPr>
  <p:slideViewPr>
    <p:cSldViewPr snapToGrid="0">
      <p:cViewPr varScale="1">
        <p:scale>
          <a:sx n="88" d="100"/>
          <a:sy n="88"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2287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264604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355164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30597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047E85-4E35-4214-9666-FD4C1699C3FA}"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6369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047E85-4E35-4214-9666-FD4C1699C3FA}"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3301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047E85-4E35-4214-9666-FD4C1699C3FA}" type="datetimeFigureOut">
              <a:rPr lang="en-GB" smtClean="0"/>
              <a:t>09/02/2021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35935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047E85-4E35-4214-9666-FD4C1699C3FA}" type="datetimeFigureOut">
              <a:rPr lang="en-GB" smtClean="0"/>
              <a:t>09/02/2021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223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47E85-4E35-4214-9666-FD4C1699C3FA}" type="datetimeFigureOut">
              <a:rPr lang="en-GB" smtClean="0"/>
              <a:t>09/02/2021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250467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47E85-4E35-4214-9666-FD4C1699C3FA}"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55706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47E85-4E35-4214-9666-FD4C1699C3FA}"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911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47E85-4E35-4214-9666-FD4C1699C3FA}" type="datetimeFigureOut">
              <a:rPr lang="en-GB" smtClean="0"/>
              <a:t>09/02/2021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16934-E64C-467B-A946-53CB97ED989A}" type="slidenum">
              <a:rPr lang="en-GB" smtClean="0"/>
              <a:t>‹#›</a:t>
            </a:fld>
            <a:endParaRPr lang="en-GB"/>
          </a:p>
        </p:txBody>
      </p:sp>
    </p:spTree>
    <p:extLst>
      <p:ext uri="{BB962C8B-B14F-4D97-AF65-F5344CB8AC3E}">
        <p14:creationId xmlns:p14="http://schemas.microsoft.com/office/powerpoint/2010/main" val="117376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etterjoin.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s.hiley@worthvalleyprimary.co.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www.bbc.co.uk/iplayer/search?q=julia+donaldson" TargetMode="External"/></Relationships>
</file>

<file path=ppt/slides/_rels/slide6.xml.rels><?xml version="1.0" encoding="UTF-8" standalone="yes"?>
<Relationships xmlns="http://schemas.openxmlformats.org/package/2006/relationships"><Relationship Id="rId3" Type="http://schemas.microsoft.com/office/2007/relationships/media" Target="../media/media4.m4a"/><Relationship Id="rId7"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1.jpeg"/><Relationship Id="rId5" Type="http://schemas.openxmlformats.org/officeDocument/2006/relationships/slideLayout" Target="../slideLayouts/slideLayout2.xml"/><Relationship Id="rId4" Type="http://schemas.openxmlformats.org/officeDocument/2006/relationships/audio" Target="../media/media4.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hyperlink" Target="mailto:s.hiley@worthvalleyprimary.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831977" cy="2387600"/>
          </a:xfrm>
        </p:spPr>
        <p:txBody>
          <a:bodyPr>
            <a:normAutofit/>
          </a:bodyPr>
          <a:lstStyle/>
          <a:p>
            <a:r>
              <a:rPr lang="en-GB" sz="5400" dirty="0" smtClean="0">
                <a:latin typeface="Letterjoin-Air Plus 8" panose="02000805000000020003" pitchFamily="50" charset="0"/>
              </a:rPr>
              <a:t>Friday 12</a:t>
            </a:r>
            <a:r>
              <a:rPr lang="en-GB" sz="5400" baseline="30000" dirty="0" smtClean="0">
                <a:latin typeface="Letterjoin-Air Plus 8" panose="02000805000000020003" pitchFamily="50" charset="0"/>
              </a:rPr>
              <a:t>th</a:t>
            </a:r>
            <a:r>
              <a:rPr lang="en-GB" sz="5400" dirty="0">
                <a:latin typeface="Letterjoin-Air Plus 8" panose="02000805000000020003" pitchFamily="50" charset="0"/>
              </a:rPr>
              <a:t> </a:t>
            </a:r>
            <a:r>
              <a:rPr lang="en-GB" sz="5400" dirty="0" smtClean="0">
                <a:latin typeface="Letterjoin-Air Plus 8" panose="02000805000000020003" pitchFamily="50" charset="0"/>
              </a:rPr>
              <a:t>February 2021</a:t>
            </a:r>
            <a:endParaRPr lang="en-GB" sz="5400" dirty="0">
              <a:latin typeface="Letterjoin-Air Plus 8" panose="02000805000000020003" pitchFamily="50" charset="0"/>
            </a:endParaRPr>
          </a:p>
        </p:txBody>
      </p:sp>
      <p:sp>
        <p:nvSpPr>
          <p:cNvPr id="3" name="Subtitle 2"/>
          <p:cNvSpPr>
            <a:spLocks noGrp="1"/>
          </p:cNvSpPr>
          <p:nvPr>
            <p:ph type="subTitle" idx="1"/>
          </p:nvPr>
        </p:nvSpPr>
        <p:spPr/>
        <p:txBody>
          <a:bodyPr/>
          <a:lstStyle/>
          <a:p>
            <a:r>
              <a:rPr lang="en-GB" dirty="0" smtClean="0">
                <a:latin typeface="Letterjoin-Air Plus 8" panose="02000805000000020003" pitchFamily="50" charset="0"/>
              </a:rPr>
              <a:t>English tasks.</a:t>
            </a:r>
            <a:endParaRPr lang="en-GB" dirty="0">
              <a:latin typeface="Letterjoin-Air Plus 8" panose="02000805000000020003" pitchFamily="50" charset="0"/>
            </a:endParaRPr>
          </a:p>
        </p:txBody>
      </p:sp>
      <p:pic>
        <p:nvPicPr>
          <p:cNvPr id="1026" name="Picture 2" descr="Zog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13" y="7511143"/>
            <a:ext cx="948161" cy="9481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ick Man By Julia Donald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99620">
            <a:off x="419053" y="482734"/>
            <a:ext cx="1366112" cy="1724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BC One - Z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75064">
            <a:off x="544207" y="4862217"/>
            <a:ext cx="2736199" cy="1539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nail and the wha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99018">
            <a:off x="9198987" y="946371"/>
            <a:ext cx="1981844" cy="11147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highway r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43972">
            <a:off x="4806511" y="4461856"/>
            <a:ext cx="2509415" cy="14115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zog and the flying docto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667612">
            <a:off x="8868817" y="4857917"/>
            <a:ext cx="2624748" cy="14764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room on the bro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71439">
            <a:off x="5158698" y="621061"/>
            <a:ext cx="2228215" cy="147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6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584517"/>
          </a:xfrm>
        </p:spPr>
        <p:txBody>
          <a:bodyPr>
            <a:normAutofit fontScale="90000"/>
          </a:bodyPr>
          <a:lstStyle/>
          <a:p>
            <a:r>
              <a:rPr lang="en-GB" u="sng" dirty="0">
                <a:latin typeface="Letterjoin-Air Plus 8" panose="02000805000000020003" pitchFamily="50" charset="0"/>
              </a:rPr>
              <a:t>Handwriting</a:t>
            </a:r>
            <a:endParaRPr lang="en-GB" dirty="0"/>
          </a:p>
        </p:txBody>
      </p:sp>
      <p:sp>
        <p:nvSpPr>
          <p:cNvPr id="3" name="Subtitle 2"/>
          <p:cNvSpPr>
            <a:spLocks noGrp="1"/>
          </p:cNvSpPr>
          <p:nvPr>
            <p:ph type="subTitle" idx="1"/>
          </p:nvPr>
        </p:nvSpPr>
        <p:spPr>
          <a:xfrm>
            <a:off x="1524000" y="1767840"/>
            <a:ext cx="9144000" cy="3489960"/>
          </a:xfrm>
        </p:spPr>
        <p:txBody>
          <a:bodyPr>
            <a:normAutofit/>
          </a:bodyPr>
          <a:lstStyle/>
          <a:p>
            <a:r>
              <a:rPr lang="en-GB" dirty="0">
                <a:latin typeface="Letterjoin-Air Plus 8" panose="02000805000000020003" pitchFamily="50" charset="0"/>
              </a:rPr>
              <a:t>Please practise the following letters: </a:t>
            </a:r>
          </a:p>
          <a:p>
            <a:endParaRPr lang="en-GB" dirty="0">
              <a:latin typeface="Letterjoin-Air Plus 8" panose="02000805000000020003" pitchFamily="50" charset="0"/>
              <a:hlinkClick r:id="rId2"/>
            </a:endParaRPr>
          </a:p>
          <a:p>
            <a:r>
              <a:rPr lang="en-GB" dirty="0">
                <a:solidFill>
                  <a:srgbClr val="FF0000"/>
                </a:solidFill>
                <a:latin typeface="Letterjoin-Air Plus 8" panose="02000805000000020003" pitchFamily="50" charset="0"/>
                <a:hlinkClick r:id="rId2"/>
              </a:rPr>
              <a:t>Look on the </a:t>
            </a:r>
            <a:r>
              <a:rPr lang="en-GB" dirty="0" err="1">
                <a:solidFill>
                  <a:srgbClr val="FF0000"/>
                </a:solidFill>
                <a:latin typeface="Letterjoin-Air Plus 8" panose="02000805000000020003" pitchFamily="50" charset="0"/>
                <a:hlinkClick r:id="rId2"/>
              </a:rPr>
              <a:t>letterjoin</a:t>
            </a:r>
            <a:r>
              <a:rPr lang="en-GB" dirty="0">
                <a:solidFill>
                  <a:srgbClr val="FF0000"/>
                </a:solidFill>
                <a:latin typeface="Letterjoin-Air Plus 8" panose="02000805000000020003" pitchFamily="50" charset="0"/>
                <a:hlinkClick r:id="rId2"/>
              </a:rPr>
              <a:t> website to see how to form them correctly. </a:t>
            </a:r>
          </a:p>
          <a:p>
            <a:r>
              <a:rPr lang="en-GB" dirty="0">
                <a:latin typeface="Letterjoin-Air Plus 8" panose="02000805000000020003" pitchFamily="50" charset="0"/>
                <a:hlinkClick r:id="rId2"/>
              </a:rPr>
              <a:t>https://letterjoin.co.uk</a:t>
            </a:r>
            <a:r>
              <a:rPr lang="en-GB" dirty="0">
                <a:latin typeface="Letterjoin-Air Plus 8" panose="02000805000000020003" pitchFamily="50" charset="0"/>
              </a:rPr>
              <a:t>      Username: lj8943  </a:t>
            </a:r>
          </a:p>
          <a:p>
            <a:r>
              <a:rPr lang="en-GB" dirty="0">
                <a:latin typeface="Letterjoin-Air Plus 8" panose="02000805000000020003" pitchFamily="50" charset="0"/>
              </a:rPr>
              <a:t>If you are using a laptop the password is: home </a:t>
            </a:r>
          </a:p>
          <a:p>
            <a:r>
              <a:rPr lang="en-GB" dirty="0">
                <a:latin typeface="Letterjoin-Air Plus 8" panose="02000805000000020003" pitchFamily="50" charset="0"/>
              </a:rPr>
              <a:t>If using an </a:t>
            </a:r>
            <a:r>
              <a:rPr lang="en-GB" dirty="0" err="1">
                <a:latin typeface="Letterjoin-Air Plus 8" panose="02000805000000020003" pitchFamily="50" charset="0"/>
              </a:rPr>
              <a:t>ipad</a:t>
            </a:r>
            <a:r>
              <a:rPr lang="en-GB" dirty="0">
                <a:latin typeface="Letterjoin-Air Plus 8" panose="02000805000000020003" pitchFamily="50" charset="0"/>
              </a:rPr>
              <a:t> or tablet the password is: capital L (Make the shape of a capital L)</a:t>
            </a:r>
          </a:p>
          <a:p>
            <a:endParaRPr lang="en-GB" dirty="0"/>
          </a:p>
        </p:txBody>
      </p:sp>
      <p:pic>
        <p:nvPicPr>
          <p:cNvPr id="4" name="Picture 3"/>
          <p:cNvPicPr>
            <a:picLocks noChangeAspect="1"/>
          </p:cNvPicPr>
          <p:nvPr/>
        </p:nvPicPr>
        <p:blipFill>
          <a:blip r:embed="rId3"/>
          <a:stretch>
            <a:fillRect/>
          </a:stretch>
        </p:blipFill>
        <p:spPr>
          <a:xfrm>
            <a:off x="8782457" y="556901"/>
            <a:ext cx="2773817" cy="1130923"/>
          </a:xfrm>
          <a:prstGeom prst="rect">
            <a:avLst/>
          </a:prstGeom>
        </p:spPr>
      </p:pic>
    </p:spTree>
    <p:extLst>
      <p:ext uri="{BB962C8B-B14F-4D97-AF65-F5344CB8AC3E}">
        <p14:creationId xmlns:p14="http://schemas.microsoft.com/office/powerpoint/2010/main" val="205252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etterjoin-Air Plus 8" panose="02000805000000020003" pitchFamily="50" charset="0"/>
              </a:rPr>
              <a:t>Can you knock  </a:t>
            </a:r>
            <a:r>
              <a:rPr lang="en-GB" dirty="0" smtClean="0">
                <a:latin typeface="Letterjoin-Air Plus 8" panose="02000805000000020003" pitchFamily="50" charset="0"/>
              </a:rPr>
              <a:t>my</a:t>
            </a:r>
            <a:r>
              <a:rPr lang="en-GB" dirty="0" smtClean="0">
                <a:latin typeface="Letterjoin-Air Plus 8" panose="02000805000000020003" pitchFamily="50" charset="0"/>
              </a:rPr>
              <a:t> </a:t>
            </a:r>
            <a:r>
              <a:rPr lang="en-GB" dirty="0" smtClean="0">
                <a:latin typeface="Letterjoin-Air Plus 8" panose="02000805000000020003" pitchFamily="50" charset="0"/>
              </a:rPr>
              <a:t>socks off with your neat writing?</a:t>
            </a:r>
            <a:br>
              <a:rPr lang="en-GB" dirty="0" smtClean="0">
                <a:latin typeface="Letterjoin-Air Plus 8" panose="02000805000000020003" pitchFamily="50" charset="0"/>
              </a:rPr>
            </a:br>
            <a:endParaRPr lang="en-GB" dirty="0">
              <a:latin typeface="Letterjoin-Air Plus 8" panose="02000805000000020003" pitchFamily="50" charset="0"/>
            </a:endParaRPr>
          </a:p>
        </p:txBody>
      </p:sp>
      <p:sp>
        <p:nvSpPr>
          <p:cNvPr id="3" name="Content Placeholder 2"/>
          <p:cNvSpPr>
            <a:spLocks noGrp="1"/>
          </p:cNvSpPr>
          <p:nvPr>
            <p:ph idx="1"/>
          </p:nvPr>
        </p:nvSpPr>
        <p:spPr>
          <a:xfrm>
            <a:off x="838199" y="1825624"/>
            <a:ext cx="10905309" cy="4892743"/>
          </a:xfrm>
        </p:spPr>
        <p:txBody>
          <a:bodyPr>
            <a:normAutofit fontScale="55000" lnSpcReduction="20000"/>
          </a:bodyPr>
          <a:lstStyle/>
          <a:p>
            <a:pPr algn="ctr"/>
            <a:r>
              <a:rPr lang="en-GB" sz="4500" dirty="0" smtClean="0">
                <a:latin typeface="Letterjoin-Air Plus 8" panose="02000805000000020003" pitchFamily="50" charset="0"/>
              </a:rPr>
              <a:t>Now that you have practised your letters on </a:t>
            </a:r>
            <a:r>
              <a:rPr lang="en-GB" sz="4500" dirty="0" err="1" smtClean="0">
                <a:latin typeface="Letterjoin-Air Plus 8" panose="02000805000000020003" pitchFamily="50" charset="0"/>
              </a:rPr>
              <a:t>letterjoin</a:t>
            </a:r>
            <a:r>
              <a:rPr lang="en-GB" sz="4500" dirty="0" smtClean="0">
                <a:latin typeface="Letterjoin-Air Plus 8" panose="02000805000000020003" pitchFamily="50" charset="0"/>
              </a:rPr>
              <a:t> can you practise on a piece of paper? </a:t>
            </a:r>
          </a:p>
          <a:p>
            <a:pPr marL="0" indent="0" algn="ctr">
              <a:buNone/>
            </a:pPr>
            <a:endParaRPr lang="en-GB" sz="4500" dirty="0" smtClean="0">
              <a:latin typeface="Letterjoin-Air Plus 8" panose="02000805000000020003" pitchFamily="50" charset="0"/>
            </a:endParaRPr>
          </a:p>
          <a:p>
            <a:pPr algn="ctr"/>
            <a:r>
              <a:rPr lang="en-GB" sz="4500" dirty="0" smtClean="0">
                <a:latin typeface="Letterjoin-Air Plus 8" panose="02000805000000020003" pitchFamily="50" charset="0"/>
              </a:rPr>
              <a:t>Can you send a picture of your writing to </a:t>
            </a:r>
            <a:r>
              <a:rPr lang="en-GB" sz="4500" dirty="0" smtClean="0">
                <a:latin typeface="Letterjoin-Air Plus 8" panose="02000805000000020003" pitchFamily="50" charset="0"/>
              </a:rPr>
              <a:t>me</a:t>
            </a:r>
            <a:r>
              <a:rPr lang="en-GB" sz="4500" dirty="0" smtClean="0">
                <a:latin typeface="Letterjoin-Air Plus 8" panose="02000805000000020003" pitchFamily="50" charset="0"/>
              </a:rPr>
              <a:t>?</a:t>
            </a:r>
            <a:endParaRPr lang="en-GB" sz="4500" dirty="0" smtClean="0">
              <a:latin typeface="Letterjoin-Air Plus 8" panose="02000805000000020003" pitchFamily="50" charset="0"/>
            </a:endParaRPr>
          </a:p>
          <a:p>
            <a:pPr marL="0" indent="0" algn="ctr">
              <a:buNone/>
            </a:pPr>
            <a:endParaRPr lang="en-GB" sz="4500" dirty="0" smtClean="0">
              <a:latin typeface="Letterjoin-Air Plus 8" panose="02000805000000020003" pitchFamily="50" charset="0"/>
            </a:endParaRPr>
          </a:p>
          <a:p>
            <a:pPr marL="0" lvl="0" indent="0" algn="ctr">
              <a:buNone/>
            </a:pPr>
            <a:r>
              <a:rPr lang="en-US" altLang="en-US" sz="4500" dirty="0" smtClean="0">
                <a:solidFill>
                  <a:srgbClr val="5F5F5F"/>
                </a:solidFill>
                <a:latin typeface="Letter-join Plus 8" panose="02000505000000020003" pitchFamily="50" charset="0"/>
                <a:hlinkClick r:id="rId2"/>
              </a:rPr>
              <a:t>s.hiley@worthvalleyprimary.co.uk</a:t>
            </a:r>
            <a:endParaRPr lang="en-US" altLang="en-US" sz="4500" dirty="0">
              <a:latin typeface="Letter-join Plus 8" panose="02000505000000020003" pitchFamily="50" charset="0"/>
            </a:endParaRPr>
          </a:p>
          <a:p>
            <a:pPr lvl="0" algn="ctr"/>
            <a:endParaRPr lang="en-US" altLang="en-US" sz="4500" dirty="0">
              <a:latin typeface="Letter-join Plus 8" panose="02000505000000020003" pitchFamily="50" charset="0"/>
            </a:endParaRPr>
          </a:p>
          <a:p>
            <a:pPr marL="0" indent="0">
              <a:buNone/>
            </a:pPr>
            <a:endParaRPr lang="en-GB" dirty="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a:latin typeface="Letterjoin-Air Plus 8" panose="02000805000000020003" pitchFamily="50" charset="0"/>
            </a:endParaRPr>
          </a:p>
          <a:p>
            <a:pPr marL="0" indent="0">
              <a:buNone/>
            </a:pPr>
            <a:r>
              <a:rPr lang="en-GB" dirty="0" smtClean="0">
                <a:latin typeface="Letterjoin-Air Plus 8" panose="02000805000000020003" pitchFamily="50" charset="0"/>
              </a:rPr>
              <a:t> </a:t>
            </a:r>
          </a:p>
        </p:txBody>
      </p:sp>
      <p:pic>
        <p:nvPicPr>
          <p:cNvPr id="4" name="Picture 3"/>
          <p:cNvPicPr>
            <a:picLocks noChangeAspect="1"/>
          </p:cNvPicPr>
          <p:nvPr/>
        </p:nvPicPr>
        <p:blipFill>
          <a:blip r:embed="rId3"/>
          <a:stretch>
            <a:fillRect/>
          </a:stretch>
        </p:blipFill>
        <p:spPr>
          <a:xfrm>
            <a:off x="10353801" y="5313430"/>
            <a:ext cx="1294603" cy="1404938"/>
          </a:xfrm>
          <a:prstGeom prst="rect">
            <a:avLst/>
          </a:prstGeom>
        </p:spPr>
      </p:pic>
    </p:spTree>
    <p:extLst>
      <p:ext uri="{BB962C8B-B14F-4D97-AF65-F5344CB8AC3E}">
        <p14:creationId xmlns:p14="http://schemas.microsoft.com/office/powerpoint/2010/main" val="3512789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6226"/>
            <a:ext cx="9144000" cy="895350"/>
          </a:xfrm>
        </p:spPr>
        <p:txBody>
          <a:bodyPr>
            <a:normAutofit/>
          </a:bodyPr>
          <a:lstStyle/>
          <a:p>
            <a:r>
              <a:rPr lang="en-GB" sz="4800" u="sng" dirty="0" smtClean="0">
                <a:latin typeface="Letterjoin-Air Plus 8" panose="02000805000000020003" pitchFamily="50" charset="0"/>
              </a:rPr>
              <a:t>Writing Task</a:t>
            </a:r>
            <a:endParaRPr lang="en-GB" sz="4800" u="sng" dirty="0">
              <a:latin typeface="Letterjoin-Air Plus 8" panose="02000805000000020003" pitchFamily="50" charset="0"/>
            </a:endParaRPr>
          </a:p>
        </p:txBody>
      </p:sp>
      <p:sp>
        <p:nvSpPr>
          <p:cNvPr id="3" name="Subtitle 2"/>
          <p:cNvSpPr>
            <a:spLocks noGrp="1"/>
          </p:cNvSpPr>
          <p:nvPr>
            <p:ph type="subTitle" idx="1"/>
          </p:nvPr>
        </p:nvSpPr>
        <p:spPr>
          <a:xfrm>
            <a:off x="1524000" y="1333500"/>
            <a:ext cx="9144000" cy="4462182"/>
          </a:xfrm>
        </p:spPr>
        <p:txBody>
          <a:bodyPr>
            <a:normAutofit/>
          </a:bodyPr>
          <a:lstStyle/>
          <a:p>
            <a:r>
              <a:rPr lang="en-GB" dirty="0" smtClean="0">
                <a:latin typeface="Letterjoin-Air Plus 8" panose="02000805000000020003" pitchFamily="50" charset="0"/>
              </a:rPr>
              <a:t>This half term we have focused on many different stories. We have watched;</a:t>
            </a:r>
          </a:p>
          <a:p>
            <a:pPr marL="342900" indent="-342900" algn="l">
              <a:buFont typeface="Arial" panose="020B0604020202020204" pitchFamily="34" charset="0"/>
              <a:buChar char="•"/>
            </a:pPr>
            <a:r>
              <a:rPr lang="en-GB" dirty="0" smtClean="0">
                <a:latin typeface="Letterjoin-Air Plus 8" panose="02000805000000020003" pitchFamily="50" charset="0"/>
              </a:rPr>
              <a:t>Room </a:t>
            </a:r>
            <a:r>
              <a:rPr lang="en-GB" dirty="0" smtClean="0">
                <a:latin typeface="Letterjoin-Air Plus 8" panose="02000805000000020003" pitchFamily="50" charset="0"/>
              </a:rPr>
              <a:t>on the </a:t>
            </a:r>
            <a:r>
              <a:rPr lang="en-GB" dirty="0" smtClean="0">
                <a:latin typeface="Letterjoin-Air Plus 8" panose="02000805000000020003" pitchFamily="50" charset="0"/>
              </a:rPr>
              <a:t>Broom</a:t>
            </a:r>
            <a:endParaRPr lang="en-GB" dirty="0" smtClean="0">
              <a:latin typeface="Letterjoin-Air Plus 8" panose="02000805000000020003" pitchFamily="50" charset="0"/>
            </a:endParaRPr>
          </a:p>
          <a:p>
            <a:pPr marL="342900" indent="-342900" algn="l">
              <a:buFont typeface="Arial" panose="020B0604020202020204" pitchFamily="34" charset="0"/>
              <a:buChar char="•"/>
            </a:pPr>
            <a:r>
              <a:rPr lang="en-GB" dirty="0" smtClean="0">
                <a:latin typeface="Letterjoin-Air Plus 8" panose="02000805000000020003" pitchFamily="50" charset="0"/>
              </a:rPr>
              <a:t>The </a:t>
            </a:r>
            <a:r>
              <a:rPr lang="en-GB" dirty="0" smtClean="0">
                <a:latin typeface="Letterjoin-Air Plus 8" panose="02000805000000020003" pitchFamily="50" charset="0"/>
              </a:rPr>
              <a:t>Snail </a:t>
            </a:r>
            <a:r>
              <a:rPr lang="en-GB" dirty="0" smtClean="0">
                <a:latin typeface="Letterjoin-Air Plus 8" panose="02000805000000020003" pitchFamily="50" charset="0"/>
              </a:rPr>
              <a:t>and the </a:t>
            </a:r>
            <a:r>
              <a:rPr lang="en-GB" dirty="0" smtClean="0">
                <a:latin typeface="Letterjoin-Air Plus 8" panose="02000805000000020003" pitchFamily="50" charset="0"/>
              </a:rPr>
              <a:t>Whale</a:t>
            </a:r>
            <a:endParaRPr lang="en-GB" dirty="0" smtClean="0">
              <a:latin typeface="Letterjoin-Air Plus 8" panose="02000805000000020003" pitchFamily="50" charset="0"/>
            </a:endParaRPr>
          </a:p>
          <a:p>
            <a:pPr marL="342900" indent="-342900" algn="l">
              <a:buFont typeface="Arial" panose="020B0604020202020204" pitchFamily="34" charset="0"/>
              <a:buChar char="•"/>
            </a:pPr>
            <a:r>
              <a:rPr lang="en-GB" dirty="0" smtClean="0">
                <a:latin typeface="Letterjoin-Air Plus 8" panose="02000805000000020003" pitchFamily="50" charset="0"/>
              </a:rPr>
              <a:t>The </a:t>
            </a:r>
            <a:r>
              <a:rPr lang="en-GB" dirty="0" smtClean="0">
                <a:latin typeface="Letterjoin-Air Plus 8" panose="02000805000000020003" pitchFamily="50" charset="0"/>
              </a:rPr>
              <a:t>Highway </a:t>
            </a:r>
            <a:r>
              <a:rPr lang="en-GB" dirty="0">
                <a:latin typeface="Letterjoin-Air Plus 8" panose="02000805000000020003" pitchFamily="50" charset="0"/>
              </a:rPr>
              <a:t>R</a:t>
            </a:r>
            <a:r>
              <a:rPr lang="en-GB" dirty="0" smtClean="0">
                <a:latin typeface="Letterjoin-Air Plus 8" panose="02000805000000020003" pitchFamily="50" charset="0"/>
              </a:rPr>
              <a:t>at</a:t>
            </a:r>
            <a:endParaRPr lang="en-GB" dirty="0" smtClean="0">
              <a:latin typeface="Letterjoin-Air Plus 8" panose="02000805000000020003" pitchFamily="50" charset="0"/>
            </a:endParaRPr>
          </a:p>
          <a:p>
            <a:pPr marL="342900" indent="-342900" algn="l">
              <a:buFont typeface="Arial" panose="020B0604020202020204" pitchFamily="34" charset="0"/>
              <a:buChar char="•"/>
            </a:pPr>
            <a:r>
              <a:rPr lang="en-GB" dirty="0" smtClean="0">
                <a:latin typeface="Letterjoin-Air Plus 8" panose="02000805000000020003" pitchFamily="50" charset="0"/>
              </a:rPr>
              <a:t>Zog </a:t>
            </a:r>
          </a:p>
          <a:p>
            <a:pPr marL="342900" indent="-342900" algn="l">
              <a:buFont typeface="Arial" panose="020B0604020202020204" pitchFamily="34" charset="0"/>
              <a:buChar char="•"/>
            </a:pPr>
            <a:r>
              <a:rPr lang="en-GB" dirty="0" smtClean="0">
                <a:latin typeface="Letterjoin-Air Plus 8" panose="02000805000000020003" pitchFamily="50" charset="0"/>
              </a:rPr>
              <a:t>Zog and the </a:t>
            </a:r>
            <a:r>
              <a:rPr lang="en-GB" dirty="0" smtClean="0">
                <a:latin typeface="Letterjoin-Air Plus 8" panose="02000805000000020003" pitchFamily="50" charset="0"/>
              </a:rPr>
              <a:t>Flying </a:t>
            </a:r>
            <a:r>
              <a:rPr lang="en-GB" dirty="0">
                <a:latin typeface="Letterjoin-Air Plus 8" panose="02000805000000020003" pitchFamily="50" charset="0"/>
              </a:rPr>
              <a:t>D</a:t>
            </a:r>
            <a:r>
              <a:rPr lang="en-GB" dirty="0" smtClean="0">
                <a:latin typeface="Letterjoin-Air Plus 8" panose="02000805000000020003" pitchFamily="50" charset="0"/>
              </a:rPr>
              <a:t>octors</a:t>
            </a:r>
            <a:endParaRPr lang="en-GB" dirty="0">
              <a:latin typeface="Letterjoin-Air Plus 8" panose="02000805000000020003" pitchFamily="50"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494373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497542"/>
            <a:ext cx="11023600" cy="5642910"/>
          </a:xfrm>
        </p:spPr>
        <p:txBody>
          <a:bodyPr>
            <a:normAutofit fontScale="92500" lnSpcReduction="20000"/>
          </a:bodyPr>
          <a:lstStyle/>
          <a:p>
            <a:pPr marL="0" indent="0">
              <a:buNone/>
            </a:pPr>
            <a:r>
              <a:rPr lang="en-GB" sz="2600" dirty="0" smtClean="0">
                <a:latin typeface="Letterjoin-Air Plus 8" panose="02000805000000020003" pitchFamily="50" charset="0"/>
              </a:rPr>
              <a:t>What we would like you to do is; </a:t>
            </a:r>
          </a:p>
          <a:p>
            <a:r>
              <a:rPr lang="en-GB" sz="2600" dirty="0" smtClean="0">
                <a:latin typeface="Letterjoin-Air Plus 8" panose="02000805000000020003" pitchFamily="50" charset="0"/>
              </a:rPr>
              <a:t>pick your favourite story from this half term and write about why you chose this story. </a:t>
            </a:r>
          </a:p>
          <a:p>
            <a:r>
              <a:rPr lang="en-GB" sz="2600" dirty="0" smtClean="0">
                <a:latin typeface="Letterjoin-Air Plus 8" panose="02000805000000020003" pitchFamily="50" charset="0"/>
              </a:rPr>
              <a:t>Write one thing that the main character says and your favourite part of the story. </a:t>
            </a:r>
          </a:p>
          <a:p>
            <a:r>
              <a:rPr lang="en-GB" sz="2600" dirty="0" smtClean="0">
                <a:latin typeface="Letterjoin-Air Plus 8" panose="02000805000000020003" pitchFamily="50" charset="0"/>
              </a:rPr>
              <a:t>Write down which story you would like to read next half term and why.</a:t>
            </a:r>
          </a:p>
          <a:p>
            <a:r>
              <a:rPr lang="en-GB" sz="2600" dirty="0" smtClean="0">
                <a:latin typeface="Letterjoin-Air Plus 8" panose="02000805000000020003" pitchFamily="50" charset="0"/>
              </a:rPr>
              <a:t>Draw a fantastic picture to go with your writing </a:t>
            </a:r>
          </a:p>
          <a:p>
            <a:pPr marL="0" indent="0">
              <a:buNone/>
            </a:pPr>
            <a:r>
              <a:rPr lang="en-GB" sz="2600" dirty="0" smtClean="0">
                <a:latin typeface="Letterjoin-Air Plus 8" panose="02000805000000020003" pitchFamily="50" charset="0"/>
              </a:rPr>
              <a:t>There is an example on the next page. </a:t>
            </a:r>
          </a:p>
          <a:p>
            <a:pPr marL="0" indent="0">
              <a:buNone/>
            </a:pPr>
            <a:endParaRPr lang="en-GB" dirty="0">
              <a:latin typeface="Letterjoin-Air Plus 8" panose="02000805000000020003" pitchFamily="50" charset="0"/>
            </a:endParaRPr>
          </a:p>
          <a:p>
            <a:pPr marL="0" indent="0">
              <a:buNone/>
            </a:pPr>
            <a:r>
              <a:rPr lang="en-GB" sz="2600" dirty="0" smtClean="0">
                <a:latin typeface="Letterjoin-Air Plus 8" panose="02000805000000020003" pitchFamily="50" charset="0"/>
              </a:rPr>
              <a:t>If you have forgotten any of the stories, you can click on the link below, it will take you to the BBC iPlayer site, and you will see your favourite stories there. </a:t>
            </a:r>
          </a:p>
          <a:p>
            <a:pPr marL="0" indent="0">
              <a:buNone/>
            </a:pPr>
            <a:endParaRPr lang="en-GB" sz="2600" dirty="0">
              <a:latin typeface="Letterjoin-Air Plus 8" panose="02000805000000020003" pitchFamily="50" charset="0"/>
            </a:endParaRPr>
          </a:p>
          <a:p>
            <a:pPr marL="0" indent="0">
              <a:buNone/>
            </a:pPr>
            <a:r>
              <a:rPr lang="en-GB" sz="2600" dirty="0">
                <a:latin typeface="Letterjoin-Air Plus 8" panose="02000805000000020003" pitchFamily="50" charset="0"/>
                <a:hlinkClick r:id="rId4"/>
              </a:rPr>
              <a:t>https://</a:t>
            </a:r>
            <a:r>
              <a:rPr lang="en-GB" sz="2600" dirty="0" smtClean="0">
                <a:latin typeface="Letterjoin-Air Plus 8" panose="02000805000000020003" pitchFamily="50" charset="0"/>
                <a:hlinkClick r:id="rId4"/>
              </a:rPr>
              <a:t>www.bbc.co.uk/iplayer/search?q=julia+donaldson</a:t>
            </a:r>
            <a:endParaRPr lang="en-GB" sz="2600" dirty="0" smtClean="0">
              <a:latin typeface="Letterjoin-Air Plus 8" panose="02000805000000020003" pitchFamily="50" charset="0"/>
            </a:endParaRPr>
          </a:p>
          <a:p>
            <a:pPr marL="0" indent="0">
              <a:buNone/>
            </a:pPr>
            <a:endParaRPr lang="en-GB" dirty="0" smtClean="0">
              <a:latin typeface="Letterjoin-Air Plus 8" panose="02000805000000020003" pitchFamily="50"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61971" y="2831634"/>
            <a:ext cx="697320" cy="697320"/>
          </a:xfrm>
          <a:prstGeom prst="rect">
            <a:avLst/>
          </a:prstGeom>
        </p:spPr>
      </p:pic>
    </p:spTree>
    <p:extLst>
      <p:ext uri="{BB962C8B-B14F-4D97-AF65-F5344CB8AC3E}">
        <p14:creationId xmlns:p14="http://schemas.microsoft.com/office/powerpoint/2010/main" val="3548562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9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2743200"/>
            <a:ext cx="11625943" cy="3815322"/>
          </a:xfrm>
        </p:spPr>
        <p:txBody>
          <a:bodyPr>
            <a:normAutofit fontScale="85000" lnSpcReduction="10000"/>
          </a:bodyPr>
          <a:lstStyle/>
          <a:p>
            <a:pPr marL="0" lvl="0" indent="0">
              <a:buNone/>
            </a:pPr>
            <a:r>
              <a:rPr lang="en-GB" dirty="0" smtClean="0">
                <a:latin typeface="Letterjoin-Air Plus 8" panose="02000805000000020003" pitchFamily="50" charset="0"/>
              </a:rPr>
              <a:t>My favourite story was the </a:t>
            </a:r>
            <a:r>
              <a:rPr lang="en-GB" dirty="0">
                <a:latin typeface="Letterjoin-Air Plus 8" panose="02000805000000020003" pitchFamily="50" charset="0"/>
              </a:rPr>
              <a:t>H</a:t>
            </a:r>
            <a:r>
              <a:rPr lang="en-GB" dirty="0" smtClean="0">
                <a:latin typeface="Letterjoin-Air Plus 8" panose="02000805000000020003" pitchFamily="50" charset="0"/>
              </a:rPr>
              <a:t>ighway </a:t>
            </a:r>
            <a:r>
              <a:rPr lang="en-GB" dirty="0">
                <a:latin typeface="Letterjoin-Air Plus 8" panose="02000805000000020003" pitchFamily="50" charset="0"/>
              </a:rPr>
              <a:t>R</a:t>
            </a:r>
            <a:r>
              <a:rPr lang="en-GB" dirty="0" smtClean="0">
                <a:latin typeface="Letterjoin-Air Plus 8" panose="02000805000000020003" pitchFamily="50" charset="0"/>
              </a:rPr>
              <a:t>at</a:t>
            </a:r>
            <a:r>
              <a:rPr lang="en-GB" dirty="0" smtClean="0">
                <a:latin typeface="Letterjoin-Air Plus 8" panose="02000805000000020003" pitchFamily="50" charset="0"/>
              </a:rPr>
              <a:t>. I loved the </a:t>
            </a:r>
            <a:r>
              <a:rPr lang="en-GB" dirty="0" smtClean="0">
                <a:latin typeface="Letterjoin-Air Plus 8" panose="02000805000000020003" pitchFamily="50" charset="0"/>
              </a:rPr>
              <a:t>Highway </a:t>
            </a:r>
            <a:r>
              <a:rPr lang="en-GB" dirty="0">
                <a:latin typeface="Letterjoin-Air Plus 8" panose="02000805000000020003" pitchFamily="50" charset="0"/>
              </a:rPr>
              <a:t>R</a:t>
            </a:r>
            <a:r>
              <a:rPr lang="en-GB" dirty="0" smtClean="0">
                <a:latin typeface="Letterjoin-Air Plus 8" panose="02000805000000020003" pitchFamily="50" charset="0"/>
              </a:rPr>
              <a:t>at </a:t>
            </a:r>
            <a:r>
              <a:rPr lang="en-GB" dirty="0" smtClean="0">
                <a:latin typeface="Letterjoin-Air Plus 8" panose="02000805000000020003" pitchFamily="50" charset="0"/>
              </a:rPr>
              <a:t>because he was very naughty and </a:t>
            </a:r>
            <a:r>
              <a:rPr lang="en-GB" dirty="0" smtClean="0">
                <a:latin typeface="Letterjoin-Air Plus 8" panose="02000805000000020003" pitchFamily="50" charset="0"/>
              </a:rPr>
              <a:t>cheeky</a:t>
            </a:r>
            <a:r>
              <a:rPr lang="en-GB" dirty="0">
                <a:latin typeface="Letterjoin-Air Plus 8" panose="02000805000000020003" pitchFamily="50" charset="0"/>
              </a:rPr>
              <a:t>.</a:t>
            </a:r>
            <a:r>
              <a:rPr lang="en-GB" dirty="0" smtClean="0">
                <a:latin typeface="Letterjoin-Air Plus 8" panose="02000805000000020003" pitchFamily="50" charset="0"/>
              </a:rPr>
              <a:t> </a:t>
            </a:r>
            <a:r>
              <a:rPr lang="en-GB" dirty="0">
                <a:latin typeface="Letterjoin-Air Plus 8" panose="02000805000000020003" pitchFamily="50" charset="0"/>
              </a:rPr>
              <a:t>I</a:t>
            </a:r>
            <a:r>
              <a:rPr lang="en-GB" dirty="0" smtClean="0">
                <a:latin typeface="Letterjoin-Air Plus 8" panose="02000805000000020003" pitchFamily="50" charset="0"/>
              </a:rPr>
              <a:t>n </a:t>
            </a:r>
            <a:r>
              <a:rPr lang="en-GB" dirty="0" smtClean="0">
                <a:latin typeface="Letterjoin-Air Plus 8" panose="02000805000000020003" pitchFamily="50" charset="0"/>
              </a:rPr>
              <a:t>the end he was tricked by the duck and he had to sweep up the cake shop floor.</a:t>
            </a:r>
          </a:p>
          <a:p>
            <a:pPr marL="0" indent="0">
              <a:buNone/>
            </a:pPr>
            <a:r>
              <a:rPr lang="en-GB" dirty="0" smtClean="0">
                <a:latin typeface="Letterjoin-Air Plus 8" panose="02000805000000020003" pitchFamily="50" charset="0"/>
              </a:rPr>
              <a:t>This made me laugh, I liked when the </a:t>
            </a:r>
            <a:r>
              <a:rPr lang="en-GB" dirty="0" smtClean="0">
                <a:latin typeface="Letterjoin-Air Plus 8" panose="02000805000000020003" pitchFamily="50" charset="0"/>
              </a:rPr>
              <a:t>Highway </a:t>
            </a:r>
            <a:r>
              <a:rPr lang="en-GB" dirty="0">
                <a:latin typeface="Letterjoin-Air Plus 8" panose="02000805000000020003" pitchFamily="50" charset="0"/>
              </a:rPr>
              <a:t>R</a:t>
            </a:r>
            <a:r>
              <a:rPr lang="en-GB" dirty="0" smtClean="0">
                <a:latin typeface="Letterjoin-Air Plus 8" panose="02000805000000020003" pitchFamily="50" charset="0"/>
              </a:rPr>
              <a:t>at </a:t>
            </a:r>
            <a:r>
              <a:rPr lang="en-GB" dirty="0" smtClean="0">
                <a:latin typeface="Letterjoin-Air Plus 8" panose="02000805000000020003" pitchFamily="50" charset="0"/>
              </a:rPr>
              <a:t>thought the echo in the cave was another person, that was silly. </a:t>
            </a:r>
          </a:p>
          <a:p>
            <a:pPr marL="0" indent="0">
              <a:buNone/>
            </a:pPr>
            <a:r>
              <a:rPr lang="en-GB" dirty="0" smtClean="0">
                <a:latin typeface="Letterjoin-Air Plus 8" panose="02000805000000020003" pitchFamily="50" charset="0"/>
              </a:rPr>
              <a:t>The </a:t>
            </a:r>
            <a:r>
              <a:rPr lang="en-GB" dirty="0" smtClean="0">
                <a:latin typeface="Letterjoin-Air Plus 8" panose="02000805000000020003" pitchFamily="50" charset="0"/>
              </a:rPr>
              <a:t>Highway </a:t>
            </a:r>
            <a:r>
              <a:rPr lang="en-GB" dirty="0">
                <a:latin typeface="Letterjoin-Air Plus 8" panose="02000805000000020003" pitchFamily="50" charset="0"/>
              </a:rPr>
              <a:t>R</a:t>
            </a:r>
            <a:r>
              <a:rPr lang="en-GB" dirty="0" smtClean="0">
                <a:latin typeface="Letterjoin-Air Plus 8" panose="02000805000000020003" pitchFamily="50" charset="0"/>
              </a:rPr>
              <a:t>at </a:t>
            </a:r>
            <a:r>
              <a:rPr lang="en-GB" dirty="0" smtClean="0">
                <a:latin typeface="Letterjoin-Air Plus 8" panose="02000805000000020003" pitchFamily="50" charset="0"/>
              </a:rPr>
              <a:t>says; ‘’Give </a:t>
            </a:r>
            <a:r>
              <a:rPr lang="en-GB" dirty="0">
                <a:latin typeface="Letterjoin-Air Plus 8" panose="02000805000000020003" pitchFamily="50" charset="0"/>
              </a:rPr>
              <a:t>me your pastries and </a:t>
            </a:r>
            <a:r>
              <a:rPr lang="en-GB" dirty="0" smtClean="0">
                <a:latin typeface="Letterjoin-Air Plus 8" panose="02000805000000020003" pitchFamily="50" charset="0"/>
              </a:rPr>
              <a:t>puddings! Give </a:t>
            </a:r>
            <a:r>
              <a:rPr lang="en-GB" dirty="0">
                <a:latin typeface="Letterjoin-Air Plus 8" panose="02000805000000020003" pitchFamily="50" charset="0"/>
              </a:rPr>
              <a:t>me your chocolate and </a:t>
            </a:r>
            <a:r>
              <a:rPr lang="en-GB" dirty="0" smtClean="0">
                <a:latin typeface="Letterjoin-Air Plus 8" panose="02000805000000020003" pitchFamily="50" charset="0"/>
              </a:rPr>
              <a:t>cake! For </a:t>
            </a:r>
            <a:r>
              <a:rPr lang="en-GB" dirty="0">
                <a:latin typeface="Letterjoin-Air Plus 8" panose="02000805000000020003" pitchFamily="50" charset="0"/>
              </a:rPr>
              <a:t>I am the Rat of the </a:t>
            </a:r>
            <a:r>
              <a:rPr lang="en-GB" dirty="0" smtClean="0">
                <a:latin typeface="Letterjoin-Air Plus 8" panose="02000805000000020003" pitchFamily="50" charset="0"/>
              </a:rPr>
              <a:t>Highway, yes</a:t>
            </a:r>
            <a:r>
              <a:rPr lang="en-GB" dirty="0">
                <a:latin typeface="Letterjoin-Air Plus 8" panose="02000805000000020003" pitchFamily="50" charset="0"/>
              </a:rPr>
              <a:t>, I am the Rat of the Highway and whatever I </a:t>
            </a:r>
            <a:r>
              <a:rPr lang="en-GB" dirty="0" smtClean="0">
                <a:latin typeface="Letterjoin-Air Plus 8" panose="02000805000000020003" pitchFamily="50" charset="0"/>
              </a:rPr>
              <a:t>want, I </a:t>
            </a:r>
            <a:r>
              <a:rPr lang="en-GB" dirty="0">
                <a:latin typeface="Letterjoin-Air Plus 8" panose="02000805000000020003" pitchFamily="50" charset="0"/>
              </a:rPr>
              <a:t>take</a:t>
            </a:r>
            <a:r>
              <a:rPr lang="en-GB" dirty="0" smtClean="0">
                <a:latin typeface="Letterjoin-Air Plus 8" panose="02000805000000020003" pitchFamily="50" charset="0"/>
              </a:rPr>
              <a:t>!’’</a:t>
            </a:r>
          </a:p>
          <a:p>
            <a:pPr marL="0" lvl="0" indent="0">
              <a:buNone/>
            </a:pPr>
            <a:r>
              <a:rPr lang="en-GB" dirty="0" smtClean="0">
                <a:latin typeface="Letterjoin-Air Plus 8" panose="02000805000000020003" pitchFamily="50" charset="0"/>
              </a:rPr>
              <a:t> I think I would like to read the </a:t>
            </a:r>
            <a:r>
              <a:rPr lang="en-GB" dirty="0">
                <a:latin typeface="Letterjoin-Air Plus 8" panose="02000805000000020003" pitchFamily="50" charset="0"/>
              </a:rPr>
              <a:t>S</a:t>
            </a:r>
            <a:r>
              <a:rPr lang="en-GB" dirty="0" smtClean="0">
                <a:latin typeface="Letterjoin-Air Plus 8" panose="02000805000000020003" pitchFamily="50" charset="0"/>
              </a:rPr>
              <a:t>martest </a:t>
            </a:r>
            <a:r>
              <a:rPr lang="en-GB" dirty="0" smtClean="0">
                <a:latin typeface="Letterjoin-Air Plus 8" panose="02000805000000020003" pitchFamily="50" charset="0"/>
              </a:rPr>
              <a:t>G</a:t>
            </a:r>
            <a:r>
              <a:rPr lang="en-GB" dirty="0" smtClean="0">
                <a:latin typeface="Letterjoin-Air Plus 8" panose="02000805000000020003" pitchFamily="50" charset="0"/>
              </a:rPr>
              <a:t>iant </a:t>
            </a:r>
            <a:r>
              <a:rPr lang="en-GB" dirty="0" smtClean="0">
                <a:latin typeface="Letterjoin-Air Plus 8" panose="02000805000000020003" pitchFamily="50" charset="0"/>
              </a:rPr>
              <a:t>in </a:t>
            </a:r>
            <a:r>
              <a:rPr lang="en-GB" dirty="0">
                <a:latin typeface="Letterjoin-Air Plus 8" panose="02000805000000020003" pitchFamily="50" charset="0"/>
              </a:rPr>
              <a:t>T</a:t>
            </a:r>
            <a:r>
              <a:rPr lang="en-GB" dirty="0" smtClean="0">
                <a:latin typeface="Letterjoin-Air Plus 8" panose="02000805000000020003" pitchFamily="50" charset="0"/>
              </a:rPr>
              <a:t>own </a:t>
            </a:r>
            <a:r>
              <a:rPr lang="en-GB" dirty="0" smtClean="0">
                <a:latin typeface="Letterjoin-Air Plus 8" panose="02000805000000020003" pitchFamily="50" charset="0"/>
              </a:rPr>
              <a:t>next term, because it is my favourite story the giant is so kind and he helps everyone. </a:t>
            </a:r>
          </a:p>
        </p:txBody>
      </p:sp>
      <p:pic>
        <p:nvPicPr>
          <p:cNvPr id="2050" name="Picture 2" descr="Image result for children's drawing of the highway r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 y="222069"/>
            <a:ext cx="3850712" cy="2403353"/>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64440" y="545828"/>
            <a:ext cx="487363" cy="487363"/>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603434" y="2061120"/>
            <a:ext cx="487363" cy="487363"/>
          </a:xfrm>
          <a:prstGeom prst="rect">
            <a:avLst/>
          </a:prstGeom>
        </p:spPr>
      </p:pic>
    </p:spTree>
    <p:extLst>
      <p:ext uri="{BB962C8B-B14F-4D97-AF65-F5344CB8AC3E}">
        <p14:creationId xmlns:p14="http://schemas.microsoft.com/office/powerpoint/2010/main" val="37694521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2341"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3390" y="438150"/>
            <a:ext cx="8477250" cy="2677656"/>
          </a:xfrm>
          <a:prstGeom prst="rect">
            <a:avLst/>
          </a:prstGeom>
          <a:noFill/>
        </p:spPr>
        <p:txBody>
          <a:bodyPr wrap="square" rtlCol="0">
            <a:spAutoFit/>
          </a:bodyPr>
          <a:lstStyle/>
          <a:p>
            <a:r>
              <a:rPr lang="en-GB" sz="2400" smtClean="0">
                <a:latin typeface="Letterjoin-Air Plus 8" panose="02000805000000020003" pitchFamily="50" charset="0"/>
              </a:rPr>
              <a:t>Remember </a:t>
            </a:r>
            <a:r>
              <a:rPr lang="en-GB" sz="2400">
                <a:latin typeface="Letterjoin-Air Plus 8" panose="02000805000000020003" pitchFamily="50" charset="0"/>
              </a:rPr>
              <a:t>I</a:t>
            </a:r>
            <a:r>
              <a:rPr lang="en-GB" sz="2400" smtClean="0">
                <a:latin typeface="Letterjoin-Air Plus 8" panose="02000805000000020003" pitchFamily="50" charset="0"/>
              </a:rPr>
              <a:t> </a:t>
            </a:r>
            <a:r>
              <a:rPr lang="en-GB" sz="2400" dirty="0" smtClean="0">
                <a:latin typeface="Letterjoin-Air Plus 8" panose="02000805000000020003" pitchFamily="50" charset="0"/>
              </a:rPr>
              <a:t>love to see your work so please email pictures </a:t>
            </a:r>
            <a:r>
              <a:rPr lang="en-GB" sz="2400" smtClean="0">
                <a:latin typeface="Letterjoin-Air Plus 8" panose="02000805000000020003" pitchFamily="50" charset="0"/>
              </a:rPr>
              <a:t>to </a:t>
            </a:r>
            <a:r>
              <a:rPr lang="en-GB" sz="2400" smtClean="0">
                <a:latin typeface="Letterjoin-Air Plus 8" panose="02000805000000020003" pitchFamily="50" charset="0"/>
              </a:rPr>
              <a:t>me</a:t>
            </a:r>
            <a:r>
              <a:rPr lang="en-GB" sz="2400" smtClean="0">
                <a:latin typeface="Letterjoin-Air Plus 8" panose="02000805000000020003" pitchFamily="50" charset="0"/>
              </a:rPr>
              <a:t> </a:t>
            </a:r>
            <a:r>
              <a:rPr lang="en-GB" sz="2400" dirty="0" smtClean="0">
                <a:latin typeface="Letterjoin-Air Plus 8" panose="02000805000000020003" pitchFamily="50" charset="0"/>
              </a:rPr>
              <a:t>at:</a:t>
            </a:r>
          </a:p>
          <a:p>
            <a:endParaRPr lang="en-GB" sz="2400" dirty="0" smtClean="0">
              <a:latin typeface="Letterjoin-Air Plus 8" panose="02000805000000020003" pitchFamily="50" charset="0"/>
            </a:endParaRPr>
          </a:p>
          <a:p>
            <a:pPr lvl="0"/>
            <a:r>
              <a:rPr lang="en-US" altLang="en-US" sz="2400" dirty="0" smtClean="0">
                <a:solidFill>
                  <a:srgbClr val="5F5F5F"/>
                </a:solidFill>
                <a:latin typeface="Letter-join Plus 8" panose="02000505000000020003" pitchFamily="50" charset="0"/>
                <a:hlinkClick r:id="rId4"/>
              </a:rPr>
              <a:t>s.hiley@worthvalleyprimary.co.uk</a:t>
            </a:r>
            <a:endParaRPr lang="en-US" altLang="en-US" sz="2400" dirty="0" smtClean="0">
              <a:solidFill>
                <a:srgbClr val="5F5F5F"/>
              </a:solidFill>
              <a:latin typeface="Letter-join Plus 8" panose="02000505000000020003" pitchFamily="50" charset="0"/>
            </a:endParaRPr>
          </a:p>
          <a:p>
            <a:pPr lvl="0"/>
            <a:r>
              <a:rPr lang="en-US" altLang="en-US" sz="2400" dirty="0">
                <a:solidFill>
                  <a:srgbClr val="5F5F5F"/>
                </a:solidFill>
                <a:latin typeface="Letter-join Plus 8" panose="02000505000000020003" pitchFamily="50" charset="0"/>
              </a:rPr>
              <a:t> </a:t>
            </a:r>
            <a:r>
              <a:rPr lang="en-US" altLang="en-US" sz="2400" dirty="0" smtClean="0">
                <a:solidFill>
                  <a:srgbClr val="5F5F5F"/>
                </a:solidFill>
                <a:latin typeface="Letter-join Plus 8" panose="02000505000000020003" pitchFamily="50" charset="0"/>
              </a:rPr>
              <a:t>Or you can complete this on Purple Mash. I will send you a to do task for this. </a:t>
            </a:r>
            <a:endParaRPr lang="en-US" altLang="en-US" sz="2400" dirty="0">
              <a:solidFill>
                <a:srgbClr val="5F5F5F"/>
              </a:solidFill>
              <a:latin typeface="Letter-join Plus 8" panose="02000505000000020003" pitchFamily="50" charset="0"/>
            </a:endParaRPr>
          </a:p>
          <a:p>
            <a:endParaRPr lang="en-GB" sz="2400" dirty="0">
              <a:latin typeface="Letterjoin-Air Plus 8" panose="02000805000000020003" pitchFamily="50" charset="0"/>
            </a:endParaRPr>
          </a:p>
        </p:txBody>
      </p:sp>
      <p:pic>
        <p:nvPicPr>
          <p:cNvPr id="3" name="Picture 2" descr="Image result for room on the bro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5048" y="2925071"/>
            <a:ext cx="5335179" cy="3534557"/>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73102" y="3672205"/>
            <a:ext cx="487363" cy="487363"/>
          </a:xfrm>
          <a:prstGeom prst="rect">
            <a:avLst/>
          </a:prstGeom>
        </p:spPr>
      </p:pic>
    </p:spTree>
    <p:extLst>
      <p:ext uri="{BB962C8B-B14F-4D97-AF65-F5344CB8AC3E}">
        <p14:creationId xmlns:p14="http://schemas.microsoft.com/office/powerpoint/2010/main" val="2440392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7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405</Words>
  <Application>Microsoft Office PowerPoint</Application>
  <PresentationFormat>Widescreen</PresentationFormat>
  <Paragraphs>49</Paragraphs>
  <Slides>7</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Letter-join Plus 8</vt:lpstr>
      <vt:lpstr>Letterjoin-Air Plus 8</vt:lpstr>
      <vt:lpstr>Office Theme</vt:lpstr>
      <vt:lpstr>Friday 12th February 2021</vt:lpstr>
      <vt:lpstr>Handwriting</vt:lpstr>
      <vt:lpstr>Can you knock  my socks off with your neat writing? </vt:lpstr>
      <vt:lpstr>Writing Task</vt:lpstr>
      <vt:lpstr>PowerPoint Presentation</vt:lpstr>
      <vt:lpstr>PowerPoint Presentation</vt:lpstr>
      <vt:lpstr>PowerPoint Presentation</vt:lpstr>
    </vt:vector>
  </TitlesOfParts>
  <Company>Worth Valley Primary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11th January 2021</dc:title>
  <dc:creator>s.hiley</dc:creator>
  <cp:lastModifiedBy>s.hiley</cp:lastModifiedBy>
  <cp:revision>39</cp:revision>
  <dcterms:created xsi:type="dcterms:W3CDTF">2021-01-10T15:35:41Z</dcterms:created>
  <dcterms:modified xsi:type="dcterms:W3CDTF">2021-02-09T22:27:41Z</dcterms:modified>
</cp:coreProperties>
</file>