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B0E4-AA43-4FD6-A79A-7F0DC32C02CF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A910-C272-4D4C-8BBF-CF3D6F862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16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B0E4-AA43-4FD6-A79A-7F0DC32C02CF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A910-C272-4D4C-8BBF-CF3D6F862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25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B0E4-AA43-4FD6-A79A-7F0DC32C02CF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A910-C272-4D4C-8BBF-CF3D6F862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08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B0E4-AA43-4FD6-A79A-7F0DC32C02CF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A910-C272-4D4C-8BBF-CF3D6F862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326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B0E4-AA43-4FD6-A79A-7F0DC32C02CF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A910-C272-4D4C-8BBF-CF3D6F862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52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B0E4-AA43-4FD6-A79A-7F0DC32C02CF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A910-C272-4D4C-8BBF-CF3D6F862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258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B0E4-AA43-4FD6-A79A-7F0DC32C02CF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A910-C272-4D4C-8BBF-CF3D6F862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37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B0E4-AA43-4FD6-A79A-7F0DC32C02CF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A910-C272-4D4C-8BBF-CF3D6F862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748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B0E4-AA43-4FD6-A79A-7F0DC32C02CF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A910-C272-4D4C-8BBF-CF3D6F862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8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B0E4-AA43-4FD6-A79A-7F0DC32C02CF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A910-C272-4D4C-8BBF-CF3D6F862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392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B0E4-AA43-4FD6-A79A-7F0DC32C02CF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A910-C272-4D4C-8BBF-CF3D6F862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119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CB0E4-AA43-4FD6-A79A-7F0DC32C02CF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6A910-C272-4D4C-8BBF-CF3D6F862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010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ictgames.com/mobilePage/beeMoreOrLess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steph.milner@worthvalleyprimary.co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006" y="0"/>
            <a:ext cx="10515600" cy="1325563"/>
          </a:xfrm>
        </p:spPr>
        <p:txBody>
          <a:bodyPr/>
          <a:lstStyle/>
          <a:p>
            <a:r>
              <a:rPr lang="en-US" dirty="0" smtClean="0"/>
              <a:t>One more, One less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308" y="1325563"/>
            <a:ext cx="11493138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Today we are going to look at one more, one less than a number.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If you find this tricky you could always find the number on a number square first.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1475" y="2437537"/>
            <a:ext cx="4206240" cy="4232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65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6182" y="1710893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>
                <a:latin typeface="Letter-join Plus 8" panose="02000505000000020003" pitchFamily="50" charset="0"/>
                <a:hlinkClick r:id="rId2"/>
              </a:rPr>
              <a:t>Play the game below</a:t>
            </a:r>
          </a:p>
          <a:p>
            <a:r>
              <a:rPr lang="en-US" sz="3600" dirty="0" smtClean="0">
                <a:latin typeface="Letter-join Plus 8" panose="02000505000000020003" pitchFamily="50" charset="0"/>
                <a:hlinkClick r:id="rId2"/>
              </a:rPr>
              <a:t>https://www.ictgames.com/mobilePage/beeMoreOrLess/</a:t>
            </a:r>
            <a:endParaRPr lang="en-US" sz="3600" dirty="0" smtClean="0">
              <a:latin typeface="Letter-join Plus 8" panose="02000505000000020003" pitchFamily="50" charset="0"/>
            </a:endParaRPr>
          </a:p>
          <a:p>
            <a:endParaRPr lang="en-US" sz="3600" dirty="0">
              <a:latin typeface="Letter-join Plus 8" panose="02000505000000020003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71800" y="768927"/>
            <a:ext cx="44342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 smtClean="0">
                <a:latin typeface="Letter-join Plus 8" panose="02000505000000020003" pitchFamily="50" charset="0"/>
              </a:rPr>
              <a:t>One more, One less</a:t>
            </a:r>
            <a:endParaRPr lang="en-US" sz="4000" i="1" dirty="0">
              <a:latin typeface="Letter-join Plus 8" panose="02000505000000020003" pitchFamily="50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27426" t="32954" r="28810" b="16193"/>
          <a:stretch/>
        </p:blipFill>
        <p:spPr>
          <a:xfrm>
            <a:off x="3519055" y="3366655"/>
            <a:ext cx="4738254" cy="309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69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9382" y="311727"/>
            <a:ext cx="10333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Letter-join Plus 8" panose="02000505000000020003" pitchFamily="50" charset="0"/>
              </a:rPr>
              <a:t>Can you tell me one more and one less than the numbers on the sweets?</a:t>
            </a:r>
            <a:endParaRPr lang="en-US" sz="2400" b="1" u="sng" dirty="0">
              <a:latin typeface="Letter-join Plus 8" panose="02000505000000020003" pitchFamily="50" charset="0"/>
            </a:endParaRPr>
          </a:p>
        </p:txBody>
      </p:sp>
      <p:pic>
        <p:nvPicPr>
          <p:cNvPr id="7" name="Picture 6" descr="See the source imag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996" y="1011028"/>
            <a:ext cx="3657784" cy="263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5419725"/>
            <a:ext cx="9525000" cy="143827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202873" y="1974273"/>
            <a:ext cx="4860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Letter-join Plus 8" panose="02000505000000020003" pitchFamily="50" charset="0"/>
              </a:rPr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56709" y="1901384"/>
            <a:ext cx="4764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Letter-join Plus 8" panose="02000505000000020003" pitchFamily="50" charset="0"/>
              </a:rPr>
              <a:t>6</a:t>
            </a:r>
            <a:endParaRPr lang="en-US" sz="4000" b="1" dirty="0">
              <a:latin typeface="Letter-join Plus 8" panose="02000505000000020003" pitchFamily="50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23905" y="2024838"/>
            <a:ext cx="5245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Letter-join Plus 8" panose="02000505000000020003" pitchFamily="50" charset="0"/>
              </a:rPr>
              <a:t>4</a:t>
            </a:r>
          </a:p>
        </p:txBody>
      </p:sp>
      <p:pic>
        <p:nvPicPr>
          <p:cNvPr id="15" name="Picture 14" descr="See the source imag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0657" y="1230526"/>
            <a:ext cx="3657784" cy="263437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extBox 16"/>
          <p:cNvSpPr txBox="1"/>
          <p:nvPr/>
        </p:nvSpPr>
        <p:spPr>
          <a:xfrm>
            <a:off x="7357508" y="2255326"/>
            <a:ext cx="52770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Letter-join Plus 8" panose="02000505000000020003" pitchFamily="50" charset="0"/>
              </a:rPr>
              <a:t>8</a:t>
            </a:r>
            <a:endParaRPr lang="en-US" sz="4400" dirty="0">
              <a:solidFill>
                <a:srgbClr val="FF0000"/>
              </a:solidFill>
              <a:latin typeface="Letter-join Plus 8" panose="02000505000000020003" pitchFamily="50" charset="0"/>
            </a:endParaRPr>
          </a:p>
        </p:txBody>
      </p:sp>
      <p:pic>
        <p:nvPicPr>
          <p:cNvPr id="19" name="Picture 18" descr="See the source imag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908" y="3325125"/>
            <a:ext cx="3657784" cy="263437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TextBox 22"/>
          <p:cNvSpPr txBox="1"/>
          <p:nvPr/>
        </p:nvSpPr>
        <p:spPr>
          <a:xfrm>
            <a:off x="5112327" y="4642312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12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15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9382" y="311727"/>
            <a:ext cx="10333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Letter-join Plus 8" panose="02000505000000020003" pitchFamily="50" charset="0"/>
              </a:rPr>
              <a:t>Can you tell me one more and one less than the numbers on the sweets?</a:t>
            </a:r>
            <a:endParaRPr lang="en-US" sz="2400" b="1" u="sng" dirty="0">
              <a:latin typeface="Letter-join Plus 8" panose="02000505000000020003" pitchFamily="50" charset="0"/>
            </a:endParaRPr>
          </a:p>
        </p:txBody>
      </p:sp>
      <p:pic>
        <p:nvPicPr>
          <p:cNvPr id="7" name="Picture 6" descr="See the source imag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996" y="1011028"/>
            <a:ext cx="3657784" cy="263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5419725"/>
            <a:ext cx="9525000" cy="143827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202873" y="1974273"/>
            <a:ext cx="6944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Letter-join Plus 8" panose="02000505000000020003" pitchFamily="50" charset="0"/>
              </a:rPr>
              <a:t>18</a:t>
            </a:r>
            <a:endParaRPr lang="en-US" sz="4000" b="1" dirty="0">
              <a:solidFill>
                <a:srgbClr val="FF0000"/>
              </a:solidFill>
              <a:latin typeface="Letter-join Plus 8" panose="02000505000000020003" pitchFamily="50" charset="0"/>
            </a:endParaRPr>
          </a:p>
        </p:txBody>
      </p:sp>
      <p:pic>
        <p:nvPicPr>
          <p:cNvPr id="19" name="Picture 18" descr="See the source imag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908" y="3325125"/>
            <a:ext cx="3657784" cy="263437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TextBox 22"/>
          <p:cNvSpPr txBox="1"/>
          <p:nvPr/>
        </p:nvSpPr>
        <p:spPr>
          <a:xfrm>
            <a:off x="5112327" y="4642312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12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57508" y="2328215"/>
            <a:ext cx="378257" cy="696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See the source imag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8969" y="1089965"/>
            <a:ext cx="3657784" cy="26343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6844304" y="2127779"/>
            <a:ext cx="1183936" cy="9969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370127" y="212777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656216" y="2312445"/>
            <a:ext cx="713911" cy="5555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11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12327" y="4642312"/>
            <a:ext cx="550151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112327" y="4642312"/>
            <a:ext cx="550151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20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3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9382" y="311727"/>
            <a:ext cx="10333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Letter-join Plus 8" panose="02000505000000020003" pitchFamily="50" charset="0"/>
              </a:rPr>
              <a:t>Challenge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0639" y="1369380"/>
            <a:ext cx="1033321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70C0"/>
                </a:solidFill>
                <a:latin typeface="Letter-join Plus 8" panose="02000505000000020003" pitchFamily="50" charset="0"/>
              </a:rPr>
              <a:t>Can you work with a grown-up.</a:t>
            </a:r>
          </a:p>
          <a:p>
            <a:r>
              <a:rPr lang="en-US" sz="3600" dirty="0" smtClean="0">
                <a:solidFill>
                  <a:srgbClr val="0070C0"/>
                </a:solidFill>
                <a:latin typeface="Letter-join Plus 8" panose="02000505000000020003" pitchFamily="50" charset="0"/>
              </a:rPr>
              <a:t>Can the grown up say a number and then your challenge is to say a number that is one more or one less.</a:t>
            </a:r>
          </a:p>
          <a:p>
            <a:r>
              <a:rPr lang="en-US" sz="3600" dirty="0" smtClean="0">
                <a:solidFill>
                  <a:srgbClr val="0070C0"/>
                </a:solidFill>
                <a:latin typeface="Letter-join Plus 8" panose="02000505000000020003" pitchFamily="50" charset="0"/>
              </a:rPr>
              <a:t> Maybe you could swap over and you could challenge your grown-up</a:t>
            </a:r>
            <a:r>
              <a:rPr lang="en-US" sz="3600" dirty="0" smtClean="0">
                <a:solidFill>
                  <a:srgbClr val="0070C0"/>
                </a:solidFill>
                <a:latin typeface="Letter-join Plus 8" panose="02000505000000020003" pitchFamily="50" charset="0"/>
              </a:rPr>
              <a:t>?!</a:t>
            </a:r>
          </a:p>
          <a:p>
            <a:r>
              <a:rPr lang="en-US" sz="3600" dirty="0" smtClean="0">
                <a:solidFill>
                  <a:srgbClr val="0070C0"/>
                </a:solidFill>
                <a:latin typeface="Letter-join Plus 8" panose="02000505000000020003" pitchFamily="50" charset="0"/>
              </a:rPr>
              <a:t>You could do this verbally or write it down. </a:t>
            </a:r>
            <a:r>
              <a:rPr lang="en-US" sz="3600" dirty="0" smtClean="0">
                <a:solidFill>
                  <a:srgbClr val="0070C0"/>
                </a:solidFill>
                <a:latin typeface="Letter-join Plus 8" panose="02000505000000020003" pitchFamily="50" charset="0"/>
                <a:sym typeface="Wingdings" panose="05000000000000000000" pitchFamily="2" charset="2"/>
              </a:rPr>
              <a:t></a:t>
            </a:r>
          </a:p>
          <a:p>
            <a:r>
              <a:rPr lang="en-US" sz="3600" dirty="0" smtClean="0">
                <a:solidFill>
                  <a:srgbClr val="0070C0"/>
                </a:solidFill>
                <a:latin typeface="Letter-join Plus 8" panose="02000505000000020003" pitchFamily="50" charset="0"/>
                <a:sym typeface="Wingdings" panose="05000000000000000000" pitchFamily="2" charset="2"/>
              </a:rPr>
              <a:t>Please email any work to </a:t>
            </a:r>
            <a:r>
              <a:rPr lang="en-US" sz="3600" dirty="0" smtClean="0">
                <a:solidFill>
                  <a:srgbClr val="0070C0"/>
                </a:solidFill>
                <a:latin typeface="Letter-join Plus 8" panose="02000505000000020003" pitchFamily="50" charset="0"/>
                <a:sym typeface="Wingdings" panose="05000000000000000000" pitchFamily="2" charset="2"/>
                <a:hlinkClick r:id="rId2"/>
              </a:rPr>
              <a:t>steph.milner@worthvalleyprimary.co.uk</a:t>
            </a:r>
            <a:endParaRPr lang="en-US" sz="3600" dirty="0" smtClean="0">
              <a:solidFill>
                <a:srgbClr val="0070C0"/>
              </a:solidFill>
              <a:latin typeface="Letter-join Plus 8" panose="02000505000000020003" pitchFamily="50" charset="0"/>
              <a:sym typeface="Wingdings" panose="05000000000000000000" pitchFamily="2" charset="2"/>
            </a:endParaRPr>
          </a:p>
          <a:p>
            <a:endParaRPr lang="en-US" sz="3600" dirty="0">
              <a:solidFill>
                <a:srgbClr val="0070C0"/>
              </a:solidFill>
              <a:latin typeface="Letter-join Plus 8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15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154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Letter-join Plus 8</vt:lpstr>
      <vt:lpstr>Wingdings</vt:lpstr>
      <vt:lpstr>Office Theme</vt:lpstr>
      <vt:lpstr>One more, One less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Milner</dc:creator>
  <cp:lastModifiedBy>Stephanie Milner</cp:lastModifiedBy>
  <cp:revision>5</cp:revision>
  <dcterms:created xsi:type="dcterms:W3CDTF">2021-02-10T09:41:32Z</dcterms:created>
  <dcterms:modified xsi:type="dcterms:W3CDTF">2021-02-22T17:50:04Z</dcterms:modified>
</cp:coreProperties>
</file>