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2" r:id="rId3"/>
    <p:sldId id="257" r:id="rId4"/>
    <p:sldId id="263" r:id="rId5"/>
    <p:sldId id="260" r:id="rId6"/>
    <p:sldId id="26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15912D-12F5-4D2D-BEAE-96BCCC945919}" type="datetimeFigureOut">
              <a:rPr lang="en-US" smtClean="0"/>
              <a:t>2/12/2021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BCFA2F-2447-4EDC-83AF-39699830E945}" type="slidenum">
              <a:rPr lang="en-US" smtClean="0"/>
              <a:t>‹#›</a:t>
            </a:fld>
            <a:endParaRPr lang="en-US"/>
          </a:p>
        </p:txBody>
      </p:sp>
    </p:spTree>
    <p:extLst>
      <p:ext uri="{BB962C8B-B14F-4D97-AF65-F5344CB8AC3E}">
        <p14:creationId xmlns:p14="http://schemas.microsoft.com/office/powerpoint/2010/main" val="1286109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0F4651-9407-4ACF-9187-407CFEADB25D}" type="datetimeFigureOut">
              <a:rPr lang="en-US" smtClean="0"/>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2427789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0F4651-9407-4ACF-9187-407CFEADB25D}" type="datetimeFigureOut">
              <a:rPr lang="en-US" smtClean="0"/>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3515436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0F4651-9407-4ACF-9187-407CFEADB25D}" type="datetimeFigureOut">
              <a:rPr lang="en-US" smtClean="0"/>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122790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0F4651-9407-4ACF-9187-407CFEADB25D}" type="datetimeFigureOut">
              <a:rPr lang="en-US" smtClean="0"/>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2032575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0F4651-9407-4ACF-9187-407CFEADB25D}" type="datetimeFigureOut">
              <a:rPr lang="en-US" smtClean="0"/>
              <a:t>2/12/2021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2320345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0F4651-9407-4ACF-9187-407CFEADB25D}" type="datetimeFigureOut">
              <a:rPr lang="en-US" smtClean="0"/>
              <a:t>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2669023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0F4651-9407-4ACF-9187-407CFEADB25D}" type="datetimeFigureOut">
              <a:rPr lang="en-US" smtClean="0"/>
              <a:t>2/12/2021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2583435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0F4651-9407-4ACF-9187-407CFEADB25D}" type="datetimeFigureOut">
              <a:rPr lang="en-US" smtClean="0"/>
              <a:t>2/12/2021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2681067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0F4651-9407-4ACF-9187-407CFEADB25D}" type="datetimeFigureOut">
              <a:rPr lang="en-US" smtClean="0"/>
              <a:t>2/12/2021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1548820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0F4651-9407-4ACF-9187-407CFEADB25D}" type="datetimeFigureOut">
              <a:rPr lang="en-US" smtClean="0"/>
              <a:t>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152570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0F4651-9407-4ACF-9187-407CFEADB25D}" type="datetimeFigureOut">
              <a:rPr lang="en-US" smtClean="0"/>
              <a:t>2/12/2021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CA90C4-5443-4642-986C-330EE068C591}" type="slidenum">
              <a:rPr lang="en-US" smtClean="0"/>
              <a:t>‹#›</a:t>
            </a:fld>
            <a:endParaRPr lang="en-US"/>
          </a:p>
        </p:txBody>
      </p:sp>
    </p:spTree>
    <p:extLst>
      <p:ext uri="{BB962C8B-B14F-4D97-AF65-F5344CB8AC3E}">
        <p14:creationId xmlns:p14="http://schemas.microsoft.com/office/powerpoint/2010/main" val="2046260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0F4651-9407-4ACF-9187-407CFEADB25D}" type="datetimeFigureOut">
              <a:rPr lang="en-US" smtClean="0"/>
              <a:t>2/12/2021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A90C4-5443-4642-986C-330EE068C591}" type="slidenum">
              <a:rPr lang="en-US" smtClean="0"/>
              <a:t>‹#›</a:t>
            </a:fld>
            <a:endParaRPr lang="en-US"/>
          </a:p>
        </p:txBody>
      </p:sp>
    </p:spTree>
    <p:extLst>
      <p:ext uri="{BB962C8B-B14F-4D97-AF65-F5344CB8AC3E}">
        <p14:creationId xmlns:p14="http://schemas.microsoft.com/office/powerpoint/2010/main" val="2725810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bing.com/videos/search?q=subtraction+by+crossing+out&amp;docid=608028367428583510&amp;mid=32ED3CB5B1260A62A2E932ED3CB5B1260A62A2E9&amp;view=detail&amp;FORM=VIRE&amp;adlt=stric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steph.milner@worthvalleyprimary.co.u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01932" y="610643"/>
            <a:ext cx="9144000" cy="1655762"/>
          </a:xfrm>
        </p:spPr>
        <p:txBody>
          <a:bodyPr>
            <a:normAutofit fontScale="85000" lnSpcReduction="20000"/>
          </a:bodyPr>
          <a:lstStyle/>
          <a:p>
            <a:r>
              <a:rPr lang="en-US" sz="7200" u="sng" dirty="0" smtClean="0">
                <a:latin typeface="Letter-join Plus 8" panose="02000505000000020003" pitchFamily="50" charset="0"/>
              </a:rPr>
              <a:t>Subtraction</a:t>
            </a:r>
          </a:p>
          <a:p>
            <a:r>
              <a:rPr lang="en-US" sz="7200" dirty="0" smtClean="0">
                <a:latin typeface="Letter-join Plus 8" panose="02000505000000020003" pitchFamily="50" charset="0"/>
              </a:rPr>
              <a:t>Thursday 25</a:t>
            </a:r>
            <a:r>
              <a:rPr lang="en-US" sz="7200" baseline="30000" dirty="0" smtClean="0">
                <a:latin typeface="Letter-join Plus 8" panose="02000505000000020003" pitchFamily="50" charset="0"/>
              </a:rPr>
              <a:t>th</a:t>
            </a:r>
            <a:r>
              <a:rPr lang="en-US" sz="7200" dirty="0" smtClean="0">
                <a:latin typeface="Letter-join Plus 8" panose="02000505000000020003" pitchFamily="50" charset="0"/>
              </a:rPr>
              <a:t> February</a:t>
            </a:r>
            <a:endParaRPr lang="en-US" sz="7200" dirty="0">
              <a:latin typeface="Letter-join Plus 8" panose="02000505000000020003" pitchFamily="50"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6507" y="2776402"/>
            <a:ext cx="4514850" cy="3238500"/>
          </a:xfrm>
          <a:prstGeom prst="rect">
            <a:avLst/>
          </a:prstGeom>
        </p:spPr>
      </p:pic>
    </p:spTree>
    <p:extLst>
      <p:ext uri="{BB962C8B-B14F-4D97-AF65-F5344CB8AC3E}">
        <p14:creationId xmlns:p14="http://schemas.microsoft.com/office/powerpoint/2010/main" val="12350236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3509" y="1096553"/>
            <a:ext cx="11247120" cy="2031325"/>
          </a:xfrm>
          <a:prstGeom prst="rect">
            <a:avLst/>
          </a:prstGeom>
        </p:spPr>
        <p:txBody>
          <a:bodyPr wrap="square">
            <a:spAutoFit/>
          </a:bodyPr>
          <a:lstStyle/>
          <a:p>
            <a:endParaRPr lang="en-US" dirty="0" smtClean="0">
              <a:latin typeface="Letter-join Plus 8" panose="02000505000000020003" pitchFamily="50" charset="0"/>
              <a:hlinkClick r:id="rId2"/>
            </a:endParaRPr>
          </a:p>
          <a:p>
            <a:endParaRPr lang="en-US" dirty="0">
              <a:latin typeface="Letter-join Plus 8" panose="02000505000000020003" pitchFamily="50" charset="0"/>
              <a:hlinkClick r:id="rId2"/>
            </a:endParaRPr>
          </a:p>
          <a:p>
            <a:endParaRPr lang="en-US" dirty="0" smtClean="0">
              <a:latin typeface="Letter-join Plus 8" panose="02000505000000020003" pitchFamily="50" charset="0"/>
              <a:hlinkClick r:id="rId2"/>
            </a:endParaRPr>
          </a:p>
          <a:p>
            <a:r>
              <a:rPr lang="en-US" dirty="0" smtClean="0">
                <a:latin typeface="Letter-join Plus 8" panose="02000505000000020003" pitchFamily="50" charset="0"/>
                <a:hlinkClick r:id="rId2"/>
              </a:rPr>
              <a:t>https</a:t>
            </a:r>
            <a:r>
              <a:rPr lang="en-US" dirty="0">
                <a:latin typeface="Letter-join Plus 8" panose="02000505000000020003" pitchFamily="50" charset="0"/>
                <a:hlinkClick r:id="rId2"/>
              </a:rPr>
              <a:t>://</a:t>
            </a:r>
            <a:r>
              <a:rPr lang="en-US" dirty="0" smtClean="0">
                <a:latin typeface="Letter-join Plus 8" panose="02000505000000020003" pitchFamily="50" charset="0"/>
                <a:hlinkClick r:id="rId2"/>
              </a:rPr>
              <a:t>www.bing.com/videos/search?q=subtraction+by+crossing+out&amp;docid=608028367428583510&amp;mid=32ED3CB5B1260A62A2E932ED3CB5B1260A62A2E9&amp;view=detail&amp;FORM=VIRE&amp;adlt=strict</a:t>
            </a:r>
            <a:endParaRPr lang="en-US" dirty="0" smtClean="0">
              <a:latin typeface="Letter-join Plus 8" panose="02000505000000020003" pitchFamily="50" charset="0"/>
            </a:endParaRPr>
          </a:p>
          <a:p>
            <a:r>
              <a:rPr lang="en-US" dirty="0">
                <a:latin typeface="Letter-join Plus 8" panose="02000505000000020003" pitchFamily="50" charset="0"/>
              </a:rPr>
              <a:t> </a:t>
            </a:r>
            <a:r>
              <a:rPr lang="en-US" dirty="0"/>
              <a:t/>
            </a:r>
            <a:br>
              <a:rPr lang="en-US" dirty="0"/>
            </a:br>
            <a:endParaRPr lang="en-US" dirty="0"/>
          </a:p>
        </p:txBody>
      </p:sp>
      <p:sp>
        <p:nvSpPr>
          <p:cNvPr id="5" name="TextBox 4"/>
          <p:cNvSpPr txBox="1"/>
          <p:nvPr/>
        </p:nvSpPr>
        <p:spPr>
          <a:xfrm>
            <a:off x="404949" y="496389"/>
            <a:ext cx="11247120" cy="1200329"/>
          </a:xfrm>
          <a:prstGeom prst="rect">
            <a:avLst/>
          </a:prstGeom>
          <a:noFill/>
        </p:spPr>
        <p:txBody>
          <a:bodyPr wrap="square" rtlCol="0">
            <a:spAutoFit/>
          </a:bodyPr>
          <a:lstStyle/>
          <a:p>
            <a:r>
              <a:rPr lang="en-US" sz="2400" dirty="0" smtClean="0">
                <a:latin typeface="Letter-join Plus 8" panose="02000505000000020003" pitchFamily="50" charset="0"/>
              </a:rPr>
              <a:t>We are going to move onto subtraction today! Can you start by watching the video which shows the crossing out method. We have practiced taking away before Christmas so hopefully this will help to jog your memory!</a:t>
            </a:r>
            <a:endParaRPr lang="en-US" sz="2400" dirty="0">
              <a:latin typeface="Letter-join Plus 8" panose="02000505000000020003" pitchFamily="50" charset="0"/>
            </a:endParaRPr>
          </a:p>
        </p:txBody>
      </p:sp>
      <p:pic>
        <p:nvPicPr>
          <p:cNvPr id="6" name="Picture 5"/>
          <p:cNvPicPr>
            <a:picLocks noChangeAspect="1"/>
          </p:cNvPicPr>
          <p:nvPr/>
        </p:nvPicPr>
        <p:blipFill>
          <a:blip r:embed="rId3"/>
          <a:stretch>
            <a:fillRect/>
          </a:stretch>
        </p:blipFill>
        <p:spPr>
          <a:xfrm>
            <a:off x="3371442" y="3127878"/>
            <a:ext cx="5762625" cy="3228975"/>
          </a:xfrm>
          <a:prstGeom prst="rect">
            <a:avLst/>
          </a:prstGeom>
        </p:spPr>
      </p:pic>
    </p:spTree>
    <p:extLst>
      <p:ext uri="{BB962C8B-B14F-4D97-AF65-F5344CB8AC3E}">
        <p14:creationId xmlns:p14="http://schemas.microsoft.com/office/powerpoint/2010/main" val="2683496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22023" y="940525"/>
            <a:ext cx="5710218" cy="3631763"/>
          </a:xfrm>
          <a:prstGeom prst="rect">
            <a:avLst/>
          </a:prstGeom>
          <a:noFill/>
        </p:spPr>
        <p:txBody>
          <a:bodyPr wrap="none" rtlCol="0">
            <a:spAutoFit/>
          </a:bodyPr>
          <a:lstStyle/>
          <a:p>
            <a:r>
              <a:rPr lang="en-US" sz="11500" dirty="0" smtClean="0">
                <a:latin typeface="Letter-join Plus 8" panose="02000505000000020003" pitchFamily="50" charset="0"/>
              </a:rPr>
              <a:t>10 </a:t>
            </a:r>
            <a:r>
              <a:rPr lang="en-US" sz="11500" dirty="0">
                <a:latin typeface="Letter-join Plus 8" panose="02000505000000020003" pitchFamily="50" charset="0"/>
              </a:rPr>
              <a:t>-</a:t>
            </a:r>
            <a:r>
              <a:rPr lang="en-US" sz="11500" dirty="0" smtClean="0">
                <a:latin typeface="Letter-join Plus 8" panose="02000505000000020003" pitchFamily="50" charset="0"/>
              </a:rPr>
              <a:t> 3 = </a:t>
            </a:r>
          </a:p>
          <a:p>
            <a:endParaRPr lang="en-US" sz="11500" dirty="0">
              <a:latin typeface="Letter-join Plus 8" panose="02000505000000020003" pitchFamily="50" charset="0"/>
            </a:endParaRPr>
          </a:p>
        </p:txBody>
      </p:sp>
      <p:sp>
        <p:nvSpPr>
          <p:cNvPr id="5" name="Oval 4"/>
          <p:cNvSpPr/>
          <p:nvPr/>
        </p:nvSpPr>
        <p:spPr>
          <a:xfrm>
            <a:off x="3034936" y="3544387"/>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034936" y="2993571"/>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039291" y="2442755"/>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614058" y="2993571"/>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14058" y="2457995"/>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013163" y="4129097"/>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614058" y="3501935"/>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618411" y="4167340"/>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3013163" y="4675704"/>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627114" y="4675704"/>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ultiply 1"/>
          <p:cNvSpPr/>
          <p:nvPr/>
        </p:nvSpPr>
        <p:spPr>
          <a:xfrm>
            <a:off x="2917367" y="2327909"/>
            <a:ext cx="709747" cy="61395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Multiply 16"/>
          <p:cNvSpPr/>
          <p:nvPr/>
        </p:nvSpPr>
        <p:spPr>
          <a:xfrm>
            <a:off x="3461648" y="2353492"/>
            <a:ext cx="709747" cy="61395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Multiply 17"/>
          <p:cNvSpPr/>
          <p:nvPr/>
        </p:nvSpPr>
        <p:spPr>
          <a:xfrm>
            <a:off x="2893413" y="2903908"/>
            <a:ext cx="709747" cy="61395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8177683" y="1242426"/>
            <a:ext cx="994183" cy="1200329"/>
          </a:xfrm>
          <a:prstGeom prst="rect">
            <a:avLst/>
          </a:prstGeom>
          <a:noFill/>
        </p:spPr>
        <p:txBody>
          <a:bodyPr wrap="none" rtlCol="0">
            <a:spAutoFit/>
          </a:bodyPr>
          <a:lstStyle/>
          <a:p>
            <a:r>
              <a:rPr lang="en-US" sz="7200" dirty="0" smtClean="0">
                <a:solidFill>
                  <a:srgbClr val="FF0000"/>
                </a:solidFill>
                <a:latin typeface="Letter-join Plus 8" panose="02000505000000020003" pitchFamily="50" charset="0"/>
              </a:rPr>
              <a:t>12</a:t>
            </a:r>
            <a:endParaRPr lang="en-US" sz="7200" dirty="0">
              <a:solidFill>
                <a:srgbClr val="FF0000"/>
              </a:solidFill>
              <a:latin typeface="Letter-join Plus 8" panose="02000505000000020003" pitchFamily="50" charset="0"/>
            </a:endParaRPr>
          </a:p>
        </p:txBody>
      </p:sp>
    </p:spTree>
    <p:extLst>
      <p:ext uri="{BB962C8B-B14F-4D97-AF65-F5344CB8AC3E}">
        <p14:creationId xmlns:p14="http://schemas.microsoft.com/office/powerpoint/2010/main" val="3940058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1000"/>
                                        <p:tgtEl>
                                          <p:spTgt spid="20"/>
                                        </p:tgtEl>
                                      </p:cBhvr>
                                    </p:animEffect>
                                    <p:anim calcmode="lin" valueType="num">
                                      <p:cBhvr>
                                        <p:cTn id="20" dur="1000" fill="hold"/>
                                        <p:tgtEl>
                                          <p:spTgt spid="20"/>
                                        </p:tgtEl>
                                        <p:attrNameLst>
                                          <p:attrName>ppt_x</p:attrName>
                                        </p:attrNameLst>
                                      </p:cBhvr>
                                      <p:tavLst>
                                        <p:tav tm="0">
                                          <p:val>
                                            <p:strVal val="#ppt_x"/>
                                          </p:val>
                                        </p:tav>
                                        <p:tav tm="100000">
                                          <p:val>
                                            <p:strVal val="#ppt_x"/>
                                          </p:val>
                                        </p:tav>
                                      </p:tavLst>
                                    </p:anim>
                                    <p:anim calcmode="lin" valueType="num">
                                      <p:cBhvr>
                                        <p:cTn id="2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7" grpId="0" animBg="1"/>
      <p:bldP spid="18" grpId="0" animBg="1"/>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22023" y="940525"/>
            <a:ext cx="5578771" cy="3631763"/>
          </a:xfrm>
          <a:prstGeom prst="rect">
            <a:avLst/>
          </a:prstGeom>
          <a:noFill/>
        </p:spPr>
        <p:txBody>
          <a:bodyPr wrap="none" rtlCol="0">
            <a:spAutoFit/>
          </a:bodyPr>
          <a:lstStyle/>
          <a:p>
            <a:r>
              <a:rPr lang="en-US" sz="11500" dirty="0" smtClean="0">
                <a:latin typeface="Letter-join Plus 8" panose="02000505000000020003" pitchFamily="50" charset="0"/>
              </a:rPr>
              <a:t>12 </a:t>
            </a:r>
            <a:r>
              <a:rPr lang="en-US" sz="11500" dirty="0">
                <a:latin typeface="Letter-join Plus 8" panose="02000505000000020003" pitchFamily="50" charset="0"/>
              </a:rPr>
              <a:t>-</a:t>
            </a:r>
            <a:r>
              <a:rPr lang="en-US" sz="11500" dirty="0" smtClean="0">
                <a:latin typeface="Letter-join Plus 8" panose="02000505000000020003" pitchFamily="50" charset="0"/>
              </a:rPr>
              <a:t> </a:t>
            </a:r>
            <a:r>
              <a:rPr lang="en-US" sz="11500" dirty="0">
                <a:latin typeface="Letter-join Plus 8" panose="02000505000000020003" pitchFamily="50" charset="0"/>
              </a:rPr>
              <a:t>5</a:t>
            </a:r>
            <a:r>
              <a:rPr lang="en-US" sz="11500" dirty="0" smtClean="0">
                <a:latin typeface="Letter-join Plus 8" panose="02000505000000020003" pitchFamily="50" charset="0"/>
              </a:rPr>
              <a:t> = </a:t>
            </a:r>
          </a:p>
          <a:p>
            <a:endParaRPr lang="en-US" sz="11500" dirty="0">
              <a:latin typeface="Letter-join Plus 8" panose="02000505000000020003" pitchFamily="50" charset="0"/>
            </a:endParaRPr>
          </a:p>
        </p:txBody>
      </p:sp>
      <p:sp>
        <p:nvSpPr>
          <p:cNvPr id="5" name="Oval 4"/>
          <p:cNvSpPr/>
          <p:nvPr/>
        </p:nvSpPr>
        <p:spPr>
          <a:xfrm>
            <a:off x="3034936" y="3544387"/>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034936" y="2993571"/>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3039291" y="2442755"/>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614058" y="2993571"/>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614058" y="2457995"/>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013163" y="4129097"/>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614058" y="3501935"/>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618411" y="4167340"/>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3013163" y="4675704"/>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3627114" y="4675704"/>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Multiply 1"/>
          <p:cNvSpPr/>
          <p:nvPr/>
        </p:nvSpPr>
        <p:spPr>
          <a:xfrm>
            <a:off x="2917367" y="2327909"/>
            <a:ext cx="709747" cy="61395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Multiply 16"/>
          <p:cNvSpPr/>
          <p:nvPr/>
        </p:nvSpPr>
        <p:spPr>
          <a:xfrm>
            <a:off x="3461648" y="2353492"/>
            <a:ext cx="709747" cy="61395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Multiply 17"/>
          <p:cNvSpPr/>
          <p:nvPr/>
        </p:nvSpPr>
        <p:spPr>
          <a:xfrm>
            <a:off x="2893413" y="2903908"/>
            <a:ext cx="709747" cy="61395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Multiply 18"/>
          <p:cNvSpPr/>
          <p:nvPr/>
        </p:nvSpPr>
        <p:spPr>
          <a:xfrm>
            <a:off x="2915184" y="3462632"/>
            <a:ext cx="709747" cy="61395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Multiply 20"/>
          <p:cNvSpPr/>
          <p:nvPr/>
        </p:nvSpPr>
        <p:spPr>
          <a:xfrm>
            <a:off x="3474718" y="2919148"/>
            <a:ext cx="709747" cy="61395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043637" y="5224375"/>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627114" y="5224375"/>
            <a:ext cx="418011" cy="404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8107177" y="1311447"/>
            <a:ext cx="766557" cy="1323439"/>
          </a:xfrm>
          <a:prstGeom prst="rect">
            <a:avLst/>
          </a:prstGeom>
          <a:noFill/>
        </p:spPr>
        <p:txBody>
          <a:bodyPr wrap="none" rtlCol="0">
            <a:spAutoFit/>
          </a:bodyPr>
          <a:lstStyle/>
          <a:p>
            <a:r>
              <a:rPr lang="en-US" sz="8000" dirty="0" smtClean="0">
                <a:solidFill>
                  <a:srgbClr val="0070C0"/>
                </a:solidFill>
                <a:latin typeface="Letter-join Plus 8" panose="02000505000000020003" pitchFamily="50" charset="0"/>
              </a:rPr>
              <a:t>7</a:t>
            </a:r>
            <a:endParaRPr lang="en-US" sz="8000" dirty="0">
              <a:solidFill>
                <a:srgbClr val="0070C0"/>
              </a:solidFill>
              <a:latin typeface="Letter-join Plus 8" panose="02000505000000020003" pitchFamily="50" charset="0"/>
            </a:endParaRPr>
          </a:p>
        </p:txBody>
      </p:sp>
    </p:spTree>
    <p:extLst>
      <p:ext uri="{BB962C8B-B14F-4D97-AF65-F5344CB8AC3E}">
        <p14:creationId xmlns:p14="http://schemas.microsoft.com/office/powerpoint/2010/main" val="1672618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7" grpId="0" animBg="1"/>
      <p:bldP spid="18" grpId="0" animBg="1"/>
      <p:bldP spid="19" grpId="0" animBg="1"/>
      <p:bldP spid="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u="sng" dirty="0" smtClean="0">
                <a:effectLst>
                  <a:outerShdw blurRad="38100" dist="38100" dir="2700000" algn="tl">
                    <a:srgbClr val="000000">
                      <a:alpha val="43137"/>
                    </a:srgbClr>
                  </a:outerShdw>
                </a:effectLst>
                <a:latin typeface="Letter-join Plus 8" panose="02000505000000020003" pitchFamily="50" charset="0"/>
              </a:rPr>
              <a:t>Your turn!</a:t>
            </a:r>
            <a:endParaRPr lang="en-US" sz="6600" u="sng" dirty="0">
              <a:effectLst>
                <a:outerShdw blurRad="38100" dist="38100" dir="2700000" algn="tl">
                  <a:srgbClr val="000000">
                    <a:alpha val="43137"/>
                  </a:srgbClr>
                </a:outerShdw>
              </a:effectLst>
              <a:latin typeface="Letter-join Plus 8" panose="02000505000000020003" pitchFamily="50" charset="0"/>
            </a:endParaRPr>
          </a:p>
        </p:txBody>
      </p:sp>
      <p:sp>
        <p:nvSpPr>
          <p:cNvPr id="5" name="TextBox 4"/>
          <p:cNvSpPr txBox="1"/>
          <p:nvPr/>
        </p:nvSpPr>
        <p:spPr>
          <a:xfrm flipH="1">
            <a:off x="838200" y="2364376"/>
            <a:ext cx="3825566" cy="2308324"/>
          </a:xfrm>
          <a:prstGeom prst="rect">
            <a:avLst/>
          </a:prstGeom>
          <a:noFill/>
        </p:spPr>
        <p:txBody>
          <a:bodyPr wrap="square" rtlCol="0">
            <a:spAutoFit/>
          </a:bodyPr>
          <a:lstStyle/>
          <a:p>
            <a:pPr algn="ctr"/>
            <a:r>
              <a:rPr lang="en-US" dirty="0" smtClean="0">
                <a:latin typeface="Letter-join Plus 8" panose="02000505000000020003" pitchFamily="50" charset="0"/>
              </a:rPr>
              <a:t>Write down the sum on a piece of paper and then work out the answer! You can cross out things to help you  (like Miss Milner does) or even use raisins or pasta!</a:t>
            </a:r>
            <a:endParaRPr lang="en-US" dirty="0">
              <a:latin typeface="Letter-join Plus 8" panose="02000505000000020003" pitchFamily="50" charset="0"/>
            </a:endParaRPr>
          </a:p>
          <a:p>
            <a:pPr algn="ctr"/>
            <a:r>
              <a:rPr lang="en-US" dirty="0" smtClean="0">
                <a:latin typeface="Letter-join Plus 8" panose="02000505000000020003" pitchFamily="50" charset="0"/>
              </a:rPr>
              <a:t>Send your </a:t>
            </a:r>
            <a:r>
              <a:rPr lang="en-US" dirty="0">
                <a:latin typeface="Letter-join Plus 8" panose="02000505000000020003" pitchFamily="50" charset="0"/>
              </a:rPr>
              <a:t>s</a:t>
            </a:r>
            <a:r>
              <a:rPr lang="en-US" dirty="0" smtClean="0">
                <a:latin typeface="Letter-join Plus 8" panose="02000505000000020003" pitchFamily="50" charset="0"/>
              </a:rPr>
              <a:t>ubtraction sums to </a:t>
            </a:r>
            <a:r>
              <a:rPr lang="en-US" dirty="0" smtClean="0">
                <a:latin typeface="Letter-join Plus 8" panose="02000505000000020003" pitchFamily="50" charset="0"/>
                <a:hlinkClick r:id="rId2"/>
              </a:rPr>
              <a:t>steph.milner@worthvalleyprimary.co.uk</a:t>
            </a:r>
            <a:r>
              <a:rPr lang="en-US" dirty="0" smtClean="0">
                <a:latin typeface="Letter-join Plus 8" panose="02000505000000020003" pitchFamily="50" charset="0"/>
              </a:rPr>
              <a:t> – I would love to see your work </a:t>
            </a:r>
            <a:r>
              <a:rPr lang="en-US" dirty="0" smtClean="0">
                <a:latin typeface="Letter-join Plus 8" panose="02000505000000020003" pitchFamily="50" charset="0"/>
                <a:sym typeface="Wingdings" panose="05000000000000000000" pitchFamily="2" charset="2"/>
              </a:rPr>
              <a:t> </a:t>
            </a:r>
            <a:endParaRPr lang="en-US" dirty="0">
              <a:latin typeface="Letter-join Plus 8" panose="02000505000000020003" pitchFamily="50" charset="0"/>
            </a:endParaRPr>
          </a:p>
        </p:txBody>
      </p:sp>
      <p:sp>
        <p:nvSpPr>
          <p:cNvPr id="3" name="TextBox 2"/>
          <p:cNvSpPr txBox="1"/>
          <p:nvPr/>
        </p:nvSpPr>
        <p:spPr>
          <a:xfrm>
            <a:off x="6100354" y="365125"/>
            <a:ext cx="2138727" cy="6186309"/>
          </a:xfrm>
          <a:prstGeom prst="rect">
            <a:avLst/>
          </a:prstGeom>
          <a:noFill/>
        </p:spPr>
        <p:txBody>
          <a:bodyPr wrap="none" rtlCol="0">
            <a:spAutoFit/>
          </a:bodyPr>
          <a:lstStyle/>
          <a:p>
            <a:r>
              <a:rPr lang="en-US" sz="3600" dirty="0" smtClean="0">
                <a:latin typeface="Letter-join Plus 8" panose="02000505000000020003" pitchFamily="50" charset="0"/>
              </a:rPr>
              <a:t>10 – 3 =</a:t>
            </a:r>
          </a:p>
          <a:p>
            <a:endParaRPr lang="en-US" sz="3600" dirty="0">
              <a:latin typeface="Letter-join Plus 8" panose="02000505000000020003" pitchFamily="50" charset="0"/>
            </a:endParaRPr>
          </a:p>
          <a:p>
            <a:r>
              <a:rPr lang="en-US" sz="3600" dirty="0" smtClean="0">
                <a:latin typeface="Letter-join Plus 8" panose="02000505000000020003" pitchFamily="50" charset="0"/>
              </a:rPr>
              <a:t>12 – 8 =</a:t>
            </a:r>
          </a:p>
          <a:p>
            <a:endParaRPr lang="en-US" sz="3600" dirty="0">
              <a:latin typeface="Letter-join Plus 8" panose="02000505000000020003" pitchFamily="50" charset="0"/>
            </a:endParaRPr>
          </a:p>
          <a:p>
            <a:r>
              <a:rPr lang="en-US" sz="3600" dirty="0" smtClean="0">
                <a:latin typeface="Letter-join Plus 8" panose="02000505000000020003" pitchFamily="50" charset="0"/>
              </a:rPr>
              <a:t>14 – 7 =</a:t>
            </a:r>
          </a:p>
          <a:p>
            <a:endParaRPr lang="en-US" sz="3600" dirty="0">
              <a:latin typeface="Letter-join Plus 8" panose="02000505000000020003" pitchFamily="50" charset="0"/>
            </a:endParaRPr>
          </a:p>
          <a:p>
            <a:r>
              <a:rPr lang="en-US" sz="3600" dirty="0" smtClean="0">
                <a:latin typeface="Letter-join Plus 8" panose="02000505000000020003" pitchFamily="50" charset="0"/>
              </a:rPr>
              <a:t>9 – 6 = </a:t>
            </a:r>
          </a:p>
          <a:p>
            <a:endParaRPr lang="en-US" sz="3600" dirty="0">
              <a:latin typeface="Letter-join Plus 8" panose="02000505000000020003" pitchFamily="50" charset="0"/>
            </a:endParaRPr>
          </a:p>
          <a:p>
            <a:r>
              <a:rPr lang="en-US" sz="3600" dirty="0" smtClean="0">
                <a:latin typeface="Letter-join Plus 8" panose="02000505000000020003" pitchFamily="50" charset="0"/>
              </a:rPr>
              <a:t>6 – 6 =</a:t>
            </a:r>
          </a:p>
          <a:p>
            <a:endParaRPr lang="en-US" sz="3600" dirty="0">
              <a:latin typeface="Letter-join Plus 8" panose="02000505000000020003" pitchFamily="50" charset="0"/>
            </a:endParaRPr>
          </a:p>
          <a:p>
            <a:r>
              <a:rPr lang="en-US" sz="3600" dirty="0" smtClean="0">
                <a:latin typeface="Letter-join Plus 8" panose="02000505000000020003" pitchFamily="50" charset="0"/>
              </a:rPr>
              <a:t>20 – 12 = </a:t>
            </a:r>
            <a:endParaRPr lang="en-US" sz="3600" dirty="0">
              <a:latin typeface="Letter-join Plus 8" panose="02000505000000020003" pitchFamily="50" charset="0"/>
            </a:endParaRPr>
          </a:p>
        </p:txBody>
      </p:sp>
    </p:spTree>
    <p:extLst>
      <p:ext uri="{BB962C8B-B14F-4D97-AF65-F5344CB8AC3E}">
        <p14:creationId xmlns:p14="http://schemas.microsoft.com/office/powerpoint/2010/main" val="34925872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u="sng" dirty="0" smtClean="0">
                <a:latin typeface="Letter-join Plus 8" panose="02000505000000020003" pitchFamily="50" charset="0"/>
              </a:rPr>
              <a:t>Challenge</a:t>
            </a:r>
            <a:r>
              <a:rPr lang="en-US" sz="2800" dirty="0" smtClean="0">
                <a:latin typeface="Letter-join Plus 8" panose="02000505000000020003" pitchFamily="50" charset="0"/>
              </a:rPr>
              <a:t/>
            </a:r>
            <a:br>
              <a:rPr lang="en-US" sz="2800" dirty="0" smtClean="0">
                <a:latin typeface="Letter-join Plus 8" panose="02000505000000020003" pitchFamily="50" charset="0"/>
              </a:rPr>
            </a:br>
            <a:r>
              <a:rPr lang="en-US" sz="2800" dirty="0" smtClean="0">
                <a:latin typeface="Letter-join Plus 8" panose="02000505000000020003" pitchFamily="50" charset="0"/>
              </a:rPr>
              <a:t>Using these cards and symbols – what sums can you make?</a:t>
            </a:r>
            <a:br>
              <a:rPr lang="en-US" sz="2800" dirty="0" smtClean="0">
                <a:latin typeface="Letter-join Plus 8" panose="02000505000000020003" pitchFamily="50" charset="0"/>
              </a:rPr>
            </a:br>
            <a:r>
              <a:rPr lang="en-US" sz="2800" dirty="0" smtClean="0">
                <a:latin typeface="Letter-join Plus 8" panose="02000505000000020003" pitchFamily="50" charset="0"/>
              </a:rPr>
              <a:t>E.g. 2 + 4 = 6</a:t>
            </a:r>
            <a:br>
              <a:rPr lang="en-US" sz="2800" dirty="0" smtClean="0">
                <a:latin typeface="Letter-join Plus 8" panose="02000505000000020003" pitchFamily="50" charset="0"/>
              </a:rPr>
            </a:br>
            <a:r>
              <a:rPr lang="en-US" sz="2800" dirty="0" smtClean="0">
                <a:latin typeface="Letter-join Plus 8" panose="02000505000000020003" pitchFamily="50" charset="0"/>
              </a:rPr>
              <a:t>How many sums can you make?</a:t>
            </a:r>
            <a:endParaRPr lang="en-US" sz="2800" dirty="0">
              <a:latin typeface="Letter-join Plus 8" panose="02000505000000020003" pitchFamily="50" charset="0"/>
            </a:endParaRPr>
          </a:p>
        </p:txBody>
      </p:sp>
      <p:pic>
        <p:nvPicPr>
          <p:cNvPr id="1031" name="Picture 7" descr="https://nrich.maths.org/content/00/06/letme2/fig1A.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265454"/>
            <a:ext cx="9710765" cy="16664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7461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138</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Letter-join Plus 8</vt:lpstr>
      <vt:lpstr>Wingdings</vt:lpstr>
      <vt:lpstr>Office Theme</vt:lpstr>
      <vt:lpstr>PowerPoint Presentation</vt:lpstr>
      <vt:lpstr>PowerPoint Presentation</vt:lpstr>
      <vt:lpstr>PowerPoint Presentation</vt:lpstr>
      <vt:lpstr>PowerPoint Presentation</vt:lpstr>
      <vt:lpstr>Your turn!</vt:lpstr>
      <vt:lpstr>Challenge Using these cards and symbols – what sums can you make? E.g. 2 + 4 = 6 How many sums can you make?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Milner</dc:creator>
  <cp:lastModifiedBy>Stephanie Milner</cp:lastModifiedBy>
  <cp:revision>5</cp:revision>
  <dcterms:created xsi:type="dcterms:W3CDTF">2021-02-12T13:38:35Z</dcterms:created>
  <dcterms:modified xsi:type="dcterms:W3CDTF">2021-02-12T14:09:53Z</dcterms:modified>
</cp:coreProperties>
</file>