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44B3-824D-4CBC-A1B0-38343D134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5C45-AED9-4134-9689-62939A01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3B045-6DB9-4D69-82DE-06F846E2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505D-390D-49C4-A3A4-1D22AA6D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089F-1A13-42D9-8F47-8476ECEF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8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3845-07B3-4041-995E-871EF04D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4AF77-A82B-4FBD-A6FF-71D8740A2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336C-A09D-4904-836E-2029B76E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5E0B-02DE-477C-9EED-537CF6AA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93A5D-BB09-42F7-B3BD-F3F75D56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0EAB8-5570-4393-A8D5-C280AE6FC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C7CE-9D1B-4D0B-9238-D6D052CFC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5872-B339-4235-B574-7B9D2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29761-A92C-464A-B11E-9FB94B46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4D7E-204E-4493-A999-DA38F84E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740A-333A-4F93-BEF0-E4CE472F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31DF-5D61-4E4C-A95D-6DE78BAD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ECF3-129E-4D64-A51C-EAC48649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ABCD8-3BE1-43E8-8A3A-9CBF0EC3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CBD2-71A8-4A6C-ADB1-4C647362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A43A-E5F4-49A5-966B-2A4D1668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480CD-5958-4465-9BFE-5F05134F8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FCCC-DA07-4DBC-8D44-81EB5397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A5F2C-FA67-41E7-BB41-805D40C1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6346F-9B93-4010-8251-27C364AF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C54F-9105-4D64-9168-E1201760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5BE1-F0E6-4EE9-857E-BF8404603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FB399-CA85-4CE6-A170-03FDF237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F8D3C-5922-4BED-95C2-67BCC6FE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D332-3007-4EBD-A375-FB7056B1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D5555-D053-495A-9726-5E7566AD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6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312F-B1F3-4C64-8E97-9AD55EAB6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059B6-54C9-4572-B8AF-78F44E011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B7035-81A6-4BB1-9CA7-8D6F64433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52481-871F-4199-9EB0-0F0073A6E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916B0-85A6-4CB0-8349-1B6DF2E07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E6890-9925-447B-A6C2-2DC420E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B63EC-8362-4C09-8D83-027E74FB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9600C-EA1A-4267-A2FF-E605551D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1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4C53-9839-4F33-A3C3-0228E773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50DFB-34EB-422E-BB43-E581DEBF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7AA41-8DC9-4828-9C3D-B3C3AA8C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A6C91-C18E-4D72-A9F7-D003446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0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8E638-94D3-40A5-8BE5-4D487D54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05C5F-C162-491E-9936-3DB4FBBC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B417-C702-4D7C-A7B6-2BBDB188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E6F8-6E3A-4314-A273-F16EEDA4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21EB-4D1E-4115-89FB-35CF1EE2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13EE5-B1EB-48DF-B85C-38CF405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81545-45C6-4D86-A062-7D0A47BC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66CD-B4F5-42E4-B302-966661B0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7D0F-DC78-49D4-8D3E-5308EBC4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A16F-2C22-4A97-BFC4-68EEFD6B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7FF4C-E24A-4F67-9C4A-EFEEF0849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020B7-9389-4FB7-AA52-824093FA3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77680-FB85-4DE6-9321-D7793720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78A0-B998-40BF-8F79-6FBBC4B8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0F2CF-EFFF-419F-B807-5048CC9B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6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161AF-A3DD-41CB-ABD6-6725A223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C134A-0D14-4618-8535-F319BC22B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A75BD-9ABD-4813-A282-F01BFC56F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293C-E9D6-4E73-815C-F1582E4DF1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6FC72-CE69-40C9-B53C-B8017E43E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74E2-B57F-4E11-A192-70A5B3F8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E663-1933-4B8C-B2F3-3B5262B8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015" y="1209822"/>
            <a:ext cx="9144000" cy="3376246"/>
          </a:xfrm>
        </p:spPr>
        <p:txBody>
          <a:bodyPr>
            <a:normAutofit/>
          </a:bodyPr>
          <a:lstStyle/>
          <a:p>
            <a:r>
              <a:rPr lang="en-GB" sz="7500" dirty="0">
                <a:latin typeface="Letter-join Plus 8" panose="02000505000000020003" pitchFamily="50" charset="0"/>
              </a:rPr>
              <a:t>Mathematics</a:t>
            </a:r>
            <a:r>
              <a:rPr lang="en-GB" dirty="0">
                <a:latin typeface="Letter-join Plus 8" panose="02000505000000020003" pitchFamily="50" charset="0"/>
              </a:rPr>
              <a:t> </a:t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Thursday </a:t>
            </a:r>
            <a:r>
              <a:rPr lang="en-GB" dirty="0">
                <a:latin typeface="Letter-join Plus 8" panose="02000505000000020003" pitchFamily="50" charset="0"/>
              </a:rPr>
              <a:t/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25.02.21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1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7C4126-3EEE-4733-B447-24A4B881EE34}"/>
              </a:ext>
            </a:extLst>
          </p:cNvPr>
          <p:cNvSpPr/>
          <p:nvPr/>
        </p:nvSpPr>
        <p:spPr>
          <a:xfrm>
            <a:off x="848139" y="571334"/>
            <a:ext cx="1017766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latin typeface="Letter-join Plus 8" panose="02000505000000020003" pitchFamily="50" charset="0"/>
              </a:rPr>
              <a:t>Starter: (15 minutes)</a:t>
            </a:r>
            <a:br>
              <a:rPr lang="en-GB" sz="4500" dirty="0">
                <a:latin typeface="Letter-join Plus 8" panose="02000505000000020003" pitchFamily="50" charset="0"/>
              </a:rPr>
            </a:br>
            <a:endParaRPr lang="en-GB" sz="4500" dirty="0">
              <a:latin typeface="Letter-join Plus 8" panose="02000505000000020003" pitchFamily="50" charset="0"/>
            </a:endParaRPr>
          </a:p>
          <a:p>
            <a:pPr algn="ctr"/>
            <a:r>
              <a:rPr lang="en-GB" sz="4500" dirty="0">
                <a:latin typeface="Letter-join Plus 8" panose="02000505000000020003" pitchFamily="50" charset="0"/>
              </a:rPr>
              <a:t>I have uploaded a maths starter onto </a:t>
            </a:r>
            <a:r>
              <a:rPr lang="en-GB" sz="4500" dirty="0" err="1">
                <a:latin typeface="Letter-join Plus 8" panose="02000505000000020003" pitchFamily="50" charset="0"/>
              </a:rPr>
              <a:t>Purplemash</a:t>
            </a:r>
            <a:r>
              <a:rPr lang="en-GB" sz="4500" dirty="0">
                <a:latin typeface="Letter-join Plus 8" panose="02000505000000020003" pitchFamily="50" charset="0"/>
              </a:rPr>
              <a:t>. The activity is in a word document with text boxes. Type your answer into the text boxes, save the document and upload it to </a:t>
            </a:r>
            <a:r>
              <a:rPr lang="en-GB" sz="4500" dirty="0" err="1">
                <a:latin typeface="Letter-join Plus 8" panose="02000505000000020003" pitchFamily="50" charset="0"/>
              </a:rPr>
              <a:t>Purplemash</a:t>
            </a:r>
            <a:r>
              <a:rPr lang="en-GB" sz="4500" dirty="0">
                <a:latin typeface="Letter-join Plus 8" panose="02000505000000020003" pitchFamily="50" charset="0"/>
              </a:rPr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0148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4694-868E-4896-9D3A-27E7099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08857"/>
            <a:ext cx="11954975" cy="6543734"/>
          </a:xfrm>
        </p:spPr>
        <p:txBody>
          <a:bodyPr>
            <a:normAutofit lnSpcReduction="10000"/>
          </a:bodyPr>
          <a:lstStyle/>
          <a:p>
            <a:r>
              <a:rPr lang="en-GB" sz="2000" u="sng" dirty="0">
                <a:latin typeface="Letter-join Plus 8" panose="02000505000000020003" pitchFamily="50" charset="0"/>
                <a:cs typeface="Leelawadee UI" panose="020B0502040204020203" pitchFamily="34" charset="-34"/>
              </a:rPr>
              <a:t>Can I identify 3-D shapes, including cubes and other cuboids, from 2-D representations?</a:t>
            </a:r>
            <a:endParaRPr lang="en-GB" sz="2000" dirty="0">
              <a:latin typeface="Letter-join Plus 8" panose="02000505000000020003" pitchFamily="50" charset="0"/>
              <a:cs typeface="Leelawadee UI" panose="020B0502040204020203" pitchFamily="34" charset="-34"/>
            </a:endParaRPr>
          </a:p>
          <a:p>
            <a:r>
              <a:rPr lang="en-GB" sz="2000" u="sng" dirty="0">
                <a:latin typeface="Letter-join Plus 8" panose="02000505000000020003" pitchFamily="50" charset="0"/>
                <a:cs typeface="Leelawadee UI" panose="020B0502040204020203" pitchFamily="34" charset="-34"/>
              </a:rPr>
              <a:t>Can I compare and classify geometric shapes, including quadrilaterals and triangles, based on their properties and sizes?</a:t>
            </a:r>
            <a:endParaRPr lang="en-GB" sz="2000" dirty="0">
              <a:latin typeface="Letter-join Plus 8" panose="02000505000000020003" pitchFamily="50" charset="0"/>
              <a:cs typeface="Leelawadee UI" panose="020B0502040204020203" pitchFamily="34" charset="-34"/>
            </a:endParaRP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Today </a:t>
            </a:r>
            <a:r>
              <a:rPr lang="en-GB" dirty="0">
                <a:latin typeface="Letter-join Plus 8" panose="02000505000000020003" pitchFamily="50" charset="0"/>
              </a:rPr>
              <a:t>we </a:t>
            </a:r>
            <a:r>
              <a:rPr lang="en-GB" dirty="0" smtClean="0">
                <a:latin typeface="Letter-join Plus 8" panose="02000505000000020003" pitchFamily="50" charset="0"/>
              </a:rPr>
              <a:t>are learning about 2D and 3D shapes.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660033"/>
                </a:solidFill>
                <a:latin typeface="Letter-join Plus 8" panose="02000505000000020003" pitchFamily="50" charset="0"/>
              </a:rPr>
              <a:t>Group </a:t>
            </a:r>
            <a:r>
              <a:rPr lang="en-GB" dirty="0" smtClean="0">
                <a:solidFill>
                  <a:srgbClr val="660033"/>
                </a:solidFill>
                <a:latin typeface="Letter-join Plus 8" panose="02000505000000020003" pitchFamily="50" charset="0"/>
              </a:rPr>
              <a:t>1</a:t>
            </a:r>
            <a:endParaRPr lang="en-GB" dirty="0" smtClean="0">
              <a:solidFill>
                <a:srgbClr val="660033"/>
              </a:solidFill>
              <a:latin typeface="Letter-join Plus 8" panose="02000505000000020003" pitchFamily="50" charset="0"/>
            </a:endParaRPr>
          </a:p>
          <a:p>
            <a:r>
              <a:rPr lang="en-GB" dirty="0" smtClean="0">
                <a:solidFill>
                  <a:srgbClr val="660033"/>
                </a:solidFill>
                <a:latin typeface="Letter-join Plus 8" panose="02000505000000020003" pitchFamily="50" charset="0"/>
              </a:rPr>
              <a:t>Activity 1 – complete column A and </a:t>
            </a:r>
            <a:r>
              <a:rPr lang="en-GB" dirty="0" smtClean="0">
                <a:solidFill>
                  <a:srgbClr val="660033"/>
                </a:solidFill>
                <a:latin typeface="Letter-join Plus 8" panose="02000505000000020003" pitchFamily="50" charset="0"/>
              </a:rPr>
              <a:t>B on 3D shapes. </a:t>
            </a:r>
            <a:endParaRPr lang="en-GB" dirty="0" smtClean="0">
              <a:solidFill>
                <a:srgbClr val="660033"/>
              </a:solidFill>
              <a:latin typeface="Letter-join Plus 8" panose="02000505000000020003" pitchFamily="50" charset="0"/>
            </a:endParaRPr>
          </a:p>
          <a:p>
            <a:endParaRPr lang="en-GB" dirty="0" smtClean="0">
              <a:solidFill>
                <a:srgbClr val="660033"/>
              </a:solidFill>
              <a:latin typeface="Letter-join Plus 8" panose="02000505000000020003" pitchFamily="50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Letter-join Plus 8" panose="02000505000000020003" pitchFamily="50" charset="0"/>
              </a:rPr>
              <a:t>Group 2 – focus on quadrilaterals (4 sided shapes) and triangles – complete column A only on both sheets. </a:t>
            </a:r>
          </a:p>
          <a:p>
            <a:endParaRPr lang="en-GB" dirty="0">
              <a:solidFill>
                <a:srgbClr val="660033"/>
              </a:solidFill>
              <a:latin typeface="Letter-join Plus 8" panose="02000505000000020003" pitchFamily="50" charset="0"/>
            </a:endParaRPr>
          </a:p>
          <a:p>
            <a:r>
              <a:rPr lang="en-GB" dirty="0" smtClean="0">
                <a:solidFill>
                  <a:srgbClr val="FF0066"/>
                </a:solidFill>
                <a:latin typeface="Letter-join Plus 8" panose="02000505000000020003" pitchFamily="50" charset="0"/>
              </a:rPr>
              <a:t>Group </a:t>
            </a:r>
            <a:r>
              <a:rPr lang="en-GB" dirty="0" smtClean="0">
                <a:solidFill>
                  <a:srgbClr val="FF0066"/>
                </a:solidFill>
                <a:latin typeface="Letter-join Plus 8" panose="02000505000000020003" pitchFamily="50" charset="0"/>
              </a:rPr>
              <a:t>3 – </a:t>
            </a:r>
            <a:r>
              <a:rPr lang="en-GB" dirty="0" smtClean="0">
                <a:solidFill>
                  <a:srgbClr val="FF0066"/>
                </a:solidFill>
                <a:latin typeface="Letter-join Plus 8" panose="02000505000000020003" pitchFamily="50" charset="0"/>
              </a:rPr>
              <a:t>focus </a:t>
            </a:r>
            <a:r>
              <a:rPr lang="en-GB" smtClean="0">
                <a:solidFill>
                  <a:srgbClr val="FF0066"/>
                </a:solidFill>
                <a:latin typeface="Letter-join Plus 8" panose="02000505000000020003" pitchFamily="50" charset="0"/>
              </a:rPr>
              <a:t>on vertices </a:t>
            </a:r>
            <a:r>
              <a:rPr lang="en-GB" dirty="0" smtClean="0">
                <a:solidFill>
                  <a:srgbClr val="FF0066"/>
                </a:solidFill>
                <a:latin typeface="Letter-join Plus 8" panose="02000505000000020003" pitchFamily="50" charset="0"/>
              </a:rPr>
              <a:t>(points/corners) complete the sheets looking at 2D shapes. Then complete the sheet on 3D shapes – you need to find the 2d shapes within the 3d shapes. </a:t>
            </a:r>
            <a:endParaRPr lang="en-US" dirty="0">
              <a:latin typeface="Letter-join Plus 8" panose="02000505000000020003" pitchFamily="50" charset="0"/>
            </a:endParaRPr>
          </a:p>
          <a:p>
            <a:endParaRPr lang="en-US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endParaRPr lang="en-GB" u="sng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126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Leelawadee UI</vt:lpstr>
      <vt:lpstr>Letter-join Plus 8</vt:lpstr>
      <vt:lpstr>Office Theme</vt:lpstr>
      <vt:lpstr>Mathematics  Thursday  25.02.21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 Monday  11.01.21</dc:title>
  <dc:creator>r.Metcalf@wvdomain.local</dc:creator>
  <cp:lastModifiedBy>r.Metcalf</cp:lastModifiedBy>
  <cp:revision>32</cp:revision>
  <dcterms:created xsi:type="dcterms:W3CDTF">2021-01-08T09:16:46Z</dcterms:created>
  <dcterms:modified xsi:type="dcterms:W3CDTF">2021-02-24T10:03:55Z</dcterms:modified>
</cp:coreProperties>
</file>