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8"/>
  </p:notesMasterIdLst>
  <p:handoutMasterIdLst>
    <p:handoutMasterId r:id="rId9"/>
  </p:handoutMasterIdLst>
  <p:sldIdLst>
    <p:sldId id="304" r:id="rId2"/>
    <p:sldId id="307" r:id="rId3"/>
    <p:sldId id="310" r:id="rId4"/>
    <p:sldId id="311" r:id="rId5"/>
    <p:sldId id="313" r:id="rId6"/>
    <p:sldId id="31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746"/>
    <a:srgbClr val="EA7600"/>
    <a:srgbClr val="9AF67A"/>
    <a:srgbClr val="85F45E"/>
    <a:srgbClr val="E7B8F6"/>
    <a:srgbClr val="F4D2FE"/>
    <a:srgbClr val="F7B635"/>
    <a:srgbClr val="E2AAF4"/>
    <a:srgbClr val="F1C6FE"/>
    <a:srgbClr val="F9B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76" autoAdjust="0"/>
    <p:restoredTop sz="88029" autoAdjust="0"/>
  </p:normalViewPr>
  <p:slideViewPr>
    <p:cSldViewPr snapToGrid="0">
      <p:cViewPr varScale="1">
        <p:scale>
          <a:sx n="76" d="100"/>
          <a:sy n="76" d="100"/>
        </p:scale>
        <p:origin x="1853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844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3DE30-A7BD-4FAF-BD70-A5A57B8B8A99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258B1-1DD7-475B-A54B-CBC3FF4B63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78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rgbClr val="25374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105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rgbClr val="25374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097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rgbClr val="25374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888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886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hyperlink" Target="https://www.hamilton-trust.org.uk/maths/year-5-maths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>
              <a:solidFill>
                <a:prstClr val="white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/>
              <a:t>Year 5</a:t>
            </a:r>
            <a:endParaRPr lang="en-GB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9D1CB2-11BF-434A-9AE8-BEAF97E774D6}"/>
              </a:ext>
            </a:extLst>
          </p:cNvPr>
          <p:cNvSpPr/>
          <p:nvPr userDrawn="1"/>
        </p:nvSpPr>
        <p:spPr>
          <a:xfrm>
            <a:off x="810410" y="6390463"/>
            <a:ext cx="16813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solidFill>
                  <a:srgbClr val="EA7600"/>
                </a:solidFill>
              </a:rPr>
              <a:t>© </a:t>
            </a:r>
            <a:r>
              <a:rPr lang="en-GB" sz="1200" dirty="0">
                <a:solidFill>
                  <a:srgbClr val="EA7600"/>
                </a:solidFill>
                <a:hlinkClick r:id="rId2"/>
              </a:rPr>
              <a:t>hamilton-trust.org.uk</a:t>
            </a:r>
            <a:endParaRPr lang="en-GB" sz="1200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453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bg1">
                <a:lumMod val="95000"/>
              </a:schemeClr>
            </a:gs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Year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88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ttrockstars.com/auth/school/stude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Year 5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980D21-2D41-4CBB-866E-09BA04D052C9}"/>
              </a:ext>
            </a:extLst>
          </p:cNvPr>
          <p:cNvSpPr txBox="1"/>
          <p:nvPr/>
        </p:nvSpPr>
        <p:spPr>
          <a:xfrm>
            <a:off x="0" y="636043"/>
            <a:ext cx="89381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u="sng" dirty="0">
                <a:solidFill>
                  <a:srgbClr val="253746"/>
                </a:solidFill>
              </a:rPr>
              <a:t>Maths</a:t>
            </a:r>
            <a:r>
              <a:rPr lang="en-GB" sz="6600" b="1" dirty="0">
                <a:solidFill>
                  <a:srgbClr val="253746"/>
                </a:solidFill>
              </a:rPr>
              <a:t> </a:t>
            </a:r>
            <a:r>
              <a:rPr lang="en-GB" sz="6600" b="1" u="sng" dirty="0">
                <a:solidFill>
                  <a:srgbClr val="253746"/>
                </a:solidFill>
              </a:rPr>
              <a:t>22/02/21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257368-6188-4BAD-BB4F-D1C1A3184800}"/>
              </a:ext>
            </a:extLst>
          </p:cNvPr>
          <p:cNvSpPr txBox="1"/>
          <p:nvPr/>
        </p:nvSpPr>
        <p:spPr>
          <a:xfrm>
            <a:off x="205891" y="1720840"/>
            <a:ext cx="917414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0" i="0" dirty="0">
                <a:solidFill>
                  <a:srgbClr val="5F5F5F"/>
                </a:solidFill>
                <a:effectLst/>
                <a:latin typeface="Arimo"/>
              </a:rPr>
              <a:t>Practice on </a:t>
            </a:r>
            <a:r>
              <a:rPr lang="en-US" sz="3600" dirty="0">
                <a:solidFill>
                  <a:srgbClr val="5F5F5F"/>
                </a:solidFill>
                <a:latin typeface="Arimo"/>
              </a:rPr>
              <a:t>T</a:t>
            </a:r>
            <a:r>
              <a:rPr lang="en-US" sz="3600" b="0" i="0" dirty="0">
                <a:solidFill>
                  <a:srgbClr val="5F5F5F"/>
                </a:solidFill>
                <a:effectLst/>
                <a:latin typeface="Arimo"/>
              </a:rPr>
              <a:t>imes Tables </a:t>
            </a:r>
            <a:r>
              <a:rPr lang="en-US" sz="3600" dirty="0" err="1">
                <a:solidFill>
                  <a:srgbClr val="5F5F5F"/>
                </a:solidFill>
                <a:latin typeface="Arimo"/>
              </a:rPr>
              <a:t>R</a:t>
            </a:r>
            <a:r>
              <a:rPr lang="en-US" sz="3600" b="0" i="0" dirty="0" err="1">
                <a:solidFill>
                  <a:srgbClr val="5F5F5F"/>
                </a:solidFill>
                <a:effectLst/>
                <a:latin typeface="Arimo"/>
              </a:rPr>
              <a:t>ockstars</a:t>
            </a:r>
            <a:r>
              <a:rPr lang="en-US" sz="3600" b="0" i="0" dirty="0">
                <a:solidFill>
                  <a:srgbClr val="5F5F5F"/>
                </a:solidFill>
                <a:effectLst/>
                <a:latin typeface="Arimo"/>
              </a:rPr>
              <a:t> for </a:t>
            </a:r>
            <a:r>
              <a:rPr lang="en-US" sz="3600" dirty="0">
                <a:solidFill>
                  <a:srgbClr val="5F5F5F"/>
                </a:solidFill>
                <a:latin typeface="Arimo"/>
              </a:rPr>
              <a:t>20</a:t>
            </a:r>
            <a:r>
              <a:rPr lang="en-US" sz="3600" b="0" i="0" dirty="0">
                <a:solidFill>
                  <a:srgbClr val="5F5F5F"/>
                </a:solidFill>
                <a:effectLst/>
                <a:latin typeface="Arimo"/>
              </a:rPr>
              <a:t> mins – click on the link:</a:t>
            </a:r>
          </a:p>
          <a:p>
            <a:pPr algn="l"/>
            <a:r>
              <a:rPr lang="en-US" sz="3600" b="0" i="0" u="none" strike="noStrike" dirty="0">
                <a:solidFill>
                  <a:srgbClr val="2E2E7D"/>
                </a:solidFill>
                <a:effectLst/>
                <a:latin typeface="Arimo"/>
                <a:hlinkClick r:id="rId3"/>
              </a:rPr>
              <a:t>ttps://play.ttrockstars.com/auth/school/student</a:t>
            </a:r>
            <a:endParaRPr lang="en-US" sz="3600" b="0" i="0" u="none" strike="noStrike" dirty="0">
              <a:solidFill>
                <a:srgbClr val="2E2E7D"/>
              </a:solidFill>
              <a:effectLst/>
              <a:latin typeface="Arimo"/>
            </a:endParaRPr>
          </a:p>
          <a:p>
            <a:pPr algn="l"/>
            <a:endParaRPr lang="en-US" b="0" i="0" u="none" strike="noStrike" dirty="0">
              <a:solidFill>
                <a:srgbClr val="2E2E7D"/>
              </a:solidFill>
              <a:effectLst/>
              <a:latin typeface="Arimo"/>
            </a:endParaRPr>
          </a:p>
          <a:p>
            <a:pPr algn="l"/>
            <a:endParaRPr lang="en-US" dirty="0">
              <a:solidFill>
                <a:srgbClr val="2E2E7D"/>
              </a:solidFill>
              <a:latin typeface="Arimo"/>
            </a:endParaRPr>
          </a:p>
          <a:p>
            <a:pPr algn="l"/>
            <a:endParaRPr lang="en-US" dirty="0">
              <a:solidFill>
                <a:srgbClr val="2E2E7D"/>
              </a:solidFill>
              <a:latin typeface="Arimo"/>
            </a:endParaRPr>
          </a:p>
          <a:p>
            <a:pPr algn="l"/>
            <a:endParaRPr lang="en-US" dirty="0">
              <a:solidFill>
                <a:srgbClr val="2E2E7D"/>
              </a:solidFill>
              <a:latin typeface="Arimo"/>
            </a:endParaRPr>
          </a:p>
          <a:p>
            <a:pPr algn="l"/>
            <a:endParaRPr lang="en-US" b="0" i="0" dirty="0">
              <a:solidFill>
                <a:srgbClr val="5F5F5F"/>
              </a:solidFill>
              <a:effectLst/>
              <a:latin typeface="Arimo"/>
            </a:endParaRPr>
          </a:p>
          <a:p>
            <a:pPr algn="l"/>
            <a:r>
              <a:rPr lang="en-US" b="0" i="0" dirty="0">
                <a:solidFill>
                  <a:srgbClr val="5F5F5F"/>
                </a:solidFill>
                <a:effectLst/>
                <a:latin typeface="Arimo"/>
              </a:rPr>
              <a:t>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F36F3A-0C90-4ADA-92CF-C3B2F167B5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168" y="3884855"/>
            <a:ext cx="4737664" cy="223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898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/>
              <a:t>Year 5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2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9572" y="168398"/>
            <a:ext cx="788650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Can I calculate multi-step word problems?</a:t>
            </a:r>
          </a:p>
          <a:p>
            <a:endParaRPr lang="en-US" sz="2800" b="1" u="sng" dirty="0"/>
          </a:p>
          <a:p>
            <a:r>
              <a:rPr lang="en-US" sz="2800" dirty="0"/>
              <a:t>I’ve given you some word problems to calculate so you don’t forget how to do them!</a:t>
            </a:r>
          </a:p>
          <a:p>
            <a:endParaRPr lang="en-US" sz="2800" dirty="0"/>
          </a:p>
          <a:p>
            <a:r>
              <a:rPr lang="en-US" sz="2800" dirty="0"/>
              <a:t>Remember to use RUCSAC.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6109" y="3276941"/>
            <a:ext cx="4042001" cy="2597713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15CCF65-4812-440E-90A3-4E17FA1608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34083" y="3696991"/>
            <a:ext cx="1430181" cy="143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63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/>
              <a:t>Year 5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3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53784" y="787029"/>
            <a:ext cx="4383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949" y="235974"/>
            <a:ext cx="8416753" cy="5409278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5457" y="787029"/>
            <a:ext cx="1048397" cy="104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59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10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16447" y="103240"/>
            <a:ext cx="6858000" cy="1655762"/>
          </a:xfrm>
        </p:spPr>
        <p:txBody>
          <a:bodyPr/>
          <a:lstStyle/>
          <a:p>
            <a:r>
              <a:rPr lang="en-US" dirty="0"/>
              <a:t>Go to the Purple mash to find the worksheet </a:t>
            </a:r>
          </a:p>
          <a:p>
            <a:r>
              <a:rPr lang="en-US" dirty="0"/>
              <a:t>on solving multi-step questions.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Year 5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48B7A4-27C4-4837-ABFC-38FE053B4C1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965897" y="1093017"/>
            <a:ext cx="5731510" cy="495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782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4FAB074-6DE9-41AF-BFDA-9DC164C63D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EFC1E5-07F4-4AA6-9903-670DEB80C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Year 5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39E8EE-1AAE-4825-A21E-C7982E1EF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E20BA6-6FBC-427E-9A6D-EB1A281F0C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826825" y="243090"/>
            <a:ext cx="5731510" cy="18694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E99529-A172-4347-BDAC-E21D7B279D5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826825" y="2112530"/>
            <a:ext cx="5731510" cy="398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528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Year 5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781" y="958677"/>
            <a:ext cx="7480438" cy="52867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EF8550-FAD7-4FB4-B0C2-76DA2F5CCA3F}"/>
              </a:ext>
            </a:extLst>
          </p:cNvPr>
          <p:cNvSpPr txBox="1"/>
          <p:nvPr/>
        </p:nvSpPr>
        <p:spPr>
          <a:xfrm>
            <a:off x="1959429" y="442127"/>
            <a:ext cx="1546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Extension Task</a:t>
            </a:r>
          </a:p>
        </p:txBody>
      </p:sp>
    </p:spTree>
    <p:extLst>
      <p:ext uri="{BB962C8B-B14F-4D97-AF65-F5344CB8AC3E}">
        <p14:creationId xmlns:p14="http://schemas.microsoft.com/office/powerpoint/2010/main" val="221297010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2750</TotalTime>
  <Words>99</Words>
  <Application>Microsoft Office PowerPoint</Application>
  <PresentationFormat>On-screen Show (4:3)</PresentationFormat>
  <Paragraphs>34</Paragraphs>
  <Slides>6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Arimo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Tracy Whittam</cp:lastModifiedBy>
  <cp:revision>235</cp:revision>
  <dcterms:created xsi:type="dcterms:W3CDTF">2018-09-13T11:08:58Z</dcterms:created>
  <dcterms:modified xsi:type="dcterms:W3CDTF">2021-02-21T08:52:26Z</dcterms:modified>
</cp:coreProperties>
</file>