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8" r:id="rId4"/>
    <p:sldId id="259" r:id="rId5"/>
    <p:sldId id="267" r:id="rId6"/>
    <p:sldId id="268" r:id="rId7"/>
    <p:sldId id="269" r:id="rId8"/>
    <p:sldId id="270"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2" autoAdjust="0"/>
    <p:restoredTop sz="94660"/>
  </p:normalViewPr>
  <p:slideViewPr>
    <p:cSldViewPr snapToGrid="0">
      <p:cViewPr varScale="1">
        <p:scale>
          <a:sx n="88" d="100"/>
          <a:sy n="88" d="100"/>
        </p:scale>
        <p:origin x="46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E047E85-4E35-4214-9666-FD4C1699C3FA}" type="datetimeFigureOut">
              <a:rPr lang="en-GB" smtClean="0"/>
              <a:t>09/02/2021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122879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047E85-4E35-4214-9666-FD4C1699C3FA}" type="datetimeFigureOut">
              <a:rPr lang="en-GB" smtClean="0"/>
              <a:t>09/02/2021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2646047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047E85-4E35-4214-9666-FD4C1699C3FA}" type="datetimeFigureOut">
              <a:rPr lang="en-GB" smtClean="0"/>
              <a:t>09/02/2021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3551644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047E85-4E35-4214-9666-FD4C1699C3FA}" type="datetimeFigureOut">
              <a:rPr lang="en-GB" smtClean="0"/>
              <a:t>09/02/2021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305976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047E85-4E35-4214-9666-FD4C1699C3FA}" type="datetimeFigureOut">
              <a:rPr lang="en-GB" smtClean="0"/>
              <a:t>09/02/2021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163699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E047E85-4E35-4214-9666-FD4C1699C3FA}" type="datetimeFigureOut">
              <a:rPr lang="en-GB" smtClean="0"/>
              <a:t>09/02/2021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13301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E047E85-4E35-4214-9666-FD4C1699C3FA}" type="datetimeFigureOut">
              <a:rPr lang="en-GB" smtClean="0"/>
              <a:t>09/02/2021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359353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E047E85-4E35-4214-9666-FD4C1699C3FA}" type="datetimeFigureOut">
              <a:rPr lang="en-GB" smtClean="0"/>
              <a:t>09/02/2021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22377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47E85-4E35-4214-9666-FD4C1699C3FA}" type="datetimeFigureOut">
              <a:rPr lang="en-GB" smtClean="0"/>
              <a:t>09/02/2021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2504672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047E85-4E35-4214-9666-FD4C1699C3FA}" type="datetimeFigureOut">
              <a:rPr lang="en-GB" smtClean="0"/>
              <a:t>09/02/2021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557063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047E85-4E35-4214-9666-FD4C1699C3FA}" type="datetimeFigureOut">
              <a:rPr lang="en-GB" smtClean="0"/>
              <a:t>09/02/2021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9110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47E85-4E35-4214-9666-FD4C1699C3FA}" type="datetimeFigureOut">
              <a:rPr lang="en-GB" smtClean="0"/>
              <a:t>09/02/2021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B16934-E64C-467B-A946-53CB97ED989A}" type="slidenum">
              <a:rPr lang="en-GB" smtClean="0"/>
              <a:t>‹#›</a:t>
            </a:fld>
            <a:endParaRPr lang="en-GB"/>
          </a:p>
        </p:txBody>
      </p:sp>
    </p:spTree>
    <p:extLst>
      <p:ext uri="{BB962C8B-B14F-4D97-AF65-F5344CB8AC3E}">
        <p14:creationId xmlns:p14="http://schemas.microsoft.com/office/powerpoint/2010/main" val="1173767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letterjoin.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s.hiley@worthvalleyprimary.co.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bc.co.uk/iplayer/episode/m000qq5j/zog-and-the-flying-doctors"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hyperlink" Target="mailto:s.hiley@worthvalleyprimary.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6651" y="1122363"/>
            <a:ext cx="10598332" cy="2387600"/>
          </a:xfrm>
        </p:spPr>
        <p:txBody>
          <a:bodyPr>
            <a:normAutofit/>
          </a:bodyPr>
          <a:lstStyle/>
          <a:p>
            <a:r>
              <a:rPr lang="en-GB" sz="5400" dirty="0" smtClean="0">
                <a:latin typeface="Letterjoin-Air Plus 8" panose="02000805000000020003" pitchFamily="50" charset="0"/>
              </a:rPr>
              <a:t>Thursday 11</a:t>
            </a:r>
            <a:r>
              <a:rPr lang="en-GB" sz="5400" baseline="30000" dirty="0" smtClean="0">
                <a:latin typeface="Letterjoin-Air Plus 8" panose="02000805000000020003" pitchFamily="50" charset="0"/>
              </a:rPr>
              <a:t>th</a:t>
            </a:r>
            <a:r>
              <a:rPr lang="en-GB" sz="5400" dirty="0" smtClean="0">
                <a:latin typeface="Letterjoin-Air Plus 8" panose="02000805000000020003" pitchFamily="50" charset="0"/>
              </a:rPr>
              <a:t> February 2021</a:t>
            </a:r>
            <a:endParaRPr lang="en-GB" sz="5400" dirty="0">
              <a:latin typeface="Letterjoin-Air Plus 8" panose="02000805000000020003" pitchFamily="50" charset="0"/>
            </a:endParaRPr>
          </a:p>
        </p:txBody>
      </p:sp>
      <p:sp>
        <p:nvSpPr>
          <p:cNvPr id="3" name="Subtitle 2"/>
          <p:cNvSpPr>
            <a:spLocks noGrp="1"/>
          </p:cNvSpPr>
          <p:nvPr>
            <p:ph type="subTitle" idx="1"/>
          </p:nvPr>
        </p:nvSpPr>
        <p:spPr/>
        <p:txBody>
          <a:bodyPr/>
          <a:lstStyle/>
          <a:p>
            <a:r>
              <a:rPr lang="en-GB" dirty="0" smtClean="0">
                <a:latin typeface="Letterjoin-Air Plus 8" panose="02000805000000020003" pitchFamily="50" charset="0"/>
              </a:rPr>
              <a:t>English tasks</a:t>
            </a:r>
            <a:endParaRPr lang="en-GB" dirty="0">
              <a:latin typeface="Letterjoin-Air Plus 8" panose="02000805000000020003" pitchFamily="50" charset="0"/>
            </a:endParaRPr>
          </a:p>
        </p:txBody>
      </p:sp>
      <p:pic>
        <p:nvPicPr>
          <p:cNvPr id="6" name="Picture 2" descr="Image result for zog and the flying docto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3541" y="4152945"/>
            <a:ext cx="3647251" cy="20515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1749334" y="3805237"/>
            <a:ext cx="2667000" cy="2295525"/>
          </a:xfrm>
          <a:prstGeom prst="rect">
            <a:avLst/>
          </a:prstGeom>
        </p:spPr>
      </p:pic>
    </p:spTree>
    <p:extLst>
      <p:ext uri="{BB962C8B-B14F-4D97-AF65-F5344CB8AC3E}">
        <p14:creationId xmlns:p14="http://schemas.microsoft.com/office/powerpoint/2010/main" val="364976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latin typeface="Letterjoin-Air Plus 8" panose="02000805000000020003" pitchFamily="50" charset="0"/>
              </a:rPr>
              <a:t>Handwriting</a:t>
            </a:r>
            <a:endParaRPr lang="en-GB" dirty="0"/>
          </a:p>
        </p:txBody>
      </p:sp>
      <p:sp>
        <p:nvSpPr>
          <p:cNvPr id="3" name="Content Placeholder 2"/>
          <p:cNvSpPr>
            <a:spLocks noGrp="1"/>
          </p:cNvSpPr>
          <p:nvPr>
            <p:ph idx="1"/>
          </p:nvPr>
        </p:nvSpPr>
        <p:spPr/>
        <p:txBody>
          <a:bodyPr/>
          <a:lstStyle/>
          <a:p>
            <a:r>
              <a:rPr lang="en-GB" dirty="0">
                <a:latin typeface="Letterjoin-Air Plus 8" panose="02000805000000020003" pitchFamily="50" charset="0"/>
              </a:rPr>
              <a:t>Please practise </a:t>
            </a:r>
            <a:r>
              <a:rPr lang="en-GB" dirty="0" smtClean="0">
                <a:latin typeface="Letterjoin-Air Plus 8" panose="02000805000000020003" pitchFamily="50" charset="0"/>
              </a:rPr>
              <a:t>the following letters: </a:t>
            </a:r>
          </a:p>
          <a:p>
            <a:r>
              <a:rPr lang="en-GB" dirty="0" smtClean="0">
                <a:latin typeface="Letterjoin-Air Plus 8" panose="02000805000000020003" pitchFamily="50" charset="0"/>
              </a:rPr>
              <a:t>(Easy letters) </a:t>
            </a:r>
          </a:p>
          <a:p>
            <a:endParaRPr lang="en-GB" dirty="0">
              <a:latin typeface="Letterjoin-Air Plus 8" panose="02000805000000020003" pitchFamily="50" charset="0"/>
              <a:hlinkClick r:id="rId2"/>
            </a:endParaRPr>
          </a:p>
          <a:p>
            <a:pPr marL="0" indent="0">
              <a:buNone/>
            </a:pPr>
            <a:r>
              <a:rPr lang="en-GB" dirty="0">
                <a:solidFill>
                  <a:srgbClr val="FF0000"/>
                </a:solidFill>
                <a:latin typeface="Letterjoin-Air Plus 8" panose="02000805000000020003" pitchFamily="50" charset="0"/>
                <a:hlinkClick r:id="rId2"/>
              </a:rPr>
              <a:t>Look on the </a:t>
            </a:r>
            <a:r>
              <a:rPr lang="en-GB" dirty="0" err="1">
                <a:solidFill>
                  <a:srgbClr val="FF0000"/>
                </a:solidFill>
                <a:latin typeface="Letterjoin-Air Plus 8" panose="02000805000000020003" pitchFamily="50" charset="0"/>
                <a:hlinkClick r:id="rId2"/>
              </a:rPr>
              <a:t>letterjoin</a:t>
            </a:r>
            <a:r>
              <a:rPr lang="en-GB" dirty="0">
                <a:solidFill>
                  <a:srgbClr val="FF0000"/>
                </a:solidFill>
                <a:latin typeface="Letterjoin-Air Plus 8" panose="02000805000000020003" pitchFamily="50" charset="0"/>
                <a:hlinkClick r:id="rId2"/>
              </a:rPr>
              <a:t> website to see how to form them correctly. </a:t>
            </a:r>
          </a:p>
          <a:p>
            <a:pPr marL="0" indent="0">
              <a:buNone/>
            </a:pPr>
            <a:r>
              <a:rPr lang="en-GB" dirty="0">
                <a:latin typeface="Letterjoin-Air Plus 8" panose="02000805000000020003" pitchFamily="50" charset="0"/>
                <a:hlinkClick r:id="rId2"/>
              </a:rPr>
              <a:t>https://</a:t>
            </a:r>
            <a:r>
              <a:rPr lang="en-GB" dirty="0" smtClean="0">
                <a:latin typeface="Letterjoin-Air Plus 8" panose="02000805000000020003" pitchFamily="50" charset="0"/>
                <a:hlinkClick r:id="rId2"/>
              </a:rPr>
              <a:t>letterjoin.co.uk</a:t>
            </a:r>
            <a:r>
              <a:rPr lang="en-GB" dirty="0" smtClean="0">
                <a:latin typeface="Letterjoin-Air Plus 8" panose="02000805000000020003" pitchFamily="50" charset="0"/>
              </a:rPr>
              <a:t>      Username</a:t>
            </a:r>
            <a:r>
              <a:rPr lang="en-GB" dirty="0">
                <a:latin typeface="Letterjoin-Air Plus 8" panose="02000805000000020003" pitchFamily="50" charset="0"/>
              </a:rPr>
              <a:t>: lj8943  </a:t>
            </a:r>
          </a:p>
          <a:p>
            <a:r>
              <a:rPr lang="en-GB" dirty="0">
                <a:latin typeface="Letterjoin-Air Plus 8" panose="02000805000000020003" pitchFamily="50" charset="0"/>
              </a:rPr>
              <a:t>If you are using a laptop the password is: home </a:t>
            </a:r>
          </a:p>
          <a:p>
            <a:r>
              <a:rPr lang="en-GB" dirty="0">
                <a:latin typeface="Letterjoin-Air Plus 8" panose="02000805000000020003" pitchFamily="50" charset="0"/>
              </a:rPr>
              <a:t>If using an </a:t>
            </a:r>
            <a:r>
              <a:rPr lang="en-GB" dirty="0" err="1">
                <a:latin typeface="Letterjoin-Air Plus 8" panose="02000805000000020003" pitchFamily="50" charset="0"/>
              </a:rPr>
              <a:t>ipad</a:t>
            </a:r>
            <a:r>
              <a:rPr lang="en-GB" dirty="0">
                <a:latin typeface="Letterjoin-Air Plus 8" panose="02000805000000020003" pitchFamily="50" charset="0"/>
              </a:rPr>
              <a:t> or tablet the password is: capital L (Make the shape of a capital L)</a:t>
            </a:r>
          </a:p>
        </p:txBody>
      </p:sp>
      <p:pic>
        <p:nvPicPr>
          <p:cNvPr id="4" name="Picture 3"/>
          <p:cNvPicPr>
            <a:picLocks noChangeAspect="1"/>
          </p:cNvPicPr>
          <p:nvPr/>
        </p:nvPicPr>
        <p:blipFill>
          <a:blip r:embed="rId3"/>
          <a:stretch>
            <a:fillRect/>
          </a:stretch>
        </p:blipFill>
        <p:spPr>
          <a:xfrm>
            <a:off x="9153525" y="801868"/>
            <a:ext cx="2200275" cy="1457325"/>
          </a:xfrm>
          <a:prstGeom prst="rect">
            <a:avLst/>
          </a:prstGeom>
        </p:spPr>
      </p:pic>
    </p:spTree>
    <p:extLst>
      <p:ext uri="{BB962C8B-B14F-4D97-AF65-F5344CB8AC3E}">
        <p14:creationId xmlns:p14="http://schemas.microsoft.com/office/powerpoint/2010/main" val="69697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Letterjoin-Air Plus 8" panose="02000805000000020003" pitchFamily="50" charset="0"/>
              </a:rPr>
              <a:t>Can you knock  our socks off with your neat writing?</a:t>
            </a:r>
            <a:br>
              <a:rPr lang="en-GB" dirty="0" smtClean="0">
                <a:latin typeface="Letterjoin-Air Plus 8" panose="02000805000000020003" pitchFamily="50" charset="0"/>
              </a:rPr>
            </a:br>
            <a:endParaRPr lang="en-GB" dirty="0">
              <a:latin typeface="Letterjoin-Air Plus 8" panose="02000805000000020003" pitchFamily="50" charset="0"/>
            </a:endParaRPr>
          </a:p>
        </p:txBody>
      </p:sp>
      <p:sp>
        <p:nvSpPr>
          <p:cNvPr id="3" name="Content Placeholder 2"/>
          <p:cNvSpPr>
            <a:spLocks noGrp="1"/>
          </p:cNvSpPr>
          <p:nvPr>
            <p:ph idx="1"/>
          </p:nvPr>
        </p:nvSpPr>
        <p:spPr>
          <a:xfrm>
            <a:off x="838199" y="1825624"/>
            <a:ext cx="10905309" cy="4892743"/>
          </a:xfrm>
        </p:spPr>
        <p:txBody>
          <a:bodyPr>
            <a:normAutofit fontScale="55000" lnSpcReduction="20000"/>
          </a:bodyPr>
          <a:lstStyle/>
          <a:p>
            <a:pPr algn="ctr"/>
            <a:r>
              <a:rPr lang="en-GB" sz="4500" dirty="0" smtClean="0">
                <a:latin typeface="Letterjoin-Air Plus 8" panose="02000805000000020003" pitchFamily="50" charset="0"/>
              </a:rPr>
              <a:t>Now that you have practised your letters on </a:t>
            </a:r>
            <a:r>
              <a:rPr lang="en-GB" sz="4500" dirty="0" err="1" smtClean="0">
                <a:latin typeface="Letterjoin-Air Plus 8" panose="02000805000000020003" pitchFamily="50" charset="0"/>
              </a:rPr>
              <a:t>letterjoin</a:t>
            </a:r>
            <a:r>
              <a:rPr lang="en-GB" sz="4500" dirty="0" smtClean="0">
                <a:latin typeface="Letterjoin-Air Plus 8" panose="02000805000000020003" pitchFamily="50" charset="0"/>
              </a:rPr>
              <a:t> can you practise on a piece of paper? </a:t>
            </a:r>
          </a:p>
          <a:p>
            <a:pPr marL="0" indent="0" algn="ctr">
              <a:buNone/>
            </a:pPr>
            <a:endParaRPr lang="en-GB" sz="4500" dirty="0" smtClean="0">
              <a:latin typeface="Letterjoin-Air Plus 8" panose="02000805000000020003" pitchFamily="50" charset="0"/>
            </a:endParaRPr>
          </a:p>
          <a:p>
            <a:pPr algn="ctr"/>
            <a:r>
              <a:rPr lang="en-GB" sz="4500" dirty="0" smtClean="0">
                <a:latin typeface="Letterjoin-Air Plus 8" panose="02000805000000020003" pitchFamily="50" charset="0"/>
              </a:rPr>
              <a:t>Can you send a picture of your writing to me?</a:t>
            </a:r>
          </a:p>
          <a:p>
            <a:pPr marL="0" indent="0" algn="ctr">
              <a:buNone/>
            </a:pPr>
            <a:endParaRPr lang="en-GB" sz="4500" dirty="0" smtClean="0">
              <a:latin typeface="Letterjoin-Air Plus 8" panose="02000805000000020003" pitchFamily="50" charset="0"/>
            </a:endParaRPr>
          </a:p>
          <a:p>
            <a:pPr marL="0" lvl="0" indent="0" algn="ctr">
              <a:buNone/>
            </a:pPr>
            <a:r>
              <a:rPr lang="en-US" altLang="en-US" sz="4500" dirty="0" smtClean="0">
                <a:solidFill>
                  <a:srgbClr val="5F5F5F"/>
                </a:solidFill>
                <a:latin typeface="Letter-join Plus 8" panose="02000505000000020003" pitchFamily="50" charset="0"/>
                <a:hlinkClick r:id="rId2"/>
              </a:rPr>
              <a:t>s.hiley@worthvalleyprimary.co.uk</a:t>
            </a:r>
            <a:endParaRPr lang="en-US" altLang="en-US" sz="4500" dirty="0">
              <a:latin typeface="Letter-join Plus 8" panose="02000505000000020003" pitchFamily="50" charset="0"/>
            </a:endParaRPr>
          </a:p>
          <a:p>
            <a:pPr marL="0" indent="0">
              <a:buNone/>
            </a:pPr>
            <a:endParaRPr lang="en-GB" dirty="0">
              <a:latin typeface="Letterjoin-Air Plus 8" panose="02000805000000020003" pitchFamily="50" charset="0"/>
            </a:endParaRPr>
          </a:p>
          <a:p>
            <a:pPr marL="0" indent="0">
              <a:buNone/>
            </a:pPr>
            <a:endParaRPr lang="en-GB" dirty="0" smtClean="0">
              <a:latin typeface="Letterjoin-Air Plus 8" panose="02000805000000020003" pitchFamily="50" charset="0"/>
            </a:endParaRPr>
          </a:p>
          <a:p>
            <a:pPr marL="0" indent="0">
              <a:buNone/>
            </a:pPr>
            <a:endParaRPr lang="en-GB" dirty="0" smtClean="0">
              <a:latin typeface="Letterjoin-Air Plus 8" panose="02000805000000020003" pitchFamily="50" charset="0"/>
            </a:endParaRPr>
          </a:p>
          <a:p>
            <a:pPr marL="0" indent="0">
              <a:buNone/>
            </a:pPr>
            <a:endParaRPr lang="en-GB" dirty="0">
              <a:latin typeface="Letterjoin-Air Plus 8" panose="02000805000000020003" pitchFamily="50" charset="0"/>
            </a:endParaRPr>
          </a:p>
          <a:p>
            <a:pPr marL="0" indent="0">
              <a:buNone/>
            </a:pPr>
            <a:endParaRPr lang="en-GB" dirty="0" smtClean="0">
              <a:latin typeface="Letterjoin-Air Plus 8" panose="02000805000000020003" pitchFamily="50" charset="0"/>
            </a:endParaRPr>
          </a:p>
          <a:p>
            <a:pPr marL="0" indent="0">
              <a:buNone/>
            </a:pPr>
            <a:endParaRPr lang="en-GB" dirty="0" smtClean="0">
              <a:latin typeface="Letterjoin-Air Plus 8" panose="02000805000000020003" pitchFamily="50" charset="0"/>
            </a:endParaRPr>
          </a:p>
          <a:p>
            <a:pPr marL="0" indent="0">
              <a:buNone/>
            </a:pPr>
            <a:endParaRPr lang="en-GB" dirty="0">
              <a:latin typeface="Letterjoin-Air Plus 8" panose="02000805000000020003" pitchFamily="50" charset="0"/>
            </a:endParaRPr>
          </a:p>
          <a:p>
            <a:pPr marL="0" indent="0">
              <a:buNone/>
            </a:pPr>
            <a:r>
              <a:rPr lang="en-GB" dirty="0" smtClean="0">
                <a:latin typeface="Letterjoin-Air Plus 8" panose="02000805000000020003" pitchFamily="50" charset="0"/>
              </a:rPr>
              <a:t> </a:t>
            </a:r>
          </a:p>
        </p:txBody>
      </p:sp>
      <p:pic>
        <p:nvPicPr>
          <p:cNvPr id="4" name="Picture 3"/>
          <p:cNvPicPr>
            <a:picLocks noChangeAspect="1"/>
          </p:cNvPicPr>
          <p:nvPr/>
        </p:nvPicPr>
        <p:blipFill>
          <a:blip r:embed="rId3"/>
          <a:stretch>
            <a:fillRect/>
          </a:stretch>
        </p:blipFill>
        <p:spPr>
          <a:xfrm>
            <a:off x="10353801" y="5313430"/>
            <a:ext cx="1294603" cy="1404938"/>
          </a:xfrm>
          <a:prstGeom prst="rect">
            <a:avLst/>
          </a:prstGeom>
        </p:spPr>
      </p:pic>
    </p:spTree>
    <p:extLst>
      <p:ext uri="{BB962C8B-B14F-4D97-AF65-F5344CB8AC3E}">
        <p14:creationId xmlns:p14="http://schemas.microsoft.com/office/powerpoint/2010/main" val="3512789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76226"/>
            <a:ext cx="9144000" cy="895350"/>
          </a:xfrm>
        </p:spPr>
        <p:txBody>
          <a:bodyPr>
            <a:normAutofit/>
          </a:bodyPr>
          <a:lstStyle/>
          <a:p>
            <a:r>
              <a:rPr lang="en-GB" sz="4800" u="sng" dirty="0" smtClean="0">
                <a:latin typeface="Letterjoin-Air Plus 8" panose="02000805000000020003" pitchFamily="50" charset="0"/>
              </a:rPr>
              <a:t>Writing Tasks</a:t>
            </a:r>
            <a:endParaRPr lang="en-GB" sz="4800" u="sng" dirty="0">
              <a:latin typeface="Letterjoin-Air Plus 8" panose="02000805000000020003" pitchFamily="50" charset="0"/>
            </a:endParaRPr>
          </a:p>
        </p:txBody>
      </p:sp>
      <p:sp>
        <p:nvSpPr>
          <p:cNvPr id="3" name="Subtitle 2"/>
          <p:cNvSpPr>
            <a:spLocks noGrp="1"/>
          </p:cNvSpPr>
          <p:nvPr>
            <p:ph type="subTitle" idx="1"/>
          </p:nvPr>
        </p:nvSpPr>
        <p:spPr>
          <a:xfrm>
            <a:off x="1524000" y="1333501"/>
            <a:ext cx="9144000" cy="2472146"/>
          </a:xfrm>
        </p:spPr>
        <p:txBody>
          <a:bodyPr>
            <a:normAutofit fontScale="70000" lnSpcReduction="20000"/>
          </a:bodyPr>
          <a:lstStyle/>
          <a:p>
            <a:r>
              <a:rPr lang="en-GB" dirty="0" smtClean="0">
                <a:latin typeface="Letterjoin-Air Plus 8" panose="02000805000000020003" pitchFamily="50" charset="0"/>
              </a:rPr>
              <a:t>This week we are reading </a:t>
            </a:r>
          </a:p>
          <a:p>
            <a:r>
              <a:rPr lang="en-GB" dirty="0" err="1" smtClean="0">
                <a:latin typeface="Letterjoin-Air Plus 8" panose="02000805000000020003" pitchFamily="50" charset="0"/>
              </a:rPr>
              <a:t>Zog</a:t>
            </a:r>
            <a:r>
              <a:rPr lang="en-GB" dirty="0" smtClean="0">
                <a:latin typeface="Letterjoin-Air Plus 8" panose="02000805000000020003" pitchFamily="50" charset="0"/>
              </a:rPr>
              <a:t> and the Flying Doctors</a:t>
            </a:r>
          </a:p>
          <a:p>
            <a:r>
              <a:rPr lang="en-GB" dirty="0" smtClean="0">
                <a:latin typeface="Letterjoin-Air Plus 8" panose="02000805000000020003" pitchFamily="50" charset="0"/>
              </a:rPr>
              <a:t>by Julia Donaldson.</a:t>
            </a:r>
          </a:p>
          <a:p>
            <a:endParaRPr lang="en-GB" dirty="0" smtClean="0">
              <a:latin typeface="Letterjoin-Air Plus 8" panose="02000805000000020003" pitchFamily="50" charset="0"/>
            </a:endParaRPr>
          </a:p>
          <a:p>
            <a:endParaRPr lang="en-GB" dirty="0" smtClean="0">
              <a:latin typeface="Letterjoin-Air Plus 8" panose="02000805000000020003" pitchFamily="50" charset="0"/>
            </a:endParaRPr>
          </a:p>
          <a:p>
            <a:endParaRPr lang="en-GB" dirty="0" smtClean="0">
              <a:latin typeface="Letterjoin-Air Plus 8" panose="02000805000000020003" pitchFamily="50" charset="0"/>
            </a:endParaRPr>
          </a:p>
          <a:p>
            <a:r>
              <a:rPr lang="en-GB" dirty="0" smtClean="0">
                <a:latin typeface="Letterjoin-Air Plus 8" panose="02000805000000020003" pitchFamily="50" charset="0"/>
              </a:rPr>
              <a:t>If you would like to watch the film version of the story again the link is below:</a:t>
            </a:r>
            <a:endParaRPr lang="en-GB" dirty="0">
              <a:latin typeface="Letterjoin-Air Plus 8" panose="02000805000000020003" pitchFamily="50" charset="0"/>
            </a:endParaRPr>
          </a:p>
        </p:txBody>
      </p:sp>
      <p:sp>
        <p:nvSpPr>
          <p:cNvPr id="4" name="Rectangle 3"/>
          <p:cNvSpPr/>
          <p:nvPr/>
        </p:nvSpPr>
        <p:spPr>
          <a:xfrm>
            <a:off x="2142309" y="4124736"/>
            <a:ext cx="6096000" cy="646331"/>
          </a:xfrm>
          <a:prstGeom prst="rect">
            <a:avLst/>
          </a:prstGeom>
        </p:spPr>
        <p:txBody>
          <a:bodyPr>
            <a:spAutoFit/>
          </a:bodyPr>
          <a:lstStyle/>
          <a:p>
            <a:r>
              <a:rPr lang="en-GB" dirty="0">
                <a:latin typeface="Letterjoin-Air Plus 8" panose="02000805000000020003" pitchFamily="50" charset="0"/>
                <a:hlinkClick r:id="rId2"/>
              </a:rPr>
              <a:t>https://www.bbc.co.uk/iplayer/episode/m000qq5j/zog-and-the-flying-doctors</a:t>
            </a:r>
            <a:endParaRPr lang="en-GB" dirty="0">
              <a:latin typeface="Letterjoin-Air Plus 8" panose="02000805000000020003" pitchFamily="50" charset="0"/>
            </a:endParaRPr>
          </a:p>
        </p:txBody>
      </p:sp>
      <p:pic>
        <p:nvPicPr>
          <p:cNvPr id="6" name="Picture 5"/>
          <p:cNvPicPr>
            <a:picLocks noChangeAspect="1"/>
          </p:cNvPicPr>
          <p:nvPr/>
        </p:nvPicPr>
        <p:blipFill>
          <a:blip r:embed="rId3"/>
          <a:stretch>
            <a:fillRect/>
          </a:stretch>
        </p:blipFill>
        <p:spPr>
          <a:xfrm>
            <a:off x="8481060" y="3805647"/>
            <a:ext cx="2667000" cy="2295525"/>
          </a:xfrm>
          <a:prstGeom prst="rect">
            <a:avLst/>
          </a:prstGeom>
        </p:spPr>
      </p:pic>
    </p:spTree>
    <p:extLst>
      <p:ext uri="{BB962C8B-B14F-4D97-AF65-F5344CB8AC3E}">
        <p14:creationId xmlns:p14="http://schemas.microsoft.com/office/powerpoint/2010/main" val="2494373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853441"/>
            <a:ext cx="10515600" cy="1341120"/>
          </a:xfrm>
        </p:spPr>
        <p:txBody>
          <a:bodyPr/>
          <a:lstStyle/>
          <a:p>
            <a:r>
              <a:rPr lang="en-GB" u="sng" dirty="0" smtClean="0">
                <a:latin typeface="Letterjoin-Air Plus 8" panose="02000805000000020003" pitchFamily="50" charset="0"/>
              </a:rPr>
              <a:t>Writing task</a:t>
            </a:r>
            <a:endParaRPr lang="en-GB" u="sng" dirty="0">
              <a:latin typeface="Letterjoin-Air Plus 8" panose="02000805000000020003" pitchFamily="50" charset="0"/>
            </a:endParaRPr>
          </a:p>
        </p:txBody>
      </p:sp>
      <p:sp>
        <p:nvSpPr>
          <p:cNvPr id="3" name="Text Placeholder 2"/>
          <p:cNvSpPr>
            <a:spLocks noGrp="1"/>
          </p:cNvSpPr>
          <p:nvPr>
            <p:ph type="body" idx="1"/>
          </p:nvPr>
        </p:nvSpPr>
        <p:spPr>
          <a:xfrm>
            <a:off x="831850" y="2508069"/>
            <a:ext cx="10515600" cy="3581581"/>
          </a:xfrm>
        </p:spPr>
        <p:txBody>
          <a:bodyPr/>
          <a:lstStyle/>
          <a:p>
            <a:pPr algn="ctr"/>
            <a:r>
              <a:rPr lang="en-GB" dirty="0" smtClean="0">
                <a:solidFill>
                  <a:schemeClr val="tx1"/>
                </a:solidFill>
                <a:latin typeface="Letterjoin-Air Plus 8" panose="02000805000000020003" pitchFamily="50" charset="0"/>
              </a:rPr>
              <a:t>Today we need to do a special job for the </a:t>
            </a:r>
            <a:r>
              <a:rPr lang="en-GB" dirty="0" smtClean="0">
                <a:solidFill>
                  <a:schemeClr val="tx1"/>
                </a:solidFill>
                <a:latin typeface="Letterjoin-Air Plus 8" panose="02000805000000020003" pitchFamily="50" charset="0"/>
              </a:rPr>
              <a:t>characters</a:t>
            </a:r>
            <a:r>
              <a:rPr lang="en-GB" dirty="0" smtClean="0">
                <a:solidFill>
                  <a:schemeClr val="tx1"/>
                </a:solidFill>
                <a:latin typeface="Letterjoin-Air Plus 8" panose="02000805000000020003" pitchFamily="50" charset="0"/>
              </a:rPr>
              <a:t> </a:t>
            </a:r>
            <a:r>
              <a:rPr lang="en-GB" dirty="0" smtClean="0">
                <a:solidFill>
                  <a:schemeClr val="tx1"/>
                </a:solidFill>
                <a:latin typeface="Letterjoin-Air Plus 8" panose="02000805000000020003" pitchFamily="50" charset="0"/>
              </a:rPr>
              <a:t>in the story. They would like to say thank you to </a:t>
            </a:r>
            <a:r>
              <a:rPr lang="en-GB" dirty="0" err="1" smtClean="0">
                <a:solidFill>
                  <a:schemeClr val="tx1"/>
                </a:solidFill>
                <a:latin typeface="Letterjoin-Air Plus 8" panose="02000805000000020003" pitchFamily="50" charset="0"/>
              </a:rPr>
              <a:t>Zog</a:t>
            </a:r>
            <a:r>
              <a:rPr lang="en-GB" dirty="0" smtClean="0">
                <a:solidFill>
                  <a:schemeClr val="tx1"/>
                </a:solidFill>
                <a:latin typeface="Letterjoin-Air Plus 8" panose="02000805000000020003" pitchFamily="50" charset="0"/>
              </a:rPr>
              <a:t> and the Flying Doctors for caring for them and helping make them better.</a:t>
            </a:r>
          </a:p>
          <a:p>
            <a:pPr algn="ctr"/>
            <a:r>
              <a:rPr lang="en-GB" dirty="0" smtClean="0">
                <a:solidFill>
                  <a:schemeClr val="tx1"/>
                </a:solidFill>
                <a:latin typeface="Letterjoin-Air Plus 8" panose="02000805000000020003" pitchFamily="50" charset="0"/>
              </a:rPr>
              <a:t>Can you write a thank you letter?</a:t>
            </a:r>
            <a:endParaRPr lang="en-GB" dirty="0">
              <a:solidFill>
                <a:schemeClr val="tx1"/>
              </a:solidFill>
              <a:latin typeface="Letterjoin-Air Plus 8" panose="02000805000000020003" pitchFamily="50" charset="0"/>
            </a:endParaRPr>
          </a:p>
          <a:p>
            <a:endParaRPr lang="en-GB"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62611" y="853441"/>
            <a:ext cx="975995" cy="975995"/>
          </a:xfrm>
          <a:prstGeom prst="rect">
            <a:avLst/>
          </a:prstGeom>
        </p:spPr>
      </p:pic>
    </p:spTree>
    <p:extLst>
      <p:ext uri="{BB962C8B-B14F-4D97-AF65-F5344CB8AC3E}">
        <p14:creationId xmlns:p14="http://schemas.microsoft.com/office/powerpoint/2010/main" val="21853726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0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136" y="383178"/>
            <a:ext cx="8412661" cy="1010193"/>
          </a:xfrm>
        </p:spPr>
        <p:txBody>
          <a:bodyPr>
            <a:normAutofit/>
          </a:bodyPr>
          <a:lstStyle/>
          <a:p>
            <a:r>
              <a:rPr lang="en-GB" sz="2800" dirty="0" smtClean="0">
                <a:solidFill>
                  <a:srgbClr val="FF0000"/>
                </a:solidFill>
                <a:latin typeface="Letterjoin-Air Plus 8" panose="02000805000000020003" pitchFamily="50" charset="0"/>
              </a:rPr>
              <a:t>Ideas</a:t>
            </a:r>
            <a:endParaRPr lang="en-GB" sz="2800" dirty="0">
              <a:solidFill>
                <a:srgbClr val="FF0000"/>
              </a:solidFill>
              <a:latin typeface="Letterjoin-Air Plus 8" panose="02000805000000020003" pitchFamily="50" charset="0"/>
            </a:endParaRPr>
          </a:p>
        </p:txBody>
      </p:sp>
      <p:sp>
        <p:nvSpPr>
          <p:cNvPr id="3" name="Text Placeholder 2"/>
          <p:cNvSpPr>
            <a:spLocks noGrp="1"/>
          </p:cNvSpPr>
          <p:nvPr>
            <p:ph type="body" idx="1"/>
          </p:nvPr>
        </p:nvSpPr>
        <p:spPr>
          <a:xfrm>
            <a:off x="731520" y="2368731"/>
            <a:ext cx="10537371" cy="3257006"/>
          </a:xfrm>
        </p:spPr>
        <p:txBody>
          <a:bodyPr>
            <a:normAutofit/>
          </a:bodyPr>
          <a:lstStyle/>
          <a:p>
            <a:r>
              <a:rPr lang="en-GB" dirty="0" smtClean="0">
                <a:solidFill>
                  <a:schemeClr val="tx1"/>
                </a:solidFill>
                <a:latin typeface="Letterjoin-Air Plus 8" panose="02000805000000020003" pitchFamily="50" charset="0"/>
              </a:rPr>
              <a:t>What might the poorly characters want to say to </a:t>
            </a:r>
            <a:r>
              <a:rPr lang="en-GB" dirty="0" err="1" smtClean="0">
                <a:solidFill>
                  <a:schemeClr val="tx1"/>
                </a:solidFill>
                <a:latin typeface="Letterjoin-Air Plus 8" panose="02000805000000020003" pitchFamily="50" charset="0"/>
              </a:rPr>
              <a:t>Zog</a:t>
            </a:r>
            <a:r>
              <a:rPr lang="en-GB" dirty="0" smtClean="0">
                <a:solidFill>
                  <a:schemeClr val="tx1"/>
                </a:solidFill>
                <a:latin typeface="Letterjoin-Air Plus 8" panose="02000805000000020003" pitchFamily="50" charset="0"/>
              </a:rPr>
              <a:t> and the Flying Doctors?  Your letter could be from one character or from them all.</a:t>
            </a:r>
          </a:p>
          <a:p>
            <a:endParaRPr lang="en-GB" dirty="0">
              <a:solidFill>
                <a:schemeClr val="tx1"/>
              </a:solidFill>
              <a:latin typeface="Letterjoin-Air Plus 8" panose="02000805000000020003" pitchFamily="50" charset="0"/>
            </a:endParaRPr>
          </a:p>
          <a:p>
            <a:endParaRPr lang="en-GB" dirty="0">
              <a:solidFill>
                <a:schemeClr val="tx1"/>
              </a:solidFill>
              <a:latin typeface="Letterjoin-Air Plus 8" panose="02000805000000020003" pitchFamily="50" charset="0"/>
            </a:endParaRPr>
          </a:p>
        </p:txBody>
      </p:sp>
      <p:pic>
        <p:nvPicPr>
          <p:cNvPr id="6" name="Picture 5"/>
          <p:cNvPicPr>
            <a:picLocks noChangeAspect="1"/>
          </p:cNvPicPr>
          <p:nvPr/>
        </p:nvPicPr>
        <p:blipFill>
          <a:blip r:embed="rId4"/>
          <a:stretch>
            <a:fillRect/>
          </a:stretch>
        </p:blipFill>
        <p:spPr>
          <a:xfrm>
            <a:off x="731520" y="4072210"/>
            <a:ext cx="2393043" cy="2241505"/>
          </a:xfrm>
          <a:prstGeom prst="rect">
            <a:avLst/>
          </a:prstGeom>
        </p:spPr>
      </p:pic>
      <p:pic>
        <p:nvPicPr>
          <p:cNvPr id="7" name="Picture 6"/>
          <p:cNvPicPr>
            <a:picLocks noChangeAspect="1"/>
          </p:cNvPicPr>
          <p:nvPr/>
        </p:nvPicPr>
        <p:blipFill>
          <a:blip r:embed="rId5"/>
          <a:stretch>
            <a:fillRect/>
          </a:stretch>
        </p:blipFill>
        <p:spPr>
          <a:xfrm>
            <a:off x="3988026" y="4072210"/>
            <a:ext cx="2101624" cy="2635935"/>
          </a:xfrm>
          <a:prstGeom prst="rect">
            <a:avLst/>
          </a:prstGeom>
        </p:spPr>
      </p:pic>
      <p:pic>
        <p:nvPicPr>
          <p:cNvPr id="8" name="Picture 7"/>
          <p:cNvPicPr>
            <a:picLocks noChangeAspect="1"/>
          </p:cNvPicPr>
          <p:nvPr/>
        </p:nvPicPr>
        <p:blipFill>
          <a:blip r:embed="rId6"/>
          <a:stretch>
            <a:fillRect/>
          </a:stretch>
        </p:blipFill>
        <p:spPr>
          <a:xfrm>
            <a:off x="7645876" y="4286209"/>
            <a:ext cx="2066789" cy="2207936"/>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04646" y="1096530"/>
            <a:ext cx="487363" cy="487363"/>
          </a:xfrm>
          <a:prstGeom prst="rect">
            <a:avLst/>
          </a:prstGeom>
        </p:spPr>
      </p:pic>
    </p:spTree>
    <p:extLst>
      <p:ext uri="{BB962C8B-B14F-4D97-AF65-F5344CB8AC3E}">
        <p14:creationId xmlns:p14="http://schemas.microsoft.com/office/powerpoint/2010/main" val="1513834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50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943" y="487680"/>
            <a:ext cx="10389507" cy="836023"/>
          </a:xfrm>
        </p:spPr>
        <p:txBody>
          <a:bodyPr>
            <a:normAutofit fontScale="90000"/>
          </a:bodyPr>
          <a:lstStyle/>
          <a:p>
            <a:r>
              <a:rPr lang="en-GB" u="sng" dirty="0" smtClean="0">
                <a:latin typeface="Letterjoin-Air Plus 8" panose="02000805000000020003" pitchFamily="50" charset="0"/>
              </a:rPr>
              <a:t>Here is an example:</a:t>
            </a:r>
            <a:endParaRPr lang="en-GB" u="sng" dirty="0">
              <a:latin typeface="Letterjoin-Air Plus 8" panose="02000805000000020003" pitchFamily="50" charset="0"/>
            </a:endParaRPr>
          </a:p>
        </p:txBody>
      </p:sp>
      <p:sp>
        <p:nvSpPr>
          <p:cNvPr id="3" name="Text Placeholder 2"/>
          <p:cNvSpPr>
            <a:spLocks noGrp="1"/>
          </p:cNvSpPr>
          <p:nvPr>
            <p:ph type="body" idx="1"/>
          </p:nvPr>
        </p:nvSpPr>
        <p:spPr>
          <a:xfrm>
            <a:off x="831850" y="1515291"/>
            <a:ext cx="10515600" cy="4574359"/>
          </a:xfrm>
        </p:spPr>
        <p:txBody>
          <a:bodyPr/>
          <a:lstStyle/>
          <a:p>
            <a:r>
              <a:rPr lang="en-GB" dirty="0" smtClean="0">
                <a:solidFill>
                  <a:schemeClr val="tx1"/>
                </a:solidFill>
                <a:latin typeface="Letterjoin-Air Plus 8" panose="02000805000000020003" pitchFamily="50" charset="0"/>
              </a:rPr>
              <a:t>Dear </a:t>
            </a:r>
            <a:r>
              <a:rPr lang="en-GB" dirty="0" err="1" smtClean="0">
                <a:solidFill>
                  <a:schemeClr val="tx1"/>
                </a:solidFill>
                <a:latin typeface="Letterjoin-Air Plus 8" panose="02000805000000020003" pitchFamily="50" charset="0"/>
              </a:rPr>
              <a:t>Zog</a:t>
            </a:r>
            <a:r>
              <a:rPr lang="en-GB" dirty="0" smtClean="0">
                <a:solidFill>
                  <a:schemeClr val="tx1"/>
                </a:solidFill>
                <a:latin typeface="Letterjoin-Air Plus 8" panose="02000805000000020003" pitchFamily="50" charset="0"/>
              </a:rPr>
              <a:t> and the Flying Doctors,</a:t>
            </a:r>
          </a:p>
          <a:p>
            <a:endParaRPr lang="en-GB" dirty="0" smtClean="0">
              <a:solidFill>
                <a:schemeClr val="tx1"/>
              </a:solidFill>
              <a:latin typeface="Letterjoin-Air Plus 8" panose="02000805000000020003" pitchFamily="50" charset="0"/>
            </a:endParaRPr>
          </a:p>
          <a:p>
            <a:r>
              <a:rPr lang="en-GB" dirty="0" smtClean="0">
                <a:solidFill>
                  <a:schemeClr val="tx1"/>
                </a:solidFill>
                <a:latin typeface="Letterjoin-Air Plus 8" panose="02000805000000020003" pitchFamily="50" charset="0"/>
              </a:rPr>
              <a:t>I am writing this letter to say thank you so much for helping me to get better. I felt so sad and poorly that I thought I would never be able to roar or play again. Everyone else was too scared to help me because they think my teeth are very sharp and scary but you were very brave. Thank you for making my den nice and warm, this really helped me get better. You are the kindest doctors in the </a:t>
            </a:r>
            <a:r>
              <a:rPr lang="en-GB" dirty="0" smtClean="0">
                <a:solidFill>
                  <a:schemeClr val="tx1"/>
                </a:solidFill>
                <a:latin typeface="Letterjoin-Air Plus 8" panose="02000805000000020003" pitchFamily="50" charset="0"/>
              </a:rPr>
              <a:t>whole land</a:t>
            </a:r>
            <a:r>
              <a:rPr lang="en-GB" dirty="0" smtClean="0">
                <a:solidFill>
                  <a:schemeClr val="tx1"/>
                </a:solidFill>
                <a:latin typeface="Letterjoin-Air Plus 8" panose="02000805000000020003" pitchFamily="50" charset="0"/>
              </a:rPr>
              <a:t>. Keep up the super work.</a:t>
            </a:r>
          </a:p>
          <a:p>
            <a:r>
              <a:rPr lang="en-GB" dirty="0" smtClean="0">
                <a:solidFill>
                  <a:schemeClr val="tx1"/>
                </a:solidFill>
                <a:latin typeface="Letterjoin-Air Plus 8" panose="02000805000000020003" pitchFamily="50" charset="0"/>
              </a:rPr>
              <a:t>From </a:t>
            </a:r>
          </a:p>
          <a:p>
            <a:r>
              <a:rPr lang="en-GB" dirty="0" smtClean="0">
                <a:solidFill>
                  <a:schemeClr val="tx1"/>
                </a:solidFill>
                <a:latin typeface="Letterjoin-Air Plus 8" panose="02000805000000020003" pitchFamily="50" charset="0"/>
              </a:rPr>
              <a:t>The Lion x</a:t>
            </a:r>
            <a:endParaRPr lang="en-GB" dirty="0">
              <a:solidFill>
                <a:schemeClr val="tx1"/>
              </a:solidFill>
              <a:latin typeface="Letterjoin-Air Plus 8" panose="02000805000000020003" pitchFamily="50" charset="0"/>
            </a:endParaRPr>
          </a:p>
        </p:txBody>
      </p:sp>
      <p:pic>
        <p:nvPicPr>
          <p:cNvPr id="4" name="Picture 3"/>
          <p:cNvPicPr>
            <a:picLocks noChangeAspect="1"/>
          </p:cNvPicPr>
          <p:nvPr/>
        </p:nvPicPr>
        <p:blipFill>
          <a:blip r:embed="rId4"/>
          <a:stretch>
            <a:fillRect/>
          </a:stretch>
        </p:blipFill>
        <p:spPr>
          <a:xfrm>
            <a:off x="8516984" y="4886373"/>
            <a:ext cx="1698170" cy="1590634"/>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04325" y="932134"/>
            <a:ext cx="793115" cy="793115"/>
          </a:xfrm>
          <a:prstGeom prst="rect">
            <a:avLst/>
          </a:prstGeom>
        </p:spPr>
      </p:pic>
    </p:spTree>
    <p:extLst>
      <p:ext uri="{BB962C8B-B14F-4D97-AF65-F5344CB8AC3E}">
        <p14:creationId xmlns:p14="http://schemas.microsoft.com/office/powerpoint/2010/main" val="9169341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82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522514"/>
            <a:ext cx="10515600" cy="1114697"/>
          </a:xfrm>
        </p:spPr>
        <p:txBody>
          <a:bodyPr>
            <a:normAutofit fontScale="90000"/>
          </a:bodyPr>
          <a:lstStyle/>
          <a:p>
            <a:r>
              <a:rPr lang="en-GB" u="sng" dirty="0" smtClean="0">
                <a:latin typeface="Letterjoin-Air Plus 8" panose="02000805000000020003" pitchFamily="50" charset="0"/>
              </a:rPr>
              <a:t>Super writing checklist:</a:t>
            </a:r>
            <a:endParaRPr lang="en-GB" u="sng" dirty="0">
              <a:latin typeface="Letterjoin-Air Plus 8" panose="02000805000000020003" pitchFamily="50" charset="0"/>
            </a:endParaRPr>
          </a:p>
        </p:txBody>
      </p:sp>
      <p:sp>
        <p:nvSpPr>
          <p:cNvPr id="3" name="Text Placeholder 2"/>
          <p:cNvSpPr>
            <a:spLocks noGrp="1"/>
          </p:cNvSpPr>
          <p:nvPr>
            <p:ph type="body" idx="1"/>
          </p:nvPr>
        </p:nvSpPr>
        <p:spPr>
          <a:xfrm>
            <a:off x="901519" y="1881051"/>
            <a:ext cx="10515600" cy="2760618"/>
          </a:xfrm>
        </p:spPr>
        <p:txBody>
          <a:bodyPr>
            <a:noAutofit/>
          </a:bodyPr>
          <a:lstStyle/>
          <a:p>
            <a:pPr marL="342900" indent="-342900">
              <a:buFont typeface="Arial" panose="020B0604020202020204" pitchFamily="34" charset="0"/>
              <a:buChar char="•"/>
            </a:pPr>
            <a:r>
              <a:rPr lang="en-GB" dirty="0" smtClean="0">
                <a:solidFill>
                  <a:schemeClr val="tx1"/>
                </a:solidFill>
                <a:latin typeface="Letterjoin-Air Plus 8" panose="02000805000000020003" pitchFamily="50" charset="0"/>
              </a:rPr>
              <a:t>Capital letters to begin each sentence and for names</a:t>
            </a:r>
            <a:endParaRPr lang="en-GB" dirty="0">
              <a:solidFill>
                <a:schemeClr val="tx1"/>
              </a:solidFill>
              <a:latin typeface="Letterjoin-Air Plus 8" panose="02000805000000020003" pitchFamily="50" charset="0"/>
            </a:endParaRPr>
          </a:p>
          <a:p>
            <a:pPr marL="342900" indent="-342900">
              <a:buFont typeface="Arial" panose="020B0604020202020204" pitchFamily="34" charset="0"/>
              <a:buChar char="•"/>
            </a:pPr>
            <a:r>
              <a:rPr lang="en-GB" dirty="0" smtClean="0">
                <a:solidFill>
                  <a:schemeClr val="tx1"/>
                </a:solidFill>
                <a:latin typeface="Letterjoin-Air Plus 8" panose="02000805000000020003" pitchFamily="50" charset="0"/>
              </a:rPr>
              <a:t>Finger spaces</a:t>
            </a:r>
          </a:p>
          <a:p>
            <a:pPr marL="342900" indent="-342900">
              <a:buFont typeface="Arial" panose="020B0604020202020204" pitchFamily="34" charset="0"/>
              <a:buChar char="•"/>
            </a:pPr>
            <a:r>
              <a:rPr lang="en-GB" dirty="0" smtClean="0">
                <a:solidFill>
                  <a:schemeClr val="tx1"/>
                </a:solidFill>
                <a:latin typeface="Letterjoin-Air Plus 8" panose="02000805000000020003" pitchFamily="50" charset="0"/>
              </a:rPr>
              <a:t>Neat letters that are formed correctly</a:t>
            </a:r>
          </a:p>
          <a:p>
            <a:pPr marL="342900" indent="-342900">
              <a:buFont typeface="Arial" panose="020B0604020202020204" pitchFamily="34" charset="0"/>
              <a:buChar char="•"/>
            </a:pPr>
            <a:r>
              <a:rPr lang="en-GB" dirty="0" smtClean="0">
                <a:solidFill>
                  <a:schemeClr val="tx1"/>
                </a:solidFill>
                <a:latin typeface="Letterjoin-Air Plus 8" panose="02000805000000020003" pitchFamily="50" charset="0"/>
              </a:rPr>
              <a:t>Exciting words</a:t>
            </a:r>
          </a:p>
          <a:p>
            <a:pPr marL="342900" indent="-342900">
              <a:buFont typeface="Arial" panose="020B0604020202020204" pitchFamily="34" charset="0"/>
              <a:buChar char="•"/>
            </a:pPr>
            <a:r>
              <a:rPr lang="en-GB" dirty="0" smtClean="0">
                <a:solidFill>
                  <a:schemeClr val="tx1"/>
                </a:solidFill>
                <a:latin typeface="Letterjoin-Air Plus 8" panose="02000805000000020003" pitchFamily="50" charset="0"/>
              </a:rPr>
              <a:t>Full stops to end each sentence</a:t>
            </a:r>
          </a:p>
          <a:p>
            <a:pPr marL="342900" indent="-342900">
              <a:buFont typeface="Arial" panose="020B0604020202020204" pitchFamily="34" charset="0"/>
              <a:buChar char="•"/>
            </a:pPr>
            <a:r>
              <a:rPr lang="en-GB" dirty="0" smtClean="0">
                <a:solidFill>
                  <a:schemeClr val="tx1"/>
                </a:solidFill>
                <a:latin typeface="Letterjoin-Air Plus 8" panose="02000805000000020003" pitchFamily="50" charset="0"/>
              </a:rPr>
              <a:t>Keep reading your work to check that it makes sense</a:t>
            </a:r>
          </a:p>
          <a:p>
            <a:pPr marL="342900" indent="-342900">
              <a:buFont typeface="Arial" panose="020B0604020202020204" pitchFamily="34" charset="0"/>
              <a:buChar char="•"/>
            </a:pPr>
            <a:endParaRPr lang="en-GB" dirty="0">
              <a:solidFill>
                <a:schemeClr val="tx1"/>
              </a:solidFill>
              <a:latin typeface="Letterjoin-Air Plus 8" panose="02000805000000020003" pitchFamily="50" charset="0"/>
            </a:endParaRPr>
          </a:p>
          <a:p>
            <a:r>
              <a:rPr lang="en-GB" dirty="0" smtClean="0">
                <a:solidFill>
                  <a:schemeClr val="tx1"/>
                </a:solidFill>
                <a:latin typeface="Letterjoin-Air Plus 8" panose="02000805000000020003" pitchFamily="50" charset="0"/>
              </a:rPr>
              <a:t>Remember a letter starts with   Dear……. and ends with From…….</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308828" y="2688137"/>
            <a:ext cx="487363" cy="487363"/>
          </a:xfrm>
          <a:prstGeom prst="rect">
            <a:avLst/>
          </a:prstGeom>
        </p:spPr>
      </p:pic>
    </p:spTree>
    <p:extLst>
      <p:ext uri="{BB962C8B-B14F-4D97-AF65-F5344CB8AC3E}">
        <p14:creationId xmlns:p14="http://schemas.microsoft.com/office/powerpoint/2010/main" val="42233552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62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8425" y="1028700"/>
            <a:ext cx="8477250" cy="4524315"/>
          </a:xfrm>
          <a:prstGeom prst="rect">
            <a:avLst/>
          </a:prstGeom>
          <a:noFill/>
        </p:spPr>
        <p:txBody>
          <a:bodyPr wrap="square" rtlCol="0">
            <a:spAutoFit/>
          </a:bodyPr>
          <a:lstStyle/>
          <a:p>
            <a:r>
              <a:rPr lang="en-GB" sz="2400" dirty="0" smtClean="0">
                <a:latin typeface="Letterjoin-Air Plus 8" panose="02000805000000020003" pitchFamily="50" charset="0"/>
              </a:rPr>
              <a:t>Remember </a:t>
            </a:r>
            <a:r>
              <a:rPr lang="en-GB" sz="2400" dirty="0">
                <a:latin typeface="Letterjoin-Air Plus 8" panose="02000805000000020003" pitchFamily="50" charset="0"/>
              </a:rPr>
              <a:t>I</a:t>
            </a:r>
            <a:r>
              <a:rPr lang="en-GB" sz="2400" dirty="0" smtClean="0">
                <a:latin typeface="Letterjoin-Air Plus 8" panose="02000805000000020003" pitchFamily="50" charset="0"/>
              </a:rPr>
              <a:t> love to see your work:</a:t>
            </a:r>
          </a:p>
          <a:p>
            <a:endParaRPr lang="en-GB" sz="2400" dirty="0" smtClean="0">
              <a:latin typeface="Letterjoin-Air Plus 8" panose="02000805000000020003" pitchFamily="50" charset="0"/>
            </a:endParaRPr>
          </a:p>
          <a:p>
            <a:r>
              <a:rPr lang="en-GB" sz="2400" dirty="0">
                <a:latin typeface="Letterjoin-Air Plus 8" panose="02000805000000020003" pitchFamily="50" charset="0"/>
              </a:rPr>
              <a:t> </a:t>
            </a:r>
            <a:r>
              <a:rPr lang="en-GB" sz="2400" dirty="0" smtClean="0">
                <a:latin typeface="Letterjoin-Air Plus 8" panose="02000805000000020003" pitchFamily="50" charset="0"/>
              </a:rPr>
              <a:t>You can use Purple Mash to type your work. I have set you a ‘To Do’ for this task.</a:t>
            </a:r>
          </a:p>
          <a:p>
            <a:endParaRPr lang="en-GB" sz="2400" dirty="0" smtClean="0">
              <a:latin typeface="Letterjoin-Air Plus 8" panose="02000805000000020003" pitchFamily="50" charset="0"/>
            </a:endParaRPr>
          </a:p>
          <a:p>
            <a:r>
              <a:rPr lang="en-GB" sz="2400" dirty="0" smtClean="0">
                <a:latin typeface="Letterjoin-Air Plus 8" panose="02000805000000020003" pitchFamily="50" charset="0"/>
              </a:rPr>
              <a:t>Or you can write on paper and send a picture to me on my email address:</a:t>
            </a:r>
          </a:p>
          <a:p>
            <a:endParaRPr lang="en-GB" sz="2400" dirty="0" smtClean="0">
              <a:latin typeface="Letterjoin-Air Plus 8" panose="02000805000000020003" pitchFamily="50" charset="0"/>
            </a:endParaRPr>
          </a:p>
          <a:p>
            <a:pPr lvl="0"/>
            <a:r>
              <a:rPr lang="en-US" altLang="en-US" sz="2400" dirty="0" smtClean="0">
                <a:solidFill>
                  <a:srgbClr val="5F5F5F"/>
                </a:solidFill>
                <a:latin typeface="Letter-join Plus 8" panose="02000505000000020003" pitchFamily="50" charset="0"/>
                <a:hlinkClick r:id="rId4"/>
              </a:rPr>
              <a:t>s.hiley@worthvalleyprimary.co.uk</a:t>
            </a:r>
            <a:endParaRPr lang="en-US" altLang="en-US" sz="2400" dirty="0" smtClean="0">
              <a:solidFill>
                <a:srgbClr val="5F5F5F"/>
              </a:solidFill>
              <a:latin typeface="Letter-join Plus 8" panose="02000505000000020003" pitchFamily="50" charset="0"/>
            </a:endParaRPr>
          </a:p>
          <a:p>
            <a:pPr lvl="0"/>
            <a:endParaRPr lang="en-US" altLang="en-US" sz="2400" dirty="0" smtClean="0">
              <a:solidFill>
                <a:srgbClr val="5F5F5F"/>
              </a:solidFill>
              <a:latin typeface="Letter-join Plus 8" panose="02000505000000020003" pitchFamily="50" charset="0"/>
            </a:endParaRPr>
          </a:p>
          <a:p>
            <a:pPr lvl="0"/>
            <a:endParaRPr lang="en-US" altLang="en-US" sz="2400" dirty="0">
              <a:solidFill>
                <a:srgbClr val="5F5F5F"/>
              </a:solidFill>
              <a:latin typeface="Letter-join Plus 8" panose="02000505000000020003" pitchFamily="50" charset="0"/>
            </a:endParaRPr>
          </a:p>
          <a:p>
            <a:endParaRPr lang="en-GB" sz="2400" dirty="0">
              <a:latin typeface="Letterjoin-Air Plus 8" panose="02000805000000020003" pitchFamily="50" charset="0"/>
            </a:endParaRPr>
          </a:p>
        </p:txBody>
      </p:sp>
      <p:pic>
        <p:nvPicPr>
          <p:cNvPr id="5" name="Picture 4"/>
          <p:cNvPicPr>
            <a:picLocks noChangeAspect="1"/>
          </p:cNvPicPr>
          <p:nvPr/>
        </p:nvPicPr>
        <p:blipFill>
          <a:blip r:embed="rId5"/>
          <a:stretch>
            <a:fillRect/>
          </a:stretch>
        </p:blipFill>
        <p:spPr>
          <a:xfrm>
            <a:off x="8481060" y="3805647"/>
            <a:ext cx="2667000" cy="2295525"/>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538016" y="4804320"/>
            <a:ext cx="487363" cy="487363"/>
          </a:xfrm>
          <a:prstGeom prst="rect">
            <a:avLst/>
          </a:prstGeom>
        </p:spPr>
      </p:pic>
    </p:spTree>
    <p:extLst>
      <p:ext uri="{BB962C8B-B14F-4D97-AF65-F5344CB8AC3E}">
        <p14:creationId xmlns:p14="http://schemas.microsoft.com/office/powerpoint/2010/main" val="24403923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10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953</TotalTime>
  <Words>403</Words>
  <Application>Microsoft Office PowerPoint</Application>
  <PresentationFormat>Widescreen</PresentationFormat>
  <Paragraphs>61</Paragraphs>
  <Slides>9</Slides>
  <Notes>0</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Letter-join Plus 8</vt:lpstr>
      <vt:lpstr>Letterjoin-Air Plus 8</vt:lpstr>
      <vt:lpstr>Office Theme</vt:lpstr>
      <vt:lpstr>Thursday 11th February 2021</vt:lpstr>
      <vt:lpstr>Handwriting</vt:lpstr>
      <vt:lpstr>Can you knock  our socks off with your neat writing? </vt:lpstr>
      <vt:lpstr>Writing Tasks</vt:lpstr>
      <vt:lpstr>Writing task</vt:lpstr>
      <vt:lpstr>Ideas</vt:lpstr>
      <vt:lpstr>Here is an example:</vt:lpstr>
      <vt:lpstr>Super writing checklist:</vt:lpstr>
      <vt:lpstr>PowerPoint Presentation</vt:lpstr>
    </vt:vector>
  </TitlesOfParts>
  <Company>Worth Valley Primary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11th January 2021</dc:title>
  <dc:creator>s.hiley</dc:creator>
  <cp:lastModifiedBy>s.hiley</cp:lastModifiedBy>
  <cp:revision>51</cp:revision>
  <dcterms:created xsi:type="dcterms:W3CDTF">2021-01-10T15:35:41Z</dcterms:created>
  <dcterms:modified xsi:type="dcterms:W3CDTF">2021-02-09T22:15:28Z</dcterms:modified>
</cp:coreProperties>
</file>