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7" r:id="rId17"/>
  </p:sldIdLst>
  <p:sldSz cx="9144000" cy="6858000" type="screen4x3"/>
  <p:notesSz cx="6858000" cy="9144000"/>
  <p:embeddedFontLst>
    <p:embeddedFont>
      <p:font typeface="Roboto" panose="020B0604020202020204" charset="0"/>
      <p:regular r:id="rId20"/>
      <p:bold r:id="rId21"/>
      <p:italic r:id="rId22"/>
    </p:embeddedFont>
    <p:embeddedFont>
      <p:font typeface="Twinkl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84C"/>
    <a:srgbClr val="FFE864"/>
    <a:srgbClr val="060606"/>
    <a:srgbClr val="FDD182"/>
    <a:srgbClr val="E5C800"/>
    <a:srgbClr val="E94E13"/>
    <a:srgbClr val="B9D36E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topics/topics-organised-events/topics-organised-events-fairtrade-fortnigh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topics/topics-organised-events/topics-organised-events-fairtrade-fortnigh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D9C942C-A14C-497E-BD22-A7D64045711E}"/>
              </a:ext>
            </a:extLst>
          </p:cNvPr>
          <p:cNvSpPr/>
          <p:nvPr/>
        </p:nvSpPr>
        <p:spPr>
          <a:xfrm>
            <a:off x="0" y="5143500"/>
            <a:ext cx="2268415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3B9B-2B69-415A-BCFC-A6D3372B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Fairtrade is about: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5080-B571-411E-A8ED-9E2BECD65CD9}"/>
              </a:ext>
            </a:extLst>
          </p:cNvPr>
          <p:cNvSpPr/>
          <p:nvPr/>
        </p:nvSpPr>
        <p:spPr>
          <a:xfrm>
            <a:off x="703385" y="1573823"/>
            <a:ext cx="7737230" cy="4000500"/>
          </a:xfrm>
          <a:prstGeom prst="rect">
            <a:avLst/>
          </a:prstGeom>
          <a:solidFill>
            <a:schemeClr val="bg1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Better prices for crops.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Better working conditions (workers are treated well and children are sent to school).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Keeping farming sustainable (keeping farming going at a certain level for a long period of time).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Fair terms of trade (selling goods) for farmers and workers in 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poorer countries.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Extra money is usually put into things that help the local community such as bicycles to get to work or wells to provide water.</a:t>
            </a:r>
          </a:p>
        </p:txBody>
      </p:sp>
    </p:spTree>
    <p:extLst>
      <p:ext uri="{BB962C8B-B14F-4D97-AF65-F5344CB8AC3E}">
        <p14:creationId xmlns:p14="http://schemas.microsoft.com/office/powerpoint/2010/main" val="361528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62C83-363E-422A-A3E9-DFDF7120E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9" t="7863" r="4380" b="40285"/>
          <a:stretch/>
        </p:blipFill>
        <p:spPr>
          <a:xfrm>
            <a:off x="4324838" y="2521626"/>
            <a:ext cx="3008923" cy="3556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2FE634-834D-46F8-8387-6AD1B1F2D97C}"/>
              </a:ext>
            </a:extLst>
          </p:cNvPr>
          <p:cNvSpPr/>
          <p:nvPr/>
        </p:nvSpPr>
        <p:spPr>
          <a:xfrm>
            <a:off x="1025582" y="815543"/>
            <a:ext cx="2411233" cy="2411233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If something is traded fairly this symbol will be on it.</a:t>
            </a:r>
          </a:p>
        </p:txBody>
      </p:sp>
    </p:spTree>
    <p:extLst>
      <p:ext uri="{BB962C8B-B14F-4D97-AF65-F5344CB8AC3E}">
        <p14:creationId xmlns:p14="http://schemas.microsoft.com/office/powerpoint/2010/main" val="349378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arm8.staticflickr.com/7189/6955937735_3ab58b4dba_b.jpg">
            <a:extLst>
              <a:ext uri="{FF2B5EF4-FFF2-40B4-BE49-F238E27FC236}">
                <a16:creationId xmlns:a16="http://schemas.microsoft.com/office/drawing/2014/main" id="{4293E571-4F62-4A7C-8DED-652DE130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72" y="2000131"/>
            <a:ext cx="6053856" cy="3641174"/>
          </a:xfrm>
          <a:prstGeom prst="roundRect">
            <a:avLst>
              <a:gd name="adj" fmla="val 0"/>
            </a:avLst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E54DC66-4337-493D-8BBB-79C71C9123DA}"/>
              </a:ext>
            </a:extLst>
          </p:cNvPr>
          <p:cNvSpPr/>
          <p:nvPr/>
        </p:nvSpPr>
        <p:spPr>
          <a:xfrm>
            <a:off x="614356" y="585876"/>
            <a:ext cx="2111260" cy="2111260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Can you spot any fair trade logos?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25E4F-51BB-43C9-8D07-CF86CEB1D250}"/>
              </a:ext>
            </a:extLst>
          </p:cNvPr>
          <p:cNvSpPr/>
          <p:nvPr/>
        </p:nvSpPr>
        <p:spPr>
          <a:xfrm>
            <a:off x="1545072" y="5694057"/>
            <a:ext cx="60538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" dirty="0"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600" dirty="0" err="1">
                <a:latin typeface="Roboto" panose="02000000000000000000" pitchFamily="2" charset="0"/>
                <a:ea typeface="Roboto" panose="02000000000000000000" pitchFamily="2" charset="0"/>
              </a:rPr>
              <a:t>gbcarmelite</a:t>
            </a:r>
            <a:r>
              <a:rPr lang="en-GB" sz="600" dirty="0">
                <a:latin typeface="Roboto" panose="02000000000000000000" pitchFamily="2" charset="0"/>
                <a:ea typeface="Roboto" panose="02000000000000000000" pitchFamily="2" charset="0"/>
              </a:rPr>
              <a:t>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99275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44C60CF-237D-4280-8480-BB0A34FAA727}"/>
              </a:ext>
            </a:extLst>
          </p:cNvPr>
          <p:cNvSpPr/>
          <p:nvPr/>
        </p:nvSpPr>
        <p:spPr>
          <a:xfrm>
            <a:off x="821712" y="819943"/>
            <a:ext cx="2290765" cy="2290765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is traded fairly?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5080-B571-411E-A8ED-9E2BECD65CD9}"/>
              </a:ext>
            </a:extLst>
          </p:cNvPr>
          <p:cNvSpPr/>
          <p:nvPr/>
        </p:nvSpPr>
        <p:spPr>
          <a:xfrm>
            <a:off x="821712" y="2736176"/>
            <a:ext cx="1578588" cy="2901462"/>
          </a:xfrm>
          <a:prstGeom prst="rect">
            <a:avLst/>
          </a:prstGeom>
          <a:solidFill>
            <a:schemeClr val="bg1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Coffee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Bananas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Chocolate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Sugar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Tea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Honey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Cotton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77320-6F76-4A00-A87F-8B7BF0F721EB}"/>
              </a:ext>
            </a:extLst>
          </p:cNvPr>
          <p:cNvSpPr/>
          <p:nvPr/>
        </p:nvSpPr>
        <p:spPr>
          <a:xfrm>
            <a:off x="2615341" y="3275134"/>
            <a:ext cx="1728057" cy="2532184"/>
          </a:xfrm>
          <a:prstGeom prst="rect">
            <a:avLst/>
          </a:prstGeom>
          <a:solidFill>
            <a:schemeClr val="bg1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Wine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Fruit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Flowers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Gold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Handicrafts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Nuts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D86A2E-DF2D-4F63-8A7E-9D2FE9A63BF5}"/>
              </a:ext>
            </a:extLst>
          </p:cNvPr>
          <p:cNvSpPr/>
          <p:nvPr/>
        </p:nvSpPr>
        <p:spPr>
          <a:xfrm>
            <a:off x="4382595" y="1129441"/>
            <a:ext cx="2229219" cy="2229219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Where does it come from?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EF1CE2-439D-4266-8B9C-FDA0E969F090}"/>
              </a:ext>
            </a:extLst>
          </p:cNvPr>
          <p:cNvSpPr/>
          <p:nvPr/>
        </p:nvSpPr>
        <p:spPr>
          <a:xfrm>
            <a:off x="5854936" y="2730012"/>
            <a:ext cx="2150088" cy="1397976"/>
          </a:xfrm>
          <a:prstGeom prst="rect">
            <a:avLst/>
          </a:prstGeom>
          <a:solidFill>
            <a:schemeClr val="bg1"/>
          </a:solidFill>
          <a:ln w="38100">
            <a:solidFill>
              <a:srgbClr val="FFE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Africa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Asia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Latin America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429FB7-DDA6-48C2-8E42-3F6FE2C685C7}"/>
              </a:ext>
            </a:extLst>
          </p:cNvPr>
          <p:cNvSpPr/>
          <p:nvPr/>
        </p:nvSpPr>
        <p:spPr>
          <a:xfrm>
            <a:off x="4943288" y="4729771"/>
            <a:ext cx="3337051" cy="998788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ysClr val="windowText" lastClr="000000"/>
                </a:solidFill>
              </a:rPr>
              <a:t>Have you eaten any of 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these foods today?</a:t>
            </a:r>
          </a:p>
        </p:txBody>
      </p:sp>
    </p:spTree>
    <p:extLst>
      <p:ext uri="{BB962C8B-B14F-4D97-AF65-F5344CB8AC3E}">
        <p14:creationId xmlns:p14="http://schemas.microsoft.com/office/powerpoint/2010/main" val="387694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3B9B-2B69-415A-BCFC-A6D3372B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Fairtrade Fortnight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154A9-1BC8-4490-8724-F9D7DACC023E}"/>
              </a:ext>
            </a:extLst>
          </p:cNvPr>
          <p:cNvSpPr/>
          <p:nvPr/>
        </p:nvSpPr>
        <p:spPr>
          <a:xfrm>
            <a:off x="698620" y="1473201"/>
            <a:ext cx="7737230" cy="994306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Fairtrade Fortnight is a unique campaign that aims to transform the banana industry to ensure the people in the supply chain and the millions of struggling banana farmers and workers, get a fair deal.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92C668-1CB7-4DB1-A38A-600D582246E1}"/>
              </a:ext>
            </a:extLst>
          </p:cNvPr>
          <p:cNvSpPr/>
          <p:nvPr/>
        </p:nvSpPr>
        <p:spPr>
          <a:xfrm>
            <a:off x="698620" y="2696461"/>
            <a:ext cx="7737230" cy="649653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1 in 3 British bananas are fair trade but there is still a serious problem at the heart of the banana business.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2C45C-680E-476B-9258-2DBD743984CD}"/>
              </a:ext>
            </a:extLst>
          </p:cNvPr>
          <p:cNvSpPr/>
          <p:nvPr/>
        </p:nvSpPr>
        <p:spPr>
          <a:xfrm>
            <a:off x="698620" y="3575068"/>
            <a:ext cx="7737230" cy="649653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Many banana farmers and workers have had their earnings cut as banana prices go down in the UK.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51AEF-EB52-409E-86DE-948DE574FF64}"/>
              </a:ext>
            </a:extLst>
          </p:cNvPr>
          <p:cNvSpPr/>
          <p:nvPr/>
        </p:nvSpPr>
        <p:spPr>
          <a:xfrm>
            <a:off x="698620" y="4451900"/>
            <a:ext cx="7737230" cy="649653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Supermarkets want to pay as little as possible for bananas to offer us the lowest prices but this puts pressure on workers and farmers.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E112CB-A95F-456A-BA12-955604E0FA05}"/>
              </a:ext>
            </a:extLst>
          </p:cNvPr>
          <p:cNvSpPr/>
          <p:nvPr/>
        </p:nvSpPr>
        <p:spPr>
          <a:xfrm>
            <a:off x="698620" y="5328732"/>
            <a:ext cx="7737230" cy="649653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Fairtrade wants to make pricing work for both consumers and farmers. It is time for the government to help end these unfair prices.</a:t>
            </a:r>
          </a:p>
        </p:txBody>
      </p:sp>
    </p:spTree>
    <p:extLst>
      <p:ext uri="{BB962C8B-B14F-4D97-AF65-F5344CB8AC3E}">
        <p14:creationId xmlns:p14="http://schemas.microsoft.com/office/powerpoint/2010/main" val="14292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825EB1D-5F7B-4B93-AD89-C87FCC8D5A1E}"/>
              </a:ext>
            </a:extLst>
          </p:cNvPr>
          <p:cNvSpPr/>
          <p:nvPr/>
        </p:nvSpPr>
        <p:spPr>
          <a:xfrm>
            <a:off x="4853353" y="3152413"/>
            <a:ext cx="2852733" cy="2852733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83B9B-2B69-415A-BCFC-A6D3372B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do to help?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649A54-1D89-4765-92DB-F78E45C8868B}"/>
              </a:ext>
            </a:extLst>
          </p:cNvPr>
          <p:cNvSpPr/>
          <p:nvPr/>
        </p:nvSpPr>
        <p:spPr>
          <a:xfrm>
            <a:off x="1069087" y="1672798"/>
            <a:ext cx="4297794" cy="4218049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Buy bananas and other products that have the Fairtrade symbol on them. If you do this, you know that a fair price has been paid to the workers. Over 4,500 different Fairtrade products are now available to UK shoppers.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15586-E430-4422-B6A7-647365373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71" y="3512683"/>
            <a:ext cx="3209026" cy="21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7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05F04B1-F0F7-42EE-9188-D7200FB8F7CD}"/>
              </a:ext>
            </a:extLst>
          </p:cNvPr>
          <p:cNvSpPr/>
          <p:nvPr/>
        </p:nvSpPr>
        <p:spPr>
          <a:xfrm>
            <a:off x="0" y="5143500"/>
            <a:ext cx="2268415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DF4335-9D37-423C-A32F-2681466DC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37" y="1409025"/>
            <a:ext cx="6059925" cy="403994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EC0BD5-F0B4-47F1-8243-B2EBCF729C3D}"/>
              </a:ext>
            </a:extLst>
          </p:cNvPr>
          <p:cNvSpPr/>
          <p:nvPr/>
        </p:nvSpPr>
        <p:spPr>
          <a:xfrm>
            <a:off x="5898532" y="3601635"/>
            <a:ext cx="2657417" cy="2657417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Who should have a piece of chocolate?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588050" y="595737"/>
            <a:ext cx="2250830" cy="2250830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is fair?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C1EBC-AA71-40E4-8C34-135306EEF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72" y="1771534"/>
            <a:ext cx="6053854" cy="40359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6250296" y="885883"/>
            <a:ext cx="2250830" cy="2250830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Lots of things are unfair.</a:t>
            </a:r>
          </a:p>
        </p:txBody>
      </p:sp>
    </p:spTree>
    <p:extLst>
      <p:ext uri="{BB962C8B-B14F-4D97-AF65-F5344CB8AC3E}">
        <p14:creationId xmlns:p14="http://schemas.microsoft.com/office/powerpoint/2010/main" val="298555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8A204-4CF9-4400-BC51-F5EDF169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39" y="1771534"/>
            <a:ext cx="6108721" cy="40359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EC0BD5-F0B4-47F1-8243-B2EBCF729C3D}"/>
              </a:ext>
            </a:extLst>
          </p:cNvPr>
          <p:cNvSpPr/>
          <p:nvPr/>
        </p:nvSpPr>
        <p:spPr>
          <a:xfrm>
            <a:off x="658316" y="612251"/>
            <a:ext cx="2878295" cy="2878295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Everyone has something unfair happen to them. It is part of life.</a:t>
            </a:r>
          </a:p>
        </p:txBody>
      </p:sp>
    </p:spTree>
    <p:extLst>
      <p:ext uri="{BB962C8B-B14F-4D97-AF65-F5344CB8AC3E}">
        <p14:creationId xmlns:p14="http://schemas.microsoft.com/office/powerpoint/2010/main" val="1313112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502B10-87A6-4A76-8761-A0069B373AA9}"/>
              </a:ext>
            </a:extLst>
          </p:cNvPr>
          <p:cNvGrpSpPr/>
          <p:nvPr/>
        </p:nvGrpSpPr>
        <p:grpSpPr>
          <a:xfrm>
            <a:off x="1545072" y="1771533"/>
            <a:ext cx="6053854" cy="4035903"/>
            <a:chOff x="1545072" y="1771533"/>
            <a:chExt cx="6053854" cy="40359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5D757B-614E-43E2-A63B-737016A8C215}"/>
                </a:ext>
              </a:extLst>
            </p:cNvPr>
            <p:cNvSpPr/>
            <p:nvPr/>
          </p:nvSpPr>
          <p:spPr>
            <a:xfrm>
              <a:off x="1545072" y="1771534"/>
              <a:ext cx="6053854" cy="4035902"/>
            </a:xfrm>
            <a:prstGeom prst="rect">
              <a:avLst/>
            </a:prstGeom>
            <a:solidFill>
              <a:srgbClr val="06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E71040-797C-4832-B8EA-32599942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447" y="1771533"/>
              <a:ext cx="3937106" cy="403590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6540553" y="885883"/>
            <a:ext cx="1944135" cy="1944135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world is not fair.</a:t>
            </a:r>
          </a:p>
        </p:txBody>
      </p:sp>
    </p:spTree>
    <p:extLst>
      <p:ext uri="{BB962C8B-B14F-4D97-AF65-F5344CB8AC3E}">
        <p14:creationId xmlns:p14="http://schemas.microsoft.com/office/powerpoint/2010/main" val="158347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CD19B8-F9B2-4704-8A52-3EBF8A253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39" y="1750863"/>
            <a:ext cx="6108721" cy="40565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EC0BD5-F0B4-47F1-8243-B2EBCF729C3D}"/>
              </a:ext>
            </a:extLst>
          </p:cNvPr>
          <p:cNvSpPr/>
          <p:nvPr/>
        </p:nvSpPr>
        <p:spPr>
          <a:xfrm>
            <a:off x="658317" y="612252"/>
            <a:ext cx="2427784" cy="2427784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Where you are born can affect how rich or poor you are.</a:t>
            </a:r>
          </a:p>
        </p:txBody>
      </p:sp>
    </p:spTree>
    <p:extLst>
      <p:ext uri="{BB962C8B-B14F-4D97-AF65-F5344CB8AC3E}">
        <p14:creationId xmlns:p14="http://schemas.microsoft.com/office/powerpoint/2010/main" val="197176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DA8079-EB6B-4E58-8144-9DD96EB92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72" y="1771531"/>
            <a:ext cx="6053854" cy="40201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588050" y="630906"/>
            <a:ext cx="2717858" cy="2717858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When a person is born poor they grow crops to live. But no one will give them a fair price.</a:t>
            </a:r>
          </a:p>
        </p:txBody>
      </p:sp>
    </p:spTree>
    <p:extLst>
      <p:ext uri="{BB962C8B-B14F-4D97-AF65-F5344CB8AC3E}">
        <p14:creationId xmlns:p14="http://schemas.microsoft.com/office/powerpoint/2010/main" val="77283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3BB79-4E3F-43F5-A99E-A16FF8B23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39" y="1750863"/>
            <a:ext cx="6108721" cy="40565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EC0BD5-F0B4-47F1-8243-B2EBCF729C3D}"/>
              </a:ext>
            </a:extLst>
          </p:cNvPr>
          <p:cNvSpPr/>
          <p:nvPr/>
        </p:nvSpPr>
        <p:spPr>
          <a:xfrm>
            <a:off x="5775440" y="612252"/>
            <a:ext cx="2744306" cy="2744306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They will always stay poor unless someone gives them a fair price.</a:t>
            </a:r>
          </a:p>
        </p:txBody>
      </p:sp>
    </p:spTree>
    <p:extLst>
      <p:ext uri="{BB962C8B-B14F-4D97-AF65-F5344CB8AC3E}">
        <p14:creationId xmlns:p14="http://schemas.microsoft.com/office/powerpoint/2010/main" val="1936337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EDDCD-BA1C-453F-A5F8-D37F9DC3C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72" y="1771531"/>
            <a:ext cx="6061056" cy="404070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588049" y="630905"/>
            <a:ext cx="2330997" cy="2330997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Fair trade is about making the world more fair.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266EA-2A0D-450D-8BAE-EF0F3CD9C65E}"/>
              </a:ext>
            </a:extLst>
          </p:cNvPr>
          <p:cNvSpPr/>
          <p:nvPr/>
        </p:nvSpPr>
        <p:spPr>
          <a:xfrm>
            <a:off x="5775440" y="612252"/>
            <a:ext cx="2656383" cy="2656383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It is about giving a fair price for things that we buy so poor people do not stay poor whilst we get richer.</a:t>
            </a:r>
          </a:p>
        </p:txBody>
      </p:sp>
    </p:spTree>
    <p:extLst>
      <p:ext uri="{BB962C8B-B14F-4D97-AF65-F5344CB8AC3E}">
        <p14:creationId xmlns:p14="http://schemas.microsoft.com/office/powerpoint/2010/main" val="123496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47</TotalTime>
  <Words>423</Words>
  <Application>Microsoft Office PowerPoint</Application>
  <PresentationFormat>On-screen Show (4:3)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Roboto</vt:lpstr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Fairtrade is about:</vt:lpstr>
      <vt:lpstr>PowerPoint Presentation</vt:lpstr>
      <vt:lpstr>PowerPoint Presentation</vt:lpstr>
      <vt:lpstr>PowerPoint Presentation</vt:lpstr>
      <vt:lpstr>Fairtrade Fortnight</vt:lpstr>
      <vt:lpstr>What can you do to help?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Brooks</dc:creator>
  <cp:lastModifiedBy>r.Metcalf</cp:lastModifiedBy>
  <cp:revision>16</cp:revision>
  <dcterms:created xsi:type="dcterms:W3CDTF">2020-11-25T14:34:18Z</dcterms:created>
  <dcterms:modified xsi:type="dcterms:W3CDTF">2021-02-12T16:01:08Z</dcterms:modified>
</cp:coreProperties>
</file>