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2" r:id="rId4"/>
    <p:sldId id="258" r:id="rId5"/>
    <p:sldId id="264" r:id="rId6"/>
    <p:sldId id="265" r:id="rId7"/>
    <p:sldId id="261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515" autoAdjust="0"/>
    <p:restoredTop sz="94660"/>
  </p:normalViewPr>
  <p:slideViewPr>
    <p:cSldViewPr snapToGrid="0">
      <p:cViewPr varScale="1">
        <p:scale>
          <a:sx n="85" d="100"/>
          <a:sy n="85" d="100"/>
        </p:scale>
        <p:origin x="336" y="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C470F2-4055-4F08-B65C-88268B4F926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C392D3D-66B9-4A13-A9B6-1BBC4524010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284746-8604-4D4B-B34D-9BADDD633D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006A3-7015-4FD4-9DBE-B8AE8D1447B9}" type="datetimeFigureOut">
              <a:rPr lang="en-GB" smtClean="0"/>
              <a:t>02/03/2021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B3F39F-81EA-4AF3-9B46-8EFD1B728D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706A0A-4E94-4047-AB18-D0FEED46EF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37E88-5B3C-4E78-8426-99CE18330A7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79610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A52F3E-27F4-4699-8C10-02AC1C6C27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941E8A3-640B-4467-A0AA-E4750F3501F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23C4A6-2D31-42C5-91F6-EA8E9E4B4D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006A3-7015-4FD4-9DBE-B8AE8D1447B9}" type="datetimeFigureOut">
              <a:rPr lang="en-GB" smtClean="0"/>
              <a:t>02/03/2021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67AA1F-A21B-4DDC-8476-9D2266CC96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7277D9-AB3C-4D0D-96A9-AAC33A5525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37E88-5B3C-4E78-8426-99CE18330A7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194710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1904C28-6322-4E94-B190-8F9BA3E5BE6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C965277-F2FF-45E6-A5CE-F43ADA10F66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A04BA5-DBC2-48A0-8E86-590BA9DE15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006A3-7015-4FD4-9DBE-B8AE8D1447B9}" type="datetimeFigureOut">
              <a:rPr lang="en-GB" smtClean="0"/>
              <a:t>02/03/2021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F7FF70-B6A2-4F67-A95E-7B8AC9066A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578160-B747-465D-8138-852E57166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37E88-5B3C-4E78-8426-99CE18330A7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357790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265D91-1DFC-4B65-A4AA-7141C00657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B6B439-1410-4BBA-A767-A4C090C8A8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F3CF8B-77C3-42EC-9C65-5DF12A72CE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006A3-7015-4FD4-9DBE-B8AE8D1447B9}" type="datetimeFigureOut">
              <a:rPr lang="en-GB" smtClean="0"/>
              <a:t>02/03/2021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AA38C7-5221-45E5-ADF8-40D646293C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7489E2-FFEB-4112-B68F-30E197CC60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37E88-5B3C-4E78-8426-99CE18330A7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22361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C4CF0A-A02C-4F67-99DE-93BD790A07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CC83B88-1D0E-4B0C-9616-43F760DA94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1EAFF5-82B9-4D79-8B00-CF54C07A5B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006A3-7015-4FD4-9DBE-B8AE8D1447B9}" type="datetimeFigureOut">
              <a:rPr lang="en-GB" smtClean="0"/>
              <a:t>02/03/2021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418825-0049-46D5-B027-D23871DF06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E54732-0EA7-4BD8-BE45-8354A3901F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37E88-5B3C-4E78-8426-99CE18330A7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088577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CD2979-FD7D-4174-8587-C99249BD6C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7EADBB-CA88-4427-94EB-F6ACAA6B254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B855905-7AA6-4371-A21E-C7B51D72FF9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F7CBCA0-B60B-4D56-82E5-EA3D4BE09B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006A3-7015-4FD4-9DBE-B8AE8D1447B9}" type="datetimeFigureOut">
              <a:rPr lang="en-GB" smtClean="0"/>
              <a:t>02/03/2021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47B64F5-B9AD-462E-9296-6183287EE1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139DDC5-1F18-4EFE-87D5-3187C93567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37E88-5B3C-4E78-8426-99CE18330A7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522219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0840D2-D933-49E9-B62C-4724D96EC5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E408AF4-BC3C-40C4-887D-963A32DC9F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7389E01-02EE-47CF-B396-FF136B737E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C80EEFF-89F8-4C79-8213-B3B443D080A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977934D-1FD3-4BA7-A2C0-D8E4C433AFC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8191E38-3F9B-4BF6-B703-F92504B90A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006A3-7015-4FD4-9DBE-B8AE8D1447B9}" type="datetimeFigureOut">
              <a:rPr lang="en-GB" smtClean="0"/>
              <a:t>02/03/2021</a:t>
            </a:fld>
            <a:endParaRPr lang="en-GB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09F96A1-67B0-4E9A-B79D-28F9D78448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FCDA589-7BC3-4E09-9FDD-0176BAD99F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37E88-5B3C-4E78-8426-99CE18330A7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63664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573284-2567-49CB-9843-B320C6585E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CD1F4B2-58EF-4068-8130-AF12214578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006A3-7015-4FD4-9DBE-B8AE8D1447B9}" type="datetimeFigureOut">
              <a:rPr lang="en-GB" smtClean="0"/>
              <a:t>02/03/2021</a:t>
            </a:fld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E4E938C-14F5-4CF5-A27D-E38EFEE546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D487B01-283A-4CC2-A907-CC3183E987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37E88-5B3C-4E78-8426-99CE18330A7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531673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53A7B0F-F68E-4644-AD73-BE6D3F9271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006A3-7015-4FD4-9DBE-B8AE8D1447B9}" type="datetimeFigureOut">
              <a:rPr lang="en-GB" smtClean="0"/>
              <a:t>02/03/2021</a:t>
            </a:fld>
            <a:endParaRPr lang="en-GB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4C96513-04F9-45C0-845A-692A44AAE3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BC17C49-2862-4BCD-8188-4DE0A3C97D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37E88-5B3C-4E78-8426-99CE18330A7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968002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2935C6-3BE9-4880-ABF4-2FF50CFA8B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368E99-C3BA-4412-B212-4FAF6FF80E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9AB1D05-803C-4145-858D-FA0DDA2B6CA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C962CA6-9E94-4688-9F82-CA6BB5E750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006A3-7015-4FD4-9DBE-B8AE8D1447B9}" type="datetimeFigureOut">
              <a:rPr lang="en-GB" smtClean="0"/>
              <a:t>02/03/2021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337B4E6-BEA1-4854-873D-056BE31495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A66C3A9-FEAF-49CB-A2F1-9BF5F616FB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37E88-5B3C-4E78-8426-99CE18330A7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101108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E615CA-F13B-490D-9613-538B8C28FB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0489CA5-A5A8-47D8-AFEB-23C70D1B2CA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C0A79DF-DEC2-43FF-8D22-8FDAB9DDE1B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9BB588A-9EAB-43E7-A0F8-00D60FF41B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006A3-7015-4FD4-9DBE-B8AE8D1447B9}" type="datetimeFigureOut">
              <a:rPr lang="en-GB" smtClean="0"/>
              <a:t>02/03/2021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5BA62ED-BFF9-48B0-AE1E-97ADF51E5F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A01C43F-204B-4483-93B5-7026E57C23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37E88-5B3C-4E78-8426-99CE18330A7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344891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BABD60E-C5D5-4322-81BF-369A231E49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C85D3F3-57EB-4619-BD85-4F709CE341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0D6EC2-98F4-4630-9527-9A26212CD45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E006A3-7015-4FD4-9DBE-B8AE8D1447B9}" type="datetimeFigureOut">
              <a:rPr lang="en-GB" smtClean="0"/>
              <a:t>02/03/2021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79944D-7AD0-4F30-A0E1-15856D04973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930D21-89F0-4042-862D-B16B21D0EBD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837E88-5B3C-4E78-8426-99CE18330A7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098037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letterjoin.co.uk/tablet_login/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purplemash.com/login/" TargetMode="Externa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3E7649-53EF-4F51-9BCF-C2A87340A1D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49083" y="956604"/>
            <a:ext cx="9144000" cy="4445390"/>
          </a:xfrm>
        </p:spPr>
        <p:txBody>
          <a:bodyPr>
            <a:normAutofit/>
          </a:bodyPr>
          <a:lstStyle/>
          <a:p>
            <a:r>
              <a:rPr lang="en-GB" sz="8500" dirty="0">
                <a:latin typeface="Letter-join Plus 8" panose="02000505000000020003" pitchFamily="50" charset="0"/>
              </a:rPr>
              <a:t>English </a:t>
            </a:r>
            <a:br>
              <a:rPr lang="en-GB" sz="8500" dirty="0">
                <a:latin typeface="Letter-join Plus 8" panose="02000505000000020003" pitchFamily="50" charset="0"/>
              </a:rPr>
            </a:br>
            <a:r>
              <a:rPr lang="en-GB" sz="8500" dirty="0" smtClean="0">
                <a:latin typeface="Letter-join Plus 8" panose="02000505000000020003" pitchFamily="50" charset="0"/>
              </a:rPr>
              <a:t>Wednesday </a:t>
            </a:r>
            <a:r>
              <a:rPr lang="en-GB" sz="8500" dirty="0">
                <a:latin typeface="Letter-join Plus 8" panose="02000505000000020003" pitchFamily="50" charset="0"/>
              </a:rPr>
              <a:t/>
            </a:r>
            <a:br>
              <a:rPr lang="en-GB" sz="8500" dirty="0">
                <a:latin typeface="Letter-join Plus 8" panose="02000505000000020003" pitchFamily="50" charset="0"/>
              </a:rPr>
            </a:br>
            <a:r>
              <a:rPr lang="en-GB" sz="8500" dirty="0" smtClean="0">
                <a:latin typeface="Letter-join Plus 8" panose="02000505000000020003" pitchFamily="50" charset="0"/>
              </a:rPr>
              <a:t>03.03.21</a:t>
            </a:r>
            <a:endParaRPr lang="en-GB" sz="8500" dirty="0">
              <a:latin typeface="Letter-join Plus 8" panose="02000505000000020003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96270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3E7649-53EF-4F51-9BCF-C2A87340A1D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5275385"/>
            <a:ext cx="9144000" cy="1477107"/>
          </a:xfrm>
        </p:spPr>
        <p:txBody>
          <a:bodyPr>
            <a:normAutofit fontScale="90000"/>
          </a:bodyPr>
          <a:lstStyle/>
          <a:p>
            <a:r>
              <a:rPr lang="en-GB" sz="8500" u="sng" dirty="0">
                <a:latin typeface="Letter-join Plus 8" panose="02000505000000020003" pitchFamily="50" charset="0"/>
              </a:rPr>
              <a:t>Handwriting </a:t>
            </a:r>
            <a:r>
              <a:rPr lang="en-GB" sz="8500" dirty="0">
                <a:latin typeface="Letter-join Plus 8" panose="02000505000000020003" pitchFamily="50" charset="0"/>
              </a:rPr>
              <a:t/>
            </a:r>
            <a:br>
              <a:rPr lang="en-GB" sz="8500" dirty="0">
                <a:latin typeface="Letter-join Plus 8" panose="02000505000000020003" pitchFamily="50" charset="0"/>
              </a:rPr>
            </a:br>
            <a:r>
              <a:rPr lang="en-GB" sz="8500" dirty="0">
                <a:latin typeface="Letter-join Plus 8" panose="02000505000000020003" pitchFamily="50" charset="0"/>
              </a:rPr>
              <a:t/>
            </a:r>
            <a:br>
              <a:rPr lang="en-GB" sz="8500" dirty="0">
                <a:latin typeface="Letter-join Plus 8" panose="02000505000000020003" pitchFamily="50" charset="0"/>
              </a:rPr>
            </a:br>
            <a:r>
              <a:rPr lang="en-GB" sz="5000" dirty="0">
                <a:latin typeface="Letter-join Plus 8" panose="02000505000000020003" pitchFamily="50" charset="0"/>
              </a:rPr>
              <a:t>Practice harder words – LETTERJOIN – Students – Password  lj8943 (finger swipe is in the shape of a letter L)</a:t>
            </a:r>
            <a:br>
              <a:rPr lang="en-GB" sz="5000" dirty="0">
                <a:latin typeface="Letter-join Plus 8" panose="02000505000000020003" pitchFamily="50" charset="0"/>
              </a:rPr>
            </a:br>
            <a:r>
              <a:rPr lang="en-GB" sz="5000" dirty="0">
                <a:hlinkClick r:id="rId2"/>
              </a:rPr>
              <a:t>https://www.letterjoin.co.uk/tablet_login/</a:t>
            </a:r>
            <a:r>
              <a:rPr lang="en-GB" sz="5000" dirty="0"/>
              <a:t/>
            </a:r>
            <a:br>
              <a:rPr lang="en-GB" sz="5000" dirty="0"/>
            </a:br>
            <a:endParaRPr lang="en-GB" sz="5000" dirty="0">
              <a:latin typeface="Letter-join Plus 8" panose="02000505000000020003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65220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3E7649-53EF-4F51-9BCF-C2A87340A1D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28206" y="-121920"/>
            <a:ext cx="9144000" cy="1674054"/>
          </a:xfrm>
        </p:spPr>
        <p:txBody>
          <a:bodyPr>
            <a:normAutofit/>
          </a:bodyPr>
          <a:lstStyle/>
          <a:p>
            <a:r>
              <a:rPr lang="en-GB" sz="8500" dirty="0">
                <a:latin typeface="Letter-join Plus 8" panose="02000505000000020003" pitchFamily="50" charset="0"/>
              </a:rPr>
              <a:t>Reading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27A97E2-4908-4E4E-8866-65C1D5F03910}"/>
              </a:ext>
            </a:extLst>
          </p:cNvPr>
          <p:cNvSpPr txBox="1"/>
          <p:nvPr/>
        </p:nvSpPr>
        <p:spPr>
          <a:xfrm>
            <a:off x="196947" y="1481127"/>
            <a:ext cx="11995053" cy="70173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Letter-join Plus 8" panose="02000505000000020003" pitchFamily="50" charset="0"/>
              </a:rPr>
              <a:t>Reading today is set out in groups, if your unsure which group your child is in please email me. </a:t>
            </a:r>
            <a:endParaRPr lang="en-GB" sz="2800" dirty="0" smtClean="0">
              <a:latin typeface="Letter-join Plus 8" panose="02000505000000020003" pitchFamily="50" charset="0"/>
            </a:endParaRPr>
          </a:p>
          <a:p>
            <a:endParaRPr lang="en-GB" sz="2800" dirty="0" smtClean="0">
              <a:latin typeface="Letter-join Plus 8" panose="02000505000000020003" pitchFamily="50" charset="0"/>
            </a:endParaRPr>
          </a:p>
          <a:p>
            <a:r>
              <a:rPr lang="en-GB" sz="2800" dirty="0" smtClean="0">
                <a:latin typeface="Letter-join Plus 8" panose="02000505000000020003" pitchFamily="50" charset="0"/>
              </a:rPr>
              <a:t>Group 1 – 2 short comprehensions – read the text and answer the questions.</a:t>
            </a:r>
          </a:p>
          <a:p>
            <a:r>
              <a:rPr lang="en-GB" sz="2800" dirty="0" smtClean="0">
                <a:latin typeface="Letter-join Plus 8" panose="02000505000000020003" pitchFamily="50" charset="0"/>
              </a:rPr>
              <a:t>Group 2 – a short comprehension – read the text together and answer questions.</a:t>
            </a:r>
            <a:endParaRPr lang="en-GB" sz="2800" dirty="0">
              <a:latin typeface="Letter-join Plus 8" panose="02000505000000020003" pitchFamily="50" charset="0"/>
            </a:endParaRPr>
          </a:p>
          <a:p>
            <a:r>
              <a:rPr lang="en-GB" sz="2800" dirty="0" smtClean="0">
                <a:latin typeface="Letter-join Plus 8" panose="02000505000000020003" pitchFamily="50" charset="0"/>
              </a:rPr>
              <a:t>Group </a:t>
            </a:r>
            <a:r>
              <a:rPr lang="en-GB" sz="2800" dirty="0">
                <a:latin typeface="Letter-join Plus 8" panose="02000505000000020003" pitchFamily="50" charset="0"/>
              </a:rPr>
              <a:t>3 –a short comprehension – read the text together and answer questions</a:t>
            </a:r>
            <a:r>
              <a:rPr lang="en-GB" sz="2800" dirty="0" smtClean="0">
                <a:latin typeface="Letter-join Plus 8" panose="02000505000000020003" pitchFamily="50" charset="0"/>
              </a:rPr>
              <a:t>.</a:t>
            </a:r>
            <a:endParaRPr lang="en-GB" sz="2800" dirty="0">
              <a:latin typeface="Letter-join Plus 8" panose="02000505000000020003" pitchFamily="50" charset="0"/>
            </a:endParaRPr>
          </a:p>
          <a:p>
            <a:endParaRPr lang="en-GB" sz="2800" dirty="0" smtClean="0">
              <a:latin typeface="Letter-join Plus 8" panose="02000505000000020003" pitchFamily="50" charset="0"/>
            </a:endParaRPr>
          </a:p>
          <a:p>
            <a:r>
              <a:rPr lang="en-GB" sz="2800" dirty="0" smtClean="0">
                <a:latin typeface="Letter-join Plus 8" panose="02000505000000020003" pitchFamily="50" charset="0"/>
              </a:rPr>
              <a:t>The </a:t>
            </a:r>
            <a:r>
              <a:rPr lang="en-GB" sz="2800" dirty="0">
                <a:latin typeface="Letter-join Plus 8" panose="02000505000000020003" pitchFamily="50" charset="0"/>
              </a:rPr>
              <a:t>work is on a word document so please type answers on to it and send it back via Purple mash. </a:t>
            </a:r>
          </a:p>
          <a:p>
            <a:r>
              <a:rPr lang="en-GB" sz="2800" dirty="0">
                <a:hlinkClick r:id="rId2"/>
              </a:rPr>
              <a:t>https://www.purplemash.com/login/</a:t>
            </a:r>
            <a:r>
              <a:rPr lang="en-GB" sz="2800" dirty="0"/>
              <a:t> </a:t>
            </a:r>
            <a:r>
              <a:rPr lang="en-GB" sz="2800" dirty="0">
                <a:latin typeface="Letter-join Plus 8" panose="02000505000000020003" pitchFamily="50" charset="0"/>
              </a:rPr>
              <a:t> </a:t>
            </a:r>
          </a:p>
          <a:p>
            <a:endParaRPr lang="en-GB" sz="2800" dirty="0">
              <a:latin typeface="Letter-join Plus 8" panose="02000505000000020003" pitchFamily="50" charset="0"/>
            </a:endParaRPr>
          </a:p>
          <a:p>
            <a:r>
              <a:rPr lang="en-GB" sz="2800" dirty="0">
                <a:latin typeface="Letter-join Plus 8" panose="02000505000000020003" pitchFamily="50" charset="0"/>
              </a:rPr>
              <a:t>Any problems please email me, </a:t>
            </a:r>
          </a:p>
          <a:p>
            <a:r>
              <a:rPr lang="en-GB" sz="2800" dirty="0">
                <a:latin typeface="Letter-join Plus 8" panose="02000505000000020003" pitchFamily="50" charset="0"/>
              </a:rPr>
              <a:t>r.metcalf@worthvalleyprimary.co.uk</a:t>
            </a:r>
          </a:p>
          <a:p>
            <a:endParaRPr lang="en-GB" sz="3000" dirty="0">
              <a:latin typeface="Letter-join Plus 8" panose="02000505000000020003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3880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3E7649-53EF-4F51-9BCF-C2A87340A1D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94179" y="-130634"/>
            <a:ext cx="9144000" cy="1674054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GB" sz="4000" u="sng" dirty="0">
                <a:latin typeface="Letter-join Plus 8" panose="02000505000000020003" pitchFamily="50" charset="0"/>
              </a:rPr>
              <a:t>Spellings</a:t>
            </a:r>
            <a:r>
              <a:rPr lang="en-GB" u="sng" dirty="0">
                <a:latin typeface="Letter-join Plus 8" panose="02000505000000020003" pitchFamily="50" charset="0"/>
              </a:rPr>
              <a:t/>
            </a:r>
            <a:br>
              <a:rPr lang="en-GB" u="sng" dirty="0">
                <a:latin typeface="Letter-join Plus 8" panose="02000505000000020003" pitchFamily="50" charset="0"/>
              </a:rPr>
            </a:br>
            <a:endParaRPr lang="en-GB" u="sng" dirty="0">
              <a:latin typeface="Letter-join Plus 8" panose="02000505000000020003" pitchFamily="50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/>
          <a:srcRect b="23780"/>
          <a:stretch/>
        </p:blipFill>
        <p:spPr>
          <a:xfrm>
            <a:off x="1671710" y="619313"/>
            <a:ext cx="8475215" cy="5146765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69669" y="5780782"/>
            <a:ext cx="1220941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smtClean="0"/>
              <a:t>Create a mini story using 8 words from the list above. For example: I </a:t>
            </a:r>
            <a:r>
              <a:rPr lang="en-GB" sz="1600" u="sng" dirty="0" smtClean="0"/>
              <a:t>frequently</a:t>
            </a:r>
            <a:r>
              <a:rPr lang="en-GB" sz="1600" dirty="0" smtClean="0"/>
              <a:t> fall over while </a:t>
            </a:r>
            <a:r>
              <a:rPr lang="en-GB" sz="1600" u="sng" dirty="0" smtClean="0"/>
              <a:t>physical</a:t>
            </a:r>
            <a:r>
              <a:rPr lang="en-GB" sz="1600" dirty="0" smtClean="0"/>
              <a:t> exercise with Jem which often results in </a:t>
            </a:r>
            <a:r>
              <a:rPr lang="en-GB" sz="1600" u="sng" dirty="0" smtClean="0"/>
              <a:t>bruises</a:t>
            </a:r>
            <a:r>
              <a:rPr lang="en-GB" sz="1600" dirty="0" smtClean="0"/>
              <a:t>. She is so </a:t>
            </a:r>
            <a:r>
              <a:rPr lang="en-GB" sz="1600" u="sng" dirty="0" smtClean="0"/>
              <a:t>mischievous</a:t>
            </a:r>
            <a:r>
              <a:rPr lang="en-GB" sz="1600" dirty="0" smtClean="0"/>
              <a:t> and move likes </a:t>
            </a:r>
            <a:r>
              <a:rPr lang="en-GB" sz="1600" u="sng" dirty="0" smtClean="0"/>
              <a:t>lightning</a:t>
            </a:r>
            <a:r>
              <a:rPr lang="en-GB" sz="1600" dirty="0" smtClean="0"/>
              <a:t> when chasing her ball. On </a:t>
            </a:r>
            <a:r>
              <a:rPr lang="en-GB" sz="1600" u="sng" dirty="0" smtClean="0"/>
              <a:t>average</a:t>
            </a:r>
            <a:r>
              <a:rPr lang="en-GB" sz="1600" dirty="0" smtClean="0"/>
              <a:t> she spends half her walk chasing the ball, which we often lose, but she is always </a:t>
            </a:r>
            <a:r>
              <a:rPr lang="en-GB" sz="1600" u="sng" dirty="0" smtClean="0"/>
              <a:t>determined</a:t>
            </a:r>
            <a:r>
              <a:rPr lang="en-GB" sz="1600" dirty="0" smtClean="0"/>
              <a:t> to find it before we go home. She is always led by her </a:t>
            </a:r>
            <a:r>
              <a:rPr lang="en-GB" sz="1600" u="sng" dirty="0" smtClean="0"/>
              <a:t>stomach</a:t>
            </a:r>
            <a:r>
              <a:rPr lang="en-GB" sz="1600" dirty="0" smtClean="0"/>
              <a:t> as she is easily </a:t>
            </a:r>
            <a:r>
              <a:rPr lang="en-GB" sz="1600" u="sng" dirty="0" smtClean="0"/>
              <a:t>persuaded</a:t>
            </a:r>
            <a:r>
              <a:rPr lang="en-GB" sz="1600" dirty="0" smtClean="0"/>
              <a:t> with a </a:t>
            </a:r>
            <a:r>
              <a:rPr lang="en-GB" sz="1600" u="sng" dirty="0" smtClean="0"/>
              <a:t>variety</a:t>
            </a:r>
            <a:r>
              <a:rPr lang="en-GB" sz="1600" dirty="0" smtClean="0"/>
              <a:t> of treats. </a:t>
            </a:r>
          </a:p>
        </p:txBody>
      </p:sp>
    </p:spTree>
    <p:extLst>
      <p:ext uri="{BB962C8B-B14F-4D97-AF65-F5344CB8AC3E}">
        <p14:creationId xmlns:p14="http://schemas.microsoft.com/office/powerpoint/2010/main" val="9868741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sz="4500" dirty="0" smtClean="0"/>
              <a:t>Add a fronted adverbial to the sentences on the worksheet. </a:t>
            </a:r>
            <a:endParaRPr lang="en-GB" sz="45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54332" y="4267201"/>
            <a:ext cx="9144000" cy="1655762"/>
          </a:xfrm>
        </p:spPr>
        <p:txBody>
          <a:bodyPr/>
          <a:lstStyle/>
          <a:p>
            <a:r>
              <a:rPr lang="en-GB" dirty="0" smtClean="0"/>
              <a:t>A list of f</a:t>
            </a:r>
            <a:r>
              <a:rPr lang="en-GB" dirty="0" smtClean="0"/>
              <a:t>ronted adverbials are on the next slide. Fronted adverbials are always followed by a comma. </a:t>
            </a:r>
            <a:endParaRPr lang="en-GB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b="1" u="sng" dirty="0" smtClean="0"/>
              <a:t>Grammar</a:t>
            </a:r>
            <a:endParaRPr lang="en-GB" b="1" u="sng" dirty="0"/>
          </a:p>
        </p:txBody>
      </p:sp>
    </p:spTree>
    <p:extLst>
      <p:ext uri="{BB962C8B-B14F-4D97-AF65-F5344CB8AC3E}">
        <p14:creationId xmlns:p14="http://schemas.microsoft.com/office/powerpoint/2010/main" val="19732648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22157" t="20501" r="22647" b="9044"/>
          <a:stretch/>
        </p:blipFill>
        <p:spPr>
          <a:xfrm>
            <a:off x="1210491" y="82674"/>
            <a:ext cx="9448800" cy="6784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15659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3E7649-53EF-4F51-9BCF-C2A87340A1D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51740" y="621960"/>
            <a:ext cx="9144000" cy="1085817"/>
          </a:xfrm>
        </p:spPr>
        <p:txBody>
          <a:bodyPr>
            <a:normAutofit fontScale="90000"/>
          </a:bodyPr>
          <a:lstStyle/>
          <a:p>
            <a:r>
              <a:rPr lang="en-GB" sz="8500" dirty="0">
                <a:latin typeface="Letter-join Plus 8" panose="02000505000000020003" pitchFamily="50" charset="0"/>
              </a:rPr>
              <a:t>Writing task:</a:t>
            </a:r>
            <a:br>
              <a:rPr lang="en-GB" sz="8500" dirty="0">
                <a:latin typeface="Letter-join Plus 8" panose="02000505000000020003" pitchFamily="50" charset="0"/>
              </a:rPr>
            </a:br>
            <a:endParaRPr lang="en-GB" sz="3900" dirty="0">
              <a:latin typeface="Letter-join Plus 8" panose="02000505000000020003" pitchFamily="50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29343" y="1491749"/>
            <a:ext cx="1062445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latin typeface="Letter-join Plus 8" panose="02000505000000020003" pitchFamily="50" charset="0"/>
              </a:rPr>
              <a:t>Create a story map based on the original story. You are going to write the sequel story where the son is now a father himself. You will need to write in the first person.  Your story is going to be called ‘Farther 2’. </a:t>
            </a:r>
            <a:endParaRPr lang="en-GB" sz="2000" dirty="0">
              <a:latin typeface="Letter-join Plus 8" panose="02000505000000020003" pitchFamily="50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3547198"/>
              </p:ext>
            </p:extLst>
          </p:nvPr>
        </p:nvGraphicFramePr>
        <p:xfrm>
          <a:off x="524746" y="2778130"/>
          <a:ext cx="10797988" cy="279095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797988">
                  <a:extLst>
                    <a:ext uri="{9D8B030D-6E8A-4147-A177-3AD203B41FA5}">
                      <a16:colId xmlns:a16="http://schemas.microsoft.com/office/drawing/2014/main" val="158146208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000" dirty="0">
                          <a:effectLst/>
                          <a:latin typeface="Letter-join Plus 8" panose="02000505000000020003" pitchFamily="50" charset="0"/>
                        </a:rPr>
                        <a:t>The following questions </a:t>
                      </a:r>
                      <a:r>
                        <a:rPr lang="en-GB" sz="2000" dirty="0" smtClean="0">
                          <a:effectLst/>
                          <a:latin typeface="Letter-join Plus 8" panose="02000505000000020003" pitchFamily="50" charset="0"/>
                        </a:rPr>
                        <a:t>will </a:t>
                      </a:r>
                      <a:r>
                        <a:rPr lang="en-GB" sz="2000" dirty="0">
                          <a:effectLst/>
                          <a:latin typeface="Letter-join Plus 8" panose="02000505000000020003" pitchFamily="50" charset="0"/>
                        </a:rPr>
                        <a:t>help </a:t>
                      </a:r>
                      <a:r>
                        <a:rPr lang="en-GB" sz="2000" dirty="0" smtClean="0">
                          <a:effectLst/>
                          <a:latin typeface="Letter-join Plus 8" panose="02000505000000020003" pitchFamily="50" charset="0"/>
                        </a:rPr>
                        <a:t>you form your </a:t>
                      </a:r>
                      <a:r>
                        <a:rPr lang="en-GB" sz="2000" dirty="0">
                          <a:effectLst/>
                          <a:latin typeface="Letter-join Plus 8" panose="02000505000000020003" pitchFamily="50" charset="0"/>
                        </a:rPr>
                        <a:t>ideas</a:t>
                      </a:r>
                      <a:r>
                        <a:rPr lang="en-GB" sz="2000" dirty="0" smtClean="0">
                          <a:effectLst/>
                          <a:latin typeface="Letter-join Plus 8" panose="02000505000000020003" pitchFamily="50" charset="0"/>
                        </a:rPr>
                        <a:t>:  Remember you are</a:t>
                      </a:r>
                      <a:r>
                        <a:rPr lang="en-GB" sz="2000" baseline="0" dirty="0" smtClean="0">
                          <a:effectLst/>
                          <a:latin typeface="Letter-join Plus 8" panose="02000505000000020003" pitchFamily="50" charset="0"/>
                        </a:rPr>
                        <a:t> the new son who is born at the end of the story. I’ll upload the story to listen again. 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2000" dirty="0">
                        <a:effectLst/>
                        <a:latin typeface="Letter-join Plus 8" panose="02000505000000020003" pitchFamily="50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000" dirty="0">
                          <a:effectLst/>
                          <a:latin typeface="Letter-join Plus 8" panose="02000505000000020003" pitchFamily="50" charset="0"/>
                        </a:rPr>
                        <a:t>What did you dream of achieving?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000" dirty="0">
                          <a:effectLst/>
                          <a:latin typeface="Letter-join Plus 8" panose="02000505000000020003" pitchFamily="50" charset="0"/>
                        </a:rPr>
                        <a:t>Why were you not successful?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000" dirty="0">
                          <a:effectLst/>
                          <a:latin typeface="Letter-join Plus 8" panose="02000505000000020003" pitchFamily="50" charset="0"/>
                        </a:rPr>
                        <a:t>Where did you go away to?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000" dirty="0">
                          <a:effectLst/>
                          <a:latin typeface="Letter-join Plus 8" panose="02000505000000020003" pitchFamily="50" charset="0"/>
                        </a:rPr>
                        <a:t>What legacy will be left to your grandchild?</a:t>
                      </a:r>
                      <a:endParaRPr lang="en-GB" sz="2000" dirty="0">
                        <a:effectLst/>
                        <a:latin typeface="Letter-join Plus 8" panose="02000505000000020003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0" marB="0"/>
                </a:tc>
                <a:extLst>
                  <a:ext uri="{0D108BD9-81ED-4DB2-BD59-A6C34878D82A}">
                    <a16:rowId xmlns:a16="http://schemas.microsoft.com/office/drawing/2014/main" val="8649042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48515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270</TotalTime>
  <Words>339</Words>
  <Application>Microsoft Office PowerPoint</Application>
  <PresentationFormat>Widescreen</PresentationFormat>
  <Paragraphs>27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Calibri</vt:lpstr>
      <vt:lpstr>Calibri Light</vt:lpstr>
      <vt:lpstr>Letter-join Plus 8</vt:lpstr>
      <vt:lpstr>Times New Roman</vt:lpstr>
      <vt:lpstr>Office Theme</vt:lpstr>
      <vt:lpstr>English  Wednesday  03.03.21</vt:lpstr>
      <vt:lpstr>Handwriting   Practice harder words – LETTERJOIN – Students – Password  lj8943 (finger swipe is in the shape of a letter L) https://www.letterjoin.co.uk/tablet_login/ </vt:lpstr>
      <vt:lpstr>Reading</vt:lpstr>
      <vt:lpstr>Spellings </vt:lpstr>
      <vt:lpstr>Add a fronted adverbial to the sentences on the worksheet. </vt:lpstr>
      <vt:lpstr>PowerPoint Presentation</vt:lpstr>
      <vt:lpstr>Writing task: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English  Monday  11.01.21</dc:title>
  <dc:creator>r.Metcalf@wvdomain.local</dc:creator>
  <cp:lastModifiedBy>r.Metcalf</cp:lastModifiedBy>
  <cp:revision>40</cp:revision>
  <dcterms:created xsi:type="dcterms:W3CDTF">2021-01-08T09:41:03Z</dcterms:created>
  <dcterms:modified xsi:type="dcterms:W3CDTF">2021-03-02T09:54:29Z</dcterms:modified>
</cp:coreProperties>
</file>