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4" r:id="rId3"/>
    <p:sldId id="347" r:id="rId4"/>
    <p:sldId id="355" r:id="rId5"/>
    <p:sldId id="356" r:id="rId6"/>
    <p:sldId id="357" r:id="rId7"/>
    <p:sldId id="358" r:id="rId8"/>
    <p:sldId id="348" r:id="rId9"/>
    <p:sldId id="346" r:id="rId10"/>
    <p:sldId id="325" r:id="rId11"/>
    <p:sldId id="294" r:id="rId12"/>
    <p:sldId id="286" r:id="rId13"/>
    <p:sldId id="283" r:id="rId14"/>
    <p:sldId id="353"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54" r:id="rId30"/>
    <p:sldId id="373" r:id="rId31"/>
    <p:sldId id="374" r:id="rId32"/>
    <p:sldId id="3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83719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231561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111018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196352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27</a:t>
            </a:fld>
            <a:endParaRPr lang="en-GB" dirty="0"/>
          </a:p>
        </p:txBody>
      </p:sp>
    </p:spTree>
    <p:extLst>
      <p:ext uri="{BB962C8B-B14F-4D97-AF65-F5344CB8AC3E}">
        <p14:creationId xmlns:p14="http://schemas.microsoft.com/office/powerpoint/2010/main" val="21938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28</a:t>
            </a:fld>
            <a:endParaRPr lang="en-GB" dirty="0"/>
          </a:p>
        </p:txBody>
      </p:sp>
    </p:spTree>
    <p:extLst>
      <p:ext uri="{BB962C8B-B14F-4D97-AF65-F5344CB8AC3E}">
        <p14:creationId xmlns:p14="http://schemas.microsoft.com/office/powerpoint/2010/main" val="11774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36412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60103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36363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67688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22341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49699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197278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232746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04/03/2021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3</a:t>
            </a:r>
            <a:endParaRPr lang="en-US" dirty="0"/>
          </a:p>
        </p:txBody>
      </p:sp>
      <p:pic>
        <p:nvPicPr>
          <p:cNvPr id="4" name="Content Placeholder 3"/>
          <p:cNvPicPr>
            <a:picLocks noGrp="1" noChangeAspect="1"/>
          </p:cNvPicPr>
          <p:nvPr>
            <p:ph idx="1"/>
          </p:nvPr>
        </p:nvPicPr>
        <p:blipFill>
          <a:blip r:embed="rId2"/>
          <a:stretch>
            <a:fillRect/>
          </a:stretch>
        </p:blipFill>
        <p:spPr>
          <a:xfrm>
            <a:off x="1384663" y="1465486"/>
            <a:ext cx="9460672" cy="5092068"/>
          </a:xfrm>
          <a:prstGeom prst="rect">
            <a:avLst/>
          </a:prstGeom>
        </p:spPr>
      </p:pic>
    </p:spTree>
    <p:extLst>
      <p:ext uri="{BB962C8B-B14F-4D97-AF65-F5344CB8AC3E}">
        <p14:creationId xmlns:p14="http://schemas.microsoft.com/office/powerpoint/2010/main" val="97606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US" dirty="0"/>
          </a:p>
        </p:txBody>
      </p:sp>
      <p:pic>
        <p:nvPicPr>
          <p:cNvPr id="7" name="Picture 6"/>
          <p:cNvPicPr>
            <a:picLocks noChangeAspect="1"/>
          </p:cNvPicPr>
          <p:nvPr/>
        </p:nvPicPr>
        <p:blipFill>
          <a:blip r:embed="rId2"/>
          <a:stretch>
            <a:fillRect/>
          </a:stretch>
        </p:blipFill>
        <p:spPr>
          <a:xfrm>
            <a:off x="2386149" y="1690688"/>
            <a:ext cx="8232056" cy="4657861"/>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6" name="Content Placeholder 5"/>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US" dirty="0"/>
          </a:p>
        </p:txBody>
      </p:sp>
      <p:pic>
        <p:nvPicPr>
          <p:cNvPr id="3" name="Picture 2"/>
          <p:cNvPicPr>
            <a:picLocks noChangeAspect="1"/>
          </p:cNvPicPr>
          <p:nvPr/>
        </p:nvPicPr>
        <p:blipFill>
          <a:blip r:embed="rId2"/>
          <a:stretch>
            <a:fillRect/>
          </a:stretch>
        </p:blipFill>
        <p:spPr>
          <a:xfrm>
            <a:off x="1976846" y="1448426"/>
            <a:ext cx="9178833" cy="4948836"/>
          </a:xfrm>
          <a:prstGeom prst="rect">
            <a:avLst/>
          </a:prstGeom>
        </p:spPr>
      </p:pic>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at least 8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a:t>
            </a:r>
            <a:endParaRPr lang="en-US" dirty="0"/>
          </a:p>
        </p:txBody>
      </p:sp>
      <p:sp>
        <p:nvSpPr>
          <p:cNvPr id="3" name="Content Placeholder 2"/>
          <p:cNvSpPr>
            <a:spLocks noGrp="1"/>
          </p:cNvSpPr>
          <p:nvPr>
            <p:ph idx="1"/>
          </p:nvPr>
        </p:nvSpPr>
        <p:spPr/>
        <p:txBody>
          <a:bodyPr/>
          <a:lstStyle/>
          <a:p>
            <a:r>
              <a:rPr lang="en-GB" dirty="0" smtClean="0"/>
              <a:t>Subordinating conjunctions</a:t>
            </a:r>
          </a:p>
          <a:p>
            <a:r>
              <a:rPr lang="en-GB" dirty="0" smtClean="0"/>
              <a:t>Read through the following slides and have a go at the tasks included </a:t>
            </a:r>
            <a:endParaRPr lang="en-US" dirty="0"/>
          </a:p>
        </p:txBody>
      </p:sp>
    </p:spTree>
    <p:extLst>
      <p:ext uri="{BB962C8B-B14F-4D97-AF65-F5344CB8AC3E}">
        <p14:creationId xmlns:p14="http://schemas.microsoft.com/office/powerpoint/2010/main" val="676234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November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2019</a:t>
            </a:r>
            <a:endParaRPr lang="en-US" sz="1600" dirty="0"/>
          </a:p>
        </p:txBody>
      </p:sp>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9" name="Picture 8">
            <a:extLst>
              <a:ext uri="{FF2B5EF4-FFF2-40B4-BE49-F238E27FC236}">
                <a16:creationId xmlns:a16="http://schemas.microsoft.com/office/drawing/2014/main" id="{240DD236-2F8F-4BB8-BD95-4C479D8975A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1739858" y="2103382"/>
            <a:ext cx="8712284" cy="16580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4000" b="1" dirty="0">
                <a:solidFill>
                  <a:schemeClr val="tx1"/>
                </a:solidFill>
              </a:rPr>
              <a:t>GPS</a:t>
            </a:r>
          </a:p>
          <a:p>
            <a:pPr algn="ctr">
              <a:defRPr/>
            </a:pPr>
            <a:r>
              <a:rPr lang="en-GB" altLang="en-US" sz="2400" dirty="0">
                <a:solidFill>
                  <a:schemeClr val="tx1"/>
                </a:solidFill>
                <a:latin typeface="Calibri" panose="020F0502020204030204" pitchFamily="34" charset="0"/>
              </a:rPr>
              <a:t>Y3 G2c: Can identify and use subordinating conjunctions</a:t>
            </a:r>
          </a:p>
          <a:p>
            <a:pPr algn="ctr">
              <a:defRPr/>
            </a:pPr>
            <a:r>
              <a:rPr lang="en-GB" altLang="en-US" sz="2400" dirty="0">
                <a:solidFill>
                  <a:schemeClr val="tx1"/>
                </a:solidFill>
                <a:latin typeface="Calibri" panose="020F0502020204030204" pitchFamily="34" charset="0"/>
              </a:rPr>
              <a:t>(e.g. when, before, after, while, because)</a:t>
            </a:r>
          </a:p>
        </p:txBody>
      </p:sp>
    </p:spTree>
    <p:extLst>
      <p:ext uri="{BB962C8B-B14F-4D97-AF65-F5344CB8AC3E}">
        <p14:creationId xmlns:p14="http://schemas.microsoft.com/office/powerpoint/2010/main" val="370962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Subordinating conjunctions</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6" name="Picture 5">
            <a:extLst>
              <a:ext uri="{FF2B5EF4-FFF2-40B4-BE49-F238E27FC236}">
                <a16:creationId xmlns:a16="http://schemas.microsoft.com/office/drawing/2014/main" id="{39949D56-EEEF-489C-80C6-966C0957E485}"/>
              </a:ext>
            </a:extLst>
          </p:cNvPr>
          <p:cNvPicPr>
            <a:picLocks noChangeAspect="1"/>
          </p:cNvPicPr>
          <p:nvPr/>
        </p:nvPicPr>
        <p:blipFill>
          <a:blip r:embed="rId5"/>
          <a:stretch>
            <a:fillRect/>
          </a:stretch>
        </p:blipFill>
        <p:spPr>
          <a:xfrm>
            <a:off x="2544547" y="1700212"/>
            <a:ext cx="7031715" cy="4871207"/>
          </a:xfrm>
          <a:prstGeom prst="rect">
            <a:avLst/>
          </a:prstGeom>
          <a:ln>
            <a:solidFill>
              <a:srgbClr val="4472C4"/>
            </a:solidFill>
          </a:ln>
        </p:spPr>
      </p:pic>
      <p:sp>
        <p:nvSpPr>
          <p:cNvPr id="3" name="Rectangle 2"/>
          <p:cNvSpPr/>
          <p:nvPr/>
        </p:nvSpPr>
        <p:spPr>
          <a:xfrm>
            <a:off x="5318792" y="5672310"/>
            <a:ext cx="58057" cy="34834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595644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Tell me… Examples…</a:t>
            </a:r>
            <a:endParaRPr lang="en-US" altLang="en-US" sz="4000" b="1" dirty="0"/>
          </a:p>
        </p:txBody>
      </p:sp>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60087" y="1903413"/>
            <a:ext cx="7606559" cy="224742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b="1" dirty="0">
                <a:solidFill>
                  <a:srgbClr val="FF0000"/>
                </a:solidFill>
                <a:latin typeface="Calibri" panose="020F0502020204030204" pitchFamily="34" charset="0"/>
                <a:cs typeface="Calibri" panose="020F0502020204030204" pitchFamily="34" charset="0"/>
              </a:rPr>
              <a:t>Tell me </a:t>
            </a:r>
            <a:r>
              <a:rPr lang="en-GB" altLang="en-US" sz="2800" dirty="0">
                <a:latin typeface="Calibri" panose="020F0502020204030204" pitchFamily="34" charset="0"/>
                <a:cs typeface="Calibri" panose="020F0502020204030204" pitchFamily="34" charset="0"/>
              </a:rPr>
              <a:t>what a </a:t>
            </a:r>
            <a:r>
              <a:rPr lang="en-GB" altLang="en-US" sz="2800" b="1" u="sng" dirty="0">
                <a:latin typeface="Calibri" panose="020F0502020204030204" pitchFamily="34" charset="0"/>
                <a:cs typeface="Calibri" panose="020F0502020204030204" pitchFamily="34" charset="0"/>
              </a:rPr>
              <a:t>subordinating conjunction</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is.</a:t>
            </a:r>
          </a:p>
          <a:p>
            <a:pPr algn="ctr">
              <a:spcBef>
                <a:spcPct val="50000"/>
              </a:spcBef>
              <a:buFontTx/>
              <a:buNone/>
              <a:defRPr/>
            </a:pPr>
            <a:r>
              <a:rPr lang="en-GB" altLang="en-US" sz="2800" i="1" dirty="0">
                <a:latin typeface="Calibri" panose="020F0502020204030204" pitchFamily="34" charset="0"/>
                <a:cs typeface="Calibri" panose="020F0502020204030204" pitchFamily="34" charset="0"/>
              </a:rPr>
              <a:t>…a </a:t>
            </a:r>
            <a:r>
              <a:rPr lang="en-GB" altLang="en-US" sz="2800" b="1" i="1" dirty="0">
                <a:latin typeface="Calibri" panose="020F0502020204030204" pitchFamily="34" charset="0"/>
                <a:cs typeface="Calibri" panose="020F0502020204030204" pitchFamily="34" charset="0"/>
              </a:rPr>
              <a:t>conjunction </a:t>
            </a:r>
            <a:r>
              <a:rPr lang="en-GB" altLang="en-US" sz="2800" i="1" dirty="0">
                <a:latin typeface="Calibri" panose="020F0502020204030204" pitchFamily="34" charset="0"/>
                <a:cs typeface="Calibri" panose="020F0502020204030204" pitchFamily="34" charset="0"/>
              </a:rPr>
              <a:t>that introduces a </a:t>
            </a:r>
            <a:r>
              <a:rPr lang="en-GB" altLang="en-US" sz="2800" b="1" i="1" dirty="0">
                <a:latin typeface="Calibri" panose="020F0502020204030204" pitchFamily="34" charset="0"/>
                <a:cs typeface="Calibri" panose="020F0502020204030204" pitchFamily="34" charset="0"/>
              </a:rPr>
              <a:t>subordinate clause </a:t>
            </a:r>
            <a:r>
              <a:rPr lang="en-GB" altLang="en-US" sz="2800" i="1" dirty="0">
                <a:latin typeface="Calibri" panose="020F0502020204030204" pitchFamily="34" charset="0"/>
                <a:cs typeface="Calibri" panose="020F0502020204030204" pitchFamily="34" charset="0"/>
              </a:rPr>
              <a:t>(a group of words containing a </a:t>
            </a:r>
            <a:r>
              <a:rPr lang="en-GB" altLang="en-US" sz="2800" i="1" u="sng" dirty="0">
                <a:latin typeface="Calibri" panose="020F0502020204030204" pitchFamily="34" charset="0"/>
                <a:cs typeface="Calibri" panose="020F0502020204030204" pitchFamily="34" charset="0"/>
              </a:rPr>
              <a:t>verb</a:t>
            </a:r>
            <a:r>
              <a:rPr lang="en-GB" altLang="en-US" sz="2800" i="1" dirty="0">
                <a:latin typeface="Calibri" panose="020F0502020204030204" pitchFamily="34" charset="0"/>
                <a:cs typeface="Calibri" panose="020F0502020204030204" pitchFamily="34" charset="0"/>
              </a:rPr>
              <a:t> </a:t>
            </a:r>
            <a:r>
              <a:rPr lang="en-GB" altLang="en-US" sz="2800" b="1" i="1" dirty="0">
                <a:latin typeface="Calibri" panose="020F0502020204030204" pitchFamily="34" charset="0"/>
                <a:cs typeface="Calibri" panose="020F0502020204030204" pitchFamily="34" charset="0"/>
              </a:rPr>
              <a:t>that depends on the main clause to make sense</a:t>
            </a:r>
            <a:r>
              <a:rPr lang="en-GB" altLang="en-US" sz="2800" i="1" dirty="0">
                <a:latin typeface="Calibri" panose="020F0502020204030204" pitchFamily="34" charset="0"/>
                <a:cs typeface="Calibri" panose="020F0502020204030204" pitchFamily="34" charset="0"/>
              </a:rPr>
              <a:t>).</a:t>
            </a:r>
          </a:p>
        </p:txBody>
      </p:sp>
      <p:sp>
        <p:nvSpPr>
          <p:cNvPr id="12" name="AutoShape 8"/>
          <p:cNvSpPr>
            <a:spLocks noChangeArrowheads="1"/>
          </p:cNvSpPr>
          <p:nvPr/>
        </p:nvSpPr>
        <p:spPr bwMode="auto">
          <a:xfrm>
            <a:off x="2719169" y="4686334"/>
            <a:ext cx="6404953" cy="1293971"/>
          </a:xfrm>
          <a:prstGeom prst="roundRect">
            <a:avLst>
              <a:gd name="adj" fmla="val 16667"/>
            </a:avLst>
          </a:prstGeom>
          <a:solidFill>
            <a:schemeClr val="accent2">
              <a:lumMod val="20000"/>
              <a:lumOff val="8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solidFill>
                  <a:srgbClr val="FF0000"/>
                </a:solidFill>
                <a:latin typeface="Calibri" panose="020F0502020204030204" pitchFamily="34" charset="0"/>
                <a:cs typeface="Calibri" panose="020F0502020204030204" pitchFamily="34" charset="0"/>
              </a:rPr>
              <a:t>Examples</a:t>
            </a:r>
            <a:r>
              <a:rPr lang="en-GB" altLang="en-US" sz="2800" dirty="0">
                <a:latin typeface="Calibri" panose="020F0502020204030204" pitchFamily="34" charset="0"/>
                <a:cs typeface="Calibri" panose="020F0502020204030204" pitchFamily="34" charset="0"/>
              </a:rPr>
              <a:t> of </a:t>
            </a:r>
            <a:r>
              <a:rPr lang="en-GB" altLang="en-US" sz="2800" b="1" u="sng" dirty="0">
                <a:latin typeface="Calibri" panose="020F0502020204030204" pitchFamily="34" charset="0"/>
                <a:cs typeface="Calibri" panose="020F0502020204030204" pitchFamily="34" charset="0"/>
              </a:rPr>
              <a:t>subordinating conjunctions</a:t>
            </a:r>
            <a:r>
              <a:rPr lang="en-GB" altLang="en-US" sz="2800" b="1" dirty="0">
                <a:latin typeface="Calibri" panose="020F0502020204030204" pitchFamily="34" charset="0"/>
                <a:cs typeface="Calibri" panose="020F0502020204030204" pitchFamily="34" charset="0"/>
              </a:rPr>
              <a:t>:</a:t>
            </a:r>
          </a:p>
          <a:p>
            <a:pPr algn="ctr">
              <a:spcBef>
                <a:spcPct val="50000"/>
              </a:spcBef>
              <a:buFontTx/>
              <a:buNone/>
              <a:defRPr/>
            </a:pPr>
            <a:r>
              <a:rPr lang="en-GB" altLang="en-US" sz="2800" dirty="0">
                <a:latin typeface="Calibri" panose="020F0502020204030204" pitchFamily="34" charset="0"/>
                <a:cs typeface="Calibri" panose="020F0502020204030204" pitchFamily="34" charset="0"/>
              </a:rPr>
              <a:t>because, when, as</a:t>
            </a:r>
          </a:p>
        </p:txBody>
      </p:sp>
    </p:spTree>
    <p:extLst>
      <p:ext uri="{BB962C8B-B14F-4D97-AF65-F5344CB8AC3E}">
        <p14:creationId xmlns:p14="http://schemas.microsoft.com/office/powerpoint/2010/main" val="543860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Subordinating conjunctions</a:t>
            </a:r>
            <a:endParaRPr lang="en-US" altLang="en-US" sz="4000" b="1" dirty="0"/>
          </a:p>
        </p:txBody>
      </p:sp>
      <p:pic>
        <p:nvPicPr>
          <p:cNvPr id="3" name="Picture 2"/>
          <p:cNvPicPr>
            <a:picLocks noChangeAspect="1"/>
          </p:cNvPicPr>
          <p:nvPr/>
        </p:nvPicPr>
        <p:blipFill>
          <a:blip r:embed="rId5"/>
          <a:stretch>
            <a:fillRect/>
          </a:stretch>
        </p:blipFill>
        <p:spPr>
          <a:xfrm>
            <a:off x="8520367" y="4895363"/>
            <a:ext cx="2986043" cy="1679649"/>
          </a:xfrm>
          <a:prstGeom prst="rect">
            <a:avLst/>
          </a:prstGeom>
        </p:spPr>
      </p:pic>
      <p:sp>
        <p:nvSpPr>
          <p:cNvPr id="14" name="Rectangle 13">
            <a:extLst>
              <a:ext uri="{FF2B5EF4-FFF2-40B4-BE49-F238E27FC236}">
                <a16:creationId xmlns:a16="http://schemas.microsoft.com/office/drawing/2014/main" id="{B4A70ADE-4146-424C-AB84-B6FB9606168F}"/>
              </a:ext>
            </a:extLst>
          </p:cNvPr>
          <p:cNvSpPr/>
          <p:nvPr/>
        </p:nvSpPr>
        <p:spPr>
          <a:xfrm>
            <a:off x="180876" y="2633824"/>
            <a:ext cx="1731060"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a:t>
            </a:r>
          </a:p>
        </p:txBody>
      </p:sp>
      <p:sp>
        <p:nvSpPr>
          <p:cNvPr id="15" name="Rectangle 14">
            <a:extLst>
              <a:ext uri="{FF2B5EF4-FFF2-40B4-BE49-F238E27FC236}">
                <a16:creationId xmlns:a16="http://schemas.microsoft.com/office/drawing/2014/main" id="{0E22C947-DEE1-437E-8BD1-F717F5B68AA6}"/>
              </a:ext>
            </a:extLst>
          </p:cNvPr>
          <p:cNvSpPr/>
          <p:nvPr/>
        </p:nvSpPr>
        <p:spPr>
          <a:xfrm>
            <a:off x="180875" y="3311164"/>
            <a:ext cx="1731061" cy="1316152"/>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as</a:t>
            </a:r>
          </a:p>
          <a:p>
            <a:pPr algn="ctr"/>
            <a:r>
              <a:rPr lang="en-GB" sz="2800" dirty="0">
                <a:solidFill>
                  <a:schemeClr val="tx1"/>
                </a:solidFill>
              </a:rPr>
              <a:t>after</a:t>
            </a:r>
          </a:p>
          <a:p>
            <a:pPr algn="ctr"/>
            <a:r>
              <a:rPr lang="en-GB" sz="2800" dirty="0">
                <a:solidFill>
                  <a:schemeClr val="tx1"/>
                </a:solidFill>
              </a:rPr>
              <a:t>although</a:t>
            </a:r>
          </a:p>
        </p:txBody>
      </p:sp>
      <p:sp>
        <p:nvSpPr>
          <p:cNvPr id="16" name="Rectangle 15">
            <a:extLst>
              <a:ext uri="{FF2B5EF4-FFF2-40B4-BE49-F238E27FC236}">
                <a16:creationId xmlns:a16="http://schemas.microsoft.com/office/drawing/2014/main" id="{353C0F71-A986-48B2-BC83-791304DD2A39}"/>
              </a:ext>
            </a:extLst>
          </p:cNvPr>
          <p:cNvSpPr/>
          <p:nvPr/>
        </p:nvSpPr>
        <p:spPr>
          <a:xfrm>
            <a:off x="2028304" y="2627855"/>
            <a:ext cx="1372288"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a:r>
          </a:p>
        </p:txBody>
      </p:sp>
      <p:sp>
        <p:nvSpPr>
          <p:cNvPr id="17" name="Rectangle 16">
            <a:extLst>
              <a:ext uri="{FF2B5EF4-FFF2-40B4-BE49-F238E27FC236}">
                <a16:creationId xmlns:a16="http://schemas.microsoft.com/office/drawing/2014/main" id="{9D04CBD3-8247-4A65-9B07-62A543126425}"/>
              </a:ext>
            </a:extLst>
          </p:cNvPr>
          <p:cNvSpPr/>
          <p:nvPr/>
        </p:nvSpPr>
        <p:spPr>
          <a:xfrm>
            <a:off x="2028304" y="3302480"/>
            <a:ext cx="1372287" cy="1321748"/>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while</a:t>
            </a:r>
          </a:p>
          <a:p>
            <a:pPr algn="ctr"/>
            <a:r>
              <a:rPr lang="en-GB" sz="2800" dirty="0">
                <a:solidFill>
                  <a:schemeClr val="tx1"/>
                </a:solidFill>
              </a:rPr>
              <a:t>whilst</a:t>
            </a:r>
          </a:p>
          <a:p>
            <a:pPr algn="ctr"/>
            <a:r>
              <a:rPr lang="en-GB" sz="2800" dirty="0">
                <a:solidFill>
                  <a:schemeClr val="tx1"/>
                </a:solidFill>
              </a:rPr>
              <a:t>when</a:t>
            </a:r>
          </a:p>
        </p:txBody>
      </p:sp>
      <p:sp>
        <p:nvSpPr>
          <p:cNvPr id="20" name="Rectangle 19">
            <a:extLst>
              <a:ext uri="{FF2B5EF4-FFF2-40B4-BE49-F238E27FC236}">
                <a16:creationId xmlns:a16="http://schemas.microsoft.com/office/drawing/2014/main" id="{10D022BA-C93E-4999-8436-10E70CB3BA60}"/>
              </a:ext>
            </a:extLst>
          </p:cNvPr>
          <p:cNvSpPr/>
          <p:nvPr/>
        </p:nvSpPr>
        <p:spPr>
          <a:xfrm>
            <a:off x="3508516" y="2619935"/>
            <a:ext cx="1111739"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I</a:t>
            </a:r>
          </a:p>
        </p:txBody>
      </p:sp>
      <p:sp>
        <p:nvSpPr>
          <p:cNvPr id="21" name="Rectangle 20">
            <a:extLst>
              <a:ext uri="{FF2B5EF4-FFF2-40B4-BE49-F238E27FC236}">
                <a16:creationId xmlns:a16="http://schemas.microsoft.com/office/drawing/2014/main" id="{6515CA72-0286-4063-B026-456478955383}"/>
              </a:ext>
            </a:extLst>
          </p:cNvPr>
          <p:cNvSpPr/>
          <p:nvPr/>
        </p:nvSpPr>
        <p:spPr>
          <a:xfrm>
            <a:off x="3508515" y="3294560"/>
            <a:ext cx="1111739" cy="1321749"/>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if</a:t>
            </a:r>
          </a:p>
        </p:txBody>
      </p:sp>
      <p:sp>
        <p:nvSpPr>
          <p:cNvPr id="22" name="Rectangle 21">
            <a:extLst>
              <a:ext uri="{FF2B5EF4-FFF2-40B4-BE49-F238E27FC236}">
                <a16:creationId xmlns:a16="http://schemas.microsoft.com/office/drawing/2014/main" id="{65E57224-8E34-4429-B4BE-2D8E4A3E6EB9}"/>
              </a:ext>
            </a:extLst>
          </p:cNvPr>
          <p:cNvSpPr/>
          <p:nvPr/>
        </p:nvSpPr>
        <p:spPr>
          <a:xfrm>
            <a:off x="4730027" y="2620961"/>
            <a:ext cx="1372964"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a:t>
            </a:r>
          </a:p>
        </p:txBody>
      </p:sp>
      <p:sp>
        <p:nvSpPr>
          <p:cNvPr id="23" name="Rectangle 22">
            <a:extLst>
              <a:ext uri="{FF2B5EF4-FFF2-40B4-BE49-F238E27FC236}">
                <a16:creationId xmlns:a16="http://schemas.microsoft.com/office/drawing/2014/main" id="{F9787D73-18BD-48D0-AA08-FE1182DD10E9}"/>
              </a:ext>
            </a:extLst>
          </p:cNvPr>
          <p:cNvSpPr/>
          <p:nvPr/>
        </p:nvSpPr>
        <p:spPr>
          <a:xfrm>
            <a:off x="4730026" y="3308813"/>
            <a:ext cx="1372964" cy="1321749"/>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though</a:t>
            </a:r>
          </a:p>
        </p:txBody>
      </p:sp>
      <p:sp>
        <p:nvSpPr>
          <p:cNvPr id="24" name="Rectangle 23">
            <a:extLst>
              <a:ext uri="{FF2B5EF4-FFF2-40B4-BE49-F238E27FC236}">
                <a16:creationId xmlns:a16="http://schemas.microsoft.com/office/drawing/2014/main" id="{0EF45C94-1B83-459F-9BE4-54758FA270CF}"/>
              </a:ext>
            </a:extLst>
          </p:cNvPr>
          <p:cNvSpPr/>
          <p:nvPr/>
        </p:nvSpPr>
        <p:spPr>
          <a:xfrm>
            <a:off x="6214789" y="2625505"/>
            <a:ext cx="1448743"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a:t>
            </a:r>
          </a:p>
        </p:txBody>
      </p:sp>
      <p:sp>
        <p:nvSpPr>
          <p:cNvPr id="25" name="Rectangle 24">
            <a:extLst>
              <a:ext uri="{FF2B5EF4-FFF2-40B4-BE49-F238E27FC236}">
                <a16:creationId xmlns:a16="http://schemas.microsoft.com/office/drawing/2014/main" id="{E2C6B245-0A3F-4BA7-A715-DFCAC7DE8646}"/>
              </a:ext>
            </a:extLst>
          </p:cNvPr>
          <p:cNvSpPr/>
          <p:nvPr/>
        </p:nvSpPr>
        <p:spPr>
          <a:xfrm>
            <a:off x="6214789" y="3300129"/>
            <a:ext cx="1448743" cy="1321749"/>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even though</a:t>
            </a:r>
          </a:p>
        </p:txBody>
      </p:sp>
      <p:sp>
        <p:nvSpPr>
          <p:cNvPr id="28" name="AutoShape 8">
            <a:extLst>
              <a:ext uri="{FF2B5EF4-FFF2-40B4-BE49-F238E27FC236}">
                <a16:creationId xmlns:a16="http://schemas.microsoft.com/office/drawing/2014/main" id="{9EB6A2A7-D997-4D20-8AC6-D7CF72018109}"/>
              </a:ext>
            </a:extLst>
          </p:cNvPr>
          <p:cNvSpPr>
            <a:spLocks noChangeArrowheads="1"/>
          </p:cNvSpPr>
          <p:nvPr/>
        </p:nvSpPr>
        <p:spPr bwMode="auto">
          <a:xfrm>
            <a:off x="354319" y="1857334"/>
            <a:ext cx="11418099"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To help you remember the </a:t>
            </a:r>
            <a:r>
              <a:rPr lang="en-GB" altLang="en-US" sz="2800" b="1" dirty="0">
                <a:latin typeface="Calibri" panose="020F0502020204030204" pitchFamily="34" charset="0"/>
                <a:cs typeface="Calibri" panose="020F0502020204030204" pitchFamily="34" charset="0"/>
              </a:rPr>
              <a:t>subordinating conjunctions, </a:t>
            </a:r>
            <a:r>
              <a:rPr lang="en-GB" altLang="en-US" sz="2800" dirty="0">
                <a:latin typeface="Calibri" panose="020F0502020204030204" pitchFamily="34" charset="0"/>
                <a:cs typeface="Calibri" panose="020F0502020204030204" pitchFamily="34" charset="0"/>
              </a:rPr>
              <a:t>use</a:t>
            </a:r>
            <a:r>
              <a:rPr lang="en-GB" altLang="en-US" sz="2800" b="1" dirty="0">
                <a:latin typeface="Calibri" panose="020F0502020204030204" pitchFamily="34" charset="0"/>
                <a:cs typeface="Calibri" panose="020F0502020204030204" pitchFamily="34" charset="0"/>
              </a:rPr>
              <a:t> A WHITE BUS!</a:t>
            </a:r>
            <a:endParaRPr lang="en-GB" altLang="en-US" sz="2800"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10D022BA-C93E-4999-8436-10E70CB3BA60}"/>
              </a:ext>
            </a:extLst>
          </p:cNvPr>
          <p:cNvSpPr/>
          <p:nvPr/>
        </p:nvSpPr>
        <p:spPr>
          <a:xfrm>
            <a:off x="7760946" y="2619935"/>
            <a:ext cx="1439675"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a:t>
            </a:r>
          </a:p>
        </p:txBody>
      </p:sp>
      <p:sp>
        <p:nvSpPr>
          <p:cNvPr id="30" name="Rectangle 29">
            <a:extLst>
              <a:ext uri="{FF2B5EF4-FFF2-40B4-BE49-F238E27FC236}">
                <a16:creationId xmlns:a16="http://schemas.microsoft.com/office/drawing/2014/main" id="{6515CA72-0286-4063-B026-456478955383}"/>
              </a:ext>
            </a:extLst>
          </p:cNvPr>
          <p:cNvSpPr/>
          <p:nvPr/>
        </p:nvSpPr>
        <p:spPr>
          <a:xfrm>
            <a:off x="7760945" y="3294560"/>
            <a:ext cx="1439675" cy="1321749"/>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because</a:t>
            </a:r>
          </a:p>
          <a:p>
            <a:pPr algn="ctr"/>
            <a:r>
              <a:rPr lang="en-GB" sz="2800" dirty="0">
                <a:solidFill>
                  <a:schemeClr val="tx1"/>
                </a:solidFill>
              </a:rPr>
              <a:t>before</a:t>
            </a:r>
          </a:p>
        </p:txBody>
      </p:sp>
      <p:sp>
        <p:nvSpPr>
          <p:cNvPr id="31" name="Rectangle 30">
            <a:extLst>
              <a:ext uri="{FF2B5EF4-FFF2-40B4-BE49-F238E27FC236}">
                <a16:creationId xmlns:a16="http://schemas.microsoft.com/office/drawing/2014/main" id="{65E57224-8E34-4429-B4BE-2D8E4A3E6EB9}"/>
              </a:ext>
            </a:extLst>
          </p:cNvPr>
          <p:cNvSpPr/>
          <p:nvPr/>
        </p:nvSpPr>
        <p:spPr>
          <a:xfrm>
            <a:off x="9321487" y="2620961"/>
            <a:ext cx="1272165"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U</a:t>
            </a:r>
          </a:p>
        </p:txBody>
      </p:sp>
      <p:sp>
        <p:nvSpPr>
          <p:cNvPr id="32" name="Rectangle 31">
            <a:extLst>
              <a:ext uri="{FF2B5EF4-FFF2-40B4-BE49-F238E27FC236}">
                <a16:creationId xmlns:a16="http://schemas.microsoft.com/office/drawing/2014/main" id="{F9787D73-18BD-48D0-AA08-FE1182DD10E9}"/>
              </a:ext>
            </a:extLst>
          </p:cNvPr>
          <p:cNvSpPr/>
          <p:nvPr/>
        </p:nvSpPr>
        <p:spPr>
          <a:xfrm>
            <a:off x="9321486" y="3308813"/>
            <a:ext cx="1272165" cy="1321749"/>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until</a:t>
            </a:r>
          </a:p>
          <a:p>
            <a:pPr algn="ctr"/>
            <a:r>
              <a:rPr lang="en-GB" sz="2800" dirty="0">
                <a:solidFill>
                  <a:schemeClr val="tx1"/>
                </a:solidFill>
              </a:rPr>
              <a:t>unless</a:t>
            </a:r>
          </a:p>
        </p:txBody>
      </p:sp>
      <p:sp>
        <p:nvSpPr>
          <p:cNvPr id="33" name="Rectangle 32">
            <a:extLst>
              <a:ext uri="{FF2B5EF4-FFF2-40B4-BE49-F238E27FC236}">
                <a16:creationId xmlns:a16="http://schemas.microsoft.com/office/drawing/2014/main" id="{0EF45C94-1B83-459F-9BE4-54758FA270CF}"/>
              </a:ext>
            </a:extLst>
          </p:cNvPr>
          <p:cNvSpPr/>
          <p:nvPr/>
        </p:nvSpPr>
        <p:spPr>
          <a:xfrm>
            <a:off x="10685580" y="2625505"/>
            <a:ext cx="1319592" cy="576284"/>
          </a:xfrm>
          <a:prstGeom prst="rect">
            <a:avLst/>
          </a:prstGeom>
          <a:solidFill>
            <a:srgbClr val="FF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t>
            </a:r>
          </a:p>
        </p:txBody>
      </p:sp>
      <p:sp>
        <p:nvSpPr>
          <p:cNvPr id="34" name="Rectangle 33">
            <a:extLst>
              <a:ext uri="{FF2B5EF4-FFF2-40B4-BE49-F238E27FC236}">
                <a16:creationId xmlns:a16="http://schemas.microsoft.com/office/drawing/2014/main" id="{E2C6B245-0A3F-4BA7-A715-DFCAC7DE8646}"/>
              </a:ext>
            </a:extLst>
          </p:cNvPr>
          <p:cNvSpPr/>
          <p:nvPr/>
        </p:nvSpPr>
        <p:spPr>
          <a:xfrm>
            <a:off x="10685580" y="3300129"/>
            <a:ext cx="1319592" cy="1321749"/>
          </a:xfrm>
          <a:prstGeom prst="rect">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since</a:t>
            </a:r>
          </a:p>
        </p:txBody>
      </p:sp>
      <p:sp>
        <p:nvSpPr>
          <p:cNvPr id="35" name="AutoShape 8">
            <a:extLst>
              <a:ext uri="{FF2B5EF4-FFF2-40B4-BE49-F238E27FC236}">
                <a16:creationId xmlns:a16="http://schemas.microsoft.com/office/drawing/2014/main" id="{9EB6A2A7-D997-4D20-8AC6-D7CF72018109}"/>
              </a:ext>
            </a:extLst>
          </p:cNvPr>
          <p:cNvSpPr>
            <a:spLocks noChangeArrowheads="1"/>
          </p:cNvSpPr>
          <p:nvPr/>
        </p:nvSpPr>
        <p:spPr bwMode="auto">
          <a:xfrm>
            <a:off x="638259" y="5207384"/>
            <a:ext cx="7343266"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These are some of the most commonly used </a:t>
            </a:r>
            <a:r>
              <a:rPr lang="en-GB" altLang="en-US" sz="2800" b="1" dirty="0">
                <a:latin typeface="Calibri" panose="020F0502020204030204" pitchFamily="34" charset="0"/>
                <a:cs typeface="Calibri" panose="020F0502020204030204" pitchFamily="34" charset="0"/>
              </a:rPr>
              <a:t>subordinating conjunctions</a:t>
            </a:r>
            <a:r>
              <a:rPr lang="en-GB" altLang="en-US" sz="2800" dirty="0">
                <a:latin typeface="Calibri" panose="020F0502020204030204" pitchFamily="34" charset="0"/>
                <a:cs typeface="Calibri" panose="020F0502020204030204" pitchFamily="34" charset="0"/>
              </a:rPr>
              <a:t>… there are others!</a:t>
            </a:r>
          </a:p>
        </p:txBody>
      </p:sp>
    </p:spTree>
    <p:extLst>
      <p:ext uri="{BB962C8B-B14F-4D97-AF65-F5344CB8AC3E}">
        <p14:creationId xmlns:p14="http://schemas.microsoft.com/office/powerpoint/2010/main" val="2275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P spid="23" grpId="0" animBg="1"/>
      <p:bldP spid="25" grpId="0" animBg="1"/>
      <p:bldP spid="30" grpId="0" animBg="1"/>
      <p:bldP spid="32"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8">
            <a:extLst>
              <a:ext uri="{FF2B5EF4-FFF2-40B4-BE49-F238E27FC236}">
                <a16:creationId xmlns:a16="http://schemas.microsoft.com/office/drawing/2014/main" id="{9EB6A2A7-D997-4D20-8AC6-D7CF72018109}"/>
              </a:ext>
            </a:extLst>
          </p:cNvPr>
          <p:cNvSpPr>
            <a:spLocks noChangeArrowheads="1"/>
          </p:cNvSpPr>
          <p:nvPr/>
        </p:nvSpPr>
        <p:spPr bwMode="auto">
          <a:xfrm>
            <a:off x="3413406" y="4772249"/>
            <a:ext cx="4628937"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because</a:t>
            </a:r>
            <a:r>
              <a:rPr lang="en-GB" altLang="en-US" sz="2800" dirty="0">
                <a:latin typeface="Calibri" panose="020F0502020204030204" pitchFamily="34" charset="0"/>
                <a:cs typeface="Calibri" panose="020F0502020204030204" pitchFamily="34" charset="0"/>
              </a:rPr>
              <a:t> she was very muddy.</a:t>
            </a:r>
            <a:endParaRPr lang="en-GB" altLang="en-US" sz="2800" i="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Subordinating conjunctions</a:t>
            </a:r>
            <a:endParaRPr lang="en-US" altLang="en-US" sz="4000" b="1" dirty="0"/>
          </a:p>
        </p:txBody>
      </p:sp>
      <p:sp>
        <p:nvSpPr>
          <p:cNvPr id="28" name="AutoShape 8">
            <a:extLst>
              <a:ext uri="{FF2B5EF4-FFF2-40B4-BE49-F238E27FC236}">
                <a16:creationId xmlns:a16="http://schemas.microsoft.com/office/drawing/2014/main" id="{9EB6A2A7-D997-4D20-8AC6-D7CF72018109}"/>
              </a:ext>
            </a:extLst>
          </p:cNvPr>
          <p:cNvSpPr>
            <a:spLocks noChangeArrowheads="1"/>
          </p:cNvSpPr>
          <p:nvPr/>
        </p:nvSpPr>
        <p:spPr bwMode="auto">
          <a:xfrm>
            <a:off x="354319" y="1874655"/>
            <a:ext cx="11418099"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b="1" dirty="0">
                <a:latin typeface="Calibri" panose="020F0502020204030204" pitchFamily="34" charset="0"/>
                <a:cs typeface="Calibri" panose="020F0502020204030204" pitchFamily="34" charset="0"/>
              </a:rPr>
              <a:t>Subordinating conjunctions </a:t>
            </a:r>
            <a:r>
              <a:rPr lang="en-GB" altLang="en-US" sz="2800" dirty="0">
                <a:latin typeface="Calibri" panose="020F0502020204030204" pitchFamily="34" charset="0"/>
                <a:cs typeface="Calibri" panose="020F0502020204030204" pitchFamily="34" charset="0"/>
              </a:rPr>
              <a:t>introduce a </a:t>
            </a:r>
            <a:r>
              <a:rPr lang="en-GB" altLang="en-US" sz="2800" b="1" dirty="0">
                <a:latin typeface="Calibri" panose="020F0502020204030204" pitchFamily="34" charset="0"/>
                <a:cs typeface="Calibri" panose="020F0502020204030204" pitchFamily="34" charset="0"/>
              </a:rPr>
              <a:t>subordinate clause </a:t>
            </a:r>
            <a:r>
              <a:rPr lang="en-GB" altLang="en-US" sz="2800" dirty="0">
                <a:latin typeface="Calibri" panose="020F0502020204030204" pitchFamily="34" charset="0"/>
                <a:cs typeface="Calibri" panose="020F0502020204030204" pitchFamily="34" charset="0"/>
              </a:rPr>
              <a:t>(a group of words containing a </a:t>
            </a:r>
            <a:r>
              <a:rPr lang="en-GB" altLang="en-US" sz="2800" u="sng" dirty="0">
                <a:latin typeface="Calibri" panose="020F0502020204030204" pitchFamily="34" charset="0"/>
                <a:cs typeface="Calibri" panose="020F0502020204030204" pitchFamily="34" charset="0"/>
              </a:rPr>
              <a:t>verb</a:t>
            </a:r>
            <a:r>
              <a:rPr lang="en-GB" altLang="en-US" sz="2800" dirty="0">
                <a:latin typeface="Calibri" panose="020F0502020204030204" pitchFamily="34" charset="0"/>
                <a:cs typeface="Calibri" panose="020F0502020204030204" pitchFamily="34" charset="0"/>
              </a:rPr>
              <a:t> </a:t>
            </a:r>
            <a:r>
              <a:rPr lang="en-GB" altLang="en-US" sz="2800" b="1" dirty="0">
                <a:latin typeface="Calibri" panose="020F0502020204030204" pitchFamily="34" charset="0"/>
                <a:cs typeface="Calibri" panose="020F0502020204030204" pitchFamily="34" charset="0"/>
              </a:rPr>
              <a:t>that depends on the main clause to make sense</a:t>
            </a:r>
            <a:r>
              <a:rPr lang="en-GB" altLang="en-US" sz="2800" dirty="0">
                <a:latin typeface="Calibri" panose="020F0502020204030204" pitchFamily="34" charset="0"/>
                <a:cs typeface="Calibri" panose="020F0502020204030204" pitchFamily="34" charset="0"/>
              </a:rPr>
              <a:t>).</a:t>
            </a:r>
          </a:p>
        </p:txBody>
      </p:sp>
      <p:sp>
        <p:nvSpPr>
          <p:cNvPr id="26" name="AutoShape 8">
            <a:extLst>
              <a:ext uri="{FF2B5EF4-FFF2-40B4-BE49-F238E27FC236}">
                <a16:creationId xmlns:a16="http://schemas.microsoft.com/office/drawing/2014/main" id="{9EB6A2A7-D997-4D20-8AC6-D7CF72018109}"/>
              </a:ext>
            </a:extLst>
          </p:cNvPr>
          <p:cNvSpPr>
            <a:spLocks noChangeArrowheads="1"/>
          </p:cNvSpPr>
          <p:nvPr/>
        </p:nvSpPr>
        <p:spPr bwMode="auto">
          <a:xfrm>
            <a:off x="354319" y="4777826"/>
            <a:ext cx="3059087"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We bathed the dog</a:t>
            </a:r>
            <a:endParaRPr lang="en-GB" altLang="en-US" sz="2800" i="1"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stretch>
            <a:fillRect/>
          </a:stretch>
        </p:blipFill>
        <p:spPr>
          <a:xfrm>
            <a:off x="8512233" y="3417906"/>
            <a:ext cx="3260185" cy="2850077"/>
          </a:xfrm>
          <a:prstGeom prst="rect">
            <a:avLst/>
          </a:prstGeom>
          <a:ln>
            <a:solidFill>
              <a:srgbClr val="4472C4"/>
            </a:solidFill>
          </a:ln>
        </p:spPr>
      </p:pic>
      <p:sp>
        <p:nvSpPr>
          <p:cNvPr id="44" name="Up Arrow 43"/>
          <p:cNvSpPr/>
          <p:nvPr/>
        </p:nvSpPr>
        <p:spPr>
          <a:xfrm rot="10800000">
            <a:off x="5375870" y="3886846"/>
            <a:ext cx="676033" cy="7245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 Arrow 35"/>
          <p:cNvSpPr/>
          <p:nvPr/>
        </p:nvSpPr>
        <p:spPr>
          <a:xfrm>
            <a:off x="4144923" y="5255453"/>
            <a:ext cx="354965" cy="480173"/>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utoShape 8">
            <a:extLst>
              <a:ext uri="{FF2B5EF4-FFF2-40B4-BE49-F238E27FC236}">
                <a16:creationId xmlns:a16="http://schemas.microsoft.com/office/drawing/2014/main" id="{9EB6A2A7-D997-4D20-8AC6-D7CF72018109}"/>
              </a:ext>
            </a:extLst>
          </p:cNvPr>
          <p:cNvSpPr>
            <a:spLocks noChangeArrowheads="1"/>
          </p:cNvSpPr>
          <p:nvPr/>
        </p:nvSpPr>
        <p:spPr bwMode="auto">
          <a:xfrm>
            <a:off x="2354409" y="5587489"/>
            <a:ext cx="3953853" cy="544830"/>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subordinating conjunction</a:t>
            </a:r>
            <a:endParaRPr lang="en-GB" altLang="en-US" sz="2600" b="1" i="1" dirty="0">
              <a:latin typeface="Calibri" panose="020F0502020204030204" pitchFamily="34" charset="0"/>
              <a:cs typeface="Calibri" panose="020F0502020204030204" pitchFamily="34" charset="0"/>
            </a:endParaRPr>
          </a:p>
        </p:txBody>
      </p:sp>
      <p:sp>
        <p:nvSpPr>
          <p:cNvPr id="42" name="AutoShape 8">
            <a:extLst>
              <a:ext uri="{FF2B5EF4-FFF2-40B4-BE49-F238E27FC236}">
                <a16:creationId xmlns:a16="http://schemas.microsoft.com/office/drawing/2014/main" id="{9EB6A2A7-D997-4D20-8AC6-D7CF72018109}"/>
              </a:ext>
            </a:extLst>
          </p:cNvPr>
          <p:cNvSpPr>
            <a:spLocks noChangeArrowheads="1"/>
          </p:cNvSpPr>
          <p:nvPr/>
        </p:nvSpPr>
        <p:spPr bwMode="auto">
          <a:xfrm>
            <a:off x="4220121" y="3441637"/>
            <a:ext cx="2989369" cy="544830"/>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subordinate clause</a:t>
            </a:r>
            <a:endParaRPr lang="en-GB" altLang="en-US" sz="2600" b="1" i="1" dirty="0">
              <a:latin typeface="Calibri" panose="020F0502020204030204" pitchFamily="34" charset="0"/>
              <a:cs typeface="Calibri" panose="020F0502020204030204" pitchFamily="34" charset="0"/>
            </a:endParaRPr>
          </a:p>
        </p:txBody>
      </p:sp>
      <p:sp>
        <p:nvSpPr>
          <p:cNvPr id="43" name="Up Arrow 42"/>
          <p:cNvSpPr/>
          <p:nvPr/>
        </p:nvSpPr>
        <p:spPr>
          <a:xfrm rot="10800000">
            <a:off x="1545844" y="3886846"/>
            <a:ext cx="676033" cy="7245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utoShape 8">
            <a:extLst>
              <a:ext uri="{FF2B5EF4-FFF2-40B4-BE49-F238E27FC236}">
                <a16:creationId xmlns:a16="http://schemas.microsoft.com/office/drawing/2014/main" id="{9EB6A2A7-D997-4D20-8AC6-D7CF72018109}"/>
              </a:ext>
            </a:extLst>
          </p:cNvPr>
          <p:cNvSpPr>
            <a:spLocks noChangeArrowheads="1"/>
          </p:cNvSpPr>
          <p:nvPr/>
        </p:nvSpPr>
        <p:spPr bwMode="auto">
          <a:xfrm>
            <a:off x="699909" y="3441637"/>
            <a:ext cx="2294684" cy="544830"/>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main clause</a:t>
            </a:r>
            <a:endParaRPr lang="en-GB" altLang="en-US" sz="2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2657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8">
            <a:extLst>
              <a:ext uri="{FF2B5EF4-FFF2-40B4-BE49-F238E27FC236}">
                <a16:creationId xmlns:a16="http://schemas.microsoft.com/office/drawing/2014/main" id="{9EB6A2A7-D997-4D20-8AC6-D7CF72018109}"/>
              </a:ext>
            </a:extLst>
          </p:cNvPr>
          <p:cNvSpPr>
            <a:spLocks noChangeArrowheads="1"/>
          </p:cNvSpPr>
          <p:nvPr/>
        </p:nvSpPr>
        <p:spPr bwMode="auto">
          <a:xfrm>
            <a:off x="448061" y="4909110"/>
            <a:ext cx="4028918"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Before</a:t>
            </a:r>
            <a:r>
              <a:rPr lang="en-GB" altLang="en-US" sz="2800" dirty="0">
                <a:latin typeface="Calibri" panose="020F0502020204030204" pitchFamily="34" charset="0"/>
                <a:cs typeface="Calibri" panose="020F0502020204030204" pitchFamily="34" charset="0"/>
              </a:rPr>
              <a:t> we played a game,</a:t>
            </a:r>
            <a:endParaRPr lang="en-GB" altLang="en-US" sz="2800" i="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Subordinating conjunctions</a:t>
            </a:r>
            <a:endParaRPr lang="en-US" altLang="en-US" sz="4000" b="1" dirty="0"/>
          </a:p>
        </p:txBody>
      </p:sp>
      <p:sp>
        <p:nvSpPr>
          <p:cNvPr id="28" name="AutoShape 8">
            <a:extLst>
              <a:ext uri="{FF2B5EF4-FFF2-40B4-BE49-F238E27FC236}">
                <a16:creationId xmlns:a16="http://schemas.microsoft.com/office/drawing/2014/main" id="{9EB6A2A7-D997-4D20-8AC6-D7CF72018109}"/>
              </a:ext>
            </a:extLst>
          </p:cNvPr>
          <p:cNvSpPr>
            <a:spLocks noChangeArrowheads="1"/>
          </p:cNvSpPr>
          <p:nvPr/>
        </p:nvSpPr>
        <p:spPr bwMode="auto">
          <a:xfrm>
            <a:off x="1235745" y="1665300"/>
            <a:ext cx="9753097" cy="153233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defRPr/>
            </a:pPr>
            <a:r>
              <a:rPr lang="en-GB" altLang="en-US" sz="2800" dirty="0">
                <a:latin typeface="Calibri" panose="020F0502020204030204" pitchFamily="34" charset="0"/>
                <a:cs typeface="Calibri" panose="020F0502020204030204" pitchFamily="34" charset="0"/>
              </a:rPr>
              <a:t>A </a:t>
            </a:r>
            <a:r>
              <a:rPr lang="en-GB" altLang="en-US" sz="2800" b="1" dirty="0">
                <a:latin typeface="Calibri" panose="020F0502020204030204" pitchFamily="34" charset="0"/>
                <a:cs typeface="Calibri" panose="020F0502020204030204" pitchFamily="34" charset="0"/>
              </a:rPr>
              <a:t>subordinate clause </a:t>
            </a:r>
            <a:r>
              <a:rPr lang="en-GB" altLang="en-US" sz="2800" dirty="0">
                <a:latin typeface="Calibri" panose="020F0502020204030204" pitchFamily="34" charset="0"/>
                <a:cs typeface="Calibri" panose="020F0502020204030204" pitchFamily="34" charset="0"/>
              </a:rPr>
              <a:t>can appear </a:t>
            </a:r>
            <a:r>
              <a:rPr lang="en-GB" altLang="en-US" sz="2800" u="sng" dirty="0">
                <a:latin typeface="Calibri" panose="020F0502020204030204" pitchFamily="34" charset="0"/>
                <a:cs typeface="Calibri" panose="020F0502020204030204" pitchFamily="34" charset="0"/>
              </a:rPr>
              <a:t>before</a:t>
            </a:r>
            <a:r>
              <a:rPr lang="en-GB" altLang="en-US" sz="2800" dirty="0">
                <a:latin typeface="Calibri" panose="020F0502020204030204" pitchFamily="34" charset="0"/>
                <a:cs typeface="Calibri" panose="020F0502020204030204" pitchFamily="34" charset="0"/>
              </a:rPr>
              <a:t> or </a:t>
            </a:r>
            <a:r>
              <a:rPr lang="en-GB" altLang="en-US" sz="2800" u="sng" dirty="0">
                <a:latin typeface="Calibri" panose="020F0502020204030204" pitchFamily="34" charset="0"/>
                <a:cs typeface="Calibri" panose="020F0502020204030204" pitchFamily="34" charset="0"/>
              </a:rPr>
              <a:t>after</a:t>
            </a:r>
            <a:r>
              <a:rPr lang="en-GB" altLang="en-US" sz="2800" dirty="0">
                <a:latin typeface="Calibri" panose="020F0502020204030204" pitchFamily="34" charset="0"/>
                <a:cs typeface="Calibri" panose="020F0502020204030204" pitchFamily="34" charset="0"/>
              </a:rPr>
              <a:t> a </a:t>
            </a:r>
            <a:r>
              <a:rPr lang="en-GB" altLang="en-US" sz="2800" b="1" dirty="0">
                <a:latin typeface="Calibri" panose="020F0502020204030204" pitchFamily="34" charset="0"/>
                <a:cs typeface="Calibri" panose="020F0502020204030204" pitchFamily="34" charset="0"/>
              </a:rPr>
              <a:t>main clause</a:t>
            </a:r>
            <a:r>
              <a:rPr lang="en-GB" altLang="en-US" sz="2800" dirty="0">
                <a:latin typeface="Calibri" panose="020F0502020204030204" pitchFamily="34" charset="0"/>
                <a:cs typeface="Calibri" panose="020F0502020204030204" pitchFamily="34" charset="0"/>
              </a:rPr>
              <a:t>. This means that a </a:t>
            </a:r>
            <a:r>
              <a:rPr lang="en-GB" altLang="en-US" sz="2800" b="1" dirty="0">
                <a:latin typeface="Calibri" panose="020F0502020204030204" pitchFamily="34" charset="0"/>
                <a:cs typeface="Calibri" panose="020F0502020204030204" pitchFamily="34" charset="0"/>
              </a:rPr>
              <a:t>subordinating conjunction </a:t>
            </a:r>
            <a:r>
              <a:rPr lang="en-GB" altLang="en-US" sz="2800" dirty="0">
                <a:latin typeface="Calibri" panose="020F0502020204030204" pitchFamily="34" charset="0"/>
                <a:cs typeface="Calibri" panose="020F0502020204030204" pitchFamily="34" charset="0"/>
              </a:rPr>
              <a:t>can be </a:t>
            </a:r>
            <a:r>
              <a:rPr lang="en-GB" altLang="en-US" sz="2800" u="sng" dirty="0">
                <a:latin typeface="Calibri" panose="020F0502020204030204" pitchFamily="34" charset="0"/>
                <a:cs typeface="Calibri" panose="020F0502020204030204" pitchFamily="34" charset="0"/>
              </a:rPr>
              <a:t>at the start</a:t>
            </a:r>
            <a:r>
              <a:rPr lang="en-GB" altLang="en-US" sz="2800" dirty="0">
                <a:latin typeface="Calibri" panose="020F0502020204030204" pitchFamily="34" charset="0"/>
                <a:cs typeface="Calibri" panose="020F0502020204030204" pitchFamily="34" charset="0"/>
              </a:rPr>
              <a:t> of a sentence or </a:t>
            </a:r>
            <a:r>
              <a:rPr lang="en-GB" altLang="en-US" sz="2800" u="sng" dirty="0">
                <a:latin typeface="Calibri" panose="020F0502020204030204" pitchFamily="34" charset="0"/>
                <a:cs typeface="Calibri" panose="020F0502020204030204" pitchFamily="34" charset="0"/>
              </a:rPr>
              <a:t>somewhere in the middle</a:t>
            </a:r>
            <a:r>
              <a:rPr lang="en-GB" altLang="en-US" sz="2800" dirty="0">
                <a:latin typeface="Calibri" panose="020F0502020204030204" pitchFamily="34" charset="0"/>
                <a:cs typeface="Calibri" panose="020F0502020204030204" pitchFamily="34" charset="0"/>
              </a:rPr>
              <a:t>.</a:t>
            </a:r>
          </a:p>
        </p:txBody>
      </p:sp>
      <p:sp>
        <p:nvSpPr>
          <p:cNvPr id="26" name="AutoShape 8">
            <a:extLst>
              <a:ext uri="{FF2B5EF4-FFF2-40B4-BE49-F238E27FC236}">
                <a16:creationId xmlns:a16="http://schemas.microsoft.com/office/drawing/2014/main" id="{9EB6A2A7-D997-4D20-8AC6-D7CF72018109}"/>
              </a:ext>
            </a:extLst>
          </p:cNvPr>
          <p:cNvSpPr>
            <a:spLocks noChangeArrowheads="1"/>
          </p:cNvSpPr>
          <p:nvPr/>
        </p:nvSpPr>
        <p:spPr bwMode="auto">
          <a:xfrm>
            <a:off x="4476979" y="4908132"/>
            <a:ext cx="3530200" cy="578882"/>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we did our homework.</a:t>
            </a:r>
            <a:endParaRPr lang="en-GB" altLang="en-US" sz="2800" i="1" dirty="0">
              <a:latin typeface="Calibri" panose="020F0502020204030204" pitchFamily="34" charset="0"/>
              <a:cs typeface="Calibri" panose="020F0502020204030204" pitchFamily="34" charset="0"/>
            </a:endParaRPr>
          </a:p>
        </p:txBody>
      </p:sp>
      <p:sp>
        <p:nvSpPr>
          <p:cNvPr id="44" name="Up Arrow 43"/>
          <p:cNvSpPr/>
          <p:nvPr/>
        </p:nvSpPr>
        <p:spPr>
          <a:xfrm rot="10800000">
            <a:off x="5924508" y="4086349"/>
            <a:ext cx="676033" cy="7245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p Arrow 35"/>
          <p:cNvSpPr/>
          <p:nvPr/>
        </p:nvSpPr>
        <p:spPr>
          <a:xfrm>
            <a:off x="863708" y="5442776"/>
            <a:ext cx="354965" cy="480173"/>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utoShape 8">
            <a:extLst>
              <a:ext uri="{FF2B5EF4-FFF2-40B4-BE49-F238E27FC236}">
                <a16:creationId xmlns:a16="http://schemas.microsoft.com/office/drawing/2014/main" id="{9EB6A2A7-D997-4D20-8AC6-D7CF72018109}"/>
              </a:ext>
            </a:extLst>
          </p:cNvPr>
          <p:cNvSpPr>
            <a:spLocks noChangeArrowheads="1"/>
          </p:cNvSpPr>
          <p:nvPr/>
        </p:nvSpPr>
        <p:spPr bwMode="auto">
          <a:xfrm>
            <a:off x="429522" y="5787169"/>
            <a:ext cx="3953853" cy="544830"/>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subordinating conjunction</a:t>
            </a:r>
            <a:endParaRPr lang="en-GB" altLang="en-US" sz="2600" b="1" i="1" dirty="0">
              <a:latin typeface="Calibri" panose="020F0502020204030204" pitchFamily="34" charset="0"/>
              <a:cs typeface="Calibri" panose="020F0502020204030204" pitchFamily="34" charset="0"/>
            </a:endParaRPr>
          </a:p>
        </p:txBody>
      </p:sp>
      <p:sp>
        <p:nvSpPr>
          <p:cNvPr id="43" name="Up Arrow 42"/>
          <p:cNvSpPr/>
          <p:nvPr/>
        </p:nvSpPr>
        <p:spPr>
          <a:xfrm rot="10800000">
            <a:off x="2110666" y="4086349"/>
            <a:ext cx="676033" cy="724504"/>
          </a:xfrm>
          <a:prstGeom prst="upArrow">
            <a:avLst/>
          </a:prstGeom>
          <a:solidFill>
            <a:schemeClr val="accent2">
              <a:lumMod val="60000"/>
              <a:lumOff val="4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utoShape 8">
            <a:extLst>
              <a:ext uri="{FF2B5EF4-FFF2-40B4-BE49-F238E27FC236}">
                <a16:creationId xmlns:a16="http://schemas.microsoft.com/office/drawing/2014/main" id="{9EB6A2A7-D997-4D20-8AC6-D7CF72018109}"/>
              </a:ext>
            </a:extLst>
          </p:cNvPr>
          <p:cNvSpPr>
            <a:spLocks noChangeArrowheads="1"/>
          </p:cNvSpPr>
          <p:nvPr/>
        </p:nvSpPr>
        <p:spPr bwMode="auto">
          <a:xfrm>
            <a:off x="5185263" y="3641140"/>
            <a:ext cx="2145479" cy="544830"/>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main clause</a:t>
            </a:r>
            <a:endParaRPr lang="en-GB" altLang="en-US" sz="2600" b="1"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a:stretch>
            <a:fillRect/>
          </a:stretch>
        </p:blipFill>
        <p:spPr>
          <a:xfrm>
            <a:off x="8392675" y="3812498"/>
            <a:ext cx="3287900" cy="2329662"/>
          </a:xfrm>
          <a:prstGeom prst="rect">
            <a:avLst/>
          </a:prstGeom>
          <a:ln>
            <a:solidFill>
              <a:srgbClr val="4472C4"/>
            </a:solidFill>
          </a:ln>
        </p:spPr>
      </p:pic>
      <p:sp>
        <p:nvSpPr>
          <p:cNvPr id="42" name="AutoShape 8">
            <a:extLst>
              <a:ext uri="{FF2B5EF4-FFF2-40B4-BE49-F238E27FC236}">
                <a16:creationId xmlns:a16="http://schemas.microsoft.com/office/drawing/2014/main" id="{9EB6A2A7-D997-4D20-8AC6-D7CF72018109}"/>
              </a:ext>
            </a:extLst>
          </p:cNvPr>
          <p:cNvSpPr>
            <a:spLocks noChangeArrowheads="1"/>
          </p:cNvSpPr>
          <p:nvPr/>
        </p:nvSpPr>
        <p:spPr bwMode="auto">
          <a:xfrm>
            <a:off x="988542" y="3641140"/>
            <a:ext cx="2969587" cy="544830"/>
          </a:xfrm>
          <a:prstGeom prst="roundRect">
            <a:avLst>
              <a:gd name="adj" fmla="val 16667"/>
            </a:avLst>
          </a:prstGeom>
          <a:solidFill>
            <a:schemeClr val="accent4">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600" b="1" dirty="0">
                <a:latin typeface="Calibri" panose="020F0502020204030204" pitchFamily="34" charset="0"/>
                <a:cs typeface="Calibri" panose="020F0502020204030204" pitchFamily="34" charset="0"/>
              </a:rPr>
              <a:t>subordinate clause</a:t>
            </a:r>
            <a:endParaRPr lang="en-GB" altLang="en-US" sz="26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917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8">
            <a:extLst>
              <a:ext uri="{FF2B5EF4-FFF2-40B4-BE49-F238E27FC236}">
                <a16:creationId xmlns:a16="http://schemas.microsoft.com/office/drawing/2014/main" id="{9EB6A2A7-D997-4D20-8AC6-D7CF72018109}"/>
              </a:ext>
            </a:extLst>
          </p:cNvPr>
          <p:cNvSpPr>
            <a:spLocks noChangeArrowheads="1"/>
          </p:cNvSpPr>
          <p:nvPr/>
        </p:nvSpPr>
        <p:spPr bwMode="auto">
          <a:xfrm>
            <a:off x="1550022" y="2899021"/>
            <a:ext cx="5532422" cy="1532334"/>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u="sng" dirty="0">
                <a:latin typeface="Calibri" panose="020F0502020204030204" pitchFamily="34" charset="0"/>
                <a:cs typeface="Calibri" panose="020F0502020204030204" pitchFamily="34" charset="0"/>
              </a:rPr>
              <a:t>Although</a:t>
            </a:r>
            <a:r>
              <a:rPr lang="en-GB" altLang="en-US" sz="2800" i="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it was very icy outside, we walked to the cinema </a:t>
            </a:r>
            <a:r>
              <a:rPr lang="en-GB" altLang="en-US" sz="2800" b="1" u="sng" dirty="0">
                <a:latin typeface="Calibri" panose="020F0502020204030204" pitchFamily="34" charset="0"/>
                <a:cs typeface="Calibri" panose="020F0502020204030204" pitchFamily="34" charset="0"/>
              </a:rPr>
              <a:t>as</a:t>
            </a:r>
            <a:r>
              <a:rPr lang="en-GB" altLang="en-US" sz="2800" dirty="0">
                <a:latin typeface="Calibri" panose="020F0502020204030204" pitchFamily="34" charset="0"/>
                <a:cs typeface="Calibri" panose="020F0502020204030204" pitchFamily="34" charset="0"/>
              </a:rPr>
              <a:t> we were desperate to see the new film.</a:t>
            </a:r>
            <a:endParaRPr lang="en-GB" altLang="en-US" sz="2800" i="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Subordinating conjunctions</a:t>
            </a:r>
            <a:endParaRPr lang="en-US" altLang="en-US" sz="4000" b="1" dirty="0"/>
          </a:p>
        </p:txBody>
      </p:sp>
      <p:sp>
        <p:nvSpPr>
          <p:cNvPr id="15" name="AutoShape 8">
            <a:extLst>
              <a:ext uri="{FF2B5EF4-FFF2-40B4-BE49-F238E27FC236}">
                <a16:creationId xmlns:a16="http://schemas.microsoft.com/office/drawing/2014/main" id="{9EB6A2A7-D997-4D20-8AC6-D7CF72018109}"/>
              </a:ext>
            </a:extLst>
          </p:cNvPr>
          <p:cNvSpPr>
            <a:spLocks noChangeArrowheads="1"/>
          </p:cNvSpPr>
          <p:nvPr/>
        </p:nvSpPr>
        <p:spPr bwMode="auto">
          <a:xfrm>
            <a:off x="968131" y="1892203"/>
            <a:ext cx="10190476"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Sentences can contain more than one </a:t>
            </a:r>
            <a:r>
              <a:rPr lang="en-GB" altLang="en-US" sz="2800" b="1" dirty="0">
                <a:latin typeface="Calibri" panose="020F0502020204030204" pitchFamily="34" charset="0"/>
                <a:cs typeface="Calibri" panose="020F0502020204030204" pitchFamily="34" charset="0"/>
              </a:rPr>
              <a:t>subordinating conjunction</a:t>
            </a:r>
            <a:r>
              <a:rPr lang="en-GB" altLang="en-US" sz="2800" dirty="0">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5"/>
          <a:stretch>
            <a:fillRect/>
          </a:stretch>
        </p:blipFill>
        <p:spPr>
          <a:xfrm>
            <a:off x="7647709" y="2757553"/>
            <a:ext cx="2929953" cy="3811067"/>
          </a:xfrm>
          <a:prstGeom prst="rect">
            <a:avLst/>
          </a:prstGeom>
          <a:ln>
            <a:solidFill>
              <a:srgbClr val="4472C4"/>
            </a:solidFill>
          </a:ln>
        </p:spPr>
      </p:pic>
      <p:sp>
        <p:nvSpPr>
          <p:cNvPr id="17" name="AutoShape 8">
            <a:extLst>
              <a:ext uri="{FF2B5EF4-FFF2-40B4-BE49-F238E27FC236}">
                <a16:creationId xmlns:a16="http://schemas.microsoft.com/office/drawing/2014/main" id="{9EB6A2A7-D997-4D20-8AC6-D7CF72018109}"/>
              </a:ext>
            </a:extLst>
          </p:cNvPr>
          <p:cNvSpPr>
            <a:spLocks noChangeArrowheads="1"/>
          </p:cNvSpPr>
          <p:nvPr/>
        </p:nvSpPr>
        <p:spPr bwMode="auto">
          <a:xfrm>
            <a:off x="1550022" y="4859291"/>
            <a:ext cx="5532422" cy="1532334"/>
          </a:xfrm>
          <a:prstGeom prst="roundRect">
            <a:avLst>
              <a:gd name="adj" fmla="val 16667"/>
            </a:avLst>
          </a:prstGeom>
          <a:solidFill>
            <a:schemeClr val="accent2">
              <a:lumMod val="20000"/>
              <a:lumOff val="80000"/>
            </a:schemeClr>
          </a:solidFill>
          <a:ln w="9525">
            <a:solidFill>
              <a:srgbClr val="4472C4"/>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The teacher said we can eat our lunch outside </a:t>
            </a:r>
            <a:r>
              <a:rPr lang="en-GB" altLang="en-US" sz="2800" b="1" u="sng" dirty="0">
                <a:latin typeface="Calibri" panose="020F0502020204030204" pitchFamily="34" charset="0"/>
                <a:cs typeface="Calibri" panose="020F0502020204030204" pitchFamily="34" charset="0"/>
              </a:rPr>
              <a:t>if</a:t>
            </a:r>
            <a:r>
              <a:rPr lang="en-GB" altLang="en-US" sz="2800" dirty="0">
                <a:latin typeface="Calibri" panose="020F0502020204030204" pitchFamily="34" charset="0"/>
                <a:cs typeface="Calibri" panose="020F0502020204030204" pitchFamily="34" charset="0"/>
              </a:rPr>
              <a:t> we work hard </a:t>
            </a:r>
            <a:r>
              <a:rPr lang="en-GB" altLang="en-US" sz="2800" b="1" u="sng" dirty="0">
                <a:latin typeface="Calibri" panose="020F0502020204030204" pitchFamily="34" charset="0"/>
                <a:cs typeface="Calibri" panose="020F0502020204030204" pitchFamily="34" charset="0"/>
              </a:rPr>
              <a:t>unless</a:t>
            </a:r>
            <a:r>
              <a:rPr lang="en-GB" altLang="en-US" sz="2800" b="1" dirty="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it starts to rain.</a:t>
            </a:r>
            <a:endParaRPr lang="en-GB" alt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870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045092" y="1894516"/>
            <a:ext cx="10036552"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Underline the </a:t>
            </a:r>
            <a:r>
              <a:rPr lang="en-GB" altLang="en-US" sz="2800" b="1" dirty="0">
                <a:latin typeface="Calibri" panose="020F0502020204030204" pitchFamily="34" charset="0"/>
                <a:cs typeface="Calibri" panose="020F0502020204030204" pitchFamily="34" charset="0"/>
              </a:rPr>
              <a:t>subordinating conjunction</a:t>
            </a:r>
            <a:r>
              <a:rPr lang="en-GB" altLang="en-US" sz="2800" dirty="0">
                <a:latin typeface="Calibri" panose="020F0502020204030204" pitchFamily="34" charset="0"/>
                <a:cs typeface="Calibri" panose="020F0502020204030204" pitchFamily="34" charset="0"/>
              </a:rPr>
              <a:t> in each sentence below.</a:t>
            </a:r>
          </a:p>
        </p:txBody>
      </p:sp>
      <p:sp>
        <p:nvSpPr>
          <p:cNvPr id="12" name="AutoShape 8"/>
          <p:cNvSpPr>
            <a:spLocks noChangeArrowheads="1"/>
          </p:cNvSpPr>
          <p:nvPr/>
        </p:nvSpPr>
        <p:spPr bwMode="auto">
          <a:xfrm>
            <a:off x="601498" y="2705761"/>
            <a:ext cx="9137609" cy="2724150"/>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Jay won the race though he only just beat </a:t>
            </a:r>
            <a:r>
              <a:rPr lang="en-GB" altLang="en-US" sz="2800" dirty="0" err="1">
                <a:latin typeface="Calibri" panose="020F0502020204030204" pitchFamily="34" charset="0"/>
                <a:cs typeface="Calibri" panose="020F0502020204030204" pitchFamily="34" charset="0"/>
              </a:rPr>
              <a:t>Priya</a:t>
            </a:r>
            <a:r>
              <a:rPr lang="en-GB" altLang="en-US" sz="2800" dirty="0">
                <a:latin typeface="Calibri" panose="020F0502020204030204" pitchFamily="34" charset="0"/>
                <a:cs typeface="Calibri" panose="020F0502020204030204" pitchFamily="34" charset="0"/>
              </a:rPr>
              <a:t>! </a:t>
            </a:r>
          </a:p>
          <a:p>
            <a:pPr algn="ctr">
              <a:spcBef>
                <a:spcPct val="50000"/>
              </a:spcBef>
              <a:buFontTx/>
              <a:buNone/>
            </a:pPr>
            <a:r>
              <a:rPr lang="en-GB" altLang="en-US" sz="2800" dirty="0">
                <a:latin typeface="Calibri" panose="020F0502020204030204" pitchFamily="34" charset="0"/>
                <a:cs typeface="Calibri" panose="020F0502020204030204" pitchFamily="34" charset="0"/>
              </a:rPr>
              <a:t>When we looked outside, we saw a delivery driver.</a:t>
            </a:r>
          </a:p>
          <a:p>
            <a:pPr algn="ctr">
              <a:spcBef>
                <a:spcPct val="50000"/>
              </a:spcBef>
              <a:buNone/>
            </a:pPr>
            <a:r>
              <a:rPr lang="en-GB" altLang="en-US" sz="2800" dirty="0">
                <a:latin typeface="Calibri" panose="020F0502020204030204" pitchFamily="34" charset="0"/>
                <a:cs typeface="Calibri" panose="020F0502020204030204" pitchFamily="34" charset="0"/>
              </a:rPr>
              <a:t>I got dictionary as I wasn’t sure how to spell a word.</a:t>
            </a:r>
          </a:p>
          <a:p>
            <a:pPr algn="ctr">
              <a:spcBef>
                <a:spcPct val="50000"/>
              </a:spcBef>
              <a:buFontTx/>
              <a:buNone/>
            </a:pPr>
            <a:r>
              <a:rPr lang="en-GB" altLang="en-US" sz="2800" dirty="0">
                <a:latin typeface="Calibri" panose="020F0502020204030204" pitchFamily="34" charset="0"/>
                <a:cs typeface="Calibri" panose="020F0502020204030204" pitchFamily="34" charset="0"/>
              </a:rPr>
              <a:t>Until we found the light switch, no one could see anything!</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0318" y="2681626"/>
            <a:ext cx="1868542" cy="277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14"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76417" y="5677973"/>
            <a:ext cx="7573901" cy="98750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b="1" u="sng" dirty="0">
                <a:latin typeface="Calibri" panose="020F0502020204030204" pitchFamily="34" charset="0"/>
                <a:cs typeface="Calibri" panose="020F0502020204030204" pitchFamily="34" charset="0"/>
              </a:rPr>
              <a:t>Remember</a:t>
            </a:r>
            <a:r>
              <a:rPr lang="en-GB" altLang="en-US" sz="2600" b="1" dirty="0">
                <a:latin typeface="Calibri" panose="020F0502020204030204" pitchFamily="34" charset="0"/>
                <a:cs typeface="Calibri" panose="020F0502020204030204" pitchFamily="34" charset="0"/>
              </a:rPr>
              <a:t>: subordinating conjunctions </a:t>
            </a:r>
            <a:r>
              <a:rPr lang="en-GB" altLang="en-US" sz="2600" dirty="0">
                <a:latin typeface="Calibri" panose="020F0502020204030204" pitchFamily="34" charset="0"/>
                <a:cs typeface="Calibri" panose="020F0502020204030204" pitchFamily="34" charset="0"/>
              </a:rPr>
              <a:t>introduce a </a:t>
            </a:r>
            <a:r>
              <a:rPr lang="en-GB" altLang="en-US" sz="2600" b="1" dirty="0">
                <a:latin typeface="Calibri" panose="020F0502020204030204" pitchFamily="34" charset="0"/>
                <a:cs typeface="Calibri" panose="020F0502020204030204" pitchFamily="34" charset="0"/>
              </a:rPr>
              <a:t>subordinate clause</a:t>
            </a:r>
            <a:r>
              <a:rPr lang="en-GB" altLang="en-US" sz="2600" dirty="0">
                <a:latin typeface="Calibri" panose="020F0502020204030204" pitchFamily="34" charset="0"/>
                <a:cs typeface="Calibri" panose="020F0502020204030204" pitchFamily="34" charset="0"/>
              </a:rPr>
              <a:t>. </a:t>
            </a:r>
            <a:r>
              <a:rPr lang="en-GB" altLang="en-US" sz="2600" b="1" u="sng" dirty="0">
                <a:latin typeface="Calibri" panose="020F0502020204030204" pitchFamily="34" charset="0"/>
                <a:cs typeface="Calibri" panose="020F0502020204030204" pitchFamily="34" charset="0"/>
              </a:rPr>
              <a:t>Top tip</a:t>
            </a:r>
            <a:r>
              <a:rPr lang="en-GB" altLang="en-US" sz="2600" b="1" dirty="0">
                <a:latin typeface="Calibri" panose="020F0502020204030204" pitchFamily="34" charset="0"/>
                <a:cs typeface="Calibri" panose="020F0502020204030204" pitchFamily="34" charset="0"/>
              </a:rPr>
              <a:t>:</a:t>
            </a:r>
            <a:r>
              <a:rPr lang="en-GB" altLang="en-US" sz="2600" dirty="0">
                <a:latin typeface="Calibri" panose="020F0502020204030204" pitchFamily="34" charset="0"/>
                <a:cs typeface="Calibri" panose="020F0502020204030204" pitchFamily="34" charset="0"/>
              </a:rPr>
              <a:t> use </a:t>
            </a:r>
            <a:r>
              <a:rPr lang="en-GB" altLang="en-US" sz="2600" b="1" dirty="0">
                <a:latin typeface="Calibri" panose="020F0502020204030204" pitchFamily="34" charset="0"/>
                <a:cs typeface="Calibri" panose="020F0502020204030204" pitchFamily="34" charset="0"/>
              </a:rPr>
              <a:t>A WHITE BUS</a:t>
            </a:r>
            <a:r>
              <a:rPr lang="en-GB" altLang="en-US" sz="2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6081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045092" y="1894516"/>
            <a:ext cx="10036552"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Underline the </a:t>
            </a:r>
            <a:r>
              <a:rPr lang="en-GB" altLang="en-US" sz="2800" b="1" dirty="0">
                <a:latin typeface="Calibri" panose="020F0502020204030204" pitchFamily="34" charset="0"/>
                <a:cs typeface="Calibri" panose="020F0502020204030204" pitchFamily="34" charset="0"/>
              </a:rPr>
              <a:t>subordinating conjunction</a:t>
            </a:r>
            <a:r>
              <a:rPr lang="en-GB" altLang="en-US" sz="2800" dirty="0">
                <a:latin typeface="Calibri" panose="020F0502020204030204" pitchFamily="34" charset="0"/>
                <a:cs typeface="Calibri" panose="020F0502020204030204" pitchFamily="34" charset="0"/>
              </a:rPr>
              <a:t> in each sentence below.</a:t>
            </a:r>
          </a:p>
        </p:txBody>
      </p:sp>
      <p:sp>
        <p:nvSpPr>
          <p:cNvPr id="12" name="AutoShape 8"/>
          <p:cNvSpPr>
            <a:spLocks noChangeArrowheads="1"/>
          </p:cNvSpPr>
          <p:nvPr/>
        </p:nvSpPr>
        <p:spPr bwMode="auto">
          <a:xfrm>
            <a:off x="601498" y="2705761"/>
            <a:ext cx="9137609" cy="2724150"/>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Jay won the race </a:t>
            </a:r>
            <a:r>
              <a:rPr lang="en-GB" altLang="en-US" sz="2800" b="1" u="sng" dirty="0">
                <a:latin typeface="Calibri" panose="020F0502020204030204" pitchFamily="34" charset="0"/>
                <a:cs typeface="Calibri" panose="020F0502020204030204" pitchFamily="34" charset="0"/>
              </a:rPr>
              <a:t>though</a:t>
            </a:r>
            <a:r>
              <a:rPr lang="en-GB" altLang="en-US" sz="2800" dirty="0">
                <a:latin typeface="Calibri" panose="020F0502020204030204" pitchFamily="34" charset="0"/>
                <a:cs typeface="Calibri" panose="020F0502020204030204" pitchFamily="34" charset="0"/>
              </a:rPr>
              <a:t> he only just beat </a:t>
            </a:r>
            <a:r>
              <a:rPr lang="en-GB" altLang="en-US" sz="2800" dirty="0" err="1">
                <a:latin typeface="Calibri" panose="020F0502020204030204" pitchFamily="34" charset="0"/>
                <a:cs typeface="Calibri" panose="020F0502020204030204" pitchFamily="34" charset="0"/>
              </a:rPr>
              <a:t>Priya</a:t>
            </a:r>
            <a:r>
              <a:rPr lang="en-GB" altLang="en-US" sz="2800" dirty="0">
                <a:latin typeface="Calibri" panose="020F0502020204030204" pitchFamily="34" charset="0"/>
                <a:cs typeface="Calibri" panose="020F0502020204030204" pitchFamily="34" charset="0"/>
              </a:rPr>
              <a:t>! </a:t>
            </a:r>
          </a:p>
          <a:p>
            <a:pPr algn="ctr">
              <a:spcBef>
                <a:spcPct val="50000"/>
              </a:spcBef>
              <a:buFontTx/>
              <a:buNone/>
            </a:pPr>
            <a:r>
              <a:rPr lang="en-GB" altLang="en-US" sz="2800" b="1" u="sng" dirty="0">
                <a:latin typeface="Calibri" panose="020F0502020204030204" pitchFamily="34" charset="0"/>
                <a:cs typeface="Calibri" panose="020F0502020204030204" pitchFamily="34" charset="0"/>
              </a:rPr>
              <a:t>When</a:t>
            </a:r>
            <a:r>
              <a:rPr lang="en-GB" altLang="en-US" sz="2800" dirty="0">
                <a:latin typeface="Calibri" panose="020F0502020204030204" pitchFamily="34" charset="0"/>
                <a:cs typeface="Calibri" panose="020F0502020204030204" pitchFamily="34" charset="0"/>
              </a:rPr>
              <a:t> we looked outside, we saw a delivery driver.</a:t>
            </a:r>
          </a:p>
          <a:p>
            <a:pPr algn="ctr">
              <a:spcBef>
                <a:spcPct val="50000"/>
              </a:spcBef>
              <a:buNone/>
            </a:pPr>
            <a:r>
              <a:rPr lang="en-GB" altLang="en-US" sz="2800" dirty="0">
                <a:latin typeface="Calibri" panose="020F0502020204030204" pitchFamily="34" charset="0"/>
                <a:cs typeface="Calibri" panose="020F0502020204030204" pitchFamily="34" charset="0"/>
              </a:rPr>
              <a:t>I got dictionary </a:t>
            </a:r>
            <a:r>
              <a:rPr lang="en-GB" altLang="en-US" sz="2800" b="1" u="sng" dirty="0">
                <a:latin typeface="Calibri" panose="020F0502020204030204" pitchFamily="34" charset="0"/>
                <a:cs typeface="Calibri" panose="020F0502020204030204" pitchFamily="34" charset="0"/>
              </a:rPr>
              <a:t>as</a:t>
            </a:r>
            <a:r>
              <a:rPr lang="en-GB" altLang="en-US" sz="2800" dirty="0">
                <a:latin typeface="Calibri" panose="020F0502020204030204" pitchFamily="34" charset="0"/>
                <a:cs typeface="Calibri" panose="020F0502020204030204" pitchFamily="34" charset="0"/>
              </a:rPr>
              <a:t> I wasn’t sure how to spell a word.</a:t>
            </a:r>
          </a:p>
          <a:p>
            <a:pPr algn="ctr">
              <a:spcBef>
                <a:spcPct val="50000"/>
              </a:spcBef>
              <a:buFontTx/>
              <a:buNone/>
            </a:pPr>
            <a:r>
              <a:rPr lang="en-GB" altLang="en-US" sz="2800" b="1" u="sng" dirty="0">
                <a:latin typeface="Calibri" panose="020F0502020204030204" pitchFamily="34" charset="0"/>
                <a:cs typeface="Calibri" panose="020F0502020204030204" pitchFamily="34" charset="0"/>
              </a:rPr>
              <a:t>Until</a:t>
            </a:r>
            <a:r>
              <a:rPr lang="en-GB" altLang="en-US" sz="2800" dirty="0">
                <a:latin typeface="Calibri" panose="020F0502020204030204" pitchFamily="34" charset="0"/>
                <a:cs typeface="Calibri" panose="020F0502020204030204" pitchFamily="34" charset="0"/>
              </a:rPr>
              <a:t> we found the light switch, no one could see anything!</a:t>
            </a:r>
          </a:p>
        </p:txBody>
      </p:sp>
      <p:sp>
        <p:nvSpPr>
          <p:cNvPr id="10"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14"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76417" y="5677973"/>
            <a:ext cx="7573901" cy="98750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b="1" u="sng" dirty="0">
                <a:latin typeface="Calibri" panose="020F0502020204030204" pitchFamily="34" charset="0"/>
                <a:cs typeface="Calibri" panose="020F0502020204030204" pitchFamily="34" charset="0"/>
              </a:rPr>
              <a:t>Remember</a:t>
            </a:r>
            <a:r>
              <a:rPr lang="en-GB" altLang="en-US" sz="2600" b="1" dirty="0">
                <a:latin typeface="Calibri" panose="020F0502020204030204" pitchFamily="34" charset="0"/>
                <a:cs typeface="Calibri" panose="020F0502020204030204" pitchFamily="34" charset="0"/>
              </a:rPr>
              <a:t>: subordinating conjunctions </a:t>
            </a:r>
            <a:r>
              <a:rPr lang="en-GB" altLang="en-US" sz="2600" dirty="0">
                <a:latin typeface="Calibri" panose="020F0502020204030204" pitchFamily="34" charset="0"/>
                <a:cs typeface="Calibri" panose="020F0502020204030204" pitchFamily="34" charset="0"/>
              </a:rPr>
              <a:t>introduce a </a:t>
            </a:r>
            <a:r>
              <a:rPr lang="en-GB" altLang="en-US" sz="2600" b="1" dirty="0">
                <a:latin typeface="Calibri" panose="020F0502020204030204" pitchFamily="34" charset="0"/>
                <a:cs typeface="Calibri" panose="020F0502020204030204" pitchFamily="34" charset="0"/>
              </a:rPr>
              <a:t>subordinate clause</a:t>
            </a:r>
            <a:r>
              <a:rPr lang="en-GB" altLang="en-US" sz="2600" dirty="0">
                <a:latin typeface="Calibri" panose="020F0502020204030204" pitchFamily="34" charset="0"/>
                <a:cs typeface="Calibri" panose="020F0502020204030204" pitchFamily="34" charset="0"/>
              </a:rPr>
              <a:t>. </a:t>
            </a:r>
            <a:r>
              <a:rPr lang="en-GB" altLang="en-US" sz="2600" b="1" u="sng" dirty="0">
                <a:latin typeface="Calibri" panose="020F0502020204030204" pitchFamily="34" charset="0"/>
                <a:cs typeface="Calibri" panose="020F0502020204030204" pitchFamily="34" charset="0"/>
              </a:rPr>
              <a:t>Top tip</a:t>
            </a:r>
            <a:r>
              <a:rPr lang="en-GB" altLang="en-US" sz="2600" b="1" dirty="0">
                <a:latin typeface="Calibri" panose="020F0502020204030204" pitchFamily="34" charset="0"/>
                <a:cs typeface="Calibri" panose="020F0502020204030204" pitchFamily="34" charset="0"/>
              </a:rPr>
              <a:t>:</a:t>
            </a:r>
            <a:r>
              <a:rPr lang="en-GB" altLang="en-US" sz="2600" dirty="0">
                <a:latin typeface="Calibri" panose="020F0502020204030204" pitchFamily="34" charset="0"/>
                <a:cs typeface="Calibri" panose="020F0502020204030204" pitchFamily="34" charset="0"/>
              </a:rPr>
              <a:t> use </a:t>
            </a:r>
            <a:r>
              <a:rPr lang="en-GB" altLang="en-US" sz="2600" b="1" dirty="0">
                <a:latin typeface="Calibri" panose="020F0502020204030204" pitchFamily="34" charset="0"/>
                <a:cs typeface="Calibri" panose="020F0502020204030204" pitchFamily="34" charset="0"/>
              </a:rPr>
              <a:t>A WHITE BUS</a:t>
            </a:r>
            <a:r>
              <a:rPr lang="en-GB" altLang="en-US" sz="2600" dirty="0">
                <a:latin typeface="Calibri" panose="020F0502020204030204" pitchFamily="34" charset="0"/>
                <a:cs typeface="Calibri" panose="020F0502020204030204" pitchFamily="34" charset="0"/>
              </a:rPr>
              <a:t>!</a:t>
            </a:r>
          </a:p>
        </p:txBody>
      </p:sp>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9175" y="3212757"/>
            <a:ext cx="2023222" cy="18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93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045092" y="1894516"/>
            <a:ext cx="10036552"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Circle both </a:t>
            </a:r>
            <a:r>
              <a:rPr lang="en-GB" altLang="en-US" sz="2800" b="1" dirty="0">
                <a:latin typeface="Calibri" panose="020F0502020204030204" pitchFamily="34" charset="0"/>
                <a:cs typeface="Calibri" panose="020F0502020204030204" pitchFamily="34" charset="0"/>
              </a:rPr>
              <a:t>subordinating conjunctions</a:t>
            </a:r>
            <a:r>
              <a:rPr lang="en-GB" altLang="en-US" sz="2800" dirty="0">
                <a:latin typeface="Calibri" panose="020F0502020204030204" pitchFamily="34" charset="0"/>
                <a:cs typeface="Calibri" panose="020F0502020204030204" pitchFamily="34" charset="0"/>
              </a:rPr>
              <a:t> in the passage below.</a:t>
            </a:r>
          </a:p>
        </p:txBody>
      </p:sp>
      <p:sp>
        <p:nvSpPr>
          <p:cNvPr id="12" name="AutoShape 8"/>
          <p:cNvSpPr>
            <a:spLocks noChangeArrowheads="1"/>
          </p:cNvSpPr>
          <p:nvPr/>
        </p:nvSpPr>
        <p:spPr bwMode="auto">
          <a:xfrm>
            <a:off x="2003064" y="3071155"/>
            <a:ext cx="6028828" cy="2009061"/>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Before mobile phones were invented, </a:t>
            </a:r>
          </a:p>
          <a:p>
            <a:pPr algn="ctr">
              <a:spcBef>
                <a:spcPct val="50000"/>
              </a:spcBef>
              <a:buFontTx/>
              <a:buNone/>
            </a:pPr>
            <a:r>
              <a:rPr lang="en-GB" altLang="en-US" sz="2800" dirty="0">
                <a:latin typeface="Calibri" panose="020F0502020204030204" pitchFamily="34" charset="0"/>
                <a:cs typeface="Calibri" panose="020F0502020204030204" pitchFamily="34" charset="0"/>
              </a:rPr>
              <a:t>you had to use a home phone if </a:t>
            </a:r>
          </a:p>
          <a:p>
            <a:pPr algn="ctr">
              <a:spcBef>
                <a:spcPct val="50000"/>
              </a:spcBef>
              <a:buFontTx/>
              <a:buNone/>
            </a:pPr>
            <a:r>
              <a:rPr lang="en-GB" altLang="en-US" sz="2800" dirty="0">
                <a:latin typeface="Calibri" panose="020F0502020204030204" pitchFamily="34" charset="0"/>
                <a:cs typeface="Calibri" panose="020F0502020204030204" pitchFamily="34" charset="0"/>
              </a:rPr>
              <a:t>you wanted to ring somebody.</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9120" y="2681626"/>
            <a:ext cx="1868542" cy="277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Practise</a:t>
            </a:r>
            <a:endParaRPr lang="en-US" altLang="en-US" sz="4000" b="1" dirty="0"/>
          </a:p>
        </p:txBody>
      </p:sp>
      <p:sp>
        <p:nvSpPr>
          <p:cNvPr id="13"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76417" y="5677973"/>
            <a:ext cx="7573901" cy="98750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b="1" u="sng" dirty="0">
                <a:latin typeface="Calibri" panose="020F0502020204030204" pitchFamily="34" charset="0"/>
                <a:cs typeface="Calibri" panose="020F0502020204030204" pitchFamily="34" charset="0"/>
              </a:rPr>
              <a:t>Remember</a:t>
            </a:r>
            <a:r>
              <a:rPr lang="en-GB" altLang="en-US" sz="2600" b="1" dirty="0">
                <a:latin typeface="Calibri" panose="020F0502020204030204" pitchFamily="34" charset="0"/>
                <a:cs typeface="Calibri" panose="020F0502020204030204" pitchFamily="34" charset="0"/>
              </a:rPr>
              <a:t>: subordinating conjunctions </a:t>
            </a:r>
            <a:r>
              <a:rPr lang="en-GB" altLang="en-US" sz="2600" dirty="0">
                <a:latin typeface="Calibri" panose="020F0502020204030204" pitchFamily="34" charset="0"/>
                <a:cs typeface="Calibri" panose="020F0502020204030204" pitchFamily="34" charset="0"/>
              </a:rPr>
              <a:t>introduce a </a:t>
            </a:r>
            <a:r>
              <a:rPr lang="en-GB" altLang="en-US" sz="2600" b="1" dirty="0">
                <a:latin typeface="Calibri" panose="020F0502020204030204" pitchFamily="34" charset="0"/>
                <a:cs typeface="Calibri" panose="020F0502020204030204" pitchFamily="34" charset="0"/>
              </a:rPr>
              <a:t>subordinate clause</a:t>
            </a:r>
            <a:r>
              <a:rPr lang="en-GB" altLang="en-US" sz="2600" dirty="0">
                <a:latin typeface="Calibri" panose="020F0502020204030204" pitchFamily="34" charset="0"/>
                <a:cs typeface="Calibri" panose="020F0502020204030204" pitchFamily="34" charset="0"/>
              </a:rPr>
              <a:t>. </a:t>
            </a:r>
            <a:r>
              <a:rPr lang="en-GB" altLang="en-US" sz="2600" b="1" u="sng" dirty="0">
                <a:latin typeface="Calibri" panose="020F0502020204030204" pitchFamily="34" charset="0"/>
                <a:cs typeface="Calibri" panose="020F0502020204030204" pitchFamily="34" charset="0"/>
              </a:rPr>
              <a:t>Top tip</a:t>
            </a:r>
            <a:r>
              <a:rPr lang="en-GB" altLang="en-US" sz="2600" b="1" dirty="0">
                <a:latin typeface="Calibri" panose="020F0502020204030204" pitchFamily="34" charset="0"/>
                <a:cs typeface="Calibri" panose="020F0502020204030204" pitchFamily="34" charset="0"/>
              </a:rPr>
              <a:t>:</a:t>
            </a:r>
            <a:r>
              <a:rPr lang="en-GB" altLang="en-US" sz="2600" dirty="0">
                <a:latin typeface="Calibri" panose="020F0502020204030204" pitchFamily="34" charset="0"/>
                <a:cs typeface="Calibri" panose="020F0502020204030204" pitchFamily="34" charset="0"/>
              </a:rPr>
              <a:t> use </a:t>
            </a:r>
            <a:r>
              <a:rPr lang="en-GB" altLang="en-US" sz="2600" b="1" dirty="0">
                <a:latin typeface="Calibri" panose="020F0502020204030204" pitchFamily="34" charset="0"/>
                <a:cs typeface="Calibri" panose="020F0502020204030204" pitchFamily="34" charset="0"/>
              </a:rPr>
              <a:t>A WHITE BUS</a:t>
            </a:r>
            <a:r>
              <a:rPr lang="en-GB" altLang="en-US" sz="2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4828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1045092" y="1894516"/>
            <a:ext cx="10036552" cy="578882"/>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Circle both </a:t>
            </a:r>
            <a:r>
              <a:rPr lang="en-GB" altLang="en-US" sz="2800" b="1" dirty="0">
                <a:latin typeface="Calibri" panose="020F0502020204030204" pitchFamily="34" charset="0"/>
                <a:cs typeface="Calibri" panose="020F0502020204030204" pitchFamily="34" charset="0"/>
              </a:rPr>
              <a:t>subordinating conjunctions</a:t>
            </a:r>
            <a:r>
              <a:rPr lang="en-GB" altLang="en-US" sz="2800" dirty="0">
                <a:latin typeface="Calibri" panose="020F0502020204030204" pitchFamily="34" charset="0"/>
                <a:cs typeface="Calibri" panose="020F0502020204030204" pitchFamily="34" charset="0"/>
              </a:rPr>
              <a:t> in the passage below.</a:t>
            </a:r>
          </a:p>
        </p:txBody>
      </p:sp>
      <p:sp>
        <p:nvSpPr>
          <p:cNvPr id="12" name="AutoShape 8"/>
          <p:cNvSpPr>
            <a:spLocks noChangeArrowheads="1"/>
          </p:cNvSpPr>
          <p:nvPr/>
        </p:nvSpPr>
        <p:spPr bwMode="auto">
          <a:xfrm>
            <a:off x="2003064" y="3071155"/>
            <a:ext cx="6028828" cy="2009061"/>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Before mobile phones were invented, </a:t>
            </a:r>
          </a:p>
          <a:p>
            <a:pPr algn="ctr">
              <a:spcBef>
                <a:spcPct val="50000"/>
              </a:spcBef>
              <a:buFontTx/>
              <a:buNone/>
            </a:pPr>
            <a:r>
              <a:rPr lang="en-GB" altLang="en-US" sz="2800" dirty="0">
                <a:latin typeface="Calibri" panose="020F0502020204030204" pitchFamily="34" charset="0"/>
                <a:cs typeface="Calibri" panose="020F0502020204030204" pitchFamily="34" charset="0"/>
              </a:rPr>
              <a:t>you had to use a home phone if </a:t>
            </a:r>
          </a:p>
          <a:p>
            <a:pPr algn="ctr">
              <a:spcBef>
                <a:spcPct val="50000"/>
              </a:spcBef>
              <a:buFontTx/>
              <a:buNone/>
            </a:pPr>
            <a:r>
              <a:rPr lang="en-GB" altLang="en-US" sz="2800" dirty="0">
                <a:latin typeface="Calibri" panose="020F0502020204030204" pitchFamily="34" charset="0"/>
                <a:cs typeface="Calibri" panose="020F0502020204030204" pitchFamily="34" charset="0"/>
              </a:rPr>
              <a:t>you wanted to ring somebody.</a:t>
            </a:r>
          </a:p>
        </p:txBody>
      </p:sp>
      <p:sp>
        <p:nvSpPr>
          <p:cNvPr id="10" name="Title 1">
            <a:extLst>
              <a:ext uri="{FF2B5EF4-FFF2-40B4-BE49-F238E27FC236}">
                <a16:creationId xmlns:a16="http://schemas.microsoft.com/office/drawing/2014/main" id="{3DDFB834-FFCA-4D74-BC33-559E75C5C156}"/>
              </a:ext>
            </a:extLst>
          </p:cNvPr>
          <p:cNvSpPr>
            <a:spLocks noGrp="1"/>
          </p:cNvSpPr>
          <p:nvPr>
            <p:ph type="title"/>
          </p:nvPr>
        </p:nvSpPr>
        <p:spPr>
          <a:xfrm>
            <a:off x="1753384" y="347702"/>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How did you do?</a:t>
            </a:r>
            <a:endParaRPr lang="en-US" altLang="en-US" sz="4000" b="1" dirty="0"/>
          </a:p>
        </p:txBody>
      </p:sp>
      <p:sp>
        <p:nvSpPr>
          <p:cNvPr id="13"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76417" y="5677973"/>
            <a:ext cx="7573901" cy="98750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b="1" u="sng" dirty="0">
                <a:latin typeface="Calibri" panose="020F0502020204030204" pitchFamily="34" charset="0"/>
                <a:cs typeface="Calibri" panose="020F0502020204030204" pitchFamily="34" charset="0"/>
              </a:rPr>
              <a:t>Remember</a:t>
            </a:r>
            <a:r>
              <a:rPr lang="en-GB" altLang="en-US" sz="2600" b="1" dirty="0">
                <a:latin typeface="Calibri" panose="020F0502020204030204" pitchFamily="34" charset="0"/>
                <a:cs typeface="Calibri" panose="020F0502020204030204" pitchFamily="34" charset="0"/>
              </a:rPr>
              <a:t>: subordinating conjunctions </a:t>
            </a:r>
            <a:r>
              <a:rPr lang="en-GB" altLang="en-US" sz="2600" dirty="0">
                <a:latin typeface="Calibri" panose="020F0502020204030204" pitchFamily="34" charset="0"/>
                <a:cs typeface="Calibri" panose="020F0502020204030204" pitchFamily="34" charset="0"/>
              </a:rPr>
              <a:t>introduce a </a:t>
            </a:r>
            <a:r>
              <a:rPr lang="en-GB" altLang="en-US" sz="2600" b="1" dirty="0">
                <a:latin typeface="Calibri" panose="020F0502020204030204" pitchFamily="34" charset="0"/>
                <a:cs typeface="Calibri" panose="020F0502020204030204" pitchFamily="34" charset="0"/>
              </a:rPr>
              <a:t>subordinate clause</a:t>
            </a:r>
            <a:r>
              <a:rPr lang="en-GB" altLang="en-US" sz="2600" dirty="0">
                <a:latin typeface="Calibri" panose="020F0502020204030204" pitchFamily="34" charset="0"/>
                <a:cs typeface="Calibri" panose="020F0502020204030204" pitchFamily="34" charset="0"/>
              </a:rPr>
              <a:t>. </a:t>
            </a:r>
            <a:r>
              <a:rPr lang="en-GB" altLang="en-US" sz="2600" b="1" u="sng" dirty="0">
                <a:latin typeface="Calibri" panose="020F0502020204030204" pitchFamily="34" charset="0"/>
                <a:cs typeface="Calibri" panose="020F0502020204030204" pitchFamily="34" charset="0"/>
              </a:rPr>
              <a:t>Top tip</a:t>
            </a:r>
            <a:r>
              <a:rPr lang="en-GB" altLang="en-US" sz="2600" b="1" dirty="0">
                <a:latin typeface="Calibri" panose="020F0502020204030204" pitchFamily="34" charset="0"/>
                <a:cs typeface="Calibri" panose="020F0502020204030204" pitchFamily="34" charset="0"/>
              </a:rPr>
              <a:t>:</a:t>
            </a:r>
            <a:r>
              <a:rPr lang="en-GB" altLang="en-US" sz="2600" dirty="0">
                <a:latin typeface="Calibri" panose="020F0502020204030204" pitchFamily="34" charset="0"/>
                <a:cs typeface="Calibri" panose="020F0502020204030204" pitchFamily="34" charset="0"/>
              </a:rPr>
              <a:t> use </a:t>
            </a:r>
            <a:r>
              <a:rPr lang="en-GB" altLang="en-US" sz="2600" b="1" dirty="0">
                <a:latin typeface="Calibri" panose="020F0502020204030204" pitchFamily="34" charset="0"/>
                <a:cs typeface="Calibri" panose="020F0502020204030204" pitchFamily="34" charset="0"/>
              </a:rPr>
              <a:t>A WHITE BUS</a:t>
            </a:r>
            <a:r>
              <a:rPr lang="en-GB" altLang="en-US" sz="2600" dirty="0">
                <a:latin typeface="Calibri" panose="020F0502020204030204" pitchFamily="34" charset="0"/>
                <a:cs typeface="Calibri" panose="020F0502020204030204" pitchFamily="34" charset="0"/>
              </a:rPr>
              <a:t>!</a:t>
            </a:r>
          </a:p>
        </p:txBody>
      </p:sp>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7480" y="2964007"/>
            <a:ext cx="2424682" cy="222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251703" y="3150973"/>
            <a:ext cx="1035194" cy="6054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43364" y="3781168"/>
            <a:ext cx="333618" cy="6054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586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579" y="3045920"/>
            <a:ext cx="1705488" cy="253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a:latin typeface="Calibri" panose="020F0502020204030204" pitchFamily="34" charset="0"/>
              </a:rPr>
              <a:t>Practise</a:t>
            </a:r>
            <a:endParaRPr lang="en-US" altLang="en-US" sz="4000" b="1" dirty="0"/>
          </a:p>
        </p:txBody>
      </p:sp>
      <p:sp>
        <p:nvSpPr>
          <p:cNvPr id="8" name="AutoShape 8">
            <a:extLst>
              <a:ext uri="{FF2B5EF4-FFF2-40B4-BE49-F238E27FC236}">
                <a16:creationId xmlns:a16="http://schemas.microsoft.com/office/drawing/2014/main" id="{9EB6A2A7-D997-4D20-8AC6-D7CF72018109}"/>
              </a:ext>
            </a:extLst>
          </p:cNvPr>
          <p:cNvSpPr>
            <a:spLocks noChangeArrowheads="1"/>
          </p:cNvSpPr>
          <p:nvPr/>
        </p:nvSpPr>
        <p:spPr bwMode="auto">
          <a:xfrm>
            <a:off x="2628923" y="1775465"/>
            <a:ext cx="6868887"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Insert a </a:t>
            </a:r>
            <a:r>
              <a:rPr lang="en-GB" altLang="en-US" sz="2800" b="1" dirty="0">
                <a:latin typeface="Calibri" panose="020F0502020204030204" pitchFamily="34" charset="0"/>
                <a:cs typeface="Calibri" panose="020F0502020204030204" pitchFamily="34" charset="0"/>
              </a:rPr>
              <a:t>subordinating conjunction</a:t>
            </a:r>
            <a:r>
              <a:rPr lang="en-GB" altLang="en-US" sz="2800" dirty="0">
                <a:latin typeface="Calibri" panose="020F0502020204030204" pitchFamily="34" charset="0"/>
                <a:cs typeface="Calibri" panose="020F0502020204030204" pitchFamily="34" charset="0"/>
              </a:rPr>
              <a:t> to correctly complete the sentence below.</a:t>
            </a:r>
          </a:p>
        </p:txBody>
      </p:sp>
      <p:sp>
        <p:nvSpPr>
          <p:cNvPr id="13" name="AutoShape 8"/>
          <p:cNvSpPr>
            <a:spLocks noChangeArrowheads="1"/>
          </p:cNvSpPr>
          <p:nvPr/>
        </p:nvSpPr>
        <p:spPr bwMode="auto">
          <a:xfrm>
            <a:off x="2420647" y="3488356"/>
            <a:ext cx="5004417" cy="1532334"/>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Lots of people were late to the concert ____________ there had been a big traffic jam.</a:t>
            </a:r>
          </a:p>
        </p:txBody>
      </p:sp>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76417" y="5677973"/>
            <a:ext cx="7573901" cy="98750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b="1" u="sng" dirty="0">
                <a:latin typeface="Calibri" panose="020F0502020204030204" pitchFamily="34" charset="0"/>
                <a:cs typeface="Calibri" panose="020F0502020204030204" pitchFamily="34" charset="0"/>
              </a:rPr>
              <a:t>Remember</a:t>
            </a:r>
            <a:r>
              <a:rPr lang="en-GB" altLang="en-US" sz="2600" b="1" dirty="0">
                <a:latin typeface="Calibri" panose="020F0502020204030204" pitchFamily="34" charset="0"/>
                <a:cs typeface="Calibri" panose="020F0502020204030204" pitchFamily="34" charset="0"/>
              </a:rPr>
              <a:t>: subordinating conjunctions </a:t>
            </a:r>
            <a:r>
              <a:rPr lang="en-GB" altLang="en-US" sz="2600" dirty="0">
                <a:latin typeface="Calibri" panose="020F0502020204030204" pitchFamily="34" charset="0"/>
                <a:cs typeface="Calibri" panose="020F0502020204030204" pitchFamily="34" charset="0"/>
              </a:rPr>
              <a:t>introduce a </a:t>
            </a:r>
            <a:r>
              <a:rPr lang="en-GB" altLang="en-US" sz="2600" b="1" dirty="0">
                <a:latin typeface="Calibri" panose="020F0502020204030204" pitchFamily="34" charset="0"/>
                <a:cs typeface="Calibri" panose="020F0502020204030204" pitchFamily="34" charset="0"/>
              </a:rPr>
              <a:t>subordinate clause</a:t>
            </a:r>
            <a:r>
              <a:rPr lang="en-GB" altLang="en-US" sz="2600" dirty="0">
                <a:latin typeface="Calibri" panose="020F0502020204030204" pitchFamily="34" charset="0"/>
                <a:cs typeface="Calibri" panose="020F0502020204030204" pitchFamily="34" charset="0"/>
              </a:rPr>
              <a:t>. </a:t>
            </a:r>
            <a:r>
              <a:rPr lang="en-GB" altLang="en-US" sz="2600" b="1" u="sng" dirty="0">
                <a:latin typeface="Calibri" panose="020F0502020204030204" pitchFamily="34" charset="0"/>
                <a:cs typeface="Calibri" panose="020F0502020204030204" pitchFamily="34" charset="0"/>
              </a:rPr>
              <a:t>Top tip</a:t>
            </a:r>
            <a:r>
              <a:rPr lang="en-GB" altLang="en-US" sz="2600" b="1" dirty="0">
                <a:latin typeface="Calibri" panose="020F0502020204030204" pitchFamily="34" charset="0"/>
                <a:cs typeface="Calibri" panose="020F0502020204030204" pitchFamily="34" charset="0"/>
              </a:rPr>
              <a:t>:</a:t>
            </a:r>
            <a:r>
              <a:rPr lang="en-GB" altLang="en-US" sz="2600" dirty="0">
                <a:latin typeface="Calibri" panose="020F0502020204030204" pitchFamily="34" charset="0"/>
                <a:cs typeface="Calibri" panose="020F0502020204030204" pitchFamily="34" charset="0"/>
              </a:rPr>
              <a:t> use </a:t>
            </a:r>
            <a:r>
              <a:rPr lang="en-GB" altLang="en-US" sz="2600" b="1" dirty="0">
                <a:latin typeface="Calibri" panose="020F0502020204030204" pitchFamily="34" charset="0"/>
                <a:cs typeface="Calibri" panose="020F0502020204030204" pitchFamily="34" charset="0"/>
              </a:rPr>
              <a:t>A WHITE BUS</a:t>
            </a:r>
            <a:r>
              <a:rPr lang="en-GB" altLang="en-US" sz="2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04989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0" name="Title 1">
            <a:extLst>
              <a:ext uri="{FF2B5EF4-FFF2-40B4-BE49-F238E27FC236}">
                <a16:creationId xmlns:a16="http://schemas.microsoft.com/office/drawing/2014/main" id="{3DDFB834-FFCA-4D74-BC33-559E75C5C156}"/>
              </a:ext>
            </a:extLst>
          </p:cNvPr>
          <p:cNvSpPr txBox="1">
            <a:spLocks/>
          </p:cNvSpPr>
          <p:nvPr/>
        </p:nvSpPr>
        <p:spPr>
          <a:xfrm>
            <a:off x="1753384" y="347702"/>
            <a:ext cx="8619970" cy="1116565"/>
          </a:xfrm>
          <a:prstGeom prst="rect">
            <a:avLst/>
          </a:prstGeom>
          <a:solidFill>
            <a:srgbClr val="FDFEDA"/>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b="1" dirty="0">
                <a:latin typeface="Calibri" panose="020F0502020204030204" pitchFamily="34" charset="0"/>
              </a:rPr>
              <a:t>How did you do?</a:t>
            </a:r>
            <a:endParaRPr lang="en-US" altLang="en-US" sz="4000" b="1" dirty="0"/>
          </a:p>
        </p:txBody>
      </p:sp>
      <p:sp>
        <p:nvSpPr>
          <p:cNvPr id="8" name="AutoShape 8">
            <a:extLst>
              <a:ext uri="{FF2B5EF4-FFF2-40B4-BE49-F238E27FC236}">
                <a16:creationId xmlns:a16="http://schemas.microsoft.com/office/drawing/2014/main" id="{9EB6A2A7-D997-4D20-8AC6-D7CF72018109}"/>
              </a:ext>
            </a:extLst>
          </p:cNvPr>
          <p:cNvSpPr>
            <a:spLocks noChangeArrowheads="1"/>
          </p:cNvSpPr>
          <p:nvPr/>
        </p:nvSpPr>
        <p:spPr bwMode="auto">
          <a:xfrm>
            <a:off x="2628923" y="1775465"/>
            <a:ext cx="6868887"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800" dirty="0">
                <a:latin typeface="Calibri" panose="020F0502020204030204" pitchFamily="34" charset="0"/>
                <a:cs typeface="Calibri" panose="020F0502020204030204" pitchFamily="34" charset="0"/>
              </a:rPr>
              <a:t>Insert a </a:t>
            </a:r>
            <a:r>
              <a:rPr lang="en-GB" altLang="en-US" sz="2800" b="1" dirty="0">
                <a:latin typeface="Calibri" panose="020F0502020204030204" pitchFamily="34" charset="0"/>
                <a:cs typeface="Calibri" panose="020F0502020204030204" pitchFamily="34" charset="0"/>
              </a:rPr>
              <a:t>subordinating conjunction</a:t>
            </a:r>
            <a:r>
              <a:rPr lang="en-GB" altLang="en-US" sz="2800" dirty="0">
                <a:latin typeface="Calibri" panose="020F0502020204030204" pitchFamily="34" charset="0"/>
                <a:cs typeface="Calibri" panose="020F0502020204030204" pitchFamily="34" charset="0"/>
              </a:rPr>
              <a:t> to correctly complete the sentence below.</a:t>
            </a:r>
          </a:p>
        </p:txBody>
      </p:sp>
      <p:sp>
        <p:nvSpPr>
          <p:cNvPr id="13" name="AutoShape 8"/>
          <p:cNvSpPr>
            <a:spLocks noChangeArrowheads="1"/>
          </p:cNvSpPr>
          <p:nvPr/>
        </p:nvSpPr>
        <p:spPr bwMode="auto">
          <a:xfrm>
            <a:off x="2420647" y="3488356"/>
            <a:ext cx="5004417" cy="1532334"/>
          </a:xfrm>
          <a:prstGeom prst="roundRect">
            <a:avLst>
              <a:gd name="adj" fmla="val 16667"/>
            </a:avLst>
          </a:prstGeom>
          <a:solidFill>
            <a:srgbClr val="FFFFCC"/>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dirty="0">
                <a:latin typeface="Calibri" panose="020F0502020204030204" pitchFamily="34" charset="0"/>
                <a:cs typeface="Calibri" panose="020F0502020204030204" pitchFamily="34" charset="0"/>
              </a:rPr>
              <a:t>Lots of people were late to the concert </a:t>
            </a:r>
            <a:r>
              <a:rPr lang="en-GB" altLang="en-US" sz="2800" b="1" u="sng" dirty="0">
                <a:latin typeface="Calibri" panose="020F0502020204030204" pitchFamily="34" charset="0"/>
                <a:cs typeface="Calibri" panose="020F0502020204030204" pitchFamily="34" charset="0"/>
              </a:rPr>
              <a:t>e.g. because/as</a:t>
            </a:r>
            <a:r>
              <a:rPr lang="en-GB" altLang="en-US" sz="2800" dirty="0">
                <a:latin typeface="Calibri" panose="020F0502020204030204" pitchFamily="34" charset="0"/>
                <a:cs typeface="Calibri" panose="020F0502020204030204" pitchFamily="34" charset="0"/>
              </a:rPr>
              <a:t> there had been a big traffic jam.</a:t>
            </a:r>
          </a:p>
        </p:txBody>
      </p:sp>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276417" y="5677973"/>
            <a:ext cx="7573901" cy="987504"/>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GB" altLang="en-US" sz="2600" b="1" u="sng" dirty="0">
                <a:latin typeface="Calibri" panose="020F0502020204030204" pitchFamily="34" charset="0"/>
                <a:cs typeface="Calibri" panose="020F0502020204030204" pitchFamily="34" charset="0"/>
              </a:rPr>
              <a:t>Remember</a:t>
            </a:r>
            <a:r>
              <a:rPr lang="en-GB" altLang="en-US" sz="2600" b="1" dirty="0">
                <a:latin typeface="Calibri" panose="020F0502020204030204" pitchFamily="34" charset="0"/>
                <a:cs typeface="Calibri" panose="020F0502020204030204" pitchFamily="34" charset="0"/>
              </a:rPr>
              <a:t>: subordinating conjunctions </a:t>
            </a:r>
            <a:r>
              <a:rPr lang="en-GB" altLang="en-US" sz="2600" dirty="0">
                <a:latin typeface="Calibri" panose="020F0502020204030204" pitchFamily="34" charset="0"/>
                <a:cs typeface="Calibri" panose="020F0502020204030204" pitchFamily="34" charset="0"/>
              </a:rPr>
              <a:t>introduce a </a:t>
            </a:r>
            <a:r>
              <a:rPr lang="en-GB" altLang="en-US" sz="2600" b="1" dirty="0">
                <a:latin typeface="Calibri" panose="020F0502020204030204" pitchFamily="34" charset="0"/>
                <a:cs typeface="Calibri" panose="020F0502020204030204" pitchFamily="34" charset="0"/>
              </a:rPr>
              <a:t>subordinate clause</a:t>
            </a:r>
            <a:r>
              <a:rPr lang="en-GB" altLang="en-US" sz="2600" dirty="0">
                <a:latin typeface="Calibri" panose="020F0502020204030204" pitchFamily="34" charset="0"/>
                <a:cs typeface="Calibri" panose="020F0502020204030204" pitchFamily="34" charset="0"/>
              </a:rPr>
              <a:t>. </a:t>
            </a:r>
            <a:r>
              <a:rPr lang="en-GB" altLang="en-US" sz="2600" b="1" u="sng" dirty="0">
                <a:latin typeface="Calibri" panose="020F0502020204030204" pitchFamily="34" charset="0"/>
                <a:cs typeface="Calibri" panose="020F0502020204030204" pitchFamily="34" charset="0"/>
              </a:rPr>
              <a:t>Top tip</a:t>
            </a:r>
            <a:r>
              <a:rPr lang="en-GB" altLang="en-US" sz="2600" b="1" dirty="0">
                <a:latin typeface="Calibri" panose="020F0502020204030204" pitchFamily="34" charset="0"/>
                <a:cs typeface="Calibri" panose="020F0502020204030204" pitchFamily="34" charset="0"/>
              </a:rPr>
              <a:t>:</a:t>
            </a:r>
            <a:r>
              <a:rPr lang="en-GB" altLang="en-US" sz="2600" dirty="0">
                <a:latin typeface="Calibri" panose="020F0502020204030204" pitchFamily="34" charset="0"/>
                <a:cs typeface="Calibri" panose="020F0502020204030204" pitchFamily="34" charset="0"/>
              </a:rPr>
              <a:t> use </a:t>
            </a:r>
            <a:r>
              <a:rPr lang="en-GB" altLang="en-US" sz="2600" b="1" dirty="0">
                <a:latin typeface="Calibri" panose="020F0502020204030204" pitchFamily="34" charset="0"/>
                <a:cs typeface="Calibri" panose="020F0502020204030204" pitchFamily="34" charset="0"/>
              </a:rPr>
              <a:t>A WHITE BUS</a:t>
            </a:r>
            <a:r>
              <a:rPr lang="en-GB" altLang="en-US" sz="2600" dirty="0">
                <a:latin typeface="Calibri" panose="020F0502020204030204" pitchFamily="34" charset="0"/>
                <a:cs typeface="Calibri" panose="020F0502020204030204" pitchFamily="34" charset="0"/>
              </a:rPr>
              <a:t>!</a:t>
            </a:r>
          </a:p>
        </p:txBody>
      </p:sp>
      <p:pic>
        <p:nvPicPr>
          <p:cNvPr id="1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8672" y="3125976"/>
            <a:ext cx="2424682" cy="222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83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altLang="en-US" sz="4000" b="1" dirty="0">
                <a:latin typeface="Calibri" panose="020F0502020204030204" pitchFamily="34" charset="0"/>
              </a:rPr>
              <a:t>Reflection</a:t>
            </a:r>
            <a:endParaRPr lang="en-US" altLang="en-US" sz="4000" b="1" dirty="0"/>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3"/>
          <a:stretch>
            <a:fillRect/>
          </a:stretch>
        </p:blipFill>
        <p:spPr>
          <a:xfrm>
            <a:off x="10577662" y="420961"/>
            <a:ext cx="1468702" cy="970048"/>
          </a:xfrm>
          <a:prstGeom prst="rect">
            <a:avLst/>
          </a:prstGeom>
        </p:spPr>
      </p:pic>
      <p:pic>
        <p:nvPicPr>
          <p:cNvPr id="7" name="Picture 6">
            <a:extLst>
              <a:ext uri="{FF2B5EF4-FFF2-40B4-BE49-F238E27FC236}">
                <a16:creationId xmlns:a16="http://schemas.microsoft.com/office/drawing/2014/main" id="{1C232D43-3351-455F-BAD1-093349C6D7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1810" y="244896"/>
            <a:ext cx="1003935" cy="1442720"/>
          </a:xfrm>
          <a:prstGeom prst="rect">
            <a:avLst/>
          </a:prstGeom>
        </p:spPr>
      </p:pic>
      <p:sp>
        <p:nvSpPr>
          <p:cNvPr id="11" name="AutoShape 8">
            <a:extLst>
              <a:ext uri="{FF2B5EF4-FFF2-40B4-BE49-F238E27FC236}">
                <a16:creationId xmlns:a16="http://schemas.microsoft.com/office/drawing/2014/main" id="{9EB6A2A7-D997-4D20-8AC6-D7CF72018109}"/>
              </a:ext>
            </a:extLst>
          </p:cNvPr>
          <p:cNvSpPr>
            <a:spLocks noChangeArrowheads="1"/>
          </p:cNvSpPr>
          <p:nvPr/>
        </p:nvSpPr>
        <p:spPr bwMode="auto">
          <a:xfrm>
            <a:off x="2329602" y="1584652"/>
            <a:ext cx="7612512" cy="1055608"/>
          </a:xfrm>
          <a:prstGeom prst="roundRect">
            <a:avLst>
              <a:gd name="adj" fmla="val 16667"/>
            </a:avLst>
          </a:prstGeom>
          <a:solidFill>
            <a:schemeClr val="accent5">
              <a:lumMod val="40000"/>
              <a:lumOff val="60000"/>
            </a:schemeClr>
          </a:solidFill>
          <a:ln w="9525">
            <a:solidFill>
              <a:srgbClr val="2F528F"/>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0"/>
              </a:spcBef>
              <a:buNone/>
              <a:defRPr/>
            </a:pPr>
            <a:r>
              <a:rPr lang="en-GB" altLang="en-US" sz="2800" dirty="0">
                <a:latin typeface="+mn-lt"/>
              </a:rPr>
              <a:t>Remember to use these tips to help you identify and use </a:t>
            </a:r>
            <a:r>
              <a:rPr lang="en-GB" altLang="en-US" sz="2800" b="1" dirty="0">
                <a:latin typeface="+mn-lt"/>
              </a:rPr>
              <a:t>subordinating conjunctions </a:t>
            </a:r>
            <a:r>
              <a:rPr lang="en-GB" altLang="en-US" sz="2800" dirty="0">
                <a:latin typeface="+mn-lt"/>
              </a:rPr>
              <a:t>correctly.</a:t>
            </a:r>
          </a:p>
        </p:txBody>
      </p:sp>
      <p:sp>
        <p:nvSpPr>
          <p:cNvPr id="12" name="AutoShape 8"/>
          <p:cNvSpPr>
            <a:spLocks noChangeArrowheads="1"/>
          </p:cNvSpPr>
          <p:nvPr/>
        </p:nvSpPr>
        <p:spPr bwMode="auto">
          <a:xfrm>
            <a:off x="1484807" y="2743224"/>
            <a:ext cx="9092855" cy="3915966"/>
          </a:xfrm>
          <a:prstGeom prst="roundRect">
            <a:avLst>
              <a:gd name="adj" fmla="val 16667"/>
            </a:avLst>
          </a:prstGeom>
          <a:solidFill>
            <a:schemeClr val="accent6">
              <a:lumMod val="40000"/>
              <a:lumOff val="60000"/>
            </a:schemeClr>
          </a:solidFill>
          <a:ln w="9525">
            <a:solidFill>
              <a:srgbClr val="2F528F"/>
            </a:solidFill>
            <a:round/>
            <a:headEnd/>
            <a:tailEnd/>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spcBef>
                <a:spcPct val="50000"/>
              </a:spcBef>
              <a:defRPr/>
            </a:pPr>
            <a:r>
              <a:rPr lang="en-GB" altLang="en-US" sz="2800" b="1" dirty="0">
                <a:latin typeface="Calibri" panose="020F0502020204030204" pitchFamily="34" charset="0"/>
                <a:cs typeface="Calibri" panose="020F0502020204030204" pitchFamily="34" charset="0"/>
              </a:rPr>
              <a:t>Subordinating conjunctions </a:t>
            </a:r>
            <a:r>
              <a:rPr lang="en-GB" altLang="en-US" sz="2800" dirty="0">
                <a:latin typeface="Calibri" panose="020F0502020204030204" pitchFamily="34" charset="0"/>
                <a:cs typeface="Calibri" panose="020F0502020204030204" pitchFamily="34" charset="0"/>
              </a:rPr>
              <a:t>introduce a </a:t>
            </a:r>
            <a:r>
              <a:rPr lang="en-GB" altLang="en-US" sz="2800" b="1" dirty="0">
                <a:latin typeface="Calibri" panose="020F0502020204030204" pitchFamily="34" charset="0"/>
                <a:cs typeface="Calibri" panose="020F0502020204030204" pitchFamily="34" charset="0"/>
              </a:rPr>
              <a:t>subordinate clause </a:t>
            </a:r>
            <a:r>
              <a:rPr lang="en-GB" altLang="en-US" sz="2800" dirty="0">
                <a:latin typeface="Calibri" panose="020F0502020204030204" pitchFamily="34" charset="0"/>
                <a:cs typeface="Calibri" panose="020F0502020204030204" pitchFamily="34" charset="0"/>
              </a:rPr>
              <a:t>(a group of words containing a </a:t>
            </a:r>
            <a:r>
              <a:rPr lang="en-GB" altLang="en-US" sz="2800" u="sng" dirty="0">
                <a:latin typeface="Calibri" panose="020F0502020204030204" pitchFamily="34" charset="0"/>
                <a:cs typeface="Calibri" panose="020F0502020204030204" pitchFamily="34" charset="0"/>
              </a:rPr>
              <a:t>verb</a:t>
            </a:r>
            <a:r>
              <a:rPr lang="en-GB" altLang="en-US" sz="2800" dirty="0">
                <a:latin typeface="Calibri" panose="020F0502020204030204" pitchFamily="34" charset="0"/>
                <a:cs typeface="Calibri" panose="020F0502020204030204" pitchFamily="34" charset="0"/>
              </a:rPr>
              <a:t> </a:t>
            </a:r>
            <a:r>
              <a:rPr lang="en-GB" altLang="en-US" sz="2800" b="1">
                <a:latin typeface="Calibri" panose="020F0502020204030204" pitchFamily="34" charset="0"/>
                <a:cs typeface="Calibri" panose="020F0502020204030204" pitchFamily="34" charset="0"/>
              </a:rPr>
              <a:t>that depends </a:t>
            </a:r>
            <a:r>
              <a:rPr lang="en-GB" altLang="en-US" sz="2800" b="1" dirty="0">
                <a:latin typeface="Calibri" panose="020F0502020204030204" pitchFamily="34" charset="0"/>
                <a:cs typeface="Calibri" panose="020F0502020204030204" pitchFamily="34" charset="0"/>
              </a:rPr>
              <a:t>on the main clause to make sense</a:t>
            </a:r>
            <a:r>
              <a:rPr lang="en-GB" altLang="en-US" sz="2800" dirty="0">
                <a:latin typeface="Calibri" panose="020F0502020204030204" pitchFamily="34" charset="0"/>
                <a:cs typeface="Calibri" panose="020F0502020204030204" pitchFamily="34" charset="0"/>
              </a:rPr>
              <a:t>).</a:t>
            </a:r>
          </a:p>
          <a:p>
            <a:pPr marL="457200" indent="-457200">
              <a:spcBef>
                <a:spcPct val="50000"/>
              </a:spcBef>
              <a:defRPr/>
            </a:pPr>
            <a:r>
              <a:rPr lang="en-GB" altLang="en-US" sz="2800" dirty="0">
                <a:latin typeface="Calibri" panose="020F0502020204030204" pitchFamily="34" charset="0"/>
                <a:cs typeface="Calibri" panose="020F0502020204030204" pitchFamily="34" charset="0"/>
              </a:rPr>
              <a:t>To help you remember the </a:t>
            </a:r>
            <a:r>
              <a:rPr lang="en-GB" altLang="en-US" sz="2800" b="1" dirty="0">
                <a:latin typeface="Calibri" panose="020F0502020204030204" pitchFamily="34" charset="0"/>
                <a:cs typeface="Calibri" panose="020F0502020204030204" pitchFamily="34" charset="0"/>
              </a:rPr>
              <a:t>subordinating conjunctions, </a:t>
            </a:r>
            <a:r>
              <a:rPr lang="en-GB" altLang="en-US" sz="2800" dirty="0">
                <a:latin typeface="Calibri" panose="020F0502020204030204" pitchFamily="34" charset="0"/>
                <a:cs typeface="Calibri" panose="020F0502020204030204" pitchFamily="34" charset="0"/>
              </a:rPr>
              <a:t>use</a:t>
            </a:r>
            <a:r>
              <a:rPr lang="en-GB" altLang="en-US" sz="2800" b="1" dirty="0">
                <a:latin typeface="Calibri" panose="020F0502020204030204" pitchFamily="34" charset="0"/>
                <a:cs typeface="Calibri" panose="020F0502020204030204" pitchFamily="34" charset="0"/>
              </a:rPr>
              <a:t> A WHITE BUS!</a:t>
            </a:r>
          </a:p>
          <a:p>
            <a:pPr marL="457200" indent="-457200">
              <a:spcBef>
                <a:spcPct val="50000"/>
              </a:spcBef>
              <a:defRPr/>
            </a:pPr>
            <a:r>
              <a:rPr lang="en-GB" altLang="en-US" sz="2800" dirty="0">
                <a:latin typeface="Calibri" panose="020F0502020204030204" pitchFamily="34" charset="0"/>
                <a:cs typeface="Calibri" panose="020F0502020204030204" pitchFamily="34" charset="0"/>
              </a:rPr>
              <a:t>Sentences can contain more than one </a:t>
            </a:r>
            <a:r>
              <a:rPr lang="en-GB" altLang="en-US" sz="2800" b="1" dirty="0">
                <a:latin typeface="Calibri" panose="020F0502020204030204" pitchFamily="34" charset="0"/>
                <a:cs typeface="Calibri" panose="020F0502020204030204" pitchFamily="34" charset="0"/>
              </a:rPr>
              <a:t>subordinating conjunction</a:t>
            </a:r>
            <a:r>
              <a:rPr lang="en-GB" altLang="en-US"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40413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solidFill>
                  <a:srgbClr val="FF0000"/>
                </a:solidFill>
              </a:rPr>
              <a:t>LC: Can I organise paragraphs around a theme?</a:t>
            </a:r>
          </a:p>
          <a:p>
            <a:endParaRPr lang="en-GB" dirty="0"/>
          </a:p>
          <a:p>
            <a:r>
              <a:rPr lang="en-GB" dirty="0" smtClean="0"/>
              <a:t>Today we are looking at writing a </a:t>
            </a:r>
            <a:r>
              <a:rPr lang="en-GB" dirty="0" smtClean="0">
                <a:solidFill>
                  <a:srgbClr val="FF0000"/>
                </a:solidFill>
              </a:rPr>
              <a:t>conclusion</a:t>
            </a:r>
            <a:r>
              <a:rPr lang="en-GB" dirty="0" smtClean="0"/>
              <a:t> to our explanation report</a:t>
            </a:r>
          </a:p>
          <a:p>
            <a:r>
              <a:rPr lang="en-GB" dirty="0" smtClean="0"/>
              <a:t>Have a look at the different texts below to see how a conclusion is written and what </a:t>
            </a:r>
            <a:r>
              <a:rPr lang="en-GB" dirty="0" smtClean="0">
                <a:solidFill>
                  <a:srgbClr val="00B050"/>
                </a:solidFill>
              </a:rPr>
              <a:t>type of language </a:t>
            </a:r>
            <a:r>
              <a:rPr lang="en-GB" dirty="0" smtClean="0"/>
              <a:t>is used</a:t>
            </a:r>
          </a:p>
          <a:p>
            <a:endParaRPr lang="en-GB" dirty="0" smtClean="0"/>
          </a:p>
          <a:p>
            <a:r>
              <a:rPr lang="en-GB" dirty="0" smtClean="0"/>
              <a:t>Note how the conclusion can be a </a:t>
            </a:r>
            <a:r>
              <a:rPr lang="en-GB" dirty="0" smtClean="0">
                <a:solidFill>
                  <a:srgbClr val="FF0000"/>
                </a:solidFill>
              </a:rPr>
              <a:t>summary</a:t>
            </a:r>
            <a:r>
              <a:rPr lang="en-GB" dirty="0" smtClean="0"/>
              <a:t> and also add </a:t>
            </a:r>
            <a:r>
              <a:rPr lang="en-GB" dirty="0" smtClean="0">
                <a:solidFill>
                  <a:srgbClr val="FF0000"/>
                </a:solidFill>
              </a:rPr>
              <a:t>extra information or an opinion</a:t>
            </a:r>
            <a:endParaRPr lang="en-US" dirty="0">
              <a:solidFill>
                <a:srgbClr val="FF0000"/>
              </a:solidFill>
            </a:endParaRPr>
          </a:p>
        </p:txBody>
      </p:sp>
    </p:spTree>
    <p:extLst>
      <p:ext uri="{BB962C8B-B14F-4D97-AF65-F5344CB8AC3E}">
        <p14:creationId xmlns:p14="http://schemas.microsoft.com/office/powerpoint/2010/main" val="3147921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1+2</a:t>
            </a:r>
            <a:endParaRPr lang="en-US" dirty="0"/>
          </a:p>
        </p:txBody>
      </p:sp>
      <p:sp>
        <p:nvSpPr>
          <p:cNvPr id="3" name="Content Placeholder 2"/>
          <p:cNvSpPr>
            <a:spLocks noGrp="1"/>
          </p:cNvSpPr>
          <p:nvPr>
            <p:ph idx="1"/>
          </p:nvPr>
        </p:nvSpPr>
        <p:spPr/>
        <p:txBody>
          <a:bodyPr/>
          <a:lstStyle/>
          <a:p>
            <a:r>
              <a:rPr lang="en-GB" dirty="0" smtClean="0"/>
              <a:t>Read the text below entitled </a:t>
            </a:r>
            <a:r>
              <a:rPr lang="en-GB" dirty="0" smtClean="0">
                <a:solidFill>
                  <a:srgbClr val="FF0000"/>
                </a:solidFill>
              </a:rPr>
              <a:t>Week 7</a:t>
            </a:r>
          </a:p>
          <a:p>
            <a:r>
              <a:rPr lang="en-GB" dirty="0" smtClean="0"/>
              <a:t>Answer the questions </a:t>
            </a:r>
            <a:r>
              <a:rPr lang="en-GB" dirty="0" smtClean="0">
                <a:solidFill>
                  <a:srgbClr val="FF0000"/>
                </a:solidFill>
              </a:rPr>
              <a:t>Week 7 and Week 8</a:t>
            </a:r>
            <a:endParaRPr lang="en-US" dirty="0">
              <a:solidFill>
                <a:srgbClr val="FF0000"/>
              </a:solidFill>
            </a:endParaRPr>
          </a:p>
        </p:txBody>
      </p:sp>
    </p:spTree>
    <p:extLst>
      <p:ext uri="{BB962C8B-B14F-4D97-AF65-F5344CB8AC3E}">
        <p14:creationId xmlns:p14="http://schemas.microsoft.com/office/powerpoint/2010/main" val="3690094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1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085090" y="748936"/>
            <a:ext cx="7120411" cy="5773783"/>
          </a:xfrm>
          <a:prstGeom prst="rect">
            <a:avLst/>
          </a:prstGeom>
        </p:spPr>
      </p:pic>
      <p:sp>
        <p:nvSpPr>
          <p:cNvPr id="5" name="Left Arrow 4"/>
          <p:cNvSpPr/>
          <p:nvPr/>
        </p:nvSpPr>
        <p:spPr>
          <a:xfrm>
            <a:off x="9205501" y="5468983"/>
            <a:ext cx="1836968" cy="801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69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6238" y="201114"/>
            <a:ext cx="7141030" cy="6352549"/>
          </a:xfrm>
          <a:prstGeom prst="rect">
            <a:avLst/>
          </a:prstGeom>
        </p:spPr>
      </p:pic>
      <p:sp>
        <p:nvSpPr>
          <p:cNvPr id="3" name="Right Arrow 2"/>
          <p:cNvSpPr/>
          <p:nvPr/>
        </p:nvSpPr>
        <p:spPr>
          <a:xfrm>
            <a:off x="2699657" y="5460274"/>
            <a:ext cx="1584960" cy="168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3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a:t>
            </a:r>
            <a:endParaRPr lang="en-US" dirty="0"/>
          </a:p>
        </p:txBody>
      </p:sp>
      <p:sp>
        <p:nvSpPr>
          <p:cNvPr id="3" name="Content Placeholder 2"/>
          <p:cNvSpPr>
            <a:spLocks noGrp="1"/>
          </p:cNvSpPr>
          <p:nvPr>
            <p:ph idx="1"/>
          </p:nvPr>
        </p:nvSpPr>
        <p:spPr/>
        <p:txBody>
          <a:bodyPr/>
          <a:lstStyle/>
          <a:p>
            <a:r>
              <a:rPr lang="en-GB" dirty="0" smtClean="0"/>
              <a:t>Have a go at writing your own conclusion to How Rome was formed?</a:t>
            </a:r>
          </a:p>
          <a:p>
            <a:endParaRPr lang="en-GB" dirty="0"/>
          </a:p>
          <a:p>
            <a:r>
              <a:rPr lang="en-GB" dirty="0" smtClean="0"/>
              <a:t>This should be just 1 paragraph long, containing a summary of your research and maybe some additional information</a:t>
            </a:r>
            <a:endParaRPr lang="en-US" dirty="0"/>
          </a:p>
        </p:txBody>
      </p:sp>
    </p:spTree>
    <p:extLst>
      <p:ext uri="{BB962C8B-B14F-4D97-AF65-F5344CB8AC3E}">
        <p14:creationId xmlns:p14="http://schemas.microsoft.com/office/powerpoint/2010/main" val="268801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6" y="1605642"/>
            <a:ext cx="9765710" cy="3970318"/>
          </a:xfrm>
          <a:prstGeom prst="rect">
            <a:avLst/>
          </a:prstGeom>
          <a:noFill/>
        </p:spPr>
        <p:txBody>
          <a:bodyPr wrap="square" rtlCol="0">
            <a:spAutoFit/>
          </a:bodyPr>
          <a:lstStyle/>
          <a:p>
            <a:pPr algn="just"/>
            <a:r>
              <a:rPr lang="en-GB" sz="2800" dirty="0"/>
              <a:t>Russia is a huge country. It stretches from eastern Europe all the way to the Pacific Ocean. In fact, it is only 55 miles from the United States at one point. They are separated by a narrow stretch of water called the Bering Strait. This sometimes freezes over in the middle of winter, so it should be possible to walk from one country to the other. In truth, this could not really happen for two reasons. First, the two countries are not very friendly towards each other. Second, the strong sea currents mean the ice is not stable enough to cross safely. </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712089" cy="646331"/>
          </a:xfrm>
          <a:prstGeom prst="rect">
            <a:avLst/>
          </a:prstGeom>
          <a:noFill/>
        </p:spPr>
        <p:txBody>
          <a:bodyPr wrap="none" rtlCol="0">
            <a:spAutoFit/>
          </a:bodyPr>
          <a:lstStyle/>
          <a:p>
            <a:r>
              <a:rPr lang="en-GB" sz="3600" b="1" dirty="0"/>
              <a:t>Week 7 - text</a:t>
            </a:r>
          </a:p>
        </p:txBody>
      </p:sp>
      <p:pic>
        <p:nvPicPr>
          <p:cNvPr id="6" name="Picture 5">
            <a:extLst>
              <a:ext uri="{FF2B5EF4-FFF2-40B4-BE49-F238E27FC236}">
                <a16:creationId xmlns:a16="http://schemas.microsoft.com/office/drawing/2014/main" id="{6DF4EFE1-D597-D748-B544-8D7E9EDB9BB5}"/>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2481717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10721548" cy="3970318"/>
          </a:xfrm>
          <a:prstGeom prst="rect">
            <a:avLst/>
          </a:prstGeom>
          <a:noFill/>
        </p:spPr>
        <p:txBody>
          <a:bodyPr wrap="square" rtlCol="0">
            <a:spAutoFit/>
          </a:bodyPr>
          <a:lstStyle/>
          <a:p>
            <a:pPr lvl="0"/>
            <a:r>
              <a:rPr lang="en-GB" dirty="0"/>
              <a:t>1. According to the text, which ocean does Russia meet?</a:t>
            </a:r>
          </a:p>
          <a:p>
            <a:r>
              <a:rPr lang="en-GB" dirty="0"/>
              <a:t> </a:t>
            </a:r>
          </a:p>
          <a:p>
            <a:r>
              <a:rPr lang="en-GB" dirty="0"/>
              <a:t>_________________________________________________________________</a:t>
            </a:r>
          </a:p>
          <a:p>
            <a:endParaRPr lang="en-GB" dirty="0"/>
          </a:p>
          <a:p>
            <a:endParaRPr lang="en-GB" dirty="0"/>
          </a:p>
          <a:p>
            <a:pPr lvl="0"/>
            <a:r>
              <a:rPr lang="en-GB" dirty="0"/>
              <a:t>2. How far is Russia from the USA at its nearest point?</a:t>
            </a:r>
          </a:p>
          <a:p>
            <a:r>
              <a:rPr lang="en-GB" dirty="0"/>
              <a:t> </a:t>
            </a:r>
          </a:p>
          <a:p>
            <a:r>
              <a:rPr lang="en-GB" dirty="0"/>
              <a:t>________________________________________________________________</a:t>
            </a:r>
          </a:p>
          <a:p>
            <a:endParaRPr lang="en-GB" dirty="0"/>
          </a:p>
          <a:p>
            <a:r>
              <a:rPr lang="en-GB" dirty="0"/>
              <a:t> </a:t>
            </a:r>
          </a:p>
          <a:p>
            <a:pPr lvl="0"/>
            <a:r>
              <a:rPr lang="en-GB" dirty="0"/>
              <a:t>3. Which stretch of water separates Russia and the USA?</a:t>
            </a:r>
          </a:p>
          <a:p>
            <a:r>
              <a:rPr lang="en-GB" dirty="0"/>
              <a:t> </a:t>
            </a:r>
          </a:p>
          <a:p>
            <a:r>
              <a:rPr lang="en-GB" dirty="0"/>
              <a:t>_________________________________________________________________</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7 - questions</a:t>
            </a:r>
          </a:p>
        </p:txBody>
      </p:sp>
      <p:pic>
        <p:nvPicPr>
          <p:cNvPr id="6" name="Picture 5">
            <a:extLst>
              <a:ext uri="{FF2B5EF4-FFF2-40B4-BE49-F238E27FC236}">
                <a16:creationId xmlns:a16="http://schemas.microsoft.com/office/drawing/2014/main" id="{A7F96D0F-2849-644F-AAA4-0710E3F57824}"/>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20862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5" name="TextBox 4">
            <a:extLst>
              <a:ext uri="{FF2B5EF4-FFF2-40B4-BE49-F238E27FC236}">
                <a16:creationId xmlns:a16="http://schemas.microsoft.com/office/drawing/2014/main" id="{4F31B53B-3BF4-489F-9EFB-B2573B75192A}"/>
              </a:ext>
            </a:extLst>
          </p:cNvPr>
          <p:cNvSpPr txBox="1"/>
          <p:nvPr/>
        </p:nvSpPr>
        <p:spPr>
          <a:xfrm>
            <a:off x="1141776" y="1605642"/>
            <a:ext cx="9778773" cy="3970318"/>
          </a:xfrm>
          <a:prstGeom prst="rect">
            <a:avLst/>
          </a:prstGeom>
          <a:noFill/>
        </p:spPr>
        <p:txBody>
          <a:bodyPr wrap="square" rtlCol="0">
            <a:spAutoFit/>
          </a:bodyPr>
          <a:lstStyle/>
          <a:p>
            <a:pPr algn="just"/>
            <a:r>
              <a:rPr lang="en-GB" sz="2800" dirty="0"/>
              <a:t>Russia is a huge country. It stretches from eastern Europe all the way to the Pacific Ocean. In fact, it is only 55 miles from the United States at one point. They are separated by a narrow stretch of water called the Bering Strait. This sometimes freezes over in the middle of winter, so it should be possible to walk from one country to the other. In truth, this could not really happen for two reasons. First, the two countries are not very friendly towards each other. Second, the strong sea currents mean the ice is not stable enough to cross safely. </a:t>
            </a:r>
          </a:p>
        </p:txBody>
      </p:sp>
      <p:sp>
        <p:nvSpPr>
          <p:cNvPr id="8" name="TextBox 7">
            <a:extLst>
              <a:ext uri="{FF2B5EF4-FFF2-40B4-BE49-F238E27FC236}">
                <a16:creationId xmlns:a16="http://schemas.microsoft.com/office/drawing/2014/main" id="{1BA8AF80-EDEE-4F5A-829F-408FF072FEA2}"/>
              </a:ext>
            </a:extLst>
          </p:cNvPr>
          <p:cNvSpPr txBox="1"/>
          <p:nvPr/>
        </p:nvSpPr>
        <p:spPr>
          <a:xfrm>
            <a:off x="4728315" y="685024"/>
            <a:ext cx="2712089" cy="646331"/>
          </a:xfrm>
          <a:prstGeom prst="rect">
            <a:avLst/>
          </a:prstGeom>
          <a:noFill/>
        </p:spPr>
        <p:txBody>
          <a:bodyPr wrap="none" rtlCol="0">
            <a:spAutoFit/>
          </a:bodyPr>
          <a:lstStyle/>
          <a:p>
            <a:r>
              <a:rPr lang="en-GB" sz="3600" b="1" dirty="0"/>
              <a:t>Week 8 - text</a:t>
            </a:r>
          </a:p>
        </p:txBody>
      </p:sp>
      <p:pic>
        <p:nvPicPr>
          <p:cNvPr id="6" name="Picture 5">
            <a:extLst>
              <a:ext uri="{FF2B5EF4-FFF2-40B4-BE49-F238E27FC236}">
                <a16:creationId xmlns:a16="http://schemas.microsoft.com/office/drawing/2014/main" id="{467AE6D5-D5AF-654D-8035-AC11CEF3B023}"/>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3162440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2" name="TextBox 1">
            <a:extLst>
              <a:ext uri="{FF2B5EF4-FFF2-40B4-BE49-F238E27FC236}">
                <a16:creationId xmlns:a16="http://schemas.microsoft.com/office/drawing/2014/main" id="{2AC8046B-12A1-4169-BAA7-5ADDE6BAFF79}"/>
              </a:ext>
            </a:extLst>
          </p:cNvPr>
          <p:cNvSpPr txBox="1"/>
          <p:nvPr/>
        </p:nvSpPr>
        <p:spPr>
          <a:xfrm>
            <a:off x="1141775" y="1697082"/>
            <a:ext cx="9902145" cy="3970318"/>
          </a:xfrm>
          <a:prstGeom prst="rect">
            <a:avLst/>
          </a:prstGeom>
          <a:noFill/>
        </p:spPr>
        <p:txBody>
          <a:bodyPr wrap="square" rtlCol="0">
            <a:spAutoFit/>
          </a:bodyPr>
          <a:lstStyle/>
          <a:p>
            <a:pPr lvl="0"/>
            <a:r>
              <a:rPr lang="en-GB" dirty="0"/>
              <a:t>1. What sometimes happens to the Bering Strait in the middle of winter?</a:t>
            </a:r>
          </a:p>
          <a:p>
            <a:r>
              <a:rPr lang="en-GB" dirty="0"/>
              <a:t> </a:t>
            </a:r>
          </a:p>
          <a:p>
            <a:r>
              <a:rPr lang="en-GB" dirty="0"/>
              <a:t>_________________________________________________________________</a:t>
            </a:r>
          </a:p>
          <a:p>
            <a:r>
              <a:rPr lang="en-GB" dirty="0"/>
              <a:t> </a:t>
            </a:r>
          </a:p>
          <a:p>
            <a:endParaRPr lang="en-GB" dirty="0"/>
          </a:p>
          <a:p>
            <a:pPr lvl="0"/>
            <a:r>
              <a:rPr lang="en-GB" dirty="0"/>
              <a:t>2. What might it be possible to do in the middle of winter?</a:t>
            </a:r>
          </a:p>
          <a:p>
            <a:r>
              <a:rPr lang="en-GB" dirty="0"/>
              <a:t> </a:t>
            </a:r>
          </a:p>
          <a:p>
            <a:r>
              <a:rPr lang="en-GB" dirty="0"/>
              <a:t>_________________________________________________________________</a:t>
            </a:r>
          </a:p>
          <a:p>
            <a:endParaRPr lang="en-GB" dirty="0"/>
          </a:p>
          <a:p>
            <a:r>
              <a:rPr lang="en-GB" dirty="0"/>
              <a:t> </a:t>
            </a:r>
          </a:p>
          <a:p>
            <a:pPr lvl="0"/>
            <a:r>
              <a:rPr lang="en-GB" dirty="0"/>
              <a:t>3. What makes the ice unstable?</a:t>
            </a:r>
          </a:p>
          <a:p>
            <a:r>
              <a:rPr lang="en-GB" dirty="0"/>
              <a:t> </a:t>
            </a:r>
          </a:p>
          <a:p>
            <a:r>
              <a:rPr lang="en-GB" dirty="0"/>
              <a:t>_________________________________________________________________</a:t>
            </a:r>
          </a:p>
          <a:p>
            <a:endParaRPr lang="en-GB" dirty="0"/>
          </a:p>
        </p:txBody>
      </p:sp>
      <p:sp>
        <p:nvSpPr>
          <p:cNvPr id="5" name="TextBox 4">
            <a:extLst>
              <a:ext uri="{FF2B5EF4-FFF2-40B4-BE49-F238E27FC236}">
                <a16:creationId xmlns:a16="http://schemas.microsoft.com/office/drawing/2014/main" id="{6618DF5B-C7E5-41A3-9007-E34DE55A35B1}"/>
              </a:ext>
            </a:extLst>
          </p:cNvPr>
          <p:cNvSpPr txBox="1"/>
          <p:nvPr/>
        </p:nvSpPr>
        <p:spPr>
          <a:xfrm>
            <a:off x="4172233" y="742507"/>
            <a:ext cx="3824252" cy="646331"/>
          </a:xfrm>
          <a:prstGeom prst="rect">
            <a:avLst/>
          </a:prstGeom>
          <a:noFill/>
        </p:spPr>
        <p:txBody>
          <a:bodyPr wrap="none" rtlCol="0">
            <a:spAutoFit/>
          </a:bodyPr>
          <a:lstStyle/>
          <a:p>
            <a:r>
              <a:rPr lang="en-GB" sz="3600" b="1" dirty="0"/>
              <a:t>Week 8 - questions</a:t>
            </a:r>
          </a:p>
        </p:txBody>
      </p:sp>
      <p:pic>
        <p:nvPicPr>
          <p:cNvPr id="6" name="Picture 5">
            <a:extLst>
              <a:ext uri="{FF2B5EF4-FFF2-40B4-BE49-F238E27FC236}">
                <a16:creationId xmlns:a16="http://schemas.microsoft.com/office/drawing/2014/main" id="{08389F86-918C-D445-8F68-A03A31E34BC5}"/>
              </a:ext>
            </a:extLst>
          </p:cNvPr>
          <p:cNvPicPr>
            <a:picLocks noChangeAspect="1"/>
          </p:cNvPicPr>
          <p:nvPr/>
        </p:nvPicPr>
        <p:blipFill>
          <a:blip r:embed="rId3"/>
          <a:stretch>
            <a:fillRect/>
          </a:stretch>
        </p:blipFill>
        <p:spPr>
          <a:xfrm>
            <a:off x="10668000" y="470599"/>
            <a:ext cx="1234846" cy="826857"/>
          </a:xfrm>
          <a:prstGeom prst="rect">
            <a:avLst/>
          </a:prstGeom>
        </p:spPr>
      </p:pic>
    </p:spTree>
    <p:extLst>
      <p:ext uri="{BB962C8B-B14F-4D97-AF65-F5344CB8AC3E}">
        <p14:creationId xmlns:p14="http://schemas.microsoft.com/office/powerpoint/2010/main" val="129854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3+4 </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a:t>
            </a:r>
          </a:p>
          <a:p>
            <a:r>
              <a:rPr lang="en-GB" dirty="0" smtClean="0">
                <a:solidFill>
                  <a:srgbClr val="7030A0"/>
                </a:solidFill>
              </a:rPr>
              <a:t>Son of the Sea</a:t>
            </a:r>
          </a:p>
          <a:p>
            <a:endParaRPr lang="en-GB" dirty="0">
              <a:solidFill>
                <a:srgbClr val="7030A0"/>
              </a:solidFill>
            </a:endParaRPr>
          </a:p>
          <a:p>
            <a:r>
              <a:rPr lang="en-GB" dirty="0" smtClean="0"/>
              <a:t>Read the text carefully</a:t>
            </a:r>
          </a:p>
          <a:p>
            <a:r>
              <a:rPr lang="en-GB" dirty="0" smtClean="0"/>
              <a:t>Then answer questions set A (leaving set B for tomorrow) </a:t>
            </a:r>
          </a:p>
        </p:txBody>
      </p:sp>
    </p:spTree>
    <p:extLst>
      <p:ext uri="{BB962C8B-B14F-4D97-AF65-F5344CB8AC3E}">
        <p14:creationId xmlns:p14="http://schemas.microsoft.com/office/powerpoint/2010/main" val="1859371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 </a:t>
            </a:r>
            <a:endParaRPr lang="en-US" dirty="0"/>
          </a:p>
        </p:txBody>
      </p:sp>
      <p:sp>
        <p:nvSpPr>
          <p:cNvPr id="3" name="Content Placeholder 2"/>
          <p:cNvSpPr>
            <a:spLocks noGrp="1"/>
          </p:cNvSpPr>
          <p:nvPr>
            <p:ph idx="1"/>
          </p:nvPr>
        </p:nvSpPr>
        <p:spPr/>
        <p:txBody>
          <a:bodyPr/>
          <a:lstStyle/>
          <a:p>
            <a:r>
              <a:rPr lang="en-GB" dirty="0" smtClean="0">
                <a:solidFill>
                  <a:srgbClr val="00B050"/>
                </a:solidFill>
              </a:rPr>
              <a:t>This week we are focusing on </a:t>
            </a:r>
            <a:r>
              <a:rPr lang="en-GB" dirty="0" smtClean="0">
                <a:solidFill>
                  <a:srgbClr val="FF0000"/>
                </a:solidFill>
              </a:rPr>
              <a:t>common exception words</a:t>
            </a:r>
            <a:r>
              <a:rPr lang="en-GB" dirty="0" smtClean="0">
                <a:solidFill>
                  <a:srgbClr val="00B050"/>
                </a:solidFill>
              </a:rPr>
              <a:t>. These are words that aren`t necessarily spelt how you would think they should be.</a:t>
            </a:r>
          </a:p>
          <a:p>
            <a:endParaRPr lang="en-GB" dirty="0">
              <a:solidFill>
                <a:srgbClr val="00B050"/>
              </a:solidFill>
            </a:endParaRPr>
          </a:p>
          <a:p>
            <a:r>
              <a:rPr lang="en-GB" dirty="0" smtClean="0">
                <a:solidFill>
                  <a:srgbClr val="00B050"/>
                </a:solidFill>
              </a:rPr>
              <a:t>Each spelling group have been given their own list of words, but feel free to learn other groups` spellings too!  </a:t>
            </a:r>
            <a:endParaRPr lang="en-US" dirty="0">
              <a:solidFill>
                <a:srgbClr val="00B050"/>
              </a:solidFill>
            </a:endParaRPr>
          </a:p>
        </p:txBody>
      </p:sp>
    </p:spTree>
    <p:extLst>
      <p:ext uri="{BB962C8B-B14F-4D97-AF65-F5344CB8AC3E}">
        <p14:creationId xmlns:p14="http://schemas.microsoft.com/office/powerpoint/2010/main" val="329325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1458</Words>
  <Application>Microsoft Office PowerPoint</Application>
  <PresentationFormat>Widescreen</PresentationFormat>
  <Paragraphs>194</Paragraphs>
  <Slides>32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English 04/03/2021</vt:lpstr>
      <vt:lpstr>Reading Activity  Please see the next slides for your group`s activity</vt:lpstr>
      <vt:lpstr>Groups 1+2</vt:lpstr>
      <vt:lpstr>PowerPoint Presentation</vt:lpstr>
      <vt:lpstr>PowerPoint Presentation</vt:lpstr>
      <vt:lpstr>PowerPoint Presentation</vt:lpstr>
      <vt:lpstr>PowerPoint Presentation</vt:lpstr>
      <vt:lpstr>Groups 3+4 </vt:lpstr>
      <vt:lpstr>Spellings </vt:lpstr>
      <vt:lpstr>Handwriting and Spellings Group 3</vt:lpstr>
      <vt:lpstr>Handwriting and Spellings Group 2  </vt:lpstr>
      <vt:lpstr>Handwriting + Spellings Group 1 </vt:lpstr>
      <vt:lpstr>Handwriting</vt:lpstr>
      <vt:lpstr>Grammar</vt:lpstr>
      <vt:lpstr>PowerPoint Presentation</vt:lpstr>
      <vt:lpstr>Subordinating conjunctions</vt:lpstr>
      <vt:lpstr>PowerPoint Presentation</vt:lpstr>
      <vt:lpstr>PowerPoint Presentation</vt:lpstr>
      <vt:lpstr>PowerPoint Presentation</vt:lpstr>
      <vt:lpstr>PowerPoint Presentation</vt:lpstr>
      <vt:lpstr>PowerPoint Presentation</vt:lpstr>
      <vt:lpstr>Practise</vt:lpstr>
      <vt:lpstr>How did you do?</vt:lpstr>
      <vt:lpstr>Practise</vt:lpstr>
      <vt:lpstr>How did you do?</vt:lpstr>
      <vt:lpstr>PowerPoint Presentation</vt:lpstr>
      <vt:lpstr>PowerPoint Presentation</vt:lpstr>
      <vt:lpstr>Reflection</vt:lpstr>
      <vt:lpstr>Writing</vt:lpstr>
      <vt:lpstr>PowerPoint Presentation</vt:lpstr>
      <vt:lpstr>PowerPoint Presentation</vt:lpstr>
      <vt:lpstr>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127</cp:revision>
  <dcterms:created xsi:type="dcterms:W3CDTF">2021-01-07T10:15:57Z</dcterms:created>
  <dcterms:modified xsi:type="dcterms:W3CDTF">2021-02-25T12:09:27Z</dcterms:modified>
</cp:coreProperties>
</file>