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4" r:id="rId3"/>
    <p:sldId id="347" r:id="rId4"/>
    <p:sldId id="348" r:id="rId5"/>
    <p:sldId id="355" r:id="rId6"/>
    <p:sldId id="349" r:id="rId7"/>
    <p:sldId id="350" r:id="rId8"/>
    <p:sldId id="351" r:id="rId9"/>
    <p:sldId id="352" r:id="rId10"/>
    <p:sldId id="346" r:id="rId11"/>
    <p:sldId id="325" r:id="rId12"/>
    <p:sldId id="294" r:id="rId13"/>
    <p:sldId id="286" r:id="rId14"/>
    <p:sldId id="283" r:id="rId15"/>
    <p:sldId id="353" r:id="rId16"/>
    <p:sldId id="354" r:id="rId17"/>
    <p:sldId id="356" r:id="rId18"/>
    <p:sldId id="357" r:id="rId19"/>
    <p:sldId id="358" r:id="rId20"/>
    <p:sldId id="359" r:id="rId21"/>
    <p:sldId id="360" r:id="rId22"/>
    <p:sldId id="361" r:id="rId23"/>
    <p:sldId id="362" r:id="rId24"/>
    <p:sldId id="363" r:id="rId25"/>
    <p:sldId id="3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510371D1-4046-43C9-8851-5F42C820C3AC}" type="slidenum">
              <a:rPr lang="en-GB" altLang="en-US" smtClean="0">
                <a:latin typeface="Calibri" panose="020F0502020204030204" pitchFamily="34" charset="0"/>
              </a:rPr>
              <a:pPr fontAlgn="base">
                <a:spcBef>
                  <a:spcPct val="0"/>
                </a:spcBef>
                <a:spcAft>
                  <a:spcPct val="0"/>
                </a:spcAft>
              </a:pPr>
              <a:t>21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78440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033B97D6-AF55-455F-BDD0-D6E10A27243A}" type="slidenum">
              <a:rPr lang="en-GB" altLang="en-US" smtClean="0">
                <a:latin typeface="Calibri" panose="020F0502020204030204" pitchFamily="34" charset="0"/>
              </a:rPr>
              <a:pPr fontAlgn="base">
                <a:spcBef>
                  <a:spcPct val="0"/>
                </a:spcBef>
                <a:spcAft>
                  <a:spcPct val="0"/>
                </a:spcAft>
              </a:pPr>
              <a:t>22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53518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D25CD052-7473-45DD-9739-D5486E73ECBB}" type="slidenum">
              <a:rPr lang="en-GB" altLang="en-US" smtClean="0">
                <a:latin typeface="Calibri" panose="020F0502020204030204" pitchFamily="34" charset="0"/>
              </a:rPr>
              <a:pPr fontAlgn="base">
                <a:spcBef>
                  <a:spcPct val="0"/>
                </a:spcBef>
                <a:spcAft>
                  <a:spcPct val="0"/>
                </a:spcAft>
              </a:pPr>
              <a:t>23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36982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fontAlgn="base">
              <a:spcBef>
                <a:spcPct val="0"/>
              </a:spcBef>
              <a:spcAft>
                <a:spcPct val="0"/>
              </a:spcAft>
            </a:pPr>
            <a:fld id="{E87D83FE-82D1-4266-83CE-902DAC6F9E08}" type="slidenum">
              <a:rPr lang="en-GB" altLang="en-US" smtClean="0">
                <a:latin typeface="Calibri" panose="020F0502020204030204" pitchFamily="34" charset="0"/>
              </a:rPr>
              <a:pPr fontAlgn="base">
                <a:spcBef>
                  <a:spcPct val="0"/>
                </a:spcBef>
                <a:spcAft>
                  <a:spcPct val="0"/>
                </a:spcAft>
              </a:pPr>
              <a:t>24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3359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2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57FD964-A0C8-48D4-B889-82D8E0450E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9658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57FD964-A0C8-48D4-B889-82D8E0450E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3005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57FD964-A0C8-48D4-B889-82D8E0450E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4747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57FD964-A0C8-48D4-B889-82D8E0450E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73595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57FD964-A0C8-48D4-B889-82D8E0450E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4584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57FD964-A0C8-48D4-B889-82D8E0450E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0700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57FD964-A0C8-48D4-B889-82D8E0450E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3811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slide" Target="slide9.xml"/><Relationship Id="rId12"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slide" Target="slide4.xml"/><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oleObject" Target="../embeddings/oleObject1.bin"/><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twinkl.co.uk/resource/t2-e-4872-causal-conjunctions-and-adverbials-differentiated-differentiated-activity-sheet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03/03/2021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 </a:t>
            </a:r>
            <a:endParaRPr lang="en-US" dirty="0"/>
          </a:p>
        </p:txBody>
      </p:sp>
      <p:sp>
        <p:nvSpPr>
          <p:cNvPr id="3" name="Content Placeholder 2"/>
          <p:cNvSpPr>
            <a:spLocks noGrp="1"/>
          </p:cNvSpPr>
          <p:nvPr>
            <p:ph idx="1"/>
          </p:nvPr>
        </p:nvSpPr>
        <p:spPr/>
        <p:txBody>
          <a:bodyPr/>
          <a:lstStyle/>
          <a:p>
            <a:r>
              <a:rPr lang="en-GB" dirty="0" smtClean="0">
                <a:solidFill>
                  <a:srgbClr val="00B050"/>
                </a:solidFill>
              </a:rPr>
              <a:t>This week we are focusing on </a:t>
            </a:r>
            <a:r>
              <a:rPr lang="en-GB" dirty="0" smtClean="0">
                <a:solidFill>
                  <a:srgbClr val="FF0000"/>
                </a:solidFill>
              </a:rPr>
              <a:t>common exception words</a:t>
            </a:r>
            <a:r>
              <a:rPr lang="en-GB" dirty="0" smtClean="0">
                <a:solidFill>
                  <a:srgbClr val="00B050"/>
                </a:solidFill>
              </a:rPr>
              <a:t>. These are words that aren`t necessarily spelt how you would think they should be.</a:t>
            </a:r>
          </a:p>
          <a:p>
            <a:endParaRPr lang="en-GB" dirty="0">
              <a:solidFill>
                <a:srgbClr val="00B050"/>
              </a:solidFill>
            </a:endParaRPr>
          </a:p>
          <a:p>
            <a:r>
              <a:rPr lang="en-GB" dirty="0" smtClean="0">
                <a:solidFill>
                  <a:srgbClr val="00B050"/>
                </a:solidFill>
              </a:rPr>
              <a:t>Each spelling group have been given their own list of words, but feel free to learn other groups` spellings too!  </a:t>
            </a:r>
            <a:endParaRPr lang="en-US" dirty="0">
              <a:solidFill>
                <a:srgbClr val="00B050"/>
              </a:solidFill>
            </a:endParaRPr>
          </a:p>
        </p:txBody>
      </p:sp>
    </p:spTree>
    <p:extLst>
      <p:ext uri="{BB962C8B-B14F-4D97-AF65-F5344CB8AC3E}">
        <p14:creationId xmlns:p14="http://schemas.microsoft.com/office/powerpoint/2010/main" val="3293257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3</a:t>
            </a:r>
            <a:endParaRPr lang="en-US" dirty="0"/>
          </a:p>
        </p:txBody>
      </p:sp>
      <p:pic>
        <p:nvPicPr>
          <p:cNvPr id="4" name="Content Placeholder 3"/>
          <p:cNvPicPr>
            <a:picLocks noGrp="1" noChangeAspect="1"/>
          </p:cNvPicPr>
          <p:nvPr>
            <p:ph idx="1"/>
          </p:nvPr>
        </p:nvPicPr>
        <p:blipFill>
          <a:blip r:embed="rId2"/>
          <a:stretch>
            <a:fillRect/>
          </a:stretch>
        </p:blipFill>
        <p:spPr>
          <a:xfrm>
            <a:off x="1384663" y="1465486"/>
            <a:ext cx="9460672" cy="5092068"/>
          </a:xfrm>
          <a:prstGeom prst="rect">
            <a:avLst/>
          </a:prstGeom>
        </p:spPr>
      </p:pic>
    </p:spTree>
    <p:extLst>
      <p:ext uri="{BB962C8B-B14F-4D97-AF65-F5344CB8AC3E}">
        <p14:creationId xmlns:p14="http://schemas.microsoft.com/office/powerpoint/2010/main" val="976060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US" dirty="0"/>
          </a:p>
        </p:txBody>
      </p:sp>
      <p:pic>
        <p:nvPicPr>
          <p:cNvPr id="7" name="Picture 6"/>
          <p:cNvPicPr>
            <a:picLocks noChangeAspect="1"/>
          </p:cNvPicPr>
          <p:nvPr/>
        </p:nvPicPr>
        <p:blipFill>
          <a:blip r:embed="rId2"/>
          <a:stretch>
            <a:fillRect/>
          </a:stretch>
        </p:blipFill>
        <p:spPr>
          <a:xfrm>
            <a:off x="2386149" y="1690688"/>
            <a:ext cx="8232056" cy="4657861"/>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US" dirty="0"/>
          </a:p>
        </p:txBody>
      </p:sp>
      <p:pic>
        <p:nvPicPr>
          <p:cNvPr id="3" name="Picture 2"/>
          <p:cNvPicPr>
            <a:picLocks noChangeAspect="1"/>
          </p:cNvPicPr>
          <p:nvPr/>
        </p:nvPicPr>
        <p:blipFill>
          <a:blip r:embed="rId2"/>
          <a:stretch>
            <a:fillRect/>
          </a:stretch>
        </p:blipFill>
        <p:spPr>
          <a:xfrm>
            <a:off x="1976846" y="1448426"/>
            <a:ext cx="9178833" cy="4948836"/>
          </a:xfrm>
          <a:prstGeom prst="rect">
            <a:avLst/>
          </a:prstGeom>
        </p:spPr>
      </p:pic>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at least 8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a:t>
            </a:r>
          </a:p>
          <a:p>
            <a:r>
              <a:rPr lang="en-GB" dirty="0" smtClean="0">
                <a:solidFill>
                  <a:srgbClr val="7030A0"/>
                </a:solidFill>
              </a:rPr>
              <a:t>Complete the sentence </a:t>
            </a:r>
            <a:endParaRPr lang="en-GB" dirty="0" smtClean="0">
              <a:solidFill>
                <a:srgbClr val="7030A0"/>
              </a:solidFill>
            </a:endParaRPr>
          </a:p>
          <a:p>
            <a:endParaRPr lang="en-US" dirty="0"/>
          </a:p>
        </p:txBody>
      </p:sp>
    </p:spTree>
    <p:extLst>
      <p:ext uri="{BB962C8B-B14F-4D97-AF65-F5344CB8AC3E}">
        <p14:creationId xmlns:p14="http://schemas.microsoft.com/office/powerpoint/2010/main" val="676234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lstStyle/>
          <a:p>
            <a:r>
              <a:rPr lang="en-GB" dirty="0" smtClean="0"/>
              <a:t>Today we are looking at </a:t>
            </a:r>
            <a:r>
              <a:rPr lang="en-GB" dirty="0" smtClean="0">
                <a:solidFill>
                  <a:srgbClr val="FF0000"/>
                </a:solidFill>
              </a:rPr>
              <a:t>Cause and Effect words </a:t>
            </a:r>
            <a:r>
              <a:rPr lang="en-GB" dirty="0" smtClean="0"/>
              <a:t>to use in our explanation texts</a:t>
            </a:r>
          </a:p>
          <a:p>
            <a:r>
              <a:rPr lang="en-GB" dirty="0" smtClean="0"/>
              <a:t>Read through the slides below to find out what we mean by </a:t>
            </a:r>
            <a:r>
              <a:rPr lang="en-GB" dirty="0" smtClean="0">
                <a:solidFill>
                  <a:srgbClr val="FF0000"/>
                </a:solidFill>
              </a:rPr>
              <a:t>causal conjunctions and adverbials</a:t>
            </a:r>
          </a:p>
          <a:p>
            <a:r>
              <a:rPr lang="en-GB" dirty="0" smtClean="0"/>
              <a:t>Have a go at the tasks or questions included  </a:t>
            </a:r>
            <a:endParaRPr lang="en-US" dirty="0"/>
          </a:p>
        </p:txBody>
      </p:sp>
    </p:spTree>
    <p:extLst>
      <p:ext uri="{BB962C8B-B14F-4D97-AF65-F5344CB8AC3E}">
        <p14:creationId xmlns:p14="http://schemas.microsoft.com/office/powerpoint/2010/main" val="3147921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78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noChangeArrowheads="1"/>
          </p:cNvSpPr>
          <p:nvPr>
            <p:ph type="title"/>
          </p:nvPr>
        </p:nvSpPr>
        <p:spPr>
          <a:xfrm>
            <a:off x="1981201" y="479426"/>
            <a:ext cx="8220075" cy="993775"/>
          </a:xfrm>
        </p:spPr>
        <p:txBody>
          <a:bodyPr/>
          <a:lstStyle/>
          <a:p>
            <a:pPr eaLnBrk="1" hangingPunct="1"/>
            <a:r>
              <a:rPr lang="en-GB" altLang="en-US" sz="2600"/>
              <a:t>What Do You Notice about the Highlighted Words?</a:t>
            </a:r>
          </a:p>
        </p:txBody>
      </p:sp>
      <p:sp>
        <p:nvSpPr>
          <p:cNvPr id="9219" name="Rectangle 4"/>
          <p:cNvSpPr>
            <a:spLocks noChangeArrowheads="1"/>
          </p:cNvSpPr>
          <p:nvPr/>
        </p:nvSpPr>
        <p:spPr bwMode="auto">
          <a:xfrm>
            <a:off x="2279650" y="1831975"/>
            <a:ext cx="7632700" cy="495300"/>
          </a:xfrm>
          <a:prstGeom prst="rect">
            <a:avLst/>
          </a:prstGeom>
          <a:solidFill>
            <a:schemeClr val="bg1"/>
          </a:solidFill>
          <a:ln w="28575">
            <a:solidFill>
              <a:srgbClr val="0079C2"/>
            </a:solidFill>
            <a:miter lim="800000"/>
            <a:headEnd/>
            <a:tailEnd/>
          </a:ln>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 am usually late </a:t>
            </a:r>
            <a:r>
              <a:rPr lang="en-GB" altLang="en-US" b="1">
                <a:solidFill>
                  <a:srgbClr val="0079C2"/>
                </a:solidFill>
              </a:rPr>
              <a:t>because</a:t>
            </a:r>
            <a:r>
              <a:rPr lang="en-GB" altLang="en-US">
                <a:solidFill>
                  <a:schemeClr val="tx1"/>
                </a:solidFill>
              </a:rPr>
              <a:t> I often forget to set my alarm.</a:t>
            </a:r>
          </a:p>
        </p:txBody>
      </p:sp>
      <p:sp>
        <p:nvSpPr>
          <p:cNvPr id="9220" name="Rectangle 6"/>
          <p:cNvSpPr>
            <a:spLocks noChangeArrowheads="1"/>
          </p:cNvSpPr>
          <p:nvPr/>
        </p:nvSpPr>
        <p:spPr bwMode="auto">
          <a:xfrm>
            <a:off x="2274888" y="3006725"/>
            <a:ext cx="7632700" cy="495300"/>
          </a:xfrm>
          <a:prstGeom prst="rect">
            <a:avLst/>
          </a:prstGeom>
          <a:solidFill>
            <a:schemeClr val="bg1"/>
          </a:solidFill>
          <a:ln w="28575">
            <a:solidFill>
              <a:srgbClr val="0079C2"/>
            </a:solidFill>
            <a:miter lim="800000"/>
            <a:headEnd/>
            <a:tailEnd/>
          </a:ln>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My sister loves animals, </a:t>
            </a:r>
            <a:r>
              <a:rPr lang="en-GB" altLang="en-US" b="1">
                <a:solidFill>
                  <a:srgbClr val="0079C2"/>
                </a:solidFill>
              </a:rPr>
              <a:t>so</a:t>
            </a:r>
            <a:r>
              <a:rPr lang="en-GB" altLang="en-US">
                <a:solidFill>
                  <a:schemeClr val="accent1"/>
                </a:solidFill>
              </a:rPr>
              <a:t> </a:t>
            </a:r>
            <a:r>
              <a:rPr lang="en-GB" altLang="en-US">
                <a:solidFill>
                  <a:schemeClr val="tx1"/>
                </a:solidFill>
              </a:rPr>
              <a:t>we went on a trip to the zoo for her birthday.</a:t>
            </a:r>
          </a:p>
        </p:txBody>
      </p:sp>
      <p:sp>
        <p:nvSpPr>
          <p:cNvPr id="9221" name="Rectangle 7"/>
          <p:cNvSpPr>
            <a:spLocks noChangeArrowheads="1"/>
          </p:cNvSpPr>
          <p:nvPr/>
        </p:nvSpPr>
        <p:spPr bwMode="auto">
          <a:xfrm>
            <a:off x="2274888" y="4181475"/>
            <a:ext cx="7632700" cy="495108"/>
          </a:xfrm>
          <a:prstGeom prst="rect">
            <a:avLst/>
          </a:prstGeom>
          <a:solidFill>
            <a:schemeClr val="bg1"/>
          </a:solidFill>
          <a:ln w="28575">
            <a:solidFill>
              <a:srgbClr val="0079C2"/>
            </a:solidFill>
            <a:miter lim="800000"/>
            <a:headEnd/>
            <a:tailEnd/>
          </a:ln>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rgbClr val="0079C2"/>
                </a:solidFill>
              </a:rPr>
              <a:t>As a result</a:t>
            </a:r>
            <a:r>
              <a:rPr lang="en-GB" altLang="en-US">
                <a:solidFill>
                  <a:srgbClr val="0079C2"/>
                </a:solidFill>
              </a:rPr>
              <a:t> </a:t>
            </a:r>
            <a:r>
              <a:rPr lang="en-GB" altLang="en-US">
                <a:solidFill>
                  <a:schemeClr val="tx1"/>
                </a:solidFill>
              </a:rPr>
              <a:t>of practising hard, I came first in the gymnastics competition.</a:t>
            </a:r>
          </a:p>
        </p:txBody>
      </p:sp>
      <p:pic>
        <p:nvPicPr>
          <p:cNvPr id="922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725" y="3254376"/>
            <a:ext cx="1785938"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50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noChangeArrowheads="1"/>
          </p:cNvSpPr>
          <p:nvPr>
            <p:ph type="title"/>
          </p:nvPr>
        </p:nvSpPr>
        <p:spPr>
          <a:xfrm>
            <a:off x="1981201" y="479426"/>
            <a:ext cx="8220075" cy="993775"/>
          </a:xfrm>
        </p:spPr>
        <p:txBody>
          <a:bodyPr/>
          <a:lstStyle/>
          <a:p>
            <a:pPr eaLnBrk="1" hangingPunct="1"/>
            <a:r>
              <a:rPr lang="en-GB" altLang="en-US" sz="2600"/>
              <a:t>What Do You Notice about the Highlighted Words?</a:t>
            </a:r>
          </a:p>
        </p:txBody>
      </p:sp>
      <p:sp>
        <p:nvSpPr>
          <p:cNvPr id="9" name="Rectangle 8">
            <a:extLst>
              <a:ext uri="{FF2B5EF4-FFF2-40B4-BE49-F238E27FC236}">
                <a16:creationId xmlns:a16="http://schemas.microsoft.com/office/drawing/2014/main" id="{5FC79C51-EBEB-4C3D-9438-4EF73A2D3400}"/>
              </a:ext>
            </a:extLst>
          </p:cNvPr>
          <p:cNvSpPr/>
          <p:nvPr/>
        </p:nvSpPr>
        <p:spPr>
          <a:xfrm>
            <a:off x="2279650" y="1514476"/>
            <a:ext cx="7632700" cy="3192463"/>
          </a:xfrm>
          <a:prstGeom prst="rect">
            <a:avLst/>
          </a:prstGeom>
        </p:spPr>
        <p:txBody>
          <a:bodyPr lIns="0" tIns="72000" rIns="0" bIns="72000">
            <a:spAutoFit/>
          </a:bodyPr>
          <a:lstStyle/>
          <a:p>
            <a:pPr>
              <a:defRPr/>
            </a:pPr>
            <a:r>
              <a:rPr lang="en-GB" dirty="0"/>
              <a:t>They are all </a:t>
            </a:r>
            <a:r>
              <a:rPr lang="en-GB" b="1" dirty="0">
                <a:solidFill>
                  <a:srgbClr val="0079C2"/>
                </a:solidFill>
              </a:rPr>
              <a:t>causal conjunctions</a:t>
            </a:r>
            <a:r>
              <a:rPr lang="en-GB" dirty="0"/>
              <a:t>, which are used to explain how things work or why something happens.</a:t>
            </a:r>
          </a:p>
          <a:p>
            <a:pPr>
              <a:defRPr/>
            </a:pPr>
            <a:endParaRPr lang="en-GB" dirty="0"/>
          </a:p>
          <a:p>
            <a:pPr>
              <a:defRPr/>
            </a:pPr>
            <a:r>
              <a:rPr lang="en-GB" dirty="0"/>
              <a:t>They can be:</a:t>
            </a:r>
          </a:p>
          <a:p>
            <a:pPr>
              <a:defRPr/>
            </a:pPr>
            <a:endParaRPr lang="en-GB" dirty="0"/>
          </a:p>
          <a:p>
            <a:pPr marL="285750" indent="-285750">
              <a:buFont typeface="Arial" panose="020B0604020202020204" pitchFamily="34" charset="0"/>
              <a:buChar char="•"/>
              <a:defRPr/>
            </a:pPr>
            <a:r>
              <a:rPr lang="en-GB" dirty="0"/>
              <a:t>subordinating conjunctions, e.g. </a:t>
            </a:r>
            <a:r>
              <a:rPr lang="en-GB" b="1" dirty="0">
                <a:solidFill>
                  <a:srgbClr val="0079C2"/>
                </a:solidFill>
              </a:rPr>
              <a:t>because</a:t>
            </a:r>
            <a:r>
              <a:rPr lang="en-GB" dirty="0"/>
              <a:t>;</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co-ordinating conjunctions, e.g. </a:t>
            </a:r>
            <a:r>
              <a:rPr lang="en-GB" b="1" dirty="0">
                <a:solidFill>
                  <a:srgbClr val="0079C2"/>
                </a:solidFill>
              </a:rPr>
              <a:t>so</a:t>
            </a:r>
            <a:r>
              <a:rPr lang="en-GB" dirty="0"/>
              <a:t>;</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causal adverbials, e.g. </a:t>
            </a:r>
            <a:r>
              <a:rPr lang="en-GB" b="1" dirty="0">
                <a:solidFill>
                  <a:srgbClr val="0079C2"/>
                </a:solidFill>
              </a:rPr>
              <a:t>as a result</a:t>
            </a:r>
            <a:r>
              <a:rPr lang="en-GB" dirty="0"/>
              <a:t>.</a:t>
            </a:r>
          </a:p>
          <a:p>
            <a:pPr>
              <a:defRPr/>
            </a:pPr>
            <a:endParaRPr lang="en-GB" dirty="0"/>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6" y="2316164"/>
            <a:ext cx="3590925"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183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noChangeArrowheads="1"/>
          </p:cNvSpPr>
          <p:nvPr>
            <p:ph type="title"/>
          </p:nvPr>
        </p:nvSpPr>
        <p:spPr>
          <a:xfrm>
            <a:off x="1981201" y="479426"/>
            <a:ext cx="8220075" cy="993775"/>
          </a:xfrm>
        </p:spPr>
        <p:txBody>
          <a:bodyPr/>
          <a:lstStyle/>
          <a:p>
            <a:pPr eaLnBrk="1" hangingPunct="1"/>
            <a:r>
              <a:rPr lang="en-GB" altLang="en-US" sz="3600"/>
              <a:t>Sort the Causal Conjunctions</a:t>
            </a:r>
          </a:p>
        </p:txBody>
      </p:sp>
      <p:sp>
        <p:nvSpPr>
          <p:cNvPr id="11267" name="Rectangle 8"/>
          <p:cNvSpPr>
            <a:spLocks noChangeArrowheads="1"/>
          </p:cNvSpPr>
          <p:nvPr/>
        </p:nvSpPr>
        <p:spPr bwMode="auto">
          <a:xfrm>
            <a:off x="2279650" y="1514476"/>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Sort the causal conjunctions into the correct category below:</a:t>
            </a:r>
          </a:p>
        </p:txBody>
      </p:sp>
      <p:sp>
        <p:nvSpPr>
          <p:cNvPr id="11268" name="Rectangle 1"/>
          <p:cNvSpPr>
            <a:spLocks noChangeArrowheads="1"/>
          </p:cNvSpPr>
          <p:nvPr/>
        </p:nvSpPr>
        <p:spPr bwMode="auto">
          <a:xfrm>
            <a:off x="2279650" y="3232246"/>
            <a:ext cx="2406650" cy="49510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1269" name="Rectangle 13"/>
          <p:cNvSpPr>
            <a:spLocks noChangeArrowheads="1"/>
          </p:cNvSpPr>
          <p:nvPr/>
        </p:nvSpPr>
        <p:spPr bwMode="auto">
          <a:xfrm>
            <a:off x="4892675" y="3232246"/>
            <a:ext cx="2406650" cy="49510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1270" name="Rectangle 14"/>
          <p:cNvSpPr>
            <a:spLocks noChangeArrowheads="1"/>
          </p:cNvSpPr>
          <p:nvPr/>
        </p:nvSpPr>
        <p:spPr bwMode="auto">
          <a:xfrm>
            <a:off x="7505700" y="3232246"/>
            <a:ext cx="2406650" cy="49510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1271" name="Rectangle 15"/>
          <p:cNvSpPr>
            <a:spLocks noChangeArrowheads="1"/>
          </p:cNvSpPr>
          <p:nvPr/>
        </p:nvSpPr>
        <p:spPr bwMode="auto">
          <a:xfrm>
            <a:off x="2279650" y="2047875"/>
            <a:ext cx="24066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rgbClr val="0079C2"/>
                </a:solidFill>
                <a:latin typeface="Twinkl SemiBold" pitchFamily="2" charset="0"/>
              </a:rPr>
              <a:t>Subordinating conjunctions</a:t>
            </a:r>
          </a:p>
        </p:txBody>
      </p:sp>
      <p:sp>
        <p:nvSpPr>
          <p:cNvPr id="11272" name="Rectangle 16"/>
          <p:cNvSpPr>
            <a:spLocks noChangeArrowheads="1"/>
          </p:cNvSpPr>
          <p:nvPr/>
        </p:nvSpPr>
        <p:spPr bwMode="auto">
          <a:xfrm>
            <a:off x="4887913" y="2038350"/>
            <a:ext cx="24066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rgbClr val="0079C2"/>
                </a:solidFill>
                <a:latin typeface="Twinkl SemiBold" pitchFamily="2" charset="0"/>
              </a:rPr>
              <a:t>Coordinating conjunctions</a:t>
            </a:r>
          </a:p>
        </p:txBody>
      </p:sp>
      <p:sp>
        <p:nvSpPr>
          <p:cNvPr id="11273" name="Rectangle 17"/>
          <p:cNvSpPr>
            <a:spLocks noChangeArrowheads="1"/>
          </p:cNvSpPr>
          <p:nvPr/>
        </p:nvSpPr>
        <p:spPr bwMode="auto">
          <a:xfrm>
            <a:off x="7505700" y="2038351"/>
            <a:ext cx="2406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rgbClr val="0079C2"/>
                </a:solidFill>
                <a:latin typeface="Twinkl SemiBold" pitchFamily="2" charset="0"/>
              </a:rPr>
              <a:t>Adverbials</a:t>
            </a:r>
          </a:p>
        </p:txBody>
      </p:sp>
      <p:sp>
        <p:nvSpPr>
          <p:cNvPr id="11274" name="Rectangle 2"/>
          <p:cNvSpPr>
            <a:spLocks noChangeArrowheads="1"/>
          </p:cNvSpPr>
          <p:nvPr/>
        </p:nvSpPr>
        <p:spPr bwMode="auto">
          <a:xfrm>
            <a:off x="2274888" y="5422202"/>
            <a:ext cx="7632700" cy="495108"/>
          </a:xfrm>
          <a:prstGeom prst="rect">
            <a:avLst/>
          </a:prstGeom>
          <a:solidFill>
            <a:schemeClr val="bg1"/>
          </a:solidFill>
          <a:ln w="952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20" name="Rectangle 19"/>
          <p:cNvSpPr>
            <a:spLocks noChangeArrowheads="1"/>
          </p:cNvSpPr>
          <p:nvPr/>
        </p:nvSpPr>
        <p:spPr bwMode="auto">
          <a:xfrm>
            <a:off x="2428875" y="5189538"/>
            <a:ext cx="1206500" cy="423862"/>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as a result</a:t>
            </a:r>
          </a:p>
        </p:txBody>
      </p:sp>
      <p:sp>
        <p:nvSpPr>
          <p:cNvPr id="24" name="Rectangle 23"/>
          <p:cNvSpPr>
            <a:spLocks noChangeArrowheads="1"/>
          </p:cNvSpPr>
          <p:nvPr/>
        </p:nvSpPr>
        <p:spPr bwMode="auto">
          <a:xfrm>
            <a:off x="2451100" y="5784851"/>
            <a:ext cx="998538" cy="4222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because</a:t>
            </a:r>
          </a:p>
        </p:txBody>
      </p:sp>
      <p:sp>
        <p:nvSpPr>
          <p:cNvPr id="25" name="Rectangle 24"/>
          <p:cNvSpPr>
            <a:spLocks noChangeArrowheads="1"/>
          </p:cNvSpPr>
          <p:nvPr/>
        </p:nvSpPr>
        <p:spPr bwMode="auto">
          <a:xfrm>
            <a:off x="3948114" y="5248276"/>
            <a:ext cx="1057275" cy="4222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therefore</a:t>
            </a:r>
          </a:p>
        </p:txBody>
      </p:sp>
      <p:sp>
        <p:nvSpPr>
          <p:cNvPr id="26" name="Rectangle 25"/>
          <p:cNvSpPr>
            <a:spLocks noChangeArrowheads="1"/>
          </p:cNvSpPr>
          <p:nvPr/>
        </p:nvSpPr>
        <p:spPr bwMode="auto">
          <a:xfrm>
            <a:off x="4214814" y="5827714"/>
            <a:ext cx="604837" cy="4222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so</a:t>
            </a:r>
          </a:p>
        </p:txBody>
      </p:sp>
      <p:sp>
        <p:nvSpPr>
          <p:cNvPr id="27" name="Rectangle 26"/>
          <p:cNvSpPr>
            <a:spLocks noChangeArrowheads="1"/>
          </p:cNvSpPr>
          <p:nvPr/>
        </p:nvSpPr>
        <p:spPr bwMode="auto">
          <a:xfrm>
            <a:off x="5183189" y="5735639"/>
            <a:ext cx="1266825" cy="4222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even though</a:t>
            </a:r>
          </a:p>
        </p:txBody>
      </p:sp>
      <p:sp>
        <p:nvSpPr>
          <p:cNvPr id="28" name="Rectangle 27"/>
          <p:cNvSpPr>
            <a:spLocks noChangeArrowheads="1"/>
          </p:cNvSpPr>
          <p:nvPr/>
        </p:nvSpPr>
        <p:spPr bwMode="auto">
          <a:xfrm>
            <a:off x="5295900" y="5203826"/>
            <a:ext cx="520700" cy="4222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yet</a:t>
            </a:r>
          </a:p>
        </p:txBody>
      </p:sp>
      <p:sp>
        <p:nvSpPr>
          <p:cNvPr id="29" name="Rectangle 28"/>
          <p:cNvSpPr>
            <a:spLocks noChangeArrowheads="1"/>
          </p:cNvSpPr>
          <p:nvPr/>
        </p:nvSpPr>
        <p:spPr bwMode="auto">
          <a:xfrm>
            <a:off x="6132513" y="5311776"/>
            <a:ext cx="398462" cy="423863"/>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as</a:t>
            </a:r>
          </a:p>
        </p:txBody>
      </p:sp>
      <p:sp>
        <p:nvSpPr>
          <p:cNvPr id="30" name="Rectangle 29"/>
          <p:cNvSpPr>
            <a:spLocks noChangeArrowheads="1"/>
          </p:cNvSpPr>
          <p:nvPr/>
        </p:nvSpPr>
        <p:spPr bwMode="auto">
          <a:xfrm>
            <a:off x="6846889" y="5207001"/>
            <a:ext cx="1266825" cy="4222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accordingly</a:t>
            </a:r>
          </a:p>
        </p:txBody>
      </p:sp>
      <p:sp>
        <p:nvSpPr>
          <p:cNvPr id="31" name="Rectangle 30"/>
          <p:cNvSpPr>
            <a:spLocks noChangeArrowheads="1"/>
          </p:cNvSpPr>
          <p:nvPr/>
        </p:nvSpPr>
        <p:spPr bwMode="auto">
          <a:xfrm>
            <a:off x="7126288" y="5756275"/>
            <a:ext cx="520700" cy="699404"/>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since</a:t>
            </a:r>
          </a:p>
        </p:txBody>
      </p:sp>
      <p:sp>
        <p:nvSpPr>
          <p:cNvPr id="32" name="Rectangle 31"/>
          <p:cNvSpPr>
            <a:spLocks noChangeArrowheads="1"/>
          </p:cNvSpPr>
          <p:nvPr/>
        </p:nvSpPr>
        <p:spPr bwMode="auto">
          <a:xfrm>
            <a:off x="8364539" y="5246688"/>
            <a:ext cx="1317625" cy="699404"/>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consequently</a:t>
            </a:r>
          </a:p>
        </p:txBody>
      </p:sp>
      <p:sp>
        <p:nvSpPr>
          <p:cNvPr id="33" name="Rectangle 32"/>
          <p:cNvSpPr>
            <a:spLocks noChangeArrowheads="1"/>
          </p:cNvSpPr>
          <p:nvPr/>
        </p:nvSpPr>
        <p:spPr bwMode="auto">
          <a:xfrm>
            <a:off x="8374063" y="5827714"/>
            <a:ext cx="1009650" cy="422275"/>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now that</a:t>
            </a:r>
          </a:p>
        </p:txBody>
      </p:sp>
      <p:sp>
        <p:nvSpPr>
          <p:cNvPr id="34" name="Rectangle 33"/>
          <p:cNvSpPr>
            <a:spLocks noChangeArrowheads="1"/>
          </p:cNvSpPr>
          <p:nvPr/>
        </p:nvSpPr>
        <p:spPr bwMode="auto">
          <a:xfrm>
            <a:off x="3425825" y="5583238"/>
            <a:ext cx="573088" cy="699404"/>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hence</a:t>
            </a:r>
          </a:p>
        </p:txBody>
      </p:sp>
    </p:spTree>
    <p:extLst>
      <p:ext uri="{BB962C8B-B14F-4D97-AF65-F5344CB8AC3E}">
        <p14:creationId xmlns:p14="http://schemas.microsoft.com/office/powerpoint/2010/main" val="3497428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77778E-6 4.44444E-6 L 0.04792 -0.43519 " pathEditMode="relative" rAng="0" ptsTypes="AA">
                                      <p:cBhvr>
                                        <p:cTn id="6" dur="2000" fill="hold"/>
                                        <p:tgtEl>
                                          <p:spTgt spid="24"/>
                                        </p:tgtEl>
                                        <p:attrNameLst>
                                          <p:attrName>ppt_x</p:attrName>
                                          <p:attrName>ppt_y</p:attrName>
                                        </p:attrNameLst>
                                      </p:cBhvr>
                                      <p:rCtr x="2396" y="-21759"/>
                                    </p:animMotion>
                                  </p:childTnLst>
                                </p:cTn>
                              </p:par>
                            </p:childTnLst>
                          </p:cTn>
                        </p:par>
                      </p:childTnLst>
                    </p:cTn>
                  </p:par>
                </p:childTnLst>
              </p:cTn>
              <p:nextCondLst>
                <p:cond evt="onClick" delay="0">
                  <p:tgtEl>
                    <p:spTgt spid="24"/>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42" presetClass="path" presetSubtype="0" accel="50000" decel="50000" fill="hold" grpId="0" nodeType="clickEffect">
                                  <p:stCondLst>
                                    <p:cond delay="0"/>
                                  </p:stCondLst>
                                  <p:childTnLst>
                                    <p:animMotion origin="layout" path="M 4.16667E-6 1.11111E-6 L -0.43056 -0.38333 " pathEditMode="relative" rAng="0" ptsTypes="AA">
                                      <p:cBhvr>
                                        <p:cTn id="11" dur="2000" fill="hold"/>
                                        <p:tgtEl>
                                          <p:spTgt spid="31"/>
                                        </p:tgtEl>
                                        <p:attrNameLst>
                                          <p:attrName>ppt_x</p:attrName>
                                          <p:attrName>ppt_y</p:attrName>
                                        </p:attrNameLst>
                                      </p:cBhvr>
                                      <p:rCtr x="-21528" y="-19167"/>
                                    </p:animMotion>
                                  </p:childTnLst>
                                </p:cTn>
                              </p:par>
                            </p:childTnLst>
                          </p:cTn>
                        </p:par>
                      </p:childTnLst>
                    </p:cTn>
                  </p:par>
                </p:childTnLst>
              </p:cTn>
              <p:nextCondLst>
                <p:cond evt="onClick" delay="0">
                  <p:tgtEl>
                    <p:spTgt spid="31"/>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42" presetClass="path" presetSubtype="0" accel="50000" decel="50000" fill="hold" grpId="0" nodeType="clickEffect">
                                  <p:stCondLst>
                                    <p:cond delay="0"/>
                                  </p:stCondLst>
                                  <p:childTnLst>
                                    <p:animMotion origin="layout" path="M -4.44444E-6 3.7037E-7 L -0.26319 -0.33634 " pathEditMode="relative" rAng="0" ptsTypes="AA">
                                      <p:cBhvr>
                                        <p:cTn id="16" dur="2000" fill="hold"/>
                                        <p:tgtEl>
                                          <p:spTgt spid="27"/>
                                        </p:tgtEl>
                                        <p:attrNameLst>
                                          <p:attrName>ppt_x</p:attrName>
                                          <p:attrName>ppt_y</p:attrName>
                                        </p:attrNameLst>
                                      </p:cBhvr>
                                      <p:rCtr x="-13160" y="-16829"/>
                                    </p:animMotion>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2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2" presetClass="path" presetSubtype="0" accel="50000" decel="50000" fill="hold" grpId="0" nodeType="clickEffect">
                                  <p:stCondLst>
                                    <p:cond delay="0"/>
                                  </p:stCondLst>
                                  <p:childTnLst>
                                    <p:animMotion origin="layout" path="M -4.44444E-6 -4.07407E-6 L -0.32118 -0.22801 " pathEditMode="relative" rAng="0" ptsTypes="AA">
                                      <p:cBhvr>
                                        <p:cTn id="21" dur="2000" fill="hold"/>
                                        <p:tgtEl>
                                          <p:spTgt spid="29"/>
                                        </p:tgtEl>
                                        <p:attrNameLst>
                                          <p:attrName>ppt_x</p:attrName>
                                          <p:attrName>ppt_y</p:attrName>
                                        </p:attrNameLst>
                                      </p:cBhvr>
                                      <p:rCtr x="-16059" y="-11412"/>
                                    </p:animMotion>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2.77778E-7 4.44444E-6 L -0.59375 -0.2588 " pathEditMode="relative" rAng="0" ptsTypes="AA">
                                      <p:cBhvr>
                                        <p:cTn id="26" dur="2000" fill="hold"/>
                                        <p:tgtEl>
                                          <p:spTgt spid="33"/>
                                        </p:tgtEl>
                                        <p:attrNameLst>
                                          <p:attrName>ppt_x</p:attrName>
                                          <p:attrName>ppt_y</p:attrName>
                                        </p:attrNameLst>
                                      </p:cBhvr>
                                      <p:rCtr x="-29688" y="-12940"/>
                                    </p:animMotion>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2" presetClass="path" presetSubtype="0" accel="50000" decel="50000" fill="hold" grpId="0" nodeType="clickEffect">
                                  <p:stCondLst>
                                    <p:cond delay="0"/>
                                  </p:stCondLst>
                                  <p:childTnLst>
                                    <p:animMotion origin="layout" path="M 3.05556E-6 4.44444E-6 L 0.16875 -0.43889 " pathEditMode="relative" rAng="0" ptsTypes="AA">
                                      <p:cBhvr>
                                        <p:cTn id="31" dur="2000" fill="hold"/>
                                        <p:tgtEl>
                                          <p:spTgt spid="26"/>
                                        </p:tgtEl>
                                        <p:attrNameLst>
                                          <p:attrName>ppt_x</p:attrName>
                                          <p:attrName>ppt_y</p:attrName>
                                        </p:attrNameLst>
                                      </p:cBhvr>
                                      <p:rCtr x="8438" y="-21944"/>
                                    </p:animMotion>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2" presetClass="path" presetSubtype="0" accel="50000" decel="50000" fill="hold" grpId="0" nodeType="clickEffect">
                                  <p:stCondLst>
                                    <p:cond delay="0"/>
                                  </p:stCondLst>
                                  <p:childTnLst>
                                    <p:animMotion origin="layout" path="M 1.11111E-6 3.7037E-6 L 0.13212 -0.37176 " pathEditMode="relative" rAng="0" ptsTypes="AA">
                                      <p:cBhvr>
                                        <p:cTn id="36" dur="2000" fill="hold"/>
                                        <p:tgtEl>
                                          <p:spTgt spid="30"/>
                                        </p:tgtEl>
                                        <p:attrNameLst>
                                          <p:attrName>ppt_x</p:attrName>
                                          <p:attrName>ppt_y</p:attrName>
                                        </p:attrNameLst>
                                      </p:cBhvr>
                                      <p:rCtr x="6597" y="-18588"/>
                                    </p:animMotion>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2" presetClass="path" presetSubtype="0" accel="50000" decel="50000" fill="hold" grpId="0" nodeType="clickEffect">
                                  <p:stCondLst>
                                    <p:cond delay="0"/>
                                  </p:stCondLst>
                                  <p:childTnLst>
                                    <p:animMotion origin="layout" path="M -2.22222E-6 -3.33333E-6 L 0.05695 -0.30162 " pathEditMode="relative" rAng="0" ptsTypes="AA">
                                      <p:cBhvr>
                                        <p:cTn id="41" dur="2000" fill="hold"/>
                                        <p:tgtEl>
                                          <p:spTgt spid="28"/>
                                        </p:tgtEl>
                                        <p:attrNameLst>
                                          <p:attrName>ppt_x</p:attrName>
                                          <p:attrName>ppt_y</p:attrName>
                                        </p:attrNameLst>
                                      </p:cBhvr>
                                      <p:rCtr x="2847" y="-15093"/>
                                    </p:animMotion>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32"/>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path" presetSubtype="0" accel="50000" decel="50000" fill="hold" grpId="0" nodeType="clickEffect">
                                  <p:stCondLst>
                                    <p:cond delay="0"/>
                                  </p:stCondLst>
                                  <p:childTnLst>
                                    <p:animMotion origin="layout" path="M 1.11111E-6 -3.33333E-6 L -0.03576 -0.32986 " pathEditMode="relative" rAng="0" ptsTypes="AA">
                                      <p:cBhvr>
                                        <p:cTn id="46" dur="2000" fill="hold"/>
                                        <p:tgtEl>
                                          <p:spTgt spid="32"/>
                                        </p:tgtEl>
                                        <p:attrNameLst>
                                          <p:attrName>ppt_x</p:attrName>
                                          <p:attrName>ppt_y</p:attrName>
                                        </p:attrNameLst>
                                      </p:cBhvr>
                                      <p:rCtr x="-1788" y="-16505"/>
                                    </p:animMotion>
                                  </p:childTnLst>
                                </p:cTn>
                              </p:par>
                            </p:childTnLst>
                          </p:cTn>
                        </p:par>
                      </p:childTnLst>
                    </p:cTn>
                  </p:par>
                </p:childTnLst>
              </p:cTn>
              <p:nextCondLst>
                <p:cond evt="onClick" delay="0">
                  <p:tgtEl>
                    <p:spTgt spid="32"/>
                  </p:tgtEl>
                </p:cond>
              </p:nextCondLst>
            </p:seq>
            <p:seq concurrent="1" nextAc="seek">
              <p:cTn id="47" restart="whenNotActive" fill="hold" evtFilter="cancelBubble" nodeType="interactiveSeq">
                <p:stCondLst>
                  <p:cond evt="onClick" delay="0">
                    <p:tgtEl>
                      <p:spTgt spid="25"/>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accel="50000" decel="50000" fill="hold" grpId="0" nodeType="clickEffect">
                                  <p:stCondLst>
                                    <p:cond delay="0"/>
                                  </p:stCondLst>
                                  <p:childTnLst>
                                    <p:animMotion origin="layout" path="M 3.33333E-6 -4.81481E-6 L 0.46232 -0.27986 " pathEditMode="relative" rAng="0" ptsTypes="AA">
                                      <p:cBhvr>
                                        <p:cTn id="51" dur="2000" fill="hold"/>
                                        <p:tgtEl>
                                          <p:spTgt spid="25"/>
                                        </p:tgtEl>
                                        <p:attrNameLst>
                                          <p:attrName>ppt_x</p:attrName>
                                          <p:attrName>ppt_y</p:attrName>
                                        </p:attrNameLst>
                                      </p:cBhvr>
                                      <p:rCtr x="23108" y="-14005"/>
                                    </p:animMotion>
                                  </p:childTnLst>
                                </p:cTn>
                              </p:par>
                            </p:childTnLst>
                          </p:cTn>
                        </p:par>
                      </p:childTnLst>
                    </p:cTn>
                  </p:par>
                </p:childTnLst>
              </p:cTn>
              <p:nextCondLst>
                <p:cond evt="onClick" delay="0">
                  <p:tgtEl>
                    <p:spTgt spid="25"/>
                  </p:tgtEl>
                </p:cond>
              </p:nextCondLst>
            </p:seq>
            <p:seq concurrent="1" nextAc="seek">
              <p:cTn id="52" restart="whenNotActive" fill="hold" evtFilter="cancelBubble" nodeType="interactiveSeq">
                <p:stCondLst>
                  <p:cond evt="onClick" delay="0">
                    <p:tgtEl>
                      <p:spTgt spid="3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accel="50000" decel="50000" fill="hold" grpId="0" nodeType="clickEffect">
                                  <p:stCondLst>
                                    <p:cond delay="0"/>
                                  </p:stCondLst>
                                  <p:childTnLst>
                                    <p:animMotion origin="layout" path="M 3.88889E-6 2.59259E-6 L 0.53958 -0.27616 " pathEditMode="relative" rAng="0" ptsTypes="AA">
                                      <p:cBhvr>
                                        <p:cTn id="56" dur="2000" fill="hold"/>
                                        <p:tgtEl>
                                          <p:spTgt spid="34"/>
                                        </p:tgtEl>
                                        <p:attrNameLst>
                                          <p:attrName>ppt_x</p:attrName>
                                          <p:attrName>ppt_y</p:attrName>
                                        </p:attrNameLst>
                                      </p:cBhvr>
                                      <p:rCtr x="26979" y="-13819"/>
                                    </p:animMotion>
                                  </p:childTnLst>
                                </p:cTn>
                              </p:par>
                            </p:childTnLst>
                          </p:cTn>
                        </p:par>
                      </p:childTnLst>
                    </p:cTn>
                  </p:par>
                </p:childTnLst>
              </p:cTn>
              <p:nextCondLst>
                <p:cond evt="onClick" delay="0">
                  <p:tgtEl>
                    <p:spTgt spid="34"/>
                  </p:tgtEl>
                </p:cond>
              </p:nextCondLst>
            </p:seq>
            <p:seq concurrent="1" nextAc="seek">
              <p:cTn id="57" restart="whenNotActive" fill="hold" evtFilter="cancelBubble" nodeType="interactiveSeq">
                <p:stCondLst>
                  <p:cond evt="onClick" delay="0">
                    <p:tgtEl>
                      <p:spTgt spid="2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2" presetClass="path" presetSubtype="0" accel="50000" decel="50000" fill="hold" grpId="0" nodeType="clickEffect">
                                  <p:stCondLst>
                                    <p:cond delay="0"/>
                                  </p:stCondLst>
                                  <p:childTnLst>
                                    <p:animMotion origin="layout" path="M -5.55556E-7 0 L 0.62031 -0.17616 " pathEditMode="relative" rAng="0" ptsTypes="AA">
                                      <p:cBhvr>
                                        <p:cTn id="61" dur="2000" fill="hold"/>
                                        <p:tgtEl>
                                          <p:spTgt spid="20"/>
                                        </p:tgtEl>
                                        <p:attrNameLst>
                                          <p:attrName>ppt_x</p:attrName>
                                          <p:attrName>ppt_y</p:attrName>
                                        </p:attrNameLst>
                                      </p:cBhvr>
                                      <p:rCtr x="31007" y="-8819"/>
                                    </p:animMotion>
                                  </p:childTnLst>
                                </p:cTn>
                              </p:par>
                            </p:childTnLst>
                          </p:cTn>
                        </p:par>
                      </p:childTnLst>
                    </p:cTn>
                  </p:par>
                </p:childTnLst>
              </p:cTn>
              <p:nextCondLst>
                <p:cond evt="onClick" delay="0">
                  <p:tgtEl>
                    <p:spTgt spid="20"/>
                  </p:tgtEl>
                </p:cond>
              </p:nextCondLst>
            </p:seq>
          </p:childTnLst>
        </p:cTn>
      </p:par>
    </p:tnLst>
    <p:bldLst>
      <p:bldP spid="20"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noChangeArrowheads="1"/>
          </p:cNvSpPr>
          <p:nvPr>
            <p:ph type="title"/>
          </p:nvPr>
        </p:nvSpPr>
        <p:spPr>
          <a:xfrm>
            <a:off x="1981201" y="479426"/>
            <a:ext cx="8220075" cy="993775"/>
          </a:xfrm>
        </p:spPr>
        <p:txBody>
          <a:bodyPr/>
          <a:lstStyle/>
          <a:p>
            <a:pPr eaLnBrk="1" hangingPunct="1"/>
            <a:r>
              <a:rPr lang="en-GB" altLang="en-US" sz="3600"/>
              <a:t>Spin the Wheel</a:t>
            </a:r>
          </a:p>
        </p:txBody>
      </p:sp>
      <p:sp>
        <p:nvSpPr>
          <p:cNvPr id="12291" name="Rectangle 8"/>
          <p:cNvSpPr>
            <a:spLocks noChangeArrowheads="1"/>
          </p:cNvSpPr>
          <p:nvPr/>
        </p:nvSpPr>
        <p:spPr bwMode="auto">
          <a:xfrm>
            <a:off x="2279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on the wheel to spin it to choose a causal conjunction to use within a sentence or sentences about the picture you reveal below:</a:t>
            </a:r>
          </a:p>
        </p:txBody>
      </p:sp>
      <p:grpSp>
        <p:nvGrpSpPr>
          <p:cNvPr id="2" name="Group 1"/>
          <p:cNvGrpSpPr>
            <a:grpSpLocks/>
          </p:cNvGrpSpPr>
          <p:nvPr/>
        </p:nvGrpSpPr>
        <p:grpSpPr bwMode="auto">
          <a:xfrm>
            <a:off x="2997200" y="2212975"/>
            <a:ext cx="6197600" cy="4165600"/>
            <a:chOff x="1473200" y="2212975"/>
            <a:chExt cx="6197600" cy="4165600"/>
          </a:xfrm>
        </p:grpSpPr>
        <p:graphicFrame>
          <p:nvGraphicFramePr>
            <p:cNvPr id="12321" name="Chart 4"/>
            <p:cNvGraphicFramePr>
              <a:graphicFrameLocks/>
            </p:cNvGraphicFramePr>
            <p:nvPr/>
          </p:nvGraphicFramePr>
          <p:xfrm>
            <a:off x="1473200" y="2212975"/>
            <a:ext cx="6197600" cy="4165600"/>
          </p:xfrm>
          <a:graphic>
            <a:graphicData uri="http://schemas.openxmlformats.org/presentationml/2006/ole">
              <mc:AlternateContent xmlns:mc="http://schemas.openxmlformats.org/markup-compatibility/2006">
                <mc:Choice xmlns:v="urn:schemas-microsoft-com:vml" Requires="v">
                  <p:oleObj spid="_x0000_s1026" name="Chart" r:id="rId4" imgW="6206266" imgH="4170025" progId="Excel.Chart.8">
                    <p:embed/>
                  </p:oleObj>
                </mc:Choice>
                <mc:Fallback>
                  <p:oleObj name="Chart" r:id="rId4" imgW="6206266" imgH="4170025" progId="Excel.Chart.8">
                    <p:embed/>
                    <p:pic>
                      <p:nvPicPr>
                        <p:cNvPr id="12321"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2212975"/>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22" name="TextBox 18"/>
            <p:cNvSpPr txBox="1">
              <a:spLocks noChangeArrowheads="1"/>
            </p:cNvSpPr>
            <p:nvPr/>
          </p:nvSpPr>
          <p:spPr bwMode="auto">
            <a:xfrm rot="-4055451">
              <a:off x="3957637" y="3116263"/>
              <a:ext cx="1978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even though</a:t>
              </a:r>
            </a:p>
          </p:txBody>
        </p:sp>
        <p:sp>
          <p:nvSpPr>
            <p:cNvPr id="12323" name="TextBox 22"/>
            <p:cNvSpPr txBox="1">
              <a:spLocks noChangeArrowheads="1"/>
            </p:cNvSpPr>
            <p:nvPr/>
          </p:nvSpPr>
          <p:spPr bwMode="auto">
            <a:xfrm rot="-1443928">
              <a:off x="5485668" y="3647265"/>
              <a:ext cx="547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as</a:t>
              </a:r>
            </a:p>
          </p:txBody>
        </p:sp>
        <p:sp>
          <p:nvSpPr>
            <p:cNvPr id="12324" name="TextBox 24"/>
            <p:cNvSpPr txBox="1">
              <a:spLocks noChangeArrowheads="1"/>
            </p:cNvSpPr>
            <p:nvPr/>
          </p:nvSpPr>
          <p:spPr bwMode="auto">
            <a:xfrm rot="1663568">
              <a:off x="4865514" y="4517507"/>
              <a:ext cx="123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now that</a:t>
              </a:r>
            </a:p>
          </p:txBody>
        </p:sp>
        <p:sp>
          <p:nvSpPr>
            <p:cNvPr id="12325" name="TextBox 25"/>
            <p:cNvSpPr txBox="1">
              <a:spLocks noChangeArrowheads="1"/>
            </p:cNvSpPr>
            <p:nvPr/>
          </p:nvSpPr>
          <p:spPr bwMode="auto">
            <a:xfrm rot="6761324">
              <a:off x="3859607" y="5061597"/>
              <a:ext cx="60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yet</a:t>
              </a:r>
            </a:p>
          </p:txBody>
        </p:sp>
        <p:sp>
          <p:nvSpPr>
            <p:cNvPr id="12326" name="TextBox 28"/>
            <p:cNvSpPr txBox="1">
              <a:spLocks noChangeArrowheads="1"/>
            </p:cNvSpPr>
            <p:nvPr/>
          </p:nvSpPr>
          <p:spPr bwMode="auto">
            <a:xfrm rot="9113003">
              <a:off x="3006200" y="4533376"/>
              <a:ext cx="1185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therefore</a:t>
              </a:r>
            </a:p>
          </p:txBody>
        </p:sp>
        <p:sp>
          <p:nvSpPr>
            <p:cNvPr id="12327" name="TextBox 29"/>
            <p:cNvSpPr txBox="1">
              <a:spLocks noChangeArrowheads="1"/>
            </p:cNvSpPr>
            <p:nvPr/>
          </p:nvSpPr>
          <p:spPr bwMode="auto">
            <a:xfrm rot="-6921160">
              <a:off x="3730382" y="3027524"/>
              <a:ext cx="77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since</a:t>
              </a:r>
            </a:p>
          </p:txBody>
        </p:sp>
        <p:sp>
          <p:nvSpPr>
            <p:cNvPr id="12328" name="TextBox 22"/>
            <p:cNvSpPr txBox="1">
              <a:spLocks noChangeArrowheads="1"/>
            </p:cNvSpPr>
            <p:nvPr/>
          </p:nvSpPr>
          <p:spPr bwMode="auto">
            <a:xfrm rot="4150659">
              <a:off x="4868425" y="5208750"/>
              <a:ext cx="436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so</a:t>
              </a:r>
            </a:p>
          </p:txBody>
        </p:sp>
        <p:sp>
          <p:nvSpPr>
            <p:cNvPr id="12329" name="TextBox 28"/>
            <p:cNvSpPr txBox="1">
              <a:spLocks noChangeArrowheads="1"/>
            </p:cNvSpPr>
            <p:nvPr/>
          </p:nvSpPr>
          <p:spPr bwMode="auto">
            <a:xfrm rot="-9217335">
              <a:off x="3015575" y="3705745"/>
              <a:ext cx="128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Twinkl SemiBold" pitchFamily="2" charset="0"/>
                </a:rPr>
                <a:t>as a result</a:t>
              </a:r>
            </a:p>
          </p:txBody>
        </p:sp>
      </p:grpSp>
      <p:sp>
        <p:nvSpPr>
          <p:cNvPr id="12293" name="Arrow: Right 4">
            <a:hlinkClick r:id="rId6" action="ppaction://hlinksldjump"/>
          </p:cNvPr>
          <p:cNvSpPr>
            <a:spLocks noChangeArrowheads="1"/>
          </p:cNvSpPr>
          <p:nvPr/>
        </p:nvSpPr>
        <p:spPr bwMode="auto">
          <a:xfrm rot="10800000">
            <a:off x="2052639" y="5671714"/>
            <a:ext cx="454025" cy="983513"/>
          </a:xfrm>
          <a:prstGeom prst="rightArrow">
            <a:avLst>
              <a:gd name="adj1" fmla="val 50000"/>
              <a:gd name="adj2" fmla="val 50153"/>
            </a:avLst>
          </a:prstGeom>
          <a:solidFill>
            <a:srgbClr val="0079C2"/>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2294" name="Arrow: Right 46">
            <a:hlinkClick r:id="rId7" action="ppaction://hlinksldjump"/>
          </p:cNvPr>
          <p:cNvSpPr>
            <a:spLocks noChangeArrowheads="1"/>
          </p:cNvSpPr>
          <p:nvPr/>
        </p:nvSpPr>
        <p:spPr bwMode="auto">
          <a:xfrm>
            <a:off x="9663114" y="5671714"/>
            <a:ext cx="452437" cy="983513"/>
          </a:xfrm>
          <a:prstGeom prst="rightArrow">
            <a:avLst>
              <a:gd name="adj1" fmla="val 50000"/>
              <a:gd name="adj2" fmla="val 49978"/>
            </a:avLst>
          </a:prstGeom>
          <a:solidFill>
            <a:srgbClr val="0079C2"/>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grpSp>
        <p:nvGrpSpPr>
          <p:cNvPr id="12295" name="Group 85"/>
          <p:cNvGrpSpPr>
            <a:grpSpLocks/>
          </p:cNvGrpSpPr>
          <p:nvPr/>
        </p:nvGrpSpPr>
        <p:grpSpPr bwMode="auto">
          <a:xfrm>
            <a:off x="2519364" y="2363286"/>
            <a:ext cx="1095375" cy="998754"/>
            <a:chOff x="996134" y="2362895"/>
            <a:chExt cx="1094520" cy="999831"/>
          </a:xfrm>
        </p:grpSpPr>
        <p:sp>
          <p:nvSpPr>
            <p:cNvPr id="12319" name="Rectangle 5"/>
            <p:cNvSpPr>
              <a:spLocks noChangeArrowheads="1"/>
            </p:cNvSpPr>
            <p:nvPr/>
          </p:nvSpPr>
          <p:spPr bwMode="auto">
            <a:xfrm>
              <a:off x="996134" y="2609821"/>
              <a:ext cx="1094520" cy="495642"/>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2320" name="Picture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722" y="2362895"/>
              <a:ext cx="847417" cy="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6" name="Group 86"/>
          <p:cNvGrpSpPr>
            <a:grpSpLocks/>
          </p:cNvGrpSpPr>
          <p:nvPr/>
        </p:nvGrpSpPr>
        <p:grpSpPr bwMode="auto">
          <a:xfrm>
            <a:off x="2519364" y="3536480"/>
            <a:ext cx="1095375" cy="981997"/>
            <a:chOff x="996134" y="3537144"/>
            <a:chExt cx="1094520" cy="981541"/>
          </a:xfrm>
        </p:grpSpPr>
        <p:sp>
          <p:nvSpPr>
            <p:cNvPr id="12317" name="Rectangle 47"/>
            <p:cNvSpPr>
              <a:spLocks noChangeArrowheads="1"/>
            </p:cNvSpPr>
            <p:nvPr/>
          </p:nvSpPr>
          <p:spPr bwMode="auto">
            <a:xfrm>
              <a:off x="996134" y="3768586"/>
              <a:ext cx="1094520" cy="49487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2318" name="Picture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0007" y="3537144"/>
              <a:ext cx="475529" cy="98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7" name="Group 87"/>
          <p:cNvGrpSpPr>
            <a:grpSpLocks/>
          </p:cNvGrpSpPr>
          <p:nvPr/>
        </p:nvGrpSpPr>
        <p:grpSpPr bwMode="auto">
          <a:xfrm>
            <a:off x="2519364" y="4687564"/>
            <a:ext cx="1095375" cy="975898"/>
            <a:chOff x="996134" y="4687742"/>
            <a:chExt cx="1094520" cy="975445"/>
          </a:xfrm>
        </p:grpSpPr>
        <p:sp>
          <p:nvSpPr>
            <p:cNvPr id="12315" name="Rectangle 48"/>
            <p:cNvSpPr>
              <a:spLocks noChangeArrowheads="1"/>
            </p:cNvSpPr>
            <p:nvPr/>
          </p:nvSpPr>
          <p:spPr bwMode="auto">
            <a:xfrm>
              <a:off x="996134" y="4926970"/>
              <a:ext cx="1094520" cy="49487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2316" name="Picture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136" y="4687742"/>
              <a:ext cx="841321" cy="97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8" name="Group 88"/>
          <p:cNvGrpSpPr>
            <a:grpSpLocks/>
          </p:cNvGrpSpPr>
          <p:nvPr/>
        </p:nvGrpSpPr>
        <p:grpSpPr bwMode="auto">
          <a:xfrm>
            <a:off x="8591550" y="2397017"/>
            <a:ext cx="1093788" cy="908806"/>
            <a:chOff x="7067450" y="2397591"/>
            <a:chExt cx="1094520" cy="908383"/>
          </a:xfrm>
        </p:grpSpPr>
        <p:sp>
          <p:nvSpPr>
            <p:cNvPr id="12313" name="Rectangle 49"/>
            <p:cNvSpPr>
              <a:spLocks noChangeArrowheads="1"/>
            </p:cNvSpPr>
            <p:nvPr/>
          </p:nvSpPr>
          <p:spPr bwMode="auto">
            <a:xfrm>
              <a:off x="7067450" y="2595349"/>
              <a:ext cx="1094520" cy="49487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2314" name="Picture 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0787" y="2397591"/>
              <a:ext cx="658425" cy="9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9" name="Group 89"/>
          <p:cNvGrpSpPr>
            <a:grpSpLocks/>
          </p:cNvGrpSpPr>
          <p:nvPr/>
        </p:nvGrpSpPr>
        <p:grpSpPr bwMode="auto">
          <a:xfrm>
            <a:off x="8591550" y="3614243"/>
            <a:ext cx="1093788" cy="908547"/>
            <a:chOff x="7067450" y="3614335"/>
            <a:chExt cx="1094520" cy="908383"/>
          </a:xfrm>
        </p:grpSpPr>
        <p:sp>
          <p:nvSpPr>
            <p:cNvPr id="12311" name="Rectangle 50"/>
            <p:cNvSpPr>
              <a:spLocks noChangeArrowheads="1"/>
            </p:cNvSpPr>
            <p:nvPr/>
          </p:nvSpPr>
          <p:spPr bwMode="auto">
            <a:xfrm>
              <a:off x="7067450" y="3753662"/>
              <a:ext cx="1094520" cy="495019"/>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2312" name="Picture 8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3614335"/>
              <a:ext cx="1066892" cy="9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00" name="Group 90"/>
          <p:cNvGrpSpPr>
            <a:grpSpLocks/>
          </p:cNvGrpSpPr>
          <p:nvPr/>
        </p:nvGrpSpPr>
        <p:grpSpPr bwMode="auto">
          <a:xfrm>
            <a:off x="8591550" y="4757377"/>
            <a:ext cx="1093788" cy="810754"/>
            <a:chOff x="7067450" y="4757124"/>
            <a:chExt cx="1094520" cy="811628"/>
          </a:xfrm>
        </p:grpSpPr>
        <p:sp>
          <p:nvSpPr>
            <p:cNvPr id="12309" name="Rectangle 51"/>
            <p:cNvSpPr>
              <a:spLocks noChangeArrowheads="1"/>
            </p:cNvSpPr>
            <p:nvPr/>
          </p:nvSpPr>
          <p:spPr bwMode="auto">
            <a:xfrm>
              <a:off x="7067450" y="4911735"/>
              <a:ext cx="1094520" cy="495642"/>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2310" name="Picture 84"/>
            <p:cNvPicPr>
              <a:picLocks noChangeAspect="1" noChangeArrowheads="1"/>
            </p:cNvPicPr>
            <p:nvPr/>
          </p:nvPicPr>
          <p:blipFill>
            <a:blip r:embed="rId13">
              <a:extLst>
                <a:ext uri="{28A0092B-C50C-407E-A947-70E740481C1C}">
                  <a14:useLocalDpi xmlns:a14="http://schemas.microsoft.com/office/drawing/2010/main" val="0"/>
                </a:ext>
              </a:extLst>
            </a:blip>
            <a:srcRect r="1978"/>
            <a:stretch>
              <a:fillRect/>
            </a:stretch>
          </p:blipFill>
          <p:spPr bwMode="auto">
            <a:xfrm>
              <a:off x="7086600" y="4757124"/>
              <a:ext cx="1060775" cy="81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63"/>
          <p:cNvSpPr>
            <a:spLocks noChangeArrowheads="1"/>
          </p:cNvSpPr>
          <p:nvPr/>
        </p:nvSpPr>
        <p:spPr bwMode="auto">
          <a:xfrm>
            <a:off x="2516189" y="2341564"/>
            <a:ext cx="1093787" cy="1030287"/>
          </a:xfrm>
          <a:prstGeom prst="rect">
            <a:avLst/>
          </a:prstGeom>
          <a:solidFill>
            <a:schemeClr val="bg1"/>
          </a:solidFill>
          <a:ln w="28575">
            <a:solidFill>
              <a:srgbClr val="0079C2"/>
            </a:solidFill>
            <a:miter lim="800000"/>
            <a:headEnd/>
            <a:tailEnd/>
          </a:ln>
        </p:spPr>
        <p:txBody>
          <a:bodyPr lIns="108000" tIns="144000" rIns="108000" bIns="144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4800" b="1">
                <a:solidFill>
                  <a:srgbClr val="0079C2"/>
                </a:solidFill>
              </a:rPr>
              <a:t>?</a:t>
            </a:r>
          </a:p>
        </p:txBody>
      </p:sp>
      <p:sp>
        <p:nvSpPr>
          <p:cNvPr id="92" name="Rectangle 91"/>
          <p:cNvSpPr>
            <a:spLocks noChangeArrowheads="1"/>
          </p:cNvSpPr>
          <p:nvPr/>
        </p:nvSpPr>
        <p:spPr bwMode="auto">
          <a:xfrm>
            <a:off x="2514601" y="3494088"/>
            <a:ext cx="1095375" cy="1028700"/>
          </a:xfrm>
          <a:prstGeom prst="rect">
            <a:avLst/>
          </a:prstGeom>
          <a:solidFill>
            <a:schemeClr val="bg1"/>
          </a:solidFill>
          <a:ln w="28575">
            <a:solidFill>
              <a:srgbClr val="0079C2"/>
            </a:solidFill>
            <a:miter lim="800000"/>
            <a:headEnd/>
            <a:tailEnd/>
          </a:ln>
        </p:spPr>
        <p:txBody>
          <a:bodyPr lIns="108000" tIns="144000" rIns="108000" bIns="144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4800" b="1">
                <a:solidFill>
                  <a:srgbClr val="0079C2"/>
                </a:solidFill>
              </a:rPr>
              <a:t>?</a:t>
            </a:r>
          </a:p>
        </p:txBody>
      </p:sp>
      <p:sp>
        <p:nvSpPr>
          <p:cNvPr id="93" name="Rectangle 92"/>
          <p:cNvSpPr>
            <a:spLocks noChangeArrowheads="1"/>
          </p:cNvSpPr>
          <p:nvPr/>
        </p:nvSpPr>
        <p:spPr bwMode="auto">
          <a:xfrm>
            <a:off x="2516189" y="4659313"/>
            <a:ext cx="1093787" cy="1028700"/>
          </a:xfrm>
          <a:prstGeom prst="rect">
            <a:avLst/>
          </a:prstGeom>
          <a:solidFill>
            <a:schemeClr val="bg1"/>
          </a:solidFill>
          <a:ln w="28575">
            <a:solidFill>
              <a:srgbClr val="0079C2"/>
            </a:solidFill>
            <a:miter lim="800000"/>
            <a:headEnd/>
            <a:tailEnd/>
          </a:ln>
        </p:spPr>
        <p:txBody>
          <a:bodyPr lIns="108000" tIns="144000" rIns="108000" bIns="144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4800" b="1">
                <a:solidFill>
                  <a:srgbClr val="0079C2"/>
                </a:solidFill>
              </a:rPr>
              <a:t>?</a:t>
            </a:r>
          </a:p>
        </p:txBody>
      </p:sp>
      <p:sp>
        <p:nvSpPr>
          <p:cNvPr id="94" name="Rectangle 93"/>
          <p:cNvSpPr>
            <a:spLocks noChangeArrowheads="1"/>
          </p:cNvSpPr>
          <p:nvPr/>
        </p:nvSpPr>
        <p:spPr bwMode="auto">
          <a:xfrm>
            <a:off x="8593139" y="2330450"/>
            <a:ext cx="1093787" cy="1030288"/>
          </a:xfrm>
          <a:prstGeom prst="rect">
            <a:avLst/>
          </a:prstGeom>
          <a:solidFill>
            <a:schemeClr val="bg1"/>
          </a:solidFill>
          <a:ln w="28575">
            <a:solidFill>
              <a:srgbClr val="0079C2"/>
            </a:solidFill>
            <a:miter lim="800000"/>
            <a:headEnd/>
            <a:tailEnd/>
          </a:ln>
        </p:spPr>
        <p:txBody>
          <a:bodyPr lIns="108000" tIns="144000" rIns="108000" bIns="144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4800" b="1">
                <a:solidFill>
                  <a:srgbClr val="0079C2"/>
                </a:solidFill>
              </a:rPr>
              <a:t>?</a:t>
            </a:r>
          </a:p>
        </p:txBody>
      </p:sp>
      <p:sp>
        <p:nvSpPr>
          <p:cNvPr id="95" name="Rectangle 94"/>
          <p:cNvSpPr>
            <a:spLocks noChangeArrowheads="1"/>
          </p:cNvSpPr>
          <p:nvPr/>
        </p:nvSpPr>
        <p:spPr bwMode="auto">
          <a:xfrm>
            <a:off x="8591551" y="3482975"/>
            <a:ext cx="1095375" cy="1028700"/>
          </a:xfrm>
          <a:prstGeom prst="rect">
            <a:avLst/>
          </a:prstGeom>
          <a:solidFill>
            <a:schemeClr val="bg1"/>
          </a:solidFill>
          <a:ln w="28575">
            <a:solidFill>
              <a:srgbClr val="0079C2"/>
            </a:solidFill>
            <a:miter lim="800000"/>
            <a:headEnd/>
            <a:tailEnd/>
          </a:ln>
        </p:spPr>
        <p:txBody>
          <a:bodyPr lIns="108000" tIns="144000" rIns="108000" bIns="144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4800" b="1">
                <a:solidFill>
                  <a:srgbClr val="0079C2"/>
                </a:solidFill>
              </a:rPr>
              <a:t>?</a:t>
            </a:r>
          </a:p>
        </p:txBody>
      </p:sp>
      <p:sp>
        <p:nvSpPr>
          <p:cNvPr id="96" name="Rectangle 95"/>
          <p:cNvSpPr>
            <a:spLocks noChangeArrowheads="1"/>
          </p:cNvSpPr>
          <p:nvPr/>
        </p:nvSpPr>
        <p:spPr bwMode="auto">
          <a:xfrm>
            <a:off x="8591551" y="4648200"/>
            <a:ext cx="1095375" cy="1028700"/>
          </a:xfrm>
          <a:prstGeom prst="rect">
            <a:avLst/>
          </a:prstGeom>
          <a:solidFill>
            <a:schemeClr val="bg1"/>
          </a:solidFill>
          <a:ln w="28575">
            <a:solidFill>
              <a:srgbClr val="0079C2"/>
            </a:solidFill>
            <a:miter lim="800000"/>
            <a:headEnd/>
            <a:tailEnd/>
          </a:ln>
        </p:spPr>
        <p:txBody>
          <a:bodyPr lIns="108000" tIns="144000" rIns="108000" bIns="144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4800" b="1">
                <a:solidFill>
                  <a:srgbClr val="0079C2"/>
                </a:solidFill>
              </a:rPr>
              <a:t>?</a:t>
            </a:r>
          </a:p>
        </p:txBody>
      </p:sp>
      <p:sp>
        <p:nvSpPr>
          <p:cNvPr id="12307" name="Isosceles Triangle 2"/>
          <p:cNvSpPr>
            <a:spLocks noChangeArrowheads="1"/>
          </p:cNvSpPr>
          <p:nvPr/>
        </p:nvSpPr>
        <p:spPr bwMode="auto">
          <a:xfrm rot="14542089">
            <a:off x="7650957" y="3106314"/>
            <a:ext cx="398462" cy="983513"/>
          </a:xfrm>
          <a:prstGeom prst="triangle">
            <a:avLst>
              <a:gd name="adj" fmla="val 50000"/>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endParaRPr lang="en-GB" altLang="en-US">
              <a:solidFill>
                <a:schemeClr val="tx1"/>
              </a:solidFill>
            </a:endParaRPr>
          </a:p>
        </p:txBody>
      </p:sp>
      <p:sp>
        <p:nvSpPr>
          <p:cNvPr id="35" name="Oval 34">
            <a:extLst>
              <a:ext uri="{FF2B5EF4-FFF2-40B4-BE49-F238E27FC236}">
                <a16:creationId xmlns:a16="http://schemas.microsoft.com/office/drawing/2014/main" id="{E00630C7-14A5-4B02-BD99-80584C76824E}"/>
              </a:ext>
            </a:extLst>
          </p:cNvPr>
          <p:cNvSpPr/>
          <p:nvPr/>
        </p:nvSpPr>
        <p:spPr>
          <a:xfrm>
            <a:off x="5995989" y="4173539"/>
            <a:ext cx="217487" cy="217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29158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18900000">
                                      <p:cBhvr>
                                        <p:cTn id="10" dur="2000" fill="hold"/>
                                        <p:tgtEl>
                                          <p:spTgt spid="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16200000">
                                      <p:cBhvr>
                                        <p:cTn id="14" dur="2000" fill="hold"/>
                                        <p:tgtEl>
                                          <p:spTgt spid="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13500000">
                                      <p:cBhvr>
                                        <p:cTn id="18" dur="2000" fill="hold"/>
                                        <p:tgtEl>
                                          <p:spTgt spid="2"/>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10800000">
                                      <p:cBhvr>
                                        <p:cTn id="22" dur="2000" fill="hold"/>
                                        <p:tgtEl>
                                          <p:spTgt spid="2"/>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8100000">
                                      <p:cBhvr>
                                        <p:cTn id="26" dur="2000" fill="hold"/>
                                        <p:tgtEl>
                                          <p:spTgt spid="2"/>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5400000">
                                      <p:cBhvr>
                                        <p:cTn id="30" dur="2000" fill="hold"/>
                                        <p:tgtEl>
                                          <p:spTgt spid="2"/>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childTnLst>
                                    <p:animRot by="10800000">
                                      <p:cBhvr>
                                        <p:cTn id="34"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6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0" restart="whenNotActive" fill="hold" evtFilter="cancelBubble" nodeType="interactiveSeq">
                <p:stCondLst>
                  <p:cond evt="onClick" delay="0">
                    <p:tgtEl>
                      <p:spTgt spid="9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45" restart="whenNotActive" fill="hold" evtFilter="cancelBubble" nodeType="interactiveSeq">
                <p:stCondLst>
                  <p:cond evt="onClick" delay="0">
                    <p:tgtEl>
                      <p:spTgt spid="9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50" restart="whenNotActive" fill="hold" evtFilter="cancelBubble" nodeType="interactiveSeq">
                <p:stCondLst>
                  <p:cond evt="onClick" delay="0">
                    <p:tgtEl>
                      <p:spTgt spid="9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55" restart="whenNotActive" fill="hold" evtFilter="cancelBubble" nodeType="interactiveSeq">
                <p:stCondLst>
                  <p:cond evt="onClick" delay="0">
                    <p:tgtEl>
                      <p:spTgt spid="95"/>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60" restart="whenNotActive" fill="hold" evtFilter="cancelBubble" nodeType="interactiveSeq">
                <p:stCondLst>
                  <p:cond evt="onClick" delay="0">
                    <p:tgtEl>
                      <p:spTgt spid="9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childTnLst>
        </p:cTn>
      </p:par>
    </p:tnLst>
    <p:bldLst>
      <p:bldP spid="64" grpId="0" animBg="1"/>
      <p:bldP spid="92" grpId="0" animBg="1"/>
      <p:bldP spid="93" grpId="0" animBg="1"/>
      <p:bldP spid="94" grpId="0" animBg="1"/>
      <p:bldP spid="95" grpId="0" animBg="1"/>
      <p:bldP spid="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noChangeArrowheads="1"/>
          </p:cNvSpPr>
          <p:nvPr>
            <p:ph type="title"/>
          </p:nvPr>
        </p:nvSpPr>
        <p:spPr>
          <a:xfrm>
            <a:off x="1981201" y="479426"/>
            <a:ext cx="8220075" cy="993775"/>
          </a:xfrm>
        </p:spPr>
        <p:txBody>
          <a:bodyPr/>
          <a:lstStyle/>
          <a:p>
            <a:pPr eaLnBrk="1" hangingPunct="1"/>
            <a:r>
              <a:rPr lang="en-GB" altLang="en-US" sz="3600"/>
              <a:t>When Are Causal Conjunctions Used?</a:t>
            </a:r>
          </a:p>
        </p:txBody>
      </p:sp>
      <p:sp>
        <p:nvSpPr>
          <p:cNvPr id="9" name="Rectangle 8">
            <a:extLst>
              <a:ext uri="{FF2B5EF4-FFF2-40B4-BE49-F238E27FC236}">
                <a16:creationId xmlns:a16="http://schemas.microsoft.com/office/drawing/2014/main" id="{5FC79C51-EBEB-4C3D-9438-4EF73A2D3400}"/>
              </a:ext>
            </a:extLst>
          </p:cNvPr>
          <p:cNvSpPr/>
          <p:nvPr/>
        </p:nvSpPr>
        <p:spPr>
          <a:xfrm>
            <a:off x="2279650" y="1470026"/>
            <a:ext cx="7607300" cy="4606925"/>
          </a:xfrm>
          <a:prstGeom prst="rect">
            <a:avLst/>
          </a:prstGeom>
        </p:spPr>
        <p:txBody>
          <a:bodyPr lIns="0" tIns="72000" rIns="0" bIns="72000">
            <a:spAutoFit/>
          </a:bodyPr>
          <a:lstStyle/>
          <a:p>
            <a:pPr algn="ctr">
              <a:defRPr/>
            </a:pPr>
            <a:r>
              <a:rPr lang="en-GB" dirty="0"/>
              <a:t>Causal conjunctions are used:</a:t>
            </a:r>
            <a:endParaRPr lang="en-GB" dirty="0">
              <a:latin typeface="Twinkl SemiBold" pitchFamily="2" charset="0"/>
            </a:endParaRPr>
          </a:p>
          <a:p>
            <a:pPr algn="ctr">
              <a:defRPr/>
            </a:pPr>
            <a:endParaRPr lang="en-GB" dirty="0">
              <a:latin typeface="Twinkl SemiBold" pitchFamily="2" charset="0"/>
            </a:endParaRPr>
          </a:p>
          <a:p>
            <a:pPr marL="285750" indent="-285750">
              <a:buFont typeface="Arial" panose="020B0604020202020204" pitchFamily="34" charset="0"/>
              <a:buChar char="•"/>
              <a:defRPr/>
            </a:pPr>
            <a:r>
              <a:rPr lang="en-GB" dirty="0">
                <a:latin typeface="Twinkl SemiBold" pitchFamily="2" charset="0"/>
              </a:rPr>
              <a:t>to link independent clauses in the middle of sentences</a:t>
            </a:r>
            <a:r>
              <a:rPr lang="en-GB" dirty="0"/>
              <a:t> </a:t>
            </a:r>
          </a:p>
          <a:p>
            <a:pPr>
              <a:defRPr/>
            </a:pPr>
            <a:r>
              <a:rPr lang="en-GB" sz="1600" dirty="0"/>
              <a:t>e.g. I dislike dogs,</a:t>
            </a:r>
            <a:r>
              <a:rPr lang="en-GB" sz="1600" dirty="0">
                <a:solidFill>
                  <a:srgbClr val="0079C2"/>
                </a:solidFill>
              </a:rPr>
              <a:t> </a:t>
            </a:r>
            <a:r>
              <a:rPr lang="en-GB" sz="1600" b="1" dirty="0">
                <a:solidFill>
                  <a:srgbClr val="0079C2"/>
                </a:solidFill>
              </a:rPr>
              <a:t>so </a:t>
            </a:r>
            <a:r>
              <a:rPr lang="en-GB" sz="1600" dirty="0"/>
              <a:t>I don’t enjoy visiting my uncle who has four huskies.</a:t>
            </a:r>
          </a:p>
          <a:p>
            <a:pPr>
              <a:defRPr/>
            </a:pPr>
            <a:endParaRPr lang="en-GB" dirty="0"/>
          </a:p>
          <a:p>
            <a:pPr marL="285750" indent="-285750">
              <a:buFont typeface="Arial" panose="020B0604020202020204" pitchFamily="34" charset="0"/>
              <a:buChar char="•"/>
              <a:defRPr/>
            </a:pPr>
            <a:r>
              <a:rPr lang="en-GB" dirty="0">
                <a:latin typeface="Twinkl SemiBold" pitchFamily="2" charset="0"/>
              </a:rPr>
              <a:t>to link independent clauses at the beginning of a sentence</a:t>
            </a:r>
            <a:endParaRPr lang="en-GB" dirty="0"/>
          </a:p>
          <a:p>
            <a:pPr>
              <a:defRPr/>
            </a:pPr>
            <a:r>
              <a:rPr lang="en-GB" sz="1600" dirty="0"/>
              <a:t>e.g. </a:t>
            </a:r>
            <a:r>
              <a:rPr lang="en-GB" sz="1600" b="1" dirty="0">
                <a:solidFill>
                  <a:srgbClr val="0079C2"/>
                </a:solidFill>
              </a:rPr>
              <a:t>Because</a:t>
            </a:r>
            <a:r>
              <a:rPr lang="en-GB" sz="1600" dirty="0">
                <a:solidFill>
                  <a:schemeClr val="accent1"/>
                </a:solidFill>
              </a:rPr>
              <a:t> </a:t>
            </a:r>
            <a:r>
              <a:rPr lang="en-GB" sz="1600" dirty="0"/>
              <a:t>I had forgotten my lunch, the school cook let me have a hot dinner.</a:t>
            </a:r>
          </a:p>
          <a:p>
            <a:pPr>
              <a:defRPr/>
            </a:pPr>
            <a:endParaRPr lang="en-GB" dirty="0"/>
          </a:p>
          <a:p>
            <a:pPr marL="285750" indent="-285750">
              <a:buFont typeface="Arial" panose="020B0604020202020204" pitchFamily="34" charset="0"/>
              <a:buChar char="•"/>
              <a:defRPr/>
            </a:pPr>
            <a:r>
              <a:rPr lang="en-GB" dirty="0">
                <a:latin typeface="Twinkl SemiBold" pitchFamily="2" charset="0"/>
              </a:rPr>
              <a:t>at the beginning of a sentence to refer to the sentence before</a:t>
            </a:r>
          </a:p>
          <a:p>
            <a:pPr>
              <a:defRPr/>
            </a:pPr>
            <a:r>
              <a:rPr lang="en-GB" sz="1600" dirty="0"/>
              <a:t>e.g. I lost my homework on the way to school. </a:t>
            </a:r>
            <a:r>
              <a:rPr lang="en-GB" sz="1600" b="1" dirty="0">
                <a:solidFill>
                  <a:srgbClr val="0079C2"/>
                </a:solidFill>
              </a:rPr>
              <a:t>Consequently</a:t>
            </a:r>
            <a:r>
              <a:rPr lang="en-GB" sz="1600" dirty="0"/>
              <a:t>, I will have to stay in to complete it at lunchtime.</a:t>
            </a:r>
          </a:p>
          <a:p>
            <a:pPr>
              <a:defRPr/>
            </a:pPr>
            <a:endParaRPr lang="en-GB" dirty="0"/>
          </a:p>
          <a:p>
            <a:pPr marL="285750" indent="-285750">
              <a:buFont typeface="Arial" panose="020B0604020202020204" pitchFamily="34" charset="0"/>
              <a:buChar char="•"/>
              <a:defRPr/>
            </a:pPr>
            <a:r>
              <a:rPr lang="en-GB" dirty="0">
                <a:latin typeface="Twinkl SemiBold" pitchFamily="2" charset="0"/>
              </a:rPr>
              <a:t>to add cohesion within paragraphs</a:t>
            </a:r>
          </a:p>
          <a:p>
            <a:pPr>
              <a:defRPr/>
            </a:pPr>
            <a:r>
              <a:rPr lang="en-GB" sz="1600" dirty="0"/>
              <a:t>e.g. Many schools have a rule that children wear uniform, which most parents and children are happy with. Wearing a school uniform means that pupils all look the same and nobody feels different. </a:t>
            </a:r>
            <a:r>
              <a:rPr lang="en-GB" sz="1600" b="1" dirty="0">
                <a:solidFill>
                  <a:srgbClr val="0079C2"/>
                </a:solidFill>
              </a:rPr>
              <a:t>Accordingly</a:t>
            </a:r>
            <a:r>
              <a:rPr lang="en-GB" sz="1600" dirty="0"/>
              <a:t>, most pupils attend school looking smart and feeling proud to be part of their school.</a:t>
            </a:r>
          </a:p>
        </p:txBody>
      </p:sp>
    </p:spTree>
    <p:extLst>
      <p:ext uri="{BB962C8B-B14F-4D97-AF65-F5344CB8AC3E}">
        <p14:creationId xmlns:p14="http://schemas.microsoft.com/office/powerpoint/2010/main" val="3846952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wipe(left)">
                                      <p:cBhvr>
                                        <p:cTn id="22" dur="500"/>
                                        <p:tgtEl>
                                          <p:spTgt spid="9">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animEffect transition="in" filter="wipe(left)">
                                      <p:cBhvr>
                                        <p:cTn id="27" dur="500"/>
                                        <p:tgtEl>
                                          <p:spTgt spid="9">
                                            <p:txEl>
                                              <p:pRg st="11" end="1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500"/>
                                        <p:tgtEl>
                                          <p:spTgt spid="9">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Effect transition="in" filter="fade">
                                      <p:cBhvr>
                                        <p:cTn id="47"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noChangeArrowheads="1"/>
          </p:cNvSpPr>
          <p:nvPr>
            <p:ph type="title"/>
          </p:nvPr>
        </p:nvSpPr>
        <p:spPr>
          <a:xfrm>
            <a:off x="1981201" y="479426"/>
            <a:ext cx="8220075" cy="993775"/>
          </a:xfrm>
        </p:spPr>
        <p:txBody>
          <a:bodyPr/>
          <a:lstStyle/>
          <a:p>
            <a:pPr eaLnBrk="1" hangingPunct="1"/>
            <a:r>
              <a:rPr lang="en-GB" altLang="en-US" sz="3600"/>
              <a:t>Your Turn</a:t>
            </a:r>
          </a:p>
        </p:txBody>
      </p:sp>
      <p:sp>
        <p:nvSpPr>
          <p:cNvPr id="16387" name="Rectangle 8">
            <a:hlinkClick r:id="rId3"/>
          </p:cNvPr>
          <p:cNvSpPr>
            <a:spLocks noChangeArrowheads="1"/>
          </p:cNvSpPr>
          <p:nvPr/>
        </p:nvSpPr>
        <p:spPr bwMode="auto">
          <a:xfrm>
            <a:off x="2279650" y="1514475"/>
            <a:ext cx="7607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Now have a go at the </a:t>
            </a:r>
            <a:r>
              <a:rPr lang="en-GB" altLang="en-US" b="1">
                <a:solidFill>
                  <a:srgbClr val="0079C2"/>
                </a:solidFill>
              </a:rPr>
              <a:t>Causal Conjunctions and Adverbials Differentiated Activity Sheets</a:t>
            </a:r>
            <a:r>
              <a:rPr lang="en-GB" altLang="en-US">
                <a:solidFill>
                  <a:schemeClr val="tx1"/>
                </a:solidFill>
              </a:rPr>
              <a:t>.</a:t>
            </a:r>
          </a:p>
        </p:txBody>
      </p:sp>
      <p:grpSp>
        <p:nvGrpSpPr>
          <p:cNvPr id="16388" name="Group 13"/>
          <p:cNvGrpSpPr>
            <a:grpSpLocks/>
          </p:cNvGrpSpPr>
          <p:nvPr/>
        </p:nvGrpSpPr>
        <p:grpSpPr bwMode="auto">
          <a:xfrm>
            <a:off x="2333625" y="2574925"/>
            <a:ext cx="2381250" cy="3352800"/>
            <a:chOff x="809626" y="2575007"/>
            <a:chExt cx="2381250" cy="3352800"/>
          </a:xfrm>
        </p:grpSpPr>
        <p:sp>
          <p:nvSpPr>
            <p:cNvPr id="16395" name="Rectangle 3"/>
            <p:cNvSpPr>
              <a:spLocks noChangeArrowheads="1"/>
            </p:cNvSpPr>
            <p:nvPr/>
          </p:nvSpPr>
          <p:spPr bwMode="auto">
            <a:xfrm>
              <a:off x="809626" y="4003853"/>
              <a:ext cx="2381250" cy="495108"/>
            </a:xfrm>
            <a:prstGeom prst="rect">
              <a:avLst/>
            </a:prstGeom>
            <a:solidFill>
              <a:schemeClr val="bg1"/>
            </a:solidFill>
            <a:ln w="12700">
              <a:solidFill>
                <a:schemeClr val="tx1"/>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63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7" y="2575007"/>
              <a:ext cx="237028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9" name="Group 14"/>
          <p:cNvGrpSpPr>
            <a:grpSpLocks/>
          </p:cNvGrpSpPr>
          <p:nvPr/>
        </p:nvGrpSpPr>
        <p:grpSpPr bwMode="auto">
          <a:xfrm>
            <a:off x="4886325" y="2574925"/>
            <a:ext cx="2381250" cy="3352800"/>
            <a:chOff x="3362325" y="2575007"/>
            <a:chExt cx="2381250" cy="3352800"/>
          </a:xfrm>
        </p:grpSpPr>
        <p:sp>
          <p:nvSpPr>
            <p:cNvPr id="16393" name="Rectangle 6"/>
            <p:cNvSpPr>
              <a:spLocks noChangeArrowheads="1"/>
            </p:cNvSpPr>
            <p:nvPr/>
          </p:nvSpPr>
          <p:spPr bwMode="auto">
            <a:xfrm>
              <a:off x="3362325" y="4003853"/>
              <a:ext cx="2381250" cy="495108"/>
            </a:xfrm>
            <a:prstGeom prst="rect">
              <a:avLst/>
            </a:prstGeom>
            <a:solidFill>
              <a:schemeClr val="bg1"/>
            </a:solidFill>
            <a:ln w="12700">
              <a:solidFill>
                <a:schemeClr val="tx1"/>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639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809" y="2575007"/>
              <a:ext cx="237028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0" name="Group 15"/>
          <p:cNvGrpSpPr>
            <a:grpSpLocks/>
          </p:cNvGrpSpPr>
          <p:nvPr/>
        </p:nvGrpSpPr>
        <p:grpSpPr bwMode="auto">
          <a:xfrm>
            <a:off x="7439025" y="2574925"/>
            <a:ext cx="2381250" cy="3352800"/>
            <a:chOff x="5915024" y="2575007"/>
            <a:chExt cx="2381250" cy="3352800"/>
          </a:xfrm>
        </p:grpSpPr>
        <p:sp>
          <p:nvSpPr>
            <p:cNvPr id="16391" name="Rectangle 7"/>
            <p:cNvSpPr>
              <a:spLocks noChangeArrowheads="1"/>
            </p:cNvSpPr>
            <p:nvPr/>
          </p:nvSpPr>
          <p:spPr bwMode="auto">
            <a:xfrm>
              <a:off x="5915024" y="4003853"/>
              <a:ext cx="2381250" cy="495108"/>
            </a:xfrm>
            <a:prstGeom prst="rect">
              <a:avLst/>
            </a:prstGeom>
            <a:solidFill>
              <a:schemeClr val="bg1"/>
            </a:solidFill>
            <a:ln w="12700">
              <a:solidFill>
                <a:schemeClr val="tx1"/>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639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217" y="2575007"/>
              <a:ext cx="237028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8817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noChangeArrowheads="1"/>
          </p:cNvSpPr>
          <p:nvPr>
            <p:ph type="title"/>
          </p:nvPr>
        </p:nvSpPr>
        <p:spPr>
          <a:xfrm>
            <a:off x="1981201" y="479426"/>
            <a:ext cx="8220075" cy="993775"/>
          </a:xfrm>
        </p:spPr>
        <p:txBody>
          <a:bodyPr/>
          <a:lstStyle/>
          <a:p>
            <a:pPr eaLnBrk="1" hangingPunct="1"/>
            <a:r>
              <a:rPr lang="en-GB" altLang="en-US" sz="3600"/>
              <a:t>Is It a Causal Conjunction?</a:t>
            </a:r>
          </a:p>
        </p:txBody>
      </p:sp>
      <p:sp>
        <p:nvSpPr>
          <p:cNvPr id="9" name="Rectangle 8"/>
          <p:cNvSpPr>
            <a:spLocks noChangeArrowheads="1"/>
          </p:cNvSpPr>
          <p:nvPr/>
        </p:nvSpPr>
        <p:spPr bwMode="auto">
          <a:xfrm>
            <a:off x="2279650" y="1514475"/>
            <a:ext cx="7607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Read each sentence to decide whether the highlighted words are causal conjunctions or not.</a:t>
            </a:r>
          </a:p>
        </p:txBody>
      </p:sp>
      <p:sp>
        <p:nvSpPr>
          <p:cNvPr id="6" name="Rectangle 5"/>
          <p:cNvSpPr>
            <a:spLocks noChangeArrowheads="1"/>
          </p:cNvSpPr>
          <p:nvPr/>
        </p:nvSpPr>
        <p:spPr bwMode="auto">
          <a:xfrm>
            <a:off x="2279651" y="2254251"/>
            <a:ext cx="645477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a:t>
            </a:r>
            <a:r>
              <a:rPr lang="en-GB" altLang="en-US" b="1">
                <a:solidFill>
                  <a:schemeClr val="accent1"/>
                </a:solidFill>
              </a:rPr>
              <a:t> </a:t>
            </a:r>
            <a:r>
              <a:rPr lang="en-GB" altLang="en-US" b="1">
                <a:solidFill>
                  <a:srgbClr val="0079C2"/>
                </a:solidFill>
              </a:rPr>
              <a:t>Even though </a:t>
            </a:r>
            <a:r>
              <a:rPr lang="en-GB" altLang="en-US">
                <a:solidFill>
                  <a:schemeClr val="tx1"/>
                </a:solidFill>
              </a:rPr>
              <a:t>it was a warm, sunny day, my mum said we could not fill the paddling pool.</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2. My little sister always follows me around, </a:t>
            </a:r>
            <a:r>
              <a:rPr lang="en-GB" altLang="en-US" b="1">
                <a:solidFill>
                  <a:srgbClr val="0079C2"/>
                </a:solidFill>
              </a:rPr>
              <a:t>which</a:t>
            </a:r>
            <a:r>
              <a:rPr lang="en-GB" altLang="en-US">
                <a:solidFill>
                  <a:schemeClr val="accent1"/>
                </a:solidFill>
              </a:rPr>
              <a:t> </a:t>
            </a:r>
            <a:r>
              <a:rPr lang="en-GB" altLang="en-US">
                <a:solidFill>
                  <a:schemeClr val="tx1"/>
                </a:solidFill>
              </a:rPr>
              <a:t>really annoys me.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3. </a:t>
            </a:r>
            <a:r>
              <a:rPr lang="en-GB" altLang="en-US" b="1">
                <a:solidFill>
                  <a:srgbClr val="0079C2"/>
                </a:solidFill>
              </a:rPr>
              <a:t>Since</a:t>
            </a:r>
            <a:r>
              <a:rPr lang="en-GB" altLang="en-US">
                <a:solidFill>
                  <a:schemeClr val="accent1"/>
                </a:solidFill>
              </a:rPr>
              <a:t> </a:t>
            </a:r>
            <a:r>
              <a:rPr lang="en-GB" altLang="en-US">
                <a:solidFill>
                  <a:schemeClr val="tx1"/>
                </a:solidFill>
              </a:rPr>
              <a:t>we visited the Roman ruins, I have been reading history books to find out more information.</a:t>
            </a:r>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714" y="1865314"/>
            <a:ext cx="1792287"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8593139" y="2378171"/>
            <a:ext cx="561975" cy="49510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0" name="Rectangle 9"/>
          <p:cNvSpPr>
            <a:spLocks noChangeArrowheads="1"/>
          </p:cNvSpPr>
          <p:nvPr/>
        </p:nvSpPr>
        <p:spPr bwMode="auto">
          <a:xfrm>
            <a:off x="8593139" y="3232246"/>
            <a:ext cx="561975" cy="49510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1" name="Rectangle 10"/>
          <p:cNvSpPr>
            <a:spLocks noChangeArrowheads="1"/>
          </p:cNvSpPr>
          <p:nvPr/>
        </p:nvSpPr>
        <p:spPr bwMode="auto">
          <a:xfrm>
            <a:off x="8593139" y="4086321"/>
            <a:ext cx="561975" cy="495108"/>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514" y="2420939"/>
            <a:ext cx="4016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6326" y="3254375"/>
            <a:ext cx="3540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514" y="4130675"/>
            <a:ext cx="401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5194301" y="5205413"/>
            <a:ext cx="1793875" cy="495300"/>
          </a:xfrm>
          <a:prstGeom prst="rect">
            <a:avLst/>
          </a:prstGeom>
          <a:solidFill>
            <a:schemeClr val="bg1"/>
          </a:solidFill>
          <a:ln w="28575">
            <a:solidFill>
              <a:srgbClr val="0079C2"/>
            </a:solidFill>
            <a:miter lim="800000"/>
            <a:headEnd/>
            <a:tailEnd/>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Reveal</a:t>
            </a:r>
          </a:p>
        </p:txBody>
      </p:sp>
    </p:spTree>
    <p:extLst>
      <p:ext uri="{BB962C8B-B14F-4D97-AF65-F5344CB8AC3E}">
        <p14:creationId xmlns:p14="http://schemas.microsoft.com/office/powerpoint/2010/main" val="2346198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childTnLst>
              </p:cTn>
              <p:nextCondLst>
                <p:cond evt="onClick" delay="0">
                  <p:tgtEl>
                    <p:spTgt spid="23"/>
                  </p:tgtEl>
                </p:cond>
              </p:nextCondLst>
            </p:seq>
          </p:childTnLst>
        </p:cTn>
      </p:par>
    </p:tnLst>
    <p:bldLst>
      <p:bldP spid="4" grpId="0" animBg="1"/>
      <p:bldP spid="10" grpId="0" animBg="1"/>
      <p:bldP spid="1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task</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a:t>
            </a:r>
          </a:p>
          <a:p>
            <a:r>
              <a:rPr lang="en-GB" dirty="0" smtClean="0">
                <a:solidFill>
                  <a:srgbClr val="7030A0"/>
                </a:solidFill>
              </a:rPr>
              <a:t>Causal conjunctions </a:t>
            </a:r>
            <a:endParaRPr lang="en-US" dirty="0">
              <a:solidFill>
                <a:srgbClr val="7030A0"/>
              </a:solidFill>
            </a:endParaRPr>
          </a:p>
        </p:txBody>
      </p:sp>
    </p:spTree>
    <p:extLst>
      <p:ext uri="{BB962C8B-B14F-4D97-AF65-F5344CB8AC3E}">
        <p14:creationId xmlns:p14="http://schemas.microsoft.com/office/powerpoint/2010/main" val="64077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1+2</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a:t>
            </a:r>
          </a:p>
          <a:p>
            <a:r>
              <a:rPr lang="en-GB" dirty="0" smtClean="0">
                <a:solidFill>
                  <a:srgbClr val="7030A0"/>
                </a:solidFill>
              </a:rPr>
              <a:t>Romulus and Remus 1</a:t>
            </a:r>
          </a:p>
          <a:p>
            <a:endParaRPr lang="en-US" dirty="0"/>
          </a:p>
        </p:txBody>
      </p:sp>
    </p:spTree>
    <p:extLst>
      <p:ext uri="{BB962C8B-B14F-4D97-AF65-F5344CB8AC3E}">
        <p14:creationId xmlns:p14="http://schemas.microsoft.com/office/powerpoint/2010/main" val="369009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3 </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a:t>
            </a:r>
          </a:p>
          <a:p>
            <a:r>
              <a:rPr lang="en-GB" dirty="0" smtClean="0">
                <a:solidFill>
                  <a:srgbClr val="7030A0"/>
                </a:solidFill>
              </a:rPr>
              <a:t>Romulus and Remus 2</a:t>
            </a:r>
            <a:endParaRPr lang="en-US" dirty="0">
              <a:solidFill>
                <a:srgbClr val="7030A0"/>
              </a:solidFill>
            </a:endParaRPr>
          </a:p>
        </p:txBody>
      </p:sp>
    </p:spTree>
    <p:extLst>
      <p:ext uri="{BB962C8B-B14F-4D97-AF65-F5344CB8AC3E}">
        <p14:creationId xmlns:p14="http://schemas.microsoft.com/office/powerpoint/2010/main" val="1859371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4</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a:t>
            </a:r>
          </a:p>
          <a:p>
            <a:r>
              <a:rPr lang="en-GB" dirty="0" smtClean="0">
                <a:solidFill>
                  <a:srgbClr val="7030A0"/>
                </a:solidFill>
              </a:rPr>
              <a:t>Romulus and Remus 3</a:t>
            </a:r>
            <a:endParaRPr lang="en-US" dirty="0">
              <a:solidFill>
                <a:srgbClr val="7030A0"/>
              </a:solidFill>
            </a:endParaRPr>
          </a:p>
        </p:txBody>
      </p:sp>
    </p:spTree>
    <p:extLst>
      <p:ext uri="{BB962C8B-B14F-4D97-AF65-F5344CB8AC3E}">
        <p14:creationId xmlns:p14="http://schemas.microsoft.com/office/powerpoint/2010/main" val="350021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141776" y="1605642"/>
            <a:ext cx="9817961" cy="4401205"/>
          </a:xfrm>
          <a:prstGeom prst="rect">
            <a:avLst/>
          </a:prstGeom>
          <a:noFill/>
        </p:spPr>
        <p:txBody>
          <a:bodyPr wrap="square" rtlCol="0">
            <a:spAutoFit/>
          </a:bodyPr>
          <a:lstStyle/>
          <a:p>
            <a:pPr algn="just"/>
            <a:r>
              <a:rPr lang="en-GB" sz="2800" dirty="0"/>
              <a:t>So, you’ve found a musical instrument that you want to play; how long it will take for you to become good at it? This question, you won’t be surprised to learn, will have various answers. First, it depends on how good you want to be. If you want to play music professionally, you will probably have to practise for thousands of hours to reach the right standard. But remember, music should be a pleasure, and there is nothing wrong with just getting to a level that gives you enjoyment, providing, of course, that it’s not too painful for everyone else!</a:t>
            </a:r>
          </a:p>
          <a:p>
            <a:r>
              <a:rPr lang="en-GB" sz="2800" dirty="0"/>
              <a:t> </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946128" cy="646331"/>
          </a:xfrm>
          <a:prstGeom prst="rect">
            <a:avLst/>
          </a:prstGeom>
          <a:noFill/>
        </p:spPr>
        <p:txBody>
          <a:bodyPr wrap="none" rtlCol="0">
            <a:spAutoFit/>
          </a:bodyPr>
          <a:lstStyle/>
          <a:p>
            <a:r>
              <a:rPr lang="en-GB" sz="3600" b="1" dirty="0"/>
              <a:t>Week 11 - text</a:t>
            </a:r>
          </a:p>
        </p:txBody>
      </p:sp>
      <p:pic>
        <p:nvPicPr>
          <p:cNvPr id="6" name="Picture 5">
            <a:extLst>
              <a:ext uri="{FF2B5EF4-FFF2-40B4-BE49-F238E27FC236}">
                <a16:creationId xmlns:a16="http://schemas.microsoft.com/office/drawing/2014/main" id="{5EE4C2D8-1BB2-FA4A-AF6B-DAC04240C101}"/>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25957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697082"/>
            <a:ext cx="9902145" cy="5078313"/>
          </a:xfrm>
          <a:prstGeom prst="rect">
            <a:avLst/>
          </a:prstGeom>
          <a:noFill/>
        </p:spPr>
        <p:txBody>
          <a:bodyPr wrap="square" rtlCol="0">
            <a:spAutoFit/>
          </a:bodyPr>
          <a:lstStyle/>
          <a:p>
            <a:pPr marL="342900" lvl="0" indent="-342900">
              <a:buAutoNum type="arabicPeriod"/>
            </a:pPr>
            <a:r>
              <a:rPr lang="en-GB" i="1" dirty="0"/>
              <a:t>This question, you won’t be surprised to learn, will have various answers.</a:t>
            </a:r>
          </a:p>
          <a:p>
            <a:pPr lvl="0"/>
            <a:r>
              <a:rPr lang="en-GB" dirty="0"/>
              <a:t>       Why does the author say you won’t be surprised to learn?</a:t>
            </a:r>
          </a:p>
          <a:p>
            <a:r>
              <a:rPr lang="en-GB" dirty="0"/>
              <a:t> </a:t>
            </a:r>
          </a:p>
          <a:p>
            <a:pPr lvl="0"/>
            <a:r>
              <a:rPr lang="en-GB" dirty="0"/>
              <a:t>     __________________________________________________________________</a:t>
            </a:r>
          </a:p>
          <a:p>
            <a:r>
              <a:rPr lang="en-GB" dirty="0"/>
              <a:t> </a:t>
            </a:r>
          </a:p>
          <a:p>
            <a:endParaRPr lang="en-GB" dirty="0"/>
          </a:p>
          <a:p>
            <a:pPr lvl="0"/>
            <a:r>
              <a:rPr lang="en-GB" dirty="0"/>
              <a:t>2. </a:t>
            </a:r>
            <a:r>
              <a:rPr lang="en-GB" b="1" dirty="0"/>
              <a:t>Find</a:t>
            </a:r>
            <a:r>
              <a:rPr lang="en-GB" dirty="0"/>
              <a:t> and </a:t>
            </a:r>
            <a:r>
              <a:rPr lang="en-GB" b="1" dirty="0"/>
              <a:t>copy</a:t>
            </a:r>
            <a:r>
              <a:rPr lang="en-GB" dirty="0"/>
              <a:t> the word in the second sentence that means </a:t>
            </a:r>
            <a:r>
              <a:rPr lang="en-GB" b="1" dirty="0"/>
              <a:t>different</a:t>
            </a:r>
            <a:r>
              <a:rPr lang="en-GB" dirty="0"/>
              <a:t>.</a:t>
            </a:r>
          </a:p>
          <a:p>
            <a:r>
              <a:rPr lang="en-GB" dirty="0"/>
              <a:t> </a:t>
            </a:r>
          </a:p>
          <a:p>
            <a:r>
              <a:rPr lang="en-GB" dirty="0"/>
              <a:t>    ______________________________________________</a:t>
            </a:r>
          </a:p>
          <a:p>
            <a:r>
              <a:rPr lang="en-GB" dirty="0"/>
              <a:t> </a:t>
            </a:r>
          </a:p>
          <a:p>
            <a:endParaRPr lang="en-GB" dirty="0"/>
          </a:p>
          <a:p>
            <a:pPr lvl="0"/>
            <a:r>
              <a:rPr lang="en-GB" dirty="0"/>
              <a:t>3. According to the text, what does the answer to the question in the first sentence depend upon?</a:t>
            </a:r>
          </a:p>
          <a:p>
            <a:r>
              <a:rPr lang="en-GB" dirty="0"/>
              <a:t> </a:t>
            </a:r>
          </a:p>
          <a:p>
            <a:endParaRPr lang="en-GB" dirty="0"/>
          </a:p>
          <a:p>
            <a:r>
              <a:rPr lang="en-GB" dirty="0"/>
              <a:t>    ________________________________________________________________</a:t>
            </a:r>
          </a:p>
          <a:p>
            <a:endParaRPr lang="en-GB" dirty="0"/>
          </a:p>
          <a:p>
            <a:endParaRPr lang="en-GB" dirty="0"/>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4058290" cy="646331"/>
          </a:xfrm>
          <a:prstGeom prst="rect">
            <a:avLst/>
          </a:prstGeom>
          <a:noFill/>
        </p:spPr>
        <p:txBody>
          <a:bodyPr wrap="none" rtlCol="0">
            <a:spAutoFit/>
          </a:bodyPr>
          <a:lstStyle/>
          <a:p>
            <a:r>
              <a:rPr lang="en-GB" sz="3600" b="1" dirty="0"/>
              <a:t>Week 11 - questions</a:t>
            </a:r>
          </a:p>
        </p:txBody>
      </p:sp>
      <p:pic>
        <p:nvPicPr>
          <p:cNvPr id="6" name="Picture 5">
            <a:extLst>
              <a:ext uri="{FF2B5EF4-FFF2-40B4-BE49-F238E27FC236}">
                <a16:creationId xmlns:a16="http://schemas.microsoft.com/office/drawing/2014/main" id="{A8F34FA7-340B-C147-99C1-ACC0B3AA97ED}"/>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493202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141776" y="1605642"/>
            <a:ext cx="9844087" cy="4247317"/>
          </a:xfrm>
          <a:prstGeom prst="rect">
            <a:avLst/>
          </a:prstGeom>
          <a:noFill/>
        </p:spPr>
        <p:txBody>
          <a:bodyPr wrap="square" rtlCol="0">
            <a:spAutoFit/>
          </a:bodyPr>
          <a:lstStyle/>
          <a:p>
            <a:pPr algn="just"/>
            <a:r>
              <a:rPr lang="en-GB" sz="2800" dirty="0"/>
              <a:t>So, you’ve found a musical instrument that you want to play; how long it will take for you to become good at it? This question, you won’t be surprised to learn, will have various answers. First, it depends on how good you want to be. If you want to play music professionally, you will probably have to practise for thousands of hours to reach the right standard. But remember, music should be a pleasure, and there is nothing wrong with just getting to a level that gives you enjoyment, providing, of course, that it’s not too painful for everyone else!</a:t>
            </a:r>
          </a:p>
          <a:p>
            <a:pPr algn="just"/>
            <a:r>
              <a:rPr lang="en-GB" dirty="0"/>
              <a:t> </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946128" cy="646331"/>
          </a:xfrm>
          <a:prstGeom prst="rect">
            <a:avLst/>
          </a:prstGeom>
          <a:noFill/>
        </p:spPr>
        <p:txBody>
          <a:bodyPr wrap="none" rtlCol="0">
            <a:spAutoFit/>
          </a:bodyPr>
          <a:lstStyle/>
          <a:p>
            <a:r>
              <a:rPr lang="en-GB" sz="3600" b="1" dirty="0"/>
              <a:t>Week 12 - text</a:t>
            </a:r>
          </a:p>
        </p:txBody>
      </p:sp>
      <p:pic>
        <p:nvPicPr>
          <p:cNvPr id="6" name="Picture 5">
            <a:extLst>
              <a:ext uri="{FF2B5EF4-FFF2-40B4-BE49-F238E27FC236}">
                <a16:creationId xmlns:a16="http://schemas.microsoft.com/office/drawing/2014/main" id="{CD99DC5C-8498-E140-B6C6-35D1F055BAF2}"/>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939487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697082"/>
            <a:ext cx="9902145" cy="4247317"/>
          </a:xfrm>
          <a:prstGeom prst="rect">
            <a:avLst/>
          </a:prstGeom>
          <a:noFill/>
        </p:spPr>
        <p:txBody>
          <a:bodyPr wrap="square" rtlCol="0">
            <a:spAutoFit/>
          </a:bodyPr>
          <a:lstStyle/>
          <a:p>
            <a:pPr marL="342900" lvl="0" indent="-342900">
              <a:buAutoNum type="arabicPeriod"/>
            </a:pPr>
            <a:r>
              <a:rPr lang="en-GB" dirty="0"/>
              <a:t>…</a:t>
            </a:r>
            <a:r>
              <a:rPr lang="en-GB" i="1" dirty="0"/>
              <a:t> If you want to play music professionally …</a:t>
            </a:r>
          </a:p>
          <a:p>
            <a:pPr lvl="0"/>
            <a:r>
              <a:rPr lang="en-GB" i="1" dirty="0"/>
              <a:t>    </a:t>
            </a:r>
            <a:r>
              <a:rPr lang="en-GB" dirty="0"/>
              <a:t>In this context, what does </a:t>
            </a:r>
            <a:r>
              <a:rPr lang="en-GB" b="1" dirty="0"/>
              <a:t>professionally </a:t>
            </a:r>
            <a:r>
              <a:rPr lang="en-GB" dirty="0"/>
              <a:t>mean? </a:t>
            </a:r>
            <a:r>
              <a:rPr lang="en-GB" b="1" dirty="0"/>
              <a:t>Circle one</a:t>
            </a:r>
            <a:endParaRPr lang="en-GB" dirty="0"/>
          </a:p>
          <a:p>
            <a:r>
              <a:rPr lang="en-GB" dirty="0"/>
              <a:t> </a:t>
            </a:r>
          </a:p>
          <a:p>
            <a:r>
              <a:rPr lang="en-GB" b="1" dirty="0"/>
              <a:t>	badly		all the time		quite well		for a living</a:t>
            </a:r>
          </a:p>
          <a:p>
            <a:r>
              <a:rPr lang="en-GB" dirty="0"/>
              <a:t> </a:t>
            </a:r>
          </a:p>
          <a:p>
            <a:endParaRPr lang="en-GB" dirty="0"/>
          </a:p>
          <a:p>
            <a:pPr lvl="0"/>
            <a:r>
              <a:rPr lang="en-GB" dirty="0"/>
              <a:t>2. For how long will you probably have practised to be able to play professionally?</a:t>
            </a:r>
          </a:p>
          <a:p>
            <a:r>
              <a:rPr lang="en-GB" dirty="0"/>
              <a:t> </a:t>
            </a:r>
          </a:p>
          <a:p>
            <a:r>
              <a:rPr lang="en-GB" dirty="0"/>
              <a:t>______________________________________________</a:t>
            </a:r>
          </a:p>
          <a:p>
            <a:r>
              <a:rPr lang="en-GB" dirty="0"/>
              <a:t> </a:t>
            </a:r>
          </a:p>
          <a:p>
            <a:endParaRPr lang="en-GB" dirty="0"/>
          </a:p>
          <a:p>
            <a:pPr lvl="0"/>
            <a:r>
              <a:rPr lang="en-GB" dirty="0"/>
              <a:t>3. According to the text, music should be what?</a:t>
            </a:r>
          </a:p>
          <a:p>
            <a:r>
              <a:rPr lang="en-GB" dirty="0"/>
              <a:t> </a:t>
            </a:r>
          </a:p>
          <a:p>
            <a:r>
              <a:rPr lang="en-GB" dirty="0"/>
              <a:t>______________________________________________</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4058290" cy="646331"/>
          </a:xfrm>
          <a:prstGeom prst="rect">
            <a:avLst/>
          </a:prstGeom>
          <a:noFill/>
        </p:spPr>
        <p:txBody>
          <a:bodyPr wrap="none" rtlCol="0">
            <a:spAutoFit/>
          </a:bodyPr>
          <a:lstStyle/>
          <a:p>
            <a:r>
              <a:rPr lang="en-GB" sz="3600" b="1" dirty="0"/>
              <a:t>Week 12 - questions</a:t>
            </a:r>
          </a:p>
        </p:txBody>
      </p:sp>
      <p:pic>
        <p:nvPicPr>
          <p:cNvPr id="6" name="Picture 5">
            <a:extLst>
              <a:ext uri="{FF2B5EF4-FFF2-40B4-BE49-F238E27FC236}">
                <a16:creationId xmlns:a16="http://schemas.microsoft.com/office/drawing/2014/main" id="{10E18E03-93B5-5B4D-9E3F-8D498FAA8256}"/>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57028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1028</Words>
  <Application>Microsoft Office PowerPoint</Application>
  <PresentationFormat>Widescreen</PresentationFormat>
  <Paragraphs>159</Paragraphs>
  <Slides>25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Sassoon Infant Rg</vt:lpstr>
      <vt:lpstr>Twinkl</vt:lpstr>
      <vt:lpstr>Twinkl SemiBold</vt:lpstr>
      <vt:lpstr>Office Theme</vt:lpstr>
      <vt:lpstr>Microsoft Excel Chart</vt:lpstr>
      <vt:lpstr>English 03/03/2021</vt:lpstr>
      <vt:lpstr>Reading Activity  Please see the next slides for your group`s activity</vt:lpstr>
      <vt:lpstr>Groups 1+2</vt:lpstr>
      <vt:lpstr>Group 3 </vt:lpstr>
      <vt:lpstr>Group 4</vt:lpstr>
      <vt:lpstr>PowerPoint Presentation</vt:lpstr>
      <vt:lpstr>PowerPoint Presentation</vt:lpstr>
      <vt:lpstr>PowerPoint Presentation</vt:lpstr>
      <vt:lpstr>PowerPoint Presentation</vt:lpstr>
      <vt:lpstr>Spellings </vt:lpstr>
      <vt:lpstr>Handwriting and Spellings Group 3</vt:lpstr>
      <vt:lpstr>Handwriting and Spellings Group 2  </vt:lpstr>
      <vt:lpstr>Handwriting + Spellings Group 1 </vt:lpstr>
      <vt:lpstr>Handwriting</vt:lpstr>
      <vt:lpstr>Grammar</vt:lpstr>
      <vt:lpstr>Writing</vt:lpstr>
      <vt:lpstr>PowerPoint Presentation</vt:lpstr>
      <vt:lpstr>What Do You Notice about the Highlighted Words?</vt:lpstr>
      <vt:lpstr>What Do You Notice about the Highlighted Words?</vt:lpstr>
      <vt:lpstr>Sort the Causal Conjunctions</vt:lpstr>
      <vt:lpstr>Spin the Wheel</vt:lpstr>
      <vt:lpstr>When Are Causal Conjunctions Used?</vt:lpstr>
      <vt:lpstr>Your Turn</vt:lpstr>
      <vt:lpstr>Is It a Causal Conjunction?</vt:lpstr>
      <vt:lpstr>Writing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121</cp:revision>
  <dcterms:created xsi:type="dcterms:W3CDTF">2021-01-07T10:15:57Z</dcterms:created>
  <dcterms:modified xsi:type="dcterms:W3CDTF">2021-02-25T12:18:09Z</dcterms:modified>
</cp:coreProperties>
</file>