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59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B21BB-4CE8-4FCD-9AEC-5F65891B1BFE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37F11-5B94-49C0-BAA3-112454801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13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inkl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4CA545-065F-4DE9-A322-EAFFB4F45970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598054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inkl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CAD238-140A-42E5-BE80-5B3770C7C3FA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480811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E44B3-824D-4CBC-A1B0-38343D134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25C45-AED9-4134-9689-62939A018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3B045-6DB9-4D69-82DE-06F846E2E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F505D-390D-49C4-A3A4-1D22AA6D3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D089F-1A13-42D9-8F47-8476ECEF4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8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33845-07B3-4041-995E-871EF04D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4AF77-A82B-4FBD-A6FF-71D8740A2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0336C-A09D-4904-836E-2029B76E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25E0B-02DE-477C-9EED-537CF6AA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93A5D-BB09-42F7-B3BD-F3F75D56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66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C0EAB8-5570-4393-A8D5-C280AE6FC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8C7CE-9D1B-4D0B-9238-D6D052CFC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55872-B339-4235-B574-7B9D2511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29761-A92C-464A-B11E-9FB94B46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94D7E-204E-4493-A999-DA38F84E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33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E740A-333A-4F93-BEF0-E4CE472F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131DF-5D61-4E4C-A95D-6DE78BAD3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8ECF3-129E-4D64-A51C-EAC486495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ABCD8-3BE1-43E8-8A3A-9CBF0EC3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3CBD2-71A8-4A6C-ADB1-4C6473621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1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A43A-E5F4-49A5-966B-2A4D16685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480CD-5958-4465-9BFE-5F05134F8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0FCCC-DA07-4DBC-8D44-81EB5397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A5F2C-FA67-41E7-BB41-805D40C19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6346F-9B93-4010-8251-27C364AF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2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C54F-9105-4D64-9168-E12017607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A5BE1-F0E6-4EE9-857E-BF8404603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7FB399-CA85-4CE6-A170-03FDF2376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F8D3C-5922-4BED-95C2-67BCC6FE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D332-3007-4EBD-A375-FB7056B10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D5555-D053-495A-9726-5E7566AD3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26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C312F-B1F3-4C64-8E97-9AD55EAB6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059B6-54C9-4572-B8AF-78F44E011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B7035-81A6-4BB1-9CA7-8D6F64433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F52481-871F-4199-9EB0-0F0073A6E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E916B0-85A6-4CB0-8349-1B6DF2E07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E6890-9925-447B-A6C2-2DC420E4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7B63EC-8362-4C09-8D83-027E74FB5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D9600C-EA1A-4267-A2FF-E605551D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61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4C53-9839-4F33-A3C3-0228E7733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950DFB-34EB-422E-BB43-E581DEBFE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7AA41-8DC9-4828-9C3D-B3C3AA8CA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A6C91-C18E-4D72-A9F7-D003446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30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98E638-94D3-40A5-8BE5-4D487D54F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05C5F-C162-491E-9936-3DB4FBBC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7B417-C702-4D7C-A7B6-2BBDB188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86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FE6F8-6E3A-4314-A273-F16EEDA4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921EB-4D1E-4115-89FB-35CF1EE22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913EE5-B1EB-48DF-B85C-38CF405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81545-45C6-4D86-A062-7D0A47BC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8F66CD-B4F5-42E4-B302-966661B0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57D0F-DC78-49D4-8D3E-5308EBC4C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03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4A16F-2C22-4A97-BFC4-68EEFD6B3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7FF4C-E24A-4F67-9C4A-EFEEF0849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020B7-9389-4FB7-AA52-824093FA3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77680-FB85-4DE6-9321-D7793720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D78A0-B998-40BF-8F79-6FBBC4B8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0F2CF-EFFF-419F-B807-5048CC9B1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36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F161AF-A3DD-41CB-ABD6-6725A2237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C134A-0D14-4618-8535-F319BC22B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A75BD-9ABD-4813-A282-F01BFC56F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6293C-E9D6-4E73-815C-F1582E4DF16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6FC72-CE69-40C9-B53C-B8017E43E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B74E2-B57F-4E11-A192-70A5B3F84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64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ttrockstars.com/auth/school/studen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.thenational.academy/lessons/to-revise-parallel-and-perpendicular-lines-65hk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CE663-1933-4B8C-B2F3-3B5262B8A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5015" y="1209822"/>
            <a:ext cx="9144000" cy="3376246"/>
          </a:xfrm>
        </p:spPr>
        <p:txBody>
          <a:bodyPr>
            <a:normAutofit/>
          </a:bodyPr>
          <a:lstStyle/>
          <a:p>
            <a:r>
              <a:rPr lang="en-GB" sz="7500" dirty="0">
                <a:latin typeface="Letter-join Plus 8" panose="02000505000000020003" pitchFamily="50" charset="0"/>
              </a:rPr>
              <a:t>Mathematics</a:t>
            </a:r>
            <a:r>
              <a:rPr lang="en-GB" dirty="0">
                <a:latin typeface="Letter-join Plus 8" panose="02000505000000020003" pitchFamily="50" charset="0"/>
              </a:rPr>
              <a:t> </a:t>
            </a:r>
            <a:br>
              <a:rPr lang="en-GB" dirty="0">
                <a:latin typeface="Letter-join Plus 8" panose="02000505000000020003" pitchFamily="50" charset="0"/>
              </a:rPr>
            </a:br>
            <a:r>
              <a:rPr lang="en-GB" dirty="0" smtClean="0">
                <a:latin typeface="Letter-join Plus 8" panose="02000505000000020003" pitchFamily="50" charset="0"/>
              </a:rPr>
              <a:t>Tuesday </a:t>
            </a:r>
            <a:r>
              <a:rPr lang="en-GB" dirty="0">
                <a:latin typeface="Letter-join Plus 8" panose="02000505000000020003" pitchFamily="50" charset="0"/>
              </a:rPr>
              <a:t/>
            </a:r>
            <a:br>
              <a:rPr lang="en-GB" dirty="0">
                <a:latin typeface="Letter-join Plus 8" panose="02000505000000020003" pitchFamily="50" charset="0"/>
              </a:rPr>
            </a:br>
            <a:r>
              <a:rPr lang="en-GB" dirty="0" smtClean="0">
                <a:latin typeface="Letter-join Plus 8" panose="02000505000000020003" pitchFamily="50" charset="0"/>
              </a:rPr>
              <a:t>02.03.21</a:t>
            </a:r>
            <a:endParaRPr lang="en-GB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1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7C4126-3EEE-4733-B447-24A4B881EE34}"/>
              </a:ext>
            </a:extLst>
          </p:cNvPr>
          <p:cNvSpPr/>
          <p:nvPr/>
        </p:nvSpPr>
        <p:spPr>
          <a:xfrm>
            <a:off x="1007165" y="1459230"/>
            <a:ext cx="1017766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500" dirty="0">
                <a:latin typeface="Letter-join Plus 8" panose="02000505000000020003" pitchFamily="50" charset="0"/>
              </a:rPr>
              <a:t>Starter: (15 minutes)</a:t>
            </a:r>
            <a:br>
              <a:rPr lang="en-GB" sz="4500" dirty="0">
                <a:latin typeface="Letter-join Plus 8" panose="02000505000000020003" pitchFamily="50" charset="0"/>
              </a:rPr>
            </a:br>
            <a:r>
              <a:rPr lang="en-GB" sz="4500" dirty="0" err="1">
                <a:latin typeface="Letter-join Plus 8" panose="02000505000000020003" pitchFamily="50" charset="0"/>
              </a:rPr>
              <a:t>Timestable</a:t>
            </a:r>
            <a:r>
              <a:rPr lang="en-GB" sz="4500" dirty="0">
                <a:latin typeface="Letter-join Plus 8" panose="02000505000000020003" pitchFamily="50" charset="0"/>
              </a:rPr>
              <a:t> </a:t>
            </a:r>
            <a:r>
              <a:rPr lang="en-GB" sz="4500" dirty="0" err="1">
                <a:latin typeface="Letter-join Plus 8" panose="02000505000000020003" pitchFamily="50" charset="0"/>
              </a:rPr>
              <a:t>Rockstars</a:t>
            </a:r>
            <a:r>
              <a:rPr lang="en-GB" sz="4500" dirty="0">
                <a:latin typeface="Letter-join Plus 8" panose="02000505000000020003" pitchFamily="50" charset="0"/>
              </a:rPr>
              <a:t> </a:t>
            </a:r>
            <a:r>
              <a:rPr lang="en-GB" sz="3200" dirty="0">
                <a:latin typeface="Letter-join Plus 8" panose="02000505000000020003" pitchFamily="50" charset="0"/>
              </a:rPr>
              <a:t/>
            </a:r>
            <a:br>
              <a:rPr lang="en-GB" sz="3200" dirty="0">
                <a:latin typeface="Letter-join Plus 8" panose="02000505000000020003" pitchFamily="50" charset="0"/>
              </a:rPr>
            </a:br>
            <a:r>
              <a:rPr lang="en-GB" sz="3200" dirty="0">
                <a:latin typeface="Letter-join Plus 8" panose="02000505000000020003" pitchFamily="50" charset="0"/>
              </a:rPr>
              <a:t/>
            </a:r>
            <a:br>
              <a:rPr lang="en-GB" sz="3200" dirty="0">
                <a:latin typeface="Letter-join Plus 8" panose="02000505000000020003" pitchFamily="50" charset="0"/>
              </a:rPr>
            </a:br>
            <a:r>
              <a:rPr lang="en-GB" sz="3200" dirty="0">
                <a:latin typeface="Letter-join Plus 8" panose="02000505000000020003" pitchFamily="50" charset="0"/>
                <a:hlinkClick r:id="rId2"/>
              </a:rPr>
              <a:t>https://play.ttrockstars.com/auth/school/student</a:t>
            </a:r>
            <a:r>
              <a:rPr lang="en-GB" sz="3200" dirty="0">
                <a:latin typeface="Letter-join Plus 8" panose="02000505000000020003" pitchFamily="50" charset="0"/>
              </a:rPr>
              <a:t> </a:t>
            </a:r>
            <a:br>
              <a:rPr lang="en-GB" sz="3200" dirty="0">
                <a:latin typeface="Letter-join Plus 8" panose="02000505000000020003" pitchFamily="50" charset="0"/>
              </a:rPr>
            </a:br>
            <a:r>
              <a:rPr lang="en-GB" sz="3200" dirty="0">
                <a:latin typeface="Letter-join Plus 8" panose="02000505000000020003" pitchFamily="50" charset="0"/>
              </a:rPr>
              <a:t/>
            </a:r>
            <a:br>
              <a:rPr lang="en-GB" sz="3200" dirty="0">
                <a:latin typeface="Letter-join Plus 8" panose="02000505000000020003" pitchFamily="50" charset="0"/>
              </a:rPr>
            </a:br>
            <a:r>
              <a:rPr lang="en-GB" sz="3200" dirty="0">
                <a:latin typeface="Letter-join Plus 8" panose="02000505000000020003" pitchFamily="50" charset="0"/>
              </a:rPr>
              <a:t>If you need your log in details please email me r.metcalf@worthvalleyprimary.co.uk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1690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8788B-A189-4C45-9E00-FBB166283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sz="2200" u="sng" dirty="0">
                <a:latin typeface="Letter-join Plus 8" panose="02000505000000020003" pitchFamily="50" charset="0"/>
                <a:cs typeface="Leelawadee" panose="020B0502040204020203" pitchFamily="34" charset="-34"/>
              </a:rPr>
              <a:t>Can I distinguish between regular and irregular polygons based on reasoning about equal sides and angles</a:t>
            </a:r>
            <a:r>
              <a:rPr lang="en-GB" sz="2200" u="sng" dirty="0" smtClean="0">
                <a:latin typeface="Letter-join Plus 8" panose="02000505000000020003" pitchFamily="50" charset="0"/>
                <a:cs typeface="Leelawadee" panose="020B0502040204020203" pitchFamily="34" charset="-34"/>
              </a:rPr>
              <a:t>?</a:t>
            </a:r>
            <a:br>
              <a:rPr lang="en-GB" sz="2200" u="sng" dirty="0" smtClean="0">
                <a:latin typeface="Letter-join Plus 8" panose="02000505000000020003" pitchFamily="50" charset="0"/>
                <a:cs typeface="Leelawadee" panose="020B0502040204020203" pitchFamily="34" charset="-34"/>
              </a:rPr>
            </a:br>
            <a:r>
              <a:rPr lang="en-GB" sz="2200" u="sng" dirty="0">
                <a:latin typeface="Letter-join Plus 8" panose="02000505000000020003" pitchFamily="50" charset="0"/>
                <a:cs typeface="Leelawadee" panose="020B0502040204020203" pitchFamily="34" charset="-34"/>
              </a:rPr>
              <a:t>Can I identify horizontal and vertical lines and pairs of perpendicular and parallel lines</a:t>
            </a:r>
            <a:r>
              <a:rPr lang="en-GB" sz="2200" u="sng" dirty="0" smtClean="0">
                <a:latin typeface="Letter-join Plus 8" panose="02000505000000020003" pitchFamily="50" charset="0"/>
                <a:cs typeface="Leelawadee" panose="020B0502040204020203" pitchFamily="34" charset="-34"/>
              </a:rPr>
              <a:t>?</a:t>
            </a:r>
            <a:r>
              <a:rPr lang="en-GB" sz="2200" dirty="0" smtClean="0">
                <a:latin typeface="Letter-join Plus 8" panose="02000505000000020003" pitchFamily="50" charset="0"/>
                <a:cs typeface="Leelawadee" panose="020B0502040204020203" pitchFamily="34" charset="-34"/>
              </a:rPr>
              <a:t> </a:t>
            </a:r>
            <a:r>
              <a:rPr lang="en-GB" dirty="0"/>
              <a:t/>
            </a:r>
            <a:br>
              <a:rPr lang="en-GB" dirty="0"/>
            </a:br>
            <a:endParaRPr lang="en-GB" sz="2000" dirty="0">
              <a:latin typeface="Letter-join Plus 8" panose="02000505000000020003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E4694-868E-4896-9D3A-27E70999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466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Letter-join Plus 8" panose="02000505000000020003" pitchFamily="50" charset="0"/>
              </a:rPr>
              <a:t>Today, we are looking </a:t>
            </a:r>
            <a:r>
              <a:rPr lang="en-GB" dirty="0" smtClean="0">
                <a:latin typeface="Letter-join Plus 8" panose="02000505000000020003" pitchFamily="50" charset="0"/>
              </a:rPr>
              <a:t>different line and regular and irregular polygons. </a:t>
            </a:r>
            <a:endParaRPr lang="en-GB" dirty="0" smtClean="0">
              <a:latin typeface="Letter-join Plus 8" panose="02000505000000020003" pitchFamily="50" charset="0"/>
            </a:endParaRPr>
          </a:p>
          <a:p>
            <a:endParaRPr lang="en-GB" dirty="0">
              <a:latin typeface="Letter-join Plus 8" panose="02000505000000020003" pitchFamily="50" charset="0"/>
            </a:endParaRPr>
          </a:p>
          <a:p>
            <a:endParaRPr lang="en-GB" dirty="0" smtClean="0">
              <a:latin typeface="Letter-join Plus 8" panose="02000505000000020003" pitchFamily="50" charset="0"/>
            </a:endParaRPr>
          </a:p>
          <a:p>
            <a:r>
              <a:rPr lang="en-GB" dirty="0" smtClean="0">
                <a:latin typeface="Letter-join Plus 8" panose="02000505000000020003" pitchFamily="50" charset="0"/>
              </a:rPr>
              <a:t>Group 1</a:t>
            </a:r>
            <a:r>
              <a:rPr lang="en-GB" dirty="0" smtClean="0">
                <a:latin typeface="Letter-join Plus 8" panose="02000505000000020003" pitchFamily="50" charset="0"/>
              </a:rPr>
              <a:t>: Look at slide 4 and 5 and complete the worksheet on </a:t>
            </a:r>
            <a:r>
              <a:rPr lang="en-GB" smtClean="0">
                <a:latin typeface="Letter-join Plus 8" panose="02000505000000020003" pitchFamily="50" charset="0"/>
              </a:rPr>
              <a:t>purplemash</a:t>
            </a:r>
            <a:endParaRPr lang="en-GB" dirty="0">
              <a:latin typeface="Letter-join Plus 8" panose="02000505000000020003" pitchFamily="50" charset="0"/>
            </a:endParaRPr>
          </a:p>
          <a:p>
            <a:r>
              <a:rPr lang="en-GB" dirty="0" smtClean="0">
                <a:latin typeface="Letter-join Plus 8" panose="02000505000000020003" pitchFamily="50" charset="0"/>
              </a:rPr>
              <a:t>Group </a:t>
            </a:r>
            <a:r>
              <a:rPr lang="en-GB" dirty="0" smtClean="0">
                <a:latin typeface="Letter-join Plus 8" panose="02000505000000020003" pitchFamily="50" charset="0"/>
              </a:rPr>
              <a:t>2 &amp; 3 </a:t>
            </a:r>
            <a:r>
              <a:rPr lang="en-GB" dirty="0" smtClean="0">
                <a:latin typeface="Letter-join Plus 8" panose="02000505000000020003" pitchFamily="50" charset="0"/>
              </a:rPr>
              <a:t>– </a:t>
            </a:r>
            <a:r>
              <a:rPr lang="en-GB" dirty="0">
                <a:latin typeface="Letter-join Plus 8" panose="02000505000000020003" pitchFamily="50" charset="0"/>
                <a:hlinkClick r:id="rId2"/>
              </a:rPr>
              <a:t>https://</a:t>
            </a:r>
            <a:r>
              <a:rPr lang="en-GB" dirty="0" smtClean="0">
                <a:latin typeface="Letter-join Plus 8" panose="02000505000000020003" pitchFamily="50" charset="0"/>
                <a:hlinkClick r:id="rId2"/>
              </a:rPr>
              <a:t>classroom.thenational.academy/lessons/to-revise-parallel-and-perpendicular-lines-65hker</a:t>
            </a:r>
            <a:r>
              <a:rPr lang="en-GB" dirty="0" smtClean="0">
                <a:latin typeface="Letter-join Plus 8" panose="02000505000000020003" pitchFamily="50" charset="0"/>
              </a:rPr>
              <a:t> watch the video, then complete the worksheet on </a:t>
            </a:r>
            <a:r>
              <a:rPr lang="en-GB" dirty="0" err="1" smtClean="0">
                <a:latin typeface="Letter-join Plus 8" panose="02000505000000020003" pitchFamily="50" charset="0"/>
              </a:rPr>
              <a:t>purplemash</a:t>
            </a:r>
            <a:r>
              <a:rPr lang="en-GB" dirty="0" smtClean="0">
                <a:latin typeface="Letter-join Plus 8" panose="02000505000000020003" pitchFamily="50" charset="0"/>
              </a:rPr>
              <a:t> </a:t>
            </a:r>
            <a:endParaRPr lang="en-GB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3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3548063" y="1989138"/>
          <a:ext cx="5022850" cy="324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406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Regular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04" marB="4570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Irregular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04" marB="4570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785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1" marR="91441" marT="45704" marB="4570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1" marR="91441" marT="45704" marB="4570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4445001" y="1257300"/>
            <a:ext cx="3292475" cy="431800"/>
          </a:xfrm>
          <a:prstGeom prst="roundRect">
            <a:avLst>
              <a:gd name="adj" fmla="val 19591"/>
            </a:avLst>
          </a:prstGeom>
          <a:solidFill>
            <a:srgbClr val="B7B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Sort the polygons.</a:t>
            </a:r>
          </a:p>
        </p:txBody>
      </p:sp>
      <p:sp>
        <p:nvSpPr>
          <p:cNvPr id="11267" name="Title 20"/>
          <p:cNvSpPr>
            <a:spLocks noGrp="1"/>
          </p:cNvSpPr>
          <p:nvPr>
            <p:ph type="title"/>
          </p:nvPr>
        </p:nvSpPr>
        <p:spPr>
          <a:xfrm>
            <a:off x="1695451" y="479426"/>
            <a:ext cx="8791575" cy="9937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>
                <a:cs typeface="Twinkl"/>
              </a:rPr>
              <a:t>Regular or Irregular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128126" y="5897564"/>
            <a:ext cx="1012825" cy="44767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/>
              <a:t>Show </a:t>
            </a:r>
          </a:p>
          <a:p>
            <a:pPr algn="ctr">
              <a:defRPr/>
            </a:pPr>
            <a:r>
              <a:rPr lang="en-GB" sz="1400" dirty="0"/>
              <a:t>Answers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128126" y="5897564"/>
            <a:ext cx="1012825" cy="447675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/>
              <a:t>Hide</a:t>
            </a:r>
          </a:p>
          <a:p>
            <a:pPr algn="ctr">
              <a:defRPr/>
            </a:pPr>
            <a:r>
              <a:rPr lang="en-GB" sz="1400" dirty="0"/>
              <a:t>Answers</a:t>
            </a:r>
          </a:p>
        </p:txBody>
      </p:sp>
      <p:sp>
        <p:nvSpPr>
          <p:cNvPr id="2" name="Regular Pentagon 1"/>
          <p:cNvSpPr/>
          <p:nvPr/>
        </p:nvSpPr>
        <p:spPr>
          <a:xfrm>
            <a:off x="9166225" y="3495676"/>
            <a:ext cx="782638" cy="746125"/>
          </a:xfrm>
          <a:prstGeom prst="pentagon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Diamond 2"/>
          <p:cNvSpPr/>
          <p:nvPr/>
        </p:nvSpPr>
        <p:spPr>
          <a:xfrm>
            <a:off x="8328025" y="617538"/>
            <a:ext cx="742950" cy="742950"/>
          </a:xfrm>
          <a:prstGeom prst="diamond">
            <a:avLst/>
          </a:prstGeom>
          <a:solidFill>
            <a:srgbClr val="8BD8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Hexagon 4"/>
          <p:cNvSpPr/>
          <p:nvPr/>
        </p:nvSpPr>
        <p:spPr>
          <a:xfrm>
            <a:off x="8151813" y="5510214"/>
            <a:ext cx="855662" cy="738187"/>
          </a:xfrm>
          <a:prstGeom prst="hexagon">
            <a:avLst>
              <a:gd name="adj" fmla="val 29789"/>
              <a:gd name="vf" fmla="val 115470"/>
            </a:avLst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Octagon 7"/>
          <p:cNvSpPr/>
          <p:nvPr/>
        </p:nvSpPr>
        <p:spPr>
          <a:xfrm>
            <a:off x="2105025" y="3554414"/>
            <a:ext cx="744538" cy="746125"/>
          </a:xfrm>
          <a:prstGeom prst="octagon">
            <a:avLst/>
          </a:prstGeom>
          <a:solidFill>
            <a:srgbClr val="CC00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Decagon 10"/>
          <p:cNvSpPr/>
          <p:nvPr/>
        </p:nvSpPr>
        <p:spPr>
          <a:xfrm>
            <a:off x="2057401" y="1573214"/>
            <a:ext cx="746125" cy="746125"/>
          </a:xfrm>
          <a:prstGeom prst="decagon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154238" y="5484813"/>
            <a:ext cx="742950" cy="742950"/>
          </a:xfrm>
          <a:prstGeom prst="rect">
            <a:avLst/>
          </a:prstGeom>
          <a:solidFill>
            <a:srgbClr val="0066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Isosceles Triangle 13"/>
          <p:cNvSpPr/>
          <p:nvPr/>
        </p:nvSpPr>
        <p:spPr>
          <a:xfrm>
            <a:off x="2105026" y="4513264"/>
            <a:ext cx="835025" cy="720725"/>
          </a:xfrm>
          <a:prstGeom prst="triangle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2057401" y="614363"/>
            <a:ext cx="828675" cy="723900"/>
          </a:xfrm>
          <a:custGeom>
            <a:avLst/>
            <a:gdLst>
              <a:gd name="connsiteX0" fmla="*/ 341832 w 940037"/>
              <a:gd name="connsiteY0" fmla="*/ 0 h 820396"/>
              <a:gd name="connsiteX1" fmla="*/ 0 w 940037"/>
              <a:gd name="connsiteY1" fmla="*/ 820396 h 820396"/>
              <a:gd name="connsiteX2" fmla="*/ 940037 w 940037"/>
              <a:gd name="connsiteY2" fmla="*/ 615297 h 820396"/>
              <a:gd name="connsiteX3" fmla="*/ 341832 w 940037"/>
              <a:gd name="connsiteY3" fmla="*/ 0 h 820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037" h="820396">
                <a:moveTo>
                  <a:pt x="341832" y="0"/>
                </a:moveTo>
                <a:lnTo>
                  <a:pt x="0" y="820396"/>
                </a:lnTo>
                <a:lnTo>
                  <a:pt x="940037" y="615297"/>
                </a:lnTo>
                <a:lnTo>
                  <a:pt x="341832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9337676" y="641350"/>
            <a:ext cx="631825" cy="700088"/>
          </a:xfrm>
          <a:custGeom>
            <a:avLst/>
            <a:gdLst>
              <a:gd name="connsiteX0" fmla="*/ 85458 w 717847"/>
              <a:gd name="connsiteY0" fmla="*/ 59821 h 794759"/>
              <a:gd name="connsiteX1" fmla="*/ 0 w 717847"/>
              <a:gd name="connsiteY1" fmla="*/ 794759 h 794759"/>
              <a:gd name="connsiteX2" fmla="*/ 717847 w 717847"/>
              <a:gd name="connsiteY2" fmla="*/ 640935 h 794759"/>
              <a:gd name="connsiteX3" fmla="*/ 692210 w 717847"/>
              <a:gd name="connsiteY3" fmla="*/ 0 h 794759"/>
              <a:gd name="connsiteX4" fmla="*/ 85458 w 717847"/>
              <a:gd name="connsiteY4" fmla="*/ 59821 h 794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7847" h="794759">
                <a:moveTo>
                  <a:pt x="85458" y="59821"/>
                </a:moveTo>
                <a:lnTo>
                  <a:pt x="0" y="794759"/>
                </a:lnTo>
                <a:lnTo>
                  <a:pt x="717847" y="640935"/>
                </a:lnTo>
                <a:lnTo>
                  <a:pt x="692210" y="0"/>
                </a:lnTo>
                <a:lnTo>
                  <a:pt x="85458" y="59821"/>
                </a:lnTo>
                <a:close/>
              </a:path>
            </a:pathLst>
          </a:cu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3163889" y="573089"/>
            <a:ext cx="623887" cy="688975"/>
          </a:xfrm>
          <a:custGeom>
            <a:avLst/>
            <a:gdLst>
              <a:gd name="connsiteX0" fmla="*/ 0 w 709301"/>
              <a:gd name="connsiteY0" fmla="*/ 350377 h 1059678"/>
              <a:gd name="connsiteX1" fmla="*/ 0 w 709301"/>
              <a:gd name="connsiteY1" fmla="*/ 1059678 h 1059678"/>
              <a:gd name="connsiteX2" fmla="*/ 709301 w 709301"/>
              <a:gd name="connsiteY2" fmla="*/ 1051133 h 1059678"/>
              <a:gd name="connsiteX3" fmla="*/ 700755 w 709301"/>
              <a:gd name="connsiteY3" fmla="*/ 376015 h 1059678"/>
              <a:gd name="connsiteX4" fmla="*/ 316195 w 709301"/>
              <a:gd name="connsiteY4" fmla="*/ 0 h 1059678"/>
              <a:gd name="connsiteX5" fmla="*/ 0 w 709301"/>
              <a:gd name="connsiteY5" fmla="*/ 350377 h 105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301" h="1059678">
                <a:moveTo>
                  <a:pt x="0" y="350377"/>
                </a:moveTo>
                <a:lnTo>
                  <a:pt x="0" y="1059678"/>
                </a:lnTo>
                <a:lnTo>
                  <a:pt x="709301" y="1051133"/>
                </a:lnTo>
                <a:lnTo>
                  <a:pt x="700755" y="376015"/>
                </a:lnTo>
                <a:lnTo>
                  <a:pt x="316195" y="0"/>
                </a:lnTo>
                <a:lnTo>
                  <a:pt x="0" y="350377"/>
                </a:lnTo>
                <a:close/>
              </a:path>
            </a:pathLst>
          </a:cu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Right Arrow 20"/>
          <p:cNvSpPr/>
          <p:nvPr/>
        </p:nvSpPr>
        <p:spPr>
          <a:xfrm>
            <a:off x="9302750" y="1543050"/>
            <a:ext cx="693738" cy="719138"/>
          </a:xfrm>
          <a:prstGeom prst="rightArrow">
            <a:avLst/>
          </a:prstGeom>
          <a:solidFill>
            <a:srgbClr val="CC00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2" name="Freeform 21"/>
          <p:cNvSpPr/>
          <p:nvPr/>
        </p:nvSpPr>
        <p:spPr>
          <a:xfrm rot="18147614">
            <a:off x="8980488" y="4835525"/>
            <a:ext cx="1054100" cy="520700"/>
          </a:xfrm>
          <a:custGeom>
            <a:avLst/>
            <a:gdLst>
              <a:gd name="connsiteX0" fmla="*/ 119641 w 846033"/>
              <a:gd name="connsiteY0" fmla="*/ 0 h 828942"/>
              <a:gd name="connsiteX1" fmla="*/ 0 w 846033"/>
              <a:gd name="connsiteY1" fmla="*/ 230737 h 828942"/>
              <a:gd name="connsiteX2" fmla="*/ 85457 w 846033"/>
              <a:gd name="connsiteY2" fmla="*/ 828942 h 828942"/>
              <a:gd name="connsiteX3" fmla="*/ 846033 w 846033"/>
              <a:gd name="connsiteY3" fmla="*/ 777668 h 828942"/>
              <a:gd name="connsiteX4" fmla="*/ 837487 w 846033"/>
              <a:gd name="connsiteY4" fmla="*/ 358924 h 828942"/>
              <a:gd name="connsiteX5" fmla="*/ 299102 w 846033"/>
              <a:gd name="connsiteY5" fmla="*/ 444382 h 828942"/>
              <a:gd name="connsiteX6" fmla="*/ 119641 w 846033"/>
              <a:gd name="connsiteY6" fmla="*/ 0 h 828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6033" h="828942">
                <a:moveTo>
                  <a:pt x="119641" y="0"/>
                </a:moveTo>
                <a:lnTo>
                  <a:pt x="0" y="230737"/>
                </a:lnTo>
                <a:lnTo>
                  <a:pt x="85457" y="828942"/>
                </a:lnTo>
                <a:lnTo>
                  <a:pt x="846033" y="777668"/>
                </a:lnTo>
                <a:lnTo>
                  <a:pt x="837487" y="358924"/>
                </a:lnTo>
                <a:lnTo>
                  <a:pt x="299102" y="444382"/>
                </a:lnTo>
                <a:lnTo>
                  <a:pt x="119641" y="0"/>
                </a:lnTo>
                <a:close/>
              </a:path>
            </a:pathLst>
          </a:cu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2016125" y="2546351"/>
            <a:ext cx="865188" cy="785813"/>
          </a:xfrm>
          <a:custGeom>
            <a:avLst/>
            <a:gdLst>
              <a:gd name="connsiteX0" fmla="*/ 401652 w 1495514"/>
              <a:gd name="connsiteY0" fmla="*/ 0 h 1358781"/>
              <a:gd name="connsiteX1" fmla="*/ 0 w 1495514"/>
              <a:gd name="connsiteY1" fmla="*/ 461472 h 1358781"/>
              <a:gd name="connsiteX2" fmla="*/ 435836 w 1495514"/>
              <a:gd name="connsiteY2" fmla="*/ 1358781 h 1358781"/>
              <a:gd name="connsiteX3" fmla="*/ 1495514 w 1495514"/>
              <a:gd name="connsiteY3" fmla="*/ 897308 h 1358781"/>
              <a:gd name="connsiteX4" fmla="*/ 1162228 w 1495514"/>
              <a:gd name="connsiteY4" fmla="*/ 282011 h 1358781"/>
              <a:gd name="connsiteX5" fmla="*/ 811851 w 1495514"/>
              <a:gd name="connsiteY5" fmla="*/ 649480 h 1358781"/>
              <a:gd name="connsiteX6" fmla="*/ 555477 w 1495514"/>
              <a:gd name="connsiteY6" fmla="*/ 444381 h 1358781"/>
              <a:gd name="connsiteX7" fmla="*/ 1051133 w 1495514"/>
              <a:gd name="connsiteY7" fmla="*/ 230736 h 1358781"/>
              <a:gd name="connsiteX8" fmla="*/ 401652 w 1495514"/>
              <a:gd name="connsiteY8" fmla="*/ 0 h 135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5514" h="1358781">
                <a:moveTo>
                  <a:pt x="401652" y="0"/>
                </a:moveTo>
                <a:lnTo>
                  <a:pt x="0" y="461472"/>
                </a:lnTo>
                <a:lnTo>
                  <a:pt x="435836" y="1358781"/>
                </a:lnTo>
                <a:lnTo>
                  <a:pt x="1495514" y="897308"/>
                </a:lnTo>
                <a:lnTo>
                  <a:pt x="1162228" y="282011"/>
                </a:lnTo>
                <a:lnTo>
                  <a:pt x="811851" y="649480"/>
                </a:lnTo>
                <a:lnTo>
                  <a:pt x="555477" y="444381"/>
                </a:lnTo>
                <a:lnTo>
                  <a:pt x="1051133" y="230736"/>
                </a:lnTo>
                <a:lnTo>
                  <a:pt x="401652" y="0"/>
                </a:lnTo>
                <a:close/>
              </a:path>
            </a:pathLst>
          </a:custGeom>
          <a:solidFill>
            <a:srgbClr val="8BD8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9123364" y="2474914"/>
            <a:ext cx="820737" cy="803275"/>
          </a:xfrm>
          <a:custGeom>
            <a:avLst/>
            <a:gdLst>
              <a:gd name="connsiteX0" fmla="*/ 581114 w 1555334"/>
              <a:gd name="connsiteY0" fmla="*/ 0 h 1521151"/>
              <a:gd name="connsiteX1" fmla="*/ 119641 w 1555334"/>
              <a:gd name="connsiteY1" fmla="*/ 478564 h 1521151"/>
              <a:gd name="connsiteX2" fmla="*/ 0 w 1555334"/>
              <a:gd name="connsiteY2" fmla="*/ 1068224 h 1521151"/>
              <a:gd name="connsiteX3" fmla="*/ 649480 w 1555334"/>
              <a:gd name="connsiteY3" fmla="*/ 1521151 h 1521151"/>
              <a:gd name="connsiteX4" fmla="*/ 1555334 w 1555334"/>
              <a:gd name="connsiteY4" fmla="*/ 1273323 h 1521151"/>
              <a:gd name="connsiteX5" fmla="*/ 1538243 w 1555334"/>
              <a:gd name="connsiteY5" fmla="*/ 598205 h 1521151"/>
              <a:gd name="connsiteX6" fmla="*/ 1333144 w 1555334"/>
              <a:gd name="connsiteY6" fmla="*/ 324740 h 1521151"/>
              <a:gd name="connsiteX7" fmla="*/ 940037 w 1555334"/>
              <a:gd name="connsiteY7" fmla="*/ 205099 h 1521151"/>
              <a:gd name="connsiteX8" fmla="*/ 581114 w 1555334"/>
              <a:gd name="connsiteY8" fmla="*/ 0 h 1521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5334" h="1521151">
                <a:moveTo>
                  <a:pt x="581114" y="0"/>
                </a:moveTo>
                <a:lnTo>
                  <a:pt x="119641" y="478564"/>
                </a:lnTo>
                <a:lnTo>
                  <a:pt x="0" y="1068224"/>
                </a:lnTo>
                <a:lnTo>
                  <a:pt x="649480" y="1521151"/>
                </a:lnTo>
                <a:lnTo>
                  <a:pt x="1555334" y="1273323"/>
                </a:lnTo>
                <a:lnTo>
                  <a:pt x="1538243" y="598205"/>
                </a:lnTo>
                <a:lnTo>
                  <a:pt x="1333144" y="324740"/>
                </a:lnTo>
                <a:lnTo>
                  <a:pt x="940037" y="205099"/>
                </a:lnTo>
                <a:lnTo>
                  <a:pt x="581114" y="0"/>
                </a:lnTo>
                <a:close/>
              </a:path>
            </a:pathLst>
          </a:custGeom>
          <a:solidFill>
            <a:srgbClr val="0066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27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3.7037E-6 L 0.32673 0.26875 " pathEditMode="relative" rAng="0" ptsTypes="AA">
                                      <p:cBhvr>
                                        <p:cTn id="1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37" y="1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4.16667E-6 -1.11111E-6 L 0.52534 0.2713 " pathEditMode="relative" rAng="0" ptsTypes="AA">
                                      <p:cBhvr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67" y="1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94444E-6 3.7037E-6 L 0.19809 0.12939 " pathEditMode="relative" rAng="0" ptsTypes="AA">
                                      <p:cBhvr>
                                        <p:cTn id="1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66667E-6 -2.22222E-6 L 0.61493 -0.01528 " pathEditMode="relative" rAng="0" ptsTypes="AA">
                                      <p:cBhvr>
                                        <p:cTn id="1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47" y="-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33333E-6 4.81481E-6 L 0.33142 -0.1595 " pathEditMode="relative" rAng="0" ptsTypes="AA">
                                      <p:cBhvr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63" y="-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38889E-6 1.85185E-6 L 0.17309 -0.16991 " pathEditMode="relative" rAng="0" ptsTypes="AA">
                                      <p:cBhvr>
                                        <p:cTn id="25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46" y="-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38889E-6 4.81481E-6 L 0.16996 -0.16227 " pathEditMode="relative" rAng="0" ptsTypes="AA">
                                      <p:cBhvr>
                                        <p:cTn id="2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90" y="-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2.22222E-6 -2.96296E-6 L -0.33559 0.38704 " pathEditMode="relative" rAng="0" ptsTypes="AA">
                                      <p:cBhvr>
                                        <p:cTn id="31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88" y="1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104 0.00278 L -0.34392 0.39491 " pathEditMode="relative" rAng="0" ptsTypes="AA">
                                      <p:cBhvr>
                                        <p:cTn id="34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57" y="1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66667E-6 -4.81481E-6 L -0.26423 0.32709 " pathEditMode="relative" rAng="0" ptsTypes="AA">
                                      <p:cBhvr>
                                        <p:cTn id="3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12" y="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4.44444E-6 L -0.17205 0.1375 " pathEditMode="relative" rAng="0" ptsTypes="AA">
                                      <p:cBhvr>
                                        <p:cTn id="40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11" y="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2.22222E-6 -3.7037E-7 L -0.4401 0.125 " pathEditMode="relative" rAng="0" ptsTypes="AA">
                                      <p:cBhvr>
                                        <p:cTn id="43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14" y="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2.77778E-7 -4.07407E-6 L -0.16181 -0.06365 " pathEditMode="relative" rAng="0" ptsTypes="AA">
                                      <p:cBhvr>
                                        <p:cTn id="46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90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8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22222E-6 4.07407E-6 L -0.38837 -0.25533 " pathEditMode="relative" rAng="0" ptsTypes="AA">
                                      <p:cBhvr>
                                        <p:cTn id="4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27" y="-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673 0.26875 L -1.94444E-6 -3.33333E-6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24" y="-13472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534 0.2713 L 2.5E-6 3.7037E-7 " pathEditMode="relative" rAng="0" ptsTypes="AA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15" y="-13588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809 0.12939 L -3.14419E-18 3.7037E-6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61" y="-6157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93 -0.01528 L 1.94444E-6 1.11111E-6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64" y="648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142 -0.1595 L 2.22222E-6 -1.85185E-6 " pathEditMode="relative" rAng="0" ptsTypes="AA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49" y="787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09 -0.16991 L 5E-6 -1.48148E-6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46" y="858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96 -0.16227 L 5E-6 -3.7037E-6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7" y="8403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559 0.38704 L 2.77778E-6 -4.44444E-6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-19352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392 0.39491 L 4.72222E-6 2.96296E-6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70" y="-19815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423 0.32709 L 3.05556E-6 7.40741E-7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64" y="-16319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205 0.1375 L 3.61111E-6 -3.7037E-6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42" y="-7037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1 0.125 L -4.16667E-6 2.96296E-6 " pathEditMode="relative" rAng="0" ptsTypes="AA">
                                      <p:cBhvr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62" y="-6366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181 -0.06365 L -4.72222E-6 -2.59259E-6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25" y="317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837 -0.25533 L 2.77778E-7 -3.7037E-6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75" y="1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" grpId="0" animBg="1"/>
      <p:bldP spid="2" grpId="1" animBg="1"/>
      <p:bldP spid="3" grpId="0" animBg="1"/>
      <p:bldP spid="3" grpId="1" animBg="1"/>
      <p:bldP spid="5" grpId="0" animBg="1"/>
      <p:bldP spid="5" grpId="1" animBg="1"/>
      <p:bldP spid="8" grpId="0" animBg="1"/>
      <p:bldP spid="8" grpId="1" animBg="1"/>
      <p:bldP spid="13" grpId="0" animBg="1"/>
      <p:bldP spid="13" grpId="1" animBg="1"/>
      <p:bldP spid="14" grpId="0" animBg="1"/>
      <p:bldP spid="14" grpId="1" animBg="1"/>
      <p:bldP spid="21" grpId="0" animBg="1"/>
      <p:bldP spid="2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2085976" y="1473201"/>
            <a:ext cx="4778375" cy="430213"/>
          </a:xfrm>
          <a:prstGeom prst="roundRect">
            <a:avLst>
              <a:gd name="adj" fmla="val 19591"/>
            </a:avLst>
          </a:prstGeom>
          <a:solidFill>
            <a:srgbClr val="B7B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dirty="0">
                <a:solidFill>
                  <a:schemeClr val="tx1"/>
                </a:solidFill>
              </a:rPr>
              <a:t>Explain why this shape is a regular polygon.</a:t>
            </a:r>
          </a:p>
        </p:txBody>
      </p:sp>
      <p:sp>
        <p:nvSpPr>
          <p:cNvPr id="11267" name="Title 20"/>
          <p:cNvSpPr>
            <a:spLocks noGrp="1"/>
          </p:cNvSpPr>
          <p:nvPr>
            <p:ph type="title"/>
          </p:nvPr>
        </p:nvSpPr>
        <p:spPr>
          <a:xfrm>
            <a:off x="1695451" y="479426"/>
            <a:ext cx="8791575" cy="9937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>
                <a:cs typeface="Twinkl"/>
              </a:rPr>
              <a:t>Regular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128126" y="5897564"/>
            <a:ext cx="1012825" cy="44767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/>
              <a:t>Show </a:t>
            </a:r>
          </a:p>
          <a:p>
            <a:pPr algn="ctr">
              <a:defRPr/>
            </a:pPr>
            <a:r>
              <a:rPr lang="en-GB" sz="1400" dirty="0"/>
              <a:t>Answers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128126" y="5897564"/>
            <a:ext cx="1012825" cy="447675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/>
              <a:t>Hide</a:t>
            </a:r>
          </a:p>
          <a:p>
            <a:pPr algn="ctr">
              <a:defRPr/>
            </a:pPr>
            <a:r>
              <a:rPr lang="en-GB" sz="1400" dirty="0"/>
              <a:t>Answers</a:t>
            </a:r>
          </a:p>
        </p:txBody>
      </p:sp>
      <p:sp>
        <p:nvSpPr>
          <p:cNvPr id="25" name="Hexagon 24"/>
          <p:cNvSpPr/>
          <p:nvPr/>
        </p:nvSpPr>
        <p:spPr>
          <a:xfrm>
            <a:off x="3919538" y="2187575"/>
            <a:ext cx="4343400" cy="3640138"/>
          </a:xfrm>
          <a:prstGeom prst="hexagon">
            <a:avLst>
              <a:gd name="adj" fmla="val 26877"/>
              <a:gd name="vf" fmla="val 115470"/>
            </a:avLst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6" name="Hexagon 25"/>
          <p:cNvSpPr/>
          <p:nvPr/>
        </p:nvSpPr>
        <p:spPr>
          <a:xfrm>
            <a:off x="3919538" y="2187575"/>
            <a:ext cx="4343400" cy="3640138"/>
          </a:xfrm>
          <a:prstGeom prst="hexagon">
            <a:avLst>
              <a:gd name="adj" fmla="val 26877"/>
              <a:gd name="vf" fmla="val 115470"/>
            </a:avLst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>
                <a:solidFill>
                  <a:schemeClr val="tx1"/>
                </a:solidFill>
              </a:rPr>
              <a:t>All the sides have an equal length.</a:t>
            </a:r>
          </a:p>
          <a:p>
            <a:pPr algn="ctr">
              <a:defRPr/>
            </a:pPr>
            <a:r>
              <a:rPr lang="en-GB" sz="2800" dirty="0">
                <a:solidFill>
                  <a:schemeClr val="tx1"/>
                </a:solidFill>
              </a:rPr>
              <a:t>All the internal angles are equal.</a:t>
            </a:r>
          </a:p>
        </p:txBody>
      </p:sp>
    </p:spTree>
    <p:extLst>
      <p:ext uri="{BB962C8B-B14F-4D97-AF65-F5344CB8AC3E}">
        <p14:creationId xmlns:p14="http://schemas.microsoft.com/office/powerpoint/2010/main" val="2601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6" grpId="0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114</Words>
  <Application>Microsoft Office PowerPoint</Application>
  <PresentationFormat>Widescreen</PresentationFormat>
  <Paragraphs>26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Leelawadee</vt:lpstr>
      <vt:lpstr>Letter-join Plus 8</vt:lpstr>
      <vt:lpstr>Twinkl</vt:lpstr>
      <vt:lpstr>Office Theme</vt:lpstr>
      <vt:lpstr>Mathematics  Tuesday  02.03.21</vt:lpstr>
      <vt:lpstr>PowerPoint Presentation</vt:lpstr>
      <vt:lpstr>Can I distinguish between regular and irregular polygons based on reasoning about equal sides and angles? Can I identify horizontal and vertical lines and pairs of perpendicular and parallel lines?  </vt:lpstr>
      <vt:lpstr>Regular or Irregular</vt:lpstr>
      <vt:lpstr>Regular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  Monday  11.01.21</dc:title>
  <dc:creator>r.Metcalf@wvdomain.local</dc:creator>
  <cp:lastModifiedBy>r.Metcalf</cp:lastModifiedBy>
  <cp:revision>42</cp:revision>
  <dcterms:created xsi:type="dcterms:W3CDTF">2021-01-08T09:16:46Z</dcterms:created>
  <dcterms:modified xsi:type="dcterms:W3CDTF">2021-03-01T21:09:04Z</dcterms:modified>
</cp:coreProperties>
</file>