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 Medium" panose="020B0604020202020204" charset="0"/>
      <p:regular r:id="rId19"/>
      <p:bold r:id="rId20"/>
      <p:italic r:id="rId21"/>
      <p:boldItalic r:id="rId22"/>
    </p:embeddedFont>
    <p:embeddedFont>
      <p:font typeface="Montserrat" panose="020B0604020202020204" charset="0"/>
      <p:regular r:id="rId23"/>
      <p:bold r:id="rId24"/>
      <p:italic r:id="rId25"/>
      <p:boldItalic r:id="rId26"/>
    </p:embeddedFont>
    <p:embeddedFont>
      <p:font typeface="Montserrat SemiBold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88D997-E4F4-4DCA-8EA8-3454311D798B}">
  <a:tblStyle styleId="{6E88D997-E4F4-4DCA-8EA8-3454311D79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c910b2397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c910b2397_2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8c910b2397_2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c910b239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c910b2397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8c910b2397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c910b239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c910b2397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8c910b2397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c910b2397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c910b2397_2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8c910b2397_2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c910b239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c910b2397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8c910b2397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c910b2397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c910b2397_2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8c910b2397_2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c910b239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c910b2397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8c910b2397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marL="914400" lvl="1" indent="-4318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lang="en-GB" sz="2933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6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lang="en-GB" sz="10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lang="en-GB" sz="2933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7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lang="en-GB" sz="10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 2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lang="en-GB" sz="2933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8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lang="en-GB" sz="10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 3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lang="en-GB" sz="2933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9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lang="en-GB" sz="10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marL="2743200" lvl="5" indent="-381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marL="3200400" lvl="6" indent="-355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marL="2743200" lvl="5" indent="-381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marL="3200400" lvl="6" indent="-355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title" idx="3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tting tasks">
  <p:cSld name="Setting task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ubTitle" idx="2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3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ubTitle" idx="4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5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ubTitle" idx="6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ubTitle" idx="7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choice options">
  <p:cSld name="Multiple choice option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ubTitle" idx="1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ubTitle" idx="3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4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ubTitle" idx="5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6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ubTitle" idx="7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8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marL="2743200" lvl="5" indent="-381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marL="3200400" lvl="6" indent="-355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sz="5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sz="5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sz="5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sz="5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sz="5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sz="5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sz="5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sz="5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31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31800" algn="l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06400" algn="l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06400" algn="l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810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30200" algn="l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sz="1067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2">
            <a:alphaModFix/>
          </a:blip>
          <a:srcRect l="9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sldNum" idx="12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170" name="Google Shape;170;p30"/>
          <p:cNvSpPr/>
          <p:nvPr/>
        </p:nvSpPr>
        <p:spPr>
          <a:xfrm>
            <a:off x="398272" y="226900"/>
            <a:ext cx="6084900" cy="8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will need…</a:t>
            </a:r>
            <a:endParaRPr sz="1400" b="0" i="0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0"/>
          <p:cNvSpPr txBox="1"/>
          <p:nvPr/>
        </p:nvSpPr>
        <p:spPr>
          <a:xfrm>
            <a:off x="611967" y="2103100"/>
            <a:ext cx="3447200" cy="6044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spcFirstLastPara="1" wrap="square" lIns="121900" tIns="1200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r>
              <a:rPr lang="en-GB" sz="23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Pencil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0"/>
          <p:cNvSpPr txBox="1"/>
          <p:nvPr/>
        </p:nvSpPr>
        <p:spPr>
          <a:xfrm>
            <a:off x="4372400" y="2103100"/>
            <a:ext cx="3447200" cy="6044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spcFirstLastPara="1" wrap="square" lIns="121900" tIns="1200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r>
              <a:rPr lang="en-GB" sz="23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Paper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0"/>
          <p:cNvSpPr txBox="1"/>
          <p:nvPr/>
        </p:nvSpPr>
        <p:spPr>
          <a:xfrm>
            <a:off x="8132833" y="2103100"/>
            <a:ext cx="3447200" cy="6044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spcFirstLastPara="1" wrap="square" lIns="121900" tIns="1200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r>
              <a:rPr lang="en-GB" sz="23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Scissors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2800" y="2939050"/>
            <a:ext cx="2253899" cy="243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7290" y="2876560"/>
            <a:ext cx="2557425" cy="25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>
            <a:spLocks noGrp="1"/>
          </p:cNvSpPr>
          <p:nvPr>
            <p:ph type="sldNum" idx="12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253" name="Google Shape;25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1275" y="449875"/>
            <a:ext cx="5428800" cy="47188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39"/>
          <p:cNvCxnSpPr/>
          <p:nvPr/>
        </p:nvCxnSpPr>
        <p:spPr>
          <a:xfrm>
            <a:off x="5979937" y="170215"/>
            <a:ext cx="66900" cy="5766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5" name="Google Shape;255;p39"/>
          <p:cNvCxnSpPr/>
          <p:nvPr/>
        </p:nvCxnSpPr>
        <p:spPr>
          <a:xfrm>
            <a:off x="2891925" y="1602950"/>
            <a:ext cx="5982300" cy="3768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6" name="Google Shape;256;p39"/>
          <p:cNvCxnSpPr/>
          <p:nvPr/>
        </p:nvCxnSpPr>
        <p:spPr>
          <a:xfrm flipH="1">
            <a:off x="3338175" y="1470750"/>
            <a:ext cx="6114300" cy="3718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 txBox="1">
            <a:spLocks noGrp="1"/>
          </p:cNvSpPr>
          <p:nvPr>
            <p:ph type="sldNum" idx="12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262" name="Google Shape;262;p40"/>
          <p:cNvSpPr/>
          <p:nvPr/>
        </p:nvSpPr>
        <p:spPr>
          <a:xfrm>
            <a:off x="237862" y="226900"/>
            <a:ext cx="12094274" cy="8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36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ndependent task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3" name="Google Shape;26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275" y="1107975"/>
            <a:ext cx="6914576" cy="399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0"/>
          <p:cNvSpPr txBox="1"/>
          <p:nvPr/>
        </p:nvSpPr>
        <p:spPr>
          <a:xfrm>
            <a:off x="7618175" y="819150"/>
            <a:ext cx="39825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For each shape can you tell me: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●"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What it is called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●"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How many sides it has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●"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How many vertices it has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●"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How many lines of symmetry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 txBox="1">
            <a:spLocks noGrp="1"/>
          </p:cNvSpPr>
          <p:nvPr>
            <p:ph type="sldNum" idx="12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279" name="Google Shape;279;p42"/>
          <p:cNvSpPr/>
          <p:nvPr/>
        </p:nvSpPr>
        <p:spPr>
          <a:xfrm>
            <a:off x="-5" y="0"/>
            <a:ext cx="4542900" cy="8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4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nswers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0" name="Google Shape;280;p42"/>
          <p:cNvGraphicFramePr/>
          <p:nvPr/>
        </p:nvGraphicFramePr>
        <p:xfrm>
          <a:off x="704625" y="706713"/>
          <a:ext cx="10981075" cy="5358850"/>
        </p:xfrm>
        <a:graphic>
          <a:graphicData uri="http://schemas.openxmlformats.org/drawingml/2006/table">
            <a:tbl>
              <a:tblPr>
                <a:noFill/>
                <a:tableStyleId>{6E88D997-E4F4-4DCA-8EA8-3454311D798B}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2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Name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Sides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Vertices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Lines of symmetry 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Square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Rectangle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Right angle triangle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Equilateral triangle 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Pentagon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sldNum" idx="12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181" name="Google Shape;181;p31"/>
          <p:cNvSpPr/>
          <p:nvPr/>
        </p:nvSpPr>
        <p:spPr>
          <a:xfrm>
            <a:off x="398271" y="226900"/>
            <a:ext cx="7682700" cy="8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4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symmetry?</a:t>
            </a:r>
            <a:endParaRPr sz="3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1"/>
          <p:cNvSpPr txBox="1"/>
          <p:nvPr/>
        </p:nvSpPr>
        <p:spPr>
          <a:xfrm>
            <a:off x="297450" y="1189825"/>
            <a:ext cx="10989300" cy="30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●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Something is symmetrical when it is </a:t>
            </a:r>
            <a:r>
              <a:rPr lang="en-GB" sz="2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identical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on both sides 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●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shape or pattern has symmetry if a mirror line can be drawn on it to show that both sides are exactly the same!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5350" y="3483625"/>
            <a:ext cx="1818675" cy="28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>
            <a:spLocks noGrp="1"/>
          </p:cNvSpPr>
          <p:nvPr>
            <p:ph type="sldNum" idx="12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89" name="Google Shape;189;p32"/>
          <p:cNvSpPr/>
          <p:nvPr/>
        </p:nvSpPr>
        <p:spPr>
          <a:xfrm>
            <a:off x="398275" y="226900"/>
            <a:ext cx="11186100" cy="1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there a line of symmetry? How could we check?</a:t>
            </a:r>
            <a:endParaRPr sz="3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2"/>
          <p:cNvSpPr/>
          <p:nvPr/>
        </p:nvSpPr>
        <p:spPr>
          <a:xfrm>
            <a:off x="611950" y="1933475"/>
            <a:ext cx="3751200" cy="3674700"/>
          </a:xfrm>
          <a:prstGeom prst="smileyFace">
            <a:avLst>
              <a:gd name="adj" fmla="val 4653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2"/>
          <p:cNvSpPr/>
          <p:nvPr/>
        </p:nvSpPr>
        <p:spPr>
          <a:xfrm>
            <a:off x="6085500" y="1867250"/>
            <a:ext cx="3751200" cy="3674700"/>
          </a:xfrm>
          <a:prstGeom prst="smileyFace">
            <a:avLst>
              <a:gd name="adj" fmla="val 4653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" name="Google Shape;192;p32"/>
          <p:cNvCxnSpPr/>
          <p:nvPr/>
        </p:nvCxnSpPr>
        <p:spPr>
          <a:xfrm>
            <a:off x="7882575" y="1503800"/>
            <a:ext cx="49500" cy="4593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>
            <a:spLocks noGrp="1"/>
          </p:cNvSpPr>
          <p:nvPr>
            <p:ph type="title"/>
          </p:nvPr>
        </p:nvSpPr>
        <p:spPr>
          <a:xfrm>
            <a:off x="314541" y="196775"/>
            <a:ext cx="11055000" cy="10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Talk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9" name="Google Shape;199;p33"/>
          <p:cNvSpPr txBox="1">
            <a:spLocks noGrp="1"/>
          </p:cNvSpPr>
          <p:nvPr>
            <p:ph type="sldNum" idx="12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950" y="1051388"/>
            <a:ext cx="1333500" cy="29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3645" y="1027563"/>
            <a:ext cx="1381125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22970" y="965650"/>
            <a:ext cx="1695450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3"/>
          <p:cNvSpPr txBox="1"/>
          <p:nvPr/>
        </p:nvSpPr>
        <p:spPr>
          <a:xfrm>
            <a:off x="1388125" y="4061300"/>
            <a:ext cx="1899000" cy="14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Fold a piece of paper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33"/>
          <p:cNvSpPr txBox="1"/>
          <p:nvPr/>
        </p:nvSpPr>
        <p:spPr>
          <a:xfrm>
            <a:off x="4274550" y="4061300"/>
            <a:ext cx="3642900" cy="14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Cut out a shape (without cutting across the fold).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8389500" y="4061300"/>
            <a:ext cx="38025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Open the shape so that you can see the line of symmetry.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>
            <a:spLocks noGrp="1"/>
          </p:cNvSpPr>
          <p:nvPr>
            <p:ph type="sldNum" idx="12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pic>
        <p:nvPicPr>
          <p:cNvPr id="212" name="Google Shape;21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1850" y="296502"/>
            <a:ext cx="4160725" cy="411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>
            <a:spLocks noGrp="1"/>
          </p:cNvSpPr>
          <p:nvPr>
            <p:ph type="sldNum" idx="12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pic>
        <p:nvPicPr>
          <p:cNvPr id="219" name="Google Shape;21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1850" y="296502"/>
            <a:ext cx="4160725" cy="4110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35"/>
          <p:cNvCxnSpPr/>
          <p:nvPr/>
        </p:nvCxnSpPr>
        <p:spPr>
          <a:xfrm>
            <a:off x="5816900" y="49575"/>
            <a:ext cx="900" cy="5089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" name="Google Shape;221;p35"/>
          <p:cNvCxnSpPr/>
          <p:nvPr/>
        </p:nvCxnSpPr>
        <p:spPr>
          <a:xfrm rot="10800000" flipH="1">
            <a:off x="2898362" y="2350240"/>
            <a:ext cx="5612100" cy="2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35"/>
          <p:cNvCxnSpPr/>
          <p:nvPr/>
        </p:nvCxnSpPr>
        <p:spPr>
          <a:xfrm flipH="1">
            <a:off x="3503275" y="148725"/>
            <a:ext cx="4445400" cy="4594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35"/>
          <p:cNvCxnSpPr/>
          <p:nvPr/>
        </p:nvCxnSpPr>
        <p:spPr>
          <a:xfrm rot="10800000">
            <a:off x="3701700" y="231475"/>
            <a:ext cx="4527900" cy="4395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sldNum" idx="12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pic>
        <p:nvPicPr>
          <p:cNvPr id="230" name="Google Shape;23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6400" y="168925"/>
            <a:ext cx="1759200" cy="495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>
            <a:spLocks noGrp="1"/>
          </p:cNvSpPr>
          <p:nvPr>
            <p:ph type="sldNum" idx="12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237" name="Google Shape;23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6400" y="168925"/>
            <a:ext cx="1759200" cy="4953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37"/>
          <p:cNvCxnSpPr/>
          <p:nvPr/>
        </p:nvCxnSpPr>
        <p:spPr>
          <a:xfrm>
            <a:off x="6062562" y="-6460"/>
            <a:ext cx="66900" cy="5766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37"/>
          <p:cNvCxnSpPr/>
          <p:nvPr/>
        </p:nvCxnSpPr>
        <p:spPr>
          <a:xfrm>
            <a:off x="3273437" y="2558515"/>
            <a:ext cx="5865000" cy="3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>
            <a:spLocks noGrp="1"/>
          </p:cNvSpPr>
          <p:nvPr>
            <p:ph type="sldNum" idx="12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246" name="Google Shape;2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1275" y="135900"/>
            <a:ext cx="5428800" cy="4718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179</Words>
  <Application>Microsoft Office PowerPoint</Application>
  <PresentationFormat>Widescreen</PresentationFormat>
  <Paragraphs>70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Montserrat Medium</vt:lpstr>
      <vt:lpstr>Montserrat</vt:lpstr>
      <vt:lpstr>Montserrat SemiBold</vt:lpstr>
      <vt:lpstr>Arial</vt:lpstr>
      <vt:lpstr>Oak National Academy v2</vt:lpstr>
      <vt:lpstr>PowerPoint Presentation</vt:lpstr>
      <vt:lpstr>PowerPoint Presentation</vt:lpstr>
      <vt:lpstr>PowerPoint Presentation</vt:lpstr>
      <vt:lpstr>Talk task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s.Grant</dc:creator>
  <cp:lastModifiedBy>s.Grant</cp:lastModifiedBy>
  <cp:revision>2</cp:revision>
  <dcterms:modified xsi:type="dcterms:W3CDTF">2021-07-05T12:29:08Z</dcterms:modified>
</cp:coreProperties>
</file>