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6" r:id="rId2"/>
    <p:sldId id="258" r:id="rId3"/>
    <p:sldId id="264" r:id="rId4"/>
    <p:sldId id="278" r:id="rId5"/>
    <p:sldId id="279" r:id="rId6"/>
    <p:sldId id="280" r:id="rId7"/>
    <p:sldId id="281" r:id="rId8"/>
    <p:sldId id="282" r:id="rId9"/>
    <p:sldId id="283" r:id="rId10"/>
    <p:sldId id="284" r:id="rId11"/>
    <p:sldId id="285" r:id="rId12"/>
    <p:sldId id="267" r:id="rId13"/>
  </p:sldIdLst>
  <p:sldSz cx="9144000" cy="6858000" type="screen4x3"/>
  <p:notesSz cx="6858000" cy="9144000"/>
  <p:embeddedFontLst>
    <p:embeddedFont>
      <p:font typeface="Tuffy" panose="020B0603060100000000" charset="0"/>
      <p:regular r:id="rId16"/>
      <p:bold r:id="rId17"/>
      <p:italic r:id="rId18"/>
      <p:boldItalic r:id="rId19"/>
    </p:embeddedFont>
    <p:embeddedFont>
      <p:font typeface="Twinkl" panose="020B0604020202020204" charset="0"/>
      <p:regular r:id="rId20"/>
      <p:bold r:id="rId21"/>
    </p:embeddedFont>
    <p:embeddedFont>
      <p:font typeface="Twinkl SemiBold" charset="0"/>
      <p:bold r:id="rId22"/>
    </p:embeddedFont>
    <p:embeddedFont>
      <p:font typeface="Sassoon Infant Rg" panose="02000503030000020003" charset="0"/>
      <p:regular r:id="rId23"/>
      <p:bold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7271"/>
    <a:srgbClr val="96D5D2"/>
    <a:srgbClr val="F2A864"/>
    <a:srgbClr val="F57F30"/>
    <a:srgbClr val="F09C4C"/>
    <a:srgbClr val="ECC384"/>
    <a:srgbClr val="14B4E4"/>
    <a:srgbClr val="32B3A2"/>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showGuides="1">
      <p:cViewPr varScale="1">
        <p:scale>
          <a:sx n="88" d="100"/>
          <a:sy n="88" d="100"/>
        </p:scale>
        <p:origin x="1291" y="62"/>
      </p:cViewPr>
      <p:guideLst>
        <p:guide orient="horz" pos="2160"/>
        <p:guide pos="2880"/>
        <p:guide pos="363"/>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12/07/2021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148521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87278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C246E705-3F0D-4272-A674-5660778D62F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70" r:id="rId6"/>
    <p:sldLayoutId id="2147483671"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Tuffy" panose="020B0603060100000000" pitchFamily="34" charset="0"/>
              </a:rPr>
              <a:t>Year One</a:t>
            </a:r>
          </a:p>
        </p:txBody>
      </p:sp>
      <p:pic>
        <p:nvPicPr>
          <p:cNvPr id="5" name="Picture 4">
            <a:extLst>
              <a:ext uri="{FF2B5EF4-FFF2-40B4-BE49-F238E27FC236}">
                <a16:creationId xmlns:a16="http://schemas.microsoft.com/office/drawing/2014/main" id="{E9EA1C6C-8862-44AE-BF35-C3BCC5B088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251423"/>
            <a:ext cx="9144000" cy="612000"/>
          </a:xfrm>
          <a:prstGeom prst="rect">
            <a:avLst/>
          </a:prstGeom>
          <a:solidFill>
            <a:srgbClr val="1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b="1" dirty="0">
                <a:solidFill>
                  <a:schemeClr val="bg1"/>
                </a:solidFill>
                <a:latin typeface="Arial" panose="020B0604020202020204" pitchFamily="34" charset="0"/>
                <a:cs typeface="Arial" panose="020B0604020202020204" pitchFamily="34" charset="0"/>
              </a:rPr>
              <a:t>RE</a:t>
            </a:r>
            <a:r>
              <a:rPr lang="en-GB" sz="800" dirty="0">
                <a:solidFill>
                  <a:schemeClr val="bg1"/>
                </a:solidFill>
                <a:latin typeface="Arial" panose="020B0604020202020204" pitchFamily="34" charset="0"/>
                <a:cs typeface="Arial" panose="020B0604020202020204" pitchFamily="34" charset="0"/>
              </a:rPr>
              <a:t> | Year 5 | Forgiveness | What Is Forgiveness? | Lesson 1 of 6</a:t>
            </a:r>
          </a:p>
        </p:txBody>
      </p:sp>
      <p:sp>
        <p:nvSpPr>
          <p:cNvPr id="17" name="Text Placeholder 16"/>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Forgiveness</a:t>
            </a:r>
          </a:p>
        </p:txBody>
      </p:sp>
      <p:sp>
        <p:nvSpPr>
          <p:cNvPr id="18" name="Title 17"/>
          <p:cNvSpPr>
            <a:spLocks noGrp="1"/>
          </p:cNvSpPr>
          <p:nvPr>
            <p:ph type="title"/>
          </p:nvPr>
        </p:nvSpPr>
        <p:spPr/>
        <p:txBody>
          <a:bodyPr/>
          <a:lstStyle/>
          <a:p>
            <a:r>
              <a:rPr lang="en-GB" dirty="0">
                <a:latin typeface="Arial" panose="020B0604020202020204" pitchFamily="34" charset="0"/>
                <a:cs typeface="Arial" panose="020B0604020202020204" pitchFamily="34" charset="0"/>
              </a:rPr>
              <a:t>RE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65561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8" y="617395"/>
            <a:ext cx="8220075" cy="994306"/>
          </a:xfrm>
        </p:spPr>
        <p:txBody>
          <a:bodyPr/>
          <a:lstStyle/>
          <a:p>
            <a:pPr algn="ctr"/>
            <a:r>
              <a:rPr lang="en-GB" sz="3600" dirty="0"/>
              <a:t>Quotations about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80387" y="1694084"/>
            <a:ext cx="7173798" cy="646331"/>
          </a:xfrm>
          <a:prstGeom prst="rect">
            <a:avLst/>
          </a:prstGeom>
          <a:solidFill>
            <a:srgbClr val="F09C4C"/>
          </a:solidFill>
          <a:ln w="28575">
            <a:solidFill>
              <a:srgbClr val="F57F30"/>
            </a:solidFill>
          </a:ln>
        </p:spPr>
        <p:txBody>
          <a:bodyPr wrap="square">
            <a:spAutoFit/>
          </a:bodyPr>
          <a:lstStyle/>
          <a:p>
            <a:pPr algn="ctr"/>
            <a:r>
              <a:rPr lang="en-GB" dirty="0">
                <a:latin typeface="Twinkl" pitchFamily="50" charset="0"/>
              </a:rPr>
              <a:t>Through our drama work today, we have heard some </a:t>
            </a:r>
            <a:br>
              <a:rPr lang="en-GB" dirty="0">
                <a:latin typeface="Twinkl" pitchFamily="50" charset="0"/>
              </a:rPr>
            </a:br>
            <a:r>
              <a:rPr lang="en-GB" dirty="0">
                <a:latin typeface="Twinkl" pitchFamily="50" charset="0"/>
              </a:rPr>
              <a:t>thought-provoking quotations </a:t>
            </a:r>
            <a:r>
              <a:rPr lang="en-GB">
                <a:latin typeface="Twinkl" pitchFamily="50" charset="0"/>
              </a:rPr>
              <a:t>about forgiveness.</a:t>
            </a:r>
            <a:endParaRPr lang="en-GB" dirty="0">
              <a:latin typeface="Twinkl" pitchFamily="50" charset="0"/>
            </a:endParaRPr>
          </a:p>
        </p:txBody>
      </p:sp>
      <p:sp>
        <p:nvSpPr>
          <p:cNvPr id="4" name="Rectangle 3">
            <a:extLst>
              <a:ext uri="{FF2B5EF4-FFF2-40B4-BE49-F238E27FC236}">
                <a16:creationId xmlns:a16="http://schemas.microsoft.com/office/drawing/2014/main" id="{AB1F503C-A7A9-4AD3-8468-94456B92C681}"/>
              </a:ext>
            </a:extLst>
          </p:cNvPr>
          <p:cNvSpPr/>
          <p:nvPr/>
        </p:nvSpPr>
        <p:spPr>
          <a:xfrm>
            <a:off x="980387" y="2422798"/>
            <a:ext cx="7173798" cy="618049"/>
          </a:xfrm>
          <a:prstGeom prst="rect">
            <a:avLst/>
          </a:prstGeom>
          <a:solidFill>
            <a:srgbClr val="96D5D2"/>
          </a:solidFill>
          <a:ln w="19050">
            <a:solidFill>
              <a:srgbClr val="0A7271"/>
            </a:solidFill>
          </a:ln>
        </p:spPr>
        <p:txBody>
          <a:bodyPr wrap="square" tIns="36000" bIns="36000">
            <a:spAutoFit/>
          </a:bodyPr>
          <a:lstStyle/>
          <a:p>
            <a:r>
              <a:rPr lang="en-GB" sz="1680" b="1" dirty="0">
                <a:latin typeface="Twinkl" pitchFamily="50" charset="0"/>
              </a:rPr>
              <a:t>“When one forgives, two souls are set free.”</a:t>
            </a:r>
          </a:p>
          <a:p>
            <a:r>
              <a:rPr lang="en-GB" dirty="0">
                <a:latin typeface="Twinkl" pitchFamily="50" charset="0"/>
              </a:rPr>
              <a:t>    Unknown </a:t>
            </a:r>
          </a:p>
        </p:txBody>
      </p:sp>
      <p:sp>
        <p:nvSpPr>
          <p:cNvPr id="8" name="Rectangle 7">
            <a:extLst>
              <a:ext uri="{FF2B5EF4-FFF2-40B4-BE49-F238E27FC236}">
                <a16:creationId xmlns:a16="http://schemas.microsoft.com/office/drawing/2014/main" id="{97BCF178-BEB3-4C4A-BF29-E03543F5B9EC}"/>
              </a:ext>
            </a:extLst>
          </p:cNvPr>
          <p:cNvSpPr/>
          <p:nvPr/>
        </p:nvSpPr>
        <p:spPr>
          <a:xfrm>
            <a:off x="980387" y="3092627"/>
            <a:ext cx="7173798" cy="627864"/>
          </a:xfrm>
          <a:prstGeom prst="rect">
            <a:avLst/>
          </a:prstGeom>
          <a:solidFill>
            <a:srgbClr val="96D5D2"/>
          </a:solidFill>
          <a:ln w="19050">
            <a:solidFill>
              <a:srgbClr val="0A7271"/>
            </a:solidFill>
          </a:ln>
        </p:spPr>
        <p:txBody>
          <a:bodyPr wrap="square" tIns="36000" bIns="36000">
            <a:spAutoFit/>
          </a:bodyPr>
          <a:lstStyle/>
          <a:p>
            <a:r>
              <a:rPr lang="en-GB" sz="1680" b="1" dirty="0">
                <a:latin typeface="Twinkl" pitchFamily="50" charset="0"/>
              </a:rPr>
              <a:t>“The weak can never forgive. Forgiveness is an attribute of the strong.”</a:t>
            </a:r>
          </a:p>
          <a:p>
            <a:r>
              <a:rPr lang="en-GB" dirty="0">
                <a:latin typeface="Twinkl" pitchFamily="50" charset="0"/>
              </a:rPr>
              <a:t>    Mahatma </a:t>
            </a:r>
            <a:r>
              <a:rPr lang="en-GB" dirty="0" err="1">
                <a:latin typeface="Twinkl" pitchFamily="50" charset="0"/>
              </a:rPr>
              <a:t>Ghandi</a:t>
            </a:r>
            <a:endParaRPr lang="en-GB" dirty="0">
              <a:latin typeface="Twinkl" pitchFamily="50" charset="0"/>
            </a:endParaRPr>
          </a:p>
        </p:txBody>
      </p:sp>
      <p:sp>
        <p:nvSpPr>
          <p:cNvPr id="9" name="Rectangle 8">
            <a:extLst>
              <a:ext uri="{FF2B5EF4-FFF2-40B4-BE49-F238E27FC236}">
                <a16:creationId xmlns:a16="http://schemas.microsoft.com/office/drawing/2014/main" id="{77DBC965-35D6-4C06-AD08-7BD24097E9AC}"/>
              </a:ext>
            </a:extLst>
          </p:cNvPr>
          <p:cNvSpPr/>
          <p:nvPr/>
        </p:nvSpPr>
        <p:spPr>
          <a:xfrm>
            <a:off x="980387" y="3772271"/>
            <a:ext cx="7173798" cy="626701"/>
          </a:xfrm>
          <a:prstGeom prst="rect">
            <a:avLst/>
          </a:prstGeom>
          <a:solidFill>
            <a:srgbClr val="96D5D2"/>
          </a:solidFill>
          <a:ln w="19050">
            <a:solidFill>
              <a:srgbClr val="0A7271"/>
            </a:solidFill>
          </a:ln>
        </p:spPr>
        <p:txBody>
          <a:bodyPr wrap="square" tIns="36000" bIns="36000">
            <a:spAutoFit/>
          </a:bodyPr>
          <a:lstStyle/>
          <a:p>
            <a:r>
              <a:rPr lang="en-GB" sz="1680" b="1" dirty="0">
                <a:latin typeface="Twinkl" pitchFamily="50" charset="0"/>
              </a:rPr>
              <a:t>“Friendship flourishes at the fountain of forgiveness.”</a:t>
            </a:r>
          </a:p>
          <a:p>
            <a:r>
              <a:rPr lang="en-GB" dirty="0">
                <a:latin typeface="Twinkl" pitchFamily="50" charset="0"/>
              </a:rPr>
              <a:t>    William Arthur Ward</a:t>
            </a:r>
          </a:p>
        </p:txBody>
      </p:sp>
      <p:sp>
        <p:nvSpPr>
          <p:cNvPr id="10" name="Rectangle 9">
            <a:extLst>
              <a:ext uri="{FF2B5EF4-FFF2-40B4-BE49-F238E27FC236}">
                <a16:creationId xmlns:a16="http://schemas.microsoft.com/office/drawing/2014/main" id="{43E5CD0D-F6FF-4012-A3D5-7415D05E5F0D}"/>
              </a:ext>
            </a:extLst>
          </p:cNvPr>
          <p:cNvSpPr/>
          <p:nvPr/>
        </p:nvSpPr>
        <p:spPr>
          <a:xfrm>
            <a:off x="980387" y="4450752"/>
            <a:ext cx="7173798" cy="626701"/>
          </a:xfrm>
          <a:prstGeom prst="rect">
            <a:avLst/>
          </a:prstGeom>
          <a:solidFill>
            <a:srgbClr val="96D5D2"/>
          </a:solidFill>
          <a:ln w="19050">
            <a:solidFill>
              <a:srgbClr val="0A7271"/>
            </a:solidFill>
          </a:ln>
        </p:spPr>
        <p:txBody>
          <a:bodyPr wrap="square" tIns="36000" bIns="36000">
            <a:spAutoFit/>
          </a:bodyPr>
          <a:lstStyle/>
          <a:p>
            <a:r>
              <a:rPr lang="en-GB" sz="1680" b="1" dirty="0">
                <a:latin typeface="Twinkl" pitchFamily="50" charset="0"/>
              </a:rPr>
              <a:t>“When a deep injury is done to us, we never heal until we forgive.”</a:t>
            </a:r>
          </a:p>
          <a:p>
            <a:r>
              <a:rPr lang="en-GB" dirty="0">
                <a:latin typeface="Twinkl" pitchFamily="50" charset="0"/>
              </a:rPr>
              <a:t>    Nelson Mandela</a:t>
            </a:r>
          </a:p>
        </p:txBody>
      </p:sp>
      <p:sp>
        <p:nvSpPr>
          <p:cNvPr id="12" name="Rectangle 11">
            <a:extLst>
              <a:ext uri="{FF2B5EF4-FFF2-40B4-BE49-F238E27FC236}">
                <a16:creationId xmlns:a16="http://schemas.microsoft.com/office/drawing/2014/main" id="{02FA90AE-D456-4B53-AFB2-F92F5A839012}"/>
              </a:ext>
            </a:extLst>
          </p:cNvPr>
          <p:cNvSpPr/>
          <p:nvPr/>
        </p:nvSpPr>
        <p:spPr>
          <a:xfrm>
            <a:off x="980387" y="5125638"/>
            <a:ext cx="7173798" cy="866767"/>
          </a:xfrm>
          <a:prstGeom prst="rect">
            <a:avLst/>
          </a:prstGeom>
          <a:solidFill>
            <a:srgbClr val="96D5D2"/>
          </a:solidFill>
          <a:ln w="19050">
            <a:solidFill>
              <a:srgbClr val="0A7271"/>
            </a:solidFill>
          </a:ln>
        </p:spPr>
        <p:txBody>
          <a:bodyPr wrap="square" tIns="36000" bIns="36000">
            <a:spAutoFit/>
          </a:bodyPr>
          <a:lstStyle/>
          <a:p>
            <a:r>
              <a:rPr lang="en-GB" sz="1680" b="1" dirty="0">
                <a:latin typeface="Twinkl" pitchFamily="50" charset="0"/>
              </a:rPr>
              <a:t>“You do not do evil to those who do evil to you, but you deal with them with forgiveness and kindness.”</a:t>
            </a:r>
          </a:p>
          <a:p>
            <a:r>
              <a:rPr lang="en-GB" dirty="0">
                <a:latin typeface="Twinkl" pitchFamily="50" charset="0"/>
              </a:rPr>
              <a:t>    Prophet </a:t>
            </a:r>
            <a:r>
              <a:rPr lang="en-GB" altLang="en-US" dirty="0">
                <a:latin typeface="Twinkl" pitchFamily="50" charset="0"/>
              </a:rPr>
              <a:t>Muhammad</a:t>
            </a:r>
            <a:r>
              <a:rPr lang="en-GB" dirty="0">
                <a:latin typeface="Twinkl" pitchFamily="50" charset="0"/>
              </a:rPr>
              <a:t> (Peace Be Upon Him)</a:t>
            </a:r>
          </a:p>
        </p:txBody>
      </p:sp>
      <p:pic>
        <p:nvPicPr>
          <p:cNvPr id="13" name="Talking Partners">
            <a:extLst>
              <a:ext uri="{FF2B5EF4-FFF2-40B4-BE49-F238E27FC236}">
                <a16:creationId xmlns:a16="http://schemas.microsoft.com/office/drawing/2014/main" id="{774269C3-6BF8-416D-A935-A4AE621F4A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600" y="609201"/>
            <a:ext cx="864000" cy="864000"/>
          </a:xfrm>
          <a:prstGeom prst="rect">
            <a:avLst/>
          </a:prstGeom>
        </p:spPr>
      </p:pic>
    </p:spTree>
    <p:extLst>
      <p:ext uri="{BB962C8B-B14F-4D97-AF65-F5344CB8AC3E}">
        <p14:creationId xmlns:p14="http://schemas.microsoft.com/office/powerpoint/2010/main" val="18014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8" y="617395"/>
            <a:ext cx="8220075" cy="994306"/>
          </a:xfrm>
        </p:spPr>
        <p:txBody>
          <a:bodyPr/>
          <a:lstStyle/>
          <a:p>
            <a:pPr algn="ctr"/>
            <a:r>
              <a:rPr lang="en-GB" sz="3600" dirty="0"/>
              <a:t>Quotations about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80336" y="1694084"/>
            <a:ext cx="7173798" cy="646331"/>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Do you think that when someone forgives, they are helping the person who has done wrong or helping themselves more?</a:t>
            </a:r>
          </a:p>
        </p:txBody>
      </p:sp>
      <p:sp>
        <p:nvSpPr>
          <p:cNvPr id="4" name="Rectangle 3">
            <a:extLst>
              <a:ext uri="{FF2B5EF4-FFF2-40B4-BE49-F238E27FC236}">
                <a16:creationId xmlns:a16="http://schemas.microsoft.com/office/drawing/2014/main" id="{AB1F503C-A7A9-4AD3-8468-94456B92C681}"/>
              </a:ext>
            </a:extLst>
          </p:cNvPr>
          <p:cNvSpPr/>
          <p:nvPr/>
        </p:nvSpPr>
        <p:spPr>
          <a:xfrm>
            <a:off x="989763" y="2422798"/>
            <a:ext cx="7173849" cy="349702"/>
          </a:xfrm>
          <a:prstGeom prst="rect">
            <a:avLst/>
          </a:prstGeom>
          <a:solidFill>
            <a:srgbClr val="96D5D2"/>
          </a:solidFill>
          <a:ln w="19050">
            <a:solidFill>
              <a:srgbClr val="0A7271"/>
            </a:solidFill>
          </a:ln>
        </p:spPr>
        <p:txBody>
          <a:bodyPr wrap="square" tIns="36000" bIns="36000">
            <a:spAutoFit/>
          </a:bodyPr>
          <a:lstStyle/>
          <a:p>
            <a:r>
              <a:rPr lang="en-GB" dirty="0">
                <a:latin typeface="Twinkl" pitchFamily="50" charset="0"/>
              </a:rPr>
              <a:t>Share what you think about this with your talk partner.</a:t>
            </a:r>
          </a:p>
        </p:txBody>
      </p:sp>
      <p:sp>
        <p:nvSpPr>
          <p:cNvPr id="8" name="Rectangle 7">
            <a:extLst>
              <a:ext uri="{FF2B5EF4-FFF2-40B4-BE49-F238E27FC236}">
                <a16:creationId xmlns:a16="http://schemas.microsoft.com/office/drawing/2014/main" id="{97BCF178-BEB3-4C4A-BF29-E03543F5B9EC}"/>
              </a:ext>
            </a:extLst>
          </p:cNvPr>
          <p:cNvSpPr/>
          <p:nvPr/>
        </p:nvSpPr>
        <p:spPr>
          <a:xfrm>
            <a:off x="989763" y="2854883"/>
            <a:ext cx="7173849" cy="903700"/>
          </a:xfrm>
          <a:prstGeom prst="rect">
            <a:avLst/>
          </a:prstGeom>
          <a:solidFill>
            <a:srgbClr val="96D5D2"/>
          </a:solidFill>
          <a:ln w="19050">
            <a:solidFill>
              <a:srgbClr val="0A7271"/>
            </a:solidFill>
          </a:ln>
        </p:spPr>
        <p:txBody>
          <a:bodyPr wrap="square" tIns="36000" bIns="36000">
            <a:spAutoFit/>
          </a:bodyPr>
          <a:lstStyle/>
          <a:p>
            <a:r>
              <a:rPr lang="en-GB" dirty="0">
                <a:latin typeface="Twinkl" pitchFamily="50" charset="0"/>
              </a:rPr>
              <a:t>What do you think about this quotation by Buddha? </a:t>
            </a:r>
          </a:p>
          <a:p>
            <a:r>
              <a:rPr lang="en-GB" b="1" dirty="0">
                <a:latin typeface="Twinkl" pitchFamily="50" charset="0"/>
              </a:rPr>
              <a:t>“Holding on to anger is like drinking poison and </a:t>
            </a:r>
            <a:br>
              <a:rPr lang="en-GB" b="1" dirty="0">
                <a:latin typeface="Twinkl" pitchFamily="50" charset="0"/>
              </a:rPr>
            </a:br>
            <a:r>
              <a:rPr lang="en-GB" b="1" dirty="0">
                <a:latin typeface="Twinkl" pitchFamily="50" charset="0"/>
              </a:rPr>
              <a:t>expecting the other person to die.”</a:t>
            </a:r>
          </a:p>
        </p:txBody>
      </p:sp>
      <p:sp>
        <p:nvSpPr>
          <p:cNvPr id="12" name="Rectangle 11">
            <a:extLst>
              <a:ext uri="{FF2B5EF4-FFF2-40B4-BE49-F238E27FC236}">
                <a16:creationId xmlns:a16="http://schemas.microsoft.com/office/drawing/2014/main" id="{02FA90AE-D456-4B53-AFB2-F92F5A839012}"/>
              </a:ext>
            </a:extLst>
          </p:cNvPr>
          <p:cNvSpPr/>
          <p:nvPr/>
        </p:nvSpPr>
        <p:spPr>
          <a:xfrm>
            <a:off x="989763" y="3840966"/>
            <a:ext cx="7173849" cy="626701"/>
          </a:xfrm>
          <a:prstGeom prst="rect">
            <a:avLst/>
          </a:prstGeom>
          <a:solidFill>
            <a:srgbClr val="0A7271"/>
          </a:solidFill>
          <a:ln w="19050">
            <a:solidFill>
              <a:srgbClr val="0A7271"/>
            </a:solidFill>
          </a:ln>
        </p:spPr>
        <p:txBody>
          <a:bodyPr wrap="square" tIns="36000" bIns="36000">
            <a:spAutoFit/>
          </a:bodyPr>
          <a:lstStyle/>
          <a:p>
            <a:r>
              <a:rPr lang="en-GB" dirty="0">
                <a:solidFill>
                  <a:schemeClr val="bg1"/>
                </a:solidFill>
                <a:latin typeface="Twinkl" pitchFamily="50" charset="0"/>
              </a:rPr>
              <a:t>Share what you think with your talk partner. </a:t>
            </a:r>
          </a:p>
          <a:p>
            <a:r>
              <a:rPr lang="en-GB" dirty="0">
                <a:solidFill>
                  <a:schemeClr val="bg1"/>
                </a:solidFill>
                <a:latin typeface="Twinkl" pitchFamily="50" charset="0"/>
              </a:rPr>
              <a:t>What does it mean? Do you agree? </a:t>
            </a:r>
          </a:p>
        </p:txBody>
      </p:sp>
      <p:pic>
        <p:nvPicPr>
          <p:cNvPr id="13" name="Talking Partners">
            <a:extLst>
              <a:ext uri="{FF2B5EF4-FFF2-40B4-BE49-F238E27FC236}">
                <a16:creationId xmlns:a16="http://schemas.microsoft.com/office/drawing/2014/main" id="{122FAC9F-D12A-4F68-A343-CDF06F7DA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600" y="609201"/>
            <a:ext cx="864000" cy="864000"/>
          </a:xfrm>
          <a:prstGeom prst="rect">
            <a:avLst/>
          </a:prstGeom>
        </p:spPr>
      </p:pic>
      <p:pic>
        <p:nvPicPr>
          <p:cNvPr id="5" name="Picture 4">
            <a:extLst>
              <a:ext uri="{FF2B5EF4-FFF2-40B4-BE49-F238E27FC236}">
                <a16:creationId xmlns:a16="http://schemas.microsoft.com/office/drawing/2014/main" id="{945A272B-C345-460C-887A-0607E33AE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801" y="2680171"/>
            <a:ext cx="2759549" cy="3132653"/>
          </a:xfrm>
          <a:prstGeom prst="rect">
            <a:avLst/>
          </a:prstGeom>
        </p:spPr>
      </p:pic>
    </p:spTree>
    <p:extLst>
      <p:ext uri="{BB962C8B-B14F-4D97-AF65-F5344CB8AC3E}">
        <p14:creationId xmlns:p14="http://schemas.microsoft.com/office/powerpoint/2010/main" val="38493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What Is Forgiveness?</a:t>
            </a:r>
          </a:p>
        </p:txBody>
      </p:sp>
      <p:sp>
        <p:nvSpPr>
          <p:cNvPr id="5" name="Rectangle 4"/>
          <p:cNvSpPr/>
          <p:nvPr/>
        </p:nvSpPr>
        <p:spPr>
          <a:xfrm>
            <a:off x="999241" y="1876411"/>
            <a:ext cx="7145518" cy="993125"/>
          </a:xfrm>
          <a:prstGeom prst="rect">
            <a:avLst/>
          </a:prstGeom>
          <a:solidFill>
            <a:srgbClr val="F57F30"/>
          </a:solidFill>
        </p:spPr>
        <p:txBody>
          <a:bodyPr wrap="square" lIns="0" tIns="72000" rIns="0" bIns="180000">
            <a:spAutoFit/>
          </a:bodyPr>
          <a:lstStyle/>
          <a:p>
            <a:pPr algn="ctr"/>
            <a:r>
              <a:rPr lang="en-GB" sz="4800" b="1" dirty="0">
                <a:solidFill>
                  <a:schemeClr val="bg1"/>
                </a:solidFill>
                <a:latin typeface="Twinkl" pitchFamily="50" charset="0"/>
              </a:rPr>
              <a:t>forgiveness</a:t>
            </a:r>
            <a:endParaRPr lang="en-GB" sz="4000" b="1" dirty="0">
              <a:solidFill>
                <a:schemeClr val="bg1"/>
              </a:solidFill>
            </a:endParaRPr>
          </a:p>
        </p:txBody>
      </p:sp>
      <p:pic>
        <p:nvPicPr>
          <p:cNvPr id="7" name="Talking Partners">
            <a:extLst>
              <a:ext uri="{FF2B5EF4-FFF2-40B4-BE49-F238E27FC236}">
                <a16:creationId xmlns:a16="http://schemas.microsoft.com/office/drawing/2014/main" id="{15405F55-B6AC-4645-99CA-271023A69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600" y="609201"/>
            <a:ext cx="864000" cy="864000"/>
          </a:xfrm>
          <a:prstGeom prst="rect">
            <a:avLst/>
          </a:prstGeom>
        </p:spPr>
      </p:pic>
      <p:sp>
        <p:nvSpPr>
          <p:cNvPr id="2" name="Rectangle 1">
            <a:extLst>
              <a:ext uri="{FF2B5EF4-FFF2-40B4-BE49-F238E27FC236}">
                <a16:creationId xmlns:a16="http://schemas.microsoft.com/office/drawing/2014/main" id="{EF5D4E70-1760-4F39-9983-0A38EA04694B}"/>
              </a:ext>
            </a:extLst>
          </p:cNvPr>
          <p:cNvSpPr/>
          <p:nvPr/>
        </p:nvSpPr>
        <p:spPr>
          <a:xfrm>
            <a:off x="999241" y="3040388"/>
            <a:ext cx="7145518" cy="1226865"/>
          </a:xfrm>
          <a:prstGeom prst="rect">
            <a:avLst/>
          </a:prstGeom>
          <a:solidFill>
            <a:srgbClr val="96D5D2"/>
          </a:solidFill>
          <a:ln w="28575">
            <a:solidFill>
              <a:srgbClr val="0A7271"/>
            </a:solidFill>
          </a:ln>
        </p:spPr>
        <p:txBody>
          <a:bodyPr wrap="square" tIns="72000">
            <a:spAutoFit/>
          </a:bodyPr>
          <a:lstStyle/>
          <a:p>
            <a:r>
              <a:rPr lang="en-GB" dirty="0">
                <a:latin typeface="Twinkl" pitchFamily="50" charset="0"/>
              </a:rPr>
              <a:t>With your talk partner, think about this word and what you think it means. Try and give some examples of forgiveness to help you to explain your understanding of the word. You will share your ideas with the class. </a:t>
            </a:r>
            <a:endParaRPr lang="en-GB"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What Is Forgiveness?</a:t>
            </a:r>
          </a:p>
        </p:txBody>
      </p:sp>
      <p:pic>
        <p:nvPicPr>
          <p:cNvPr id="7" name="Talking Partners">
            <a:extLst>
              <a:ext uri="{FF2B5EF4-FFF2-40B4-BE49-F238E27FC236}">
                <a16:creationId xmlns:a16="http://schemas.microsoft.com/office/drawing/2014/main" id="{15405F55-B6AC-4645-99CA-271023A69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600" y="609201"/>
            <a:ext cx="864000" cy="864000"/>
          </a:xfrm>
          <a:prstGeom prst="rect">
            <a:avLst/>
          </a:prstGeom>
        </p:spPr>
      </p:pic>
      <p:sp>
        <p:nvSpPr>
          <p:cNvPr id="2" name="Rectangle 1">
            <a:extLst>
              <a:ext uri="{FF2B5EF4-FFF2-40B4-BE49-F238E27FC236}">
                <a16:creationId xmlns:a16="http://schemas.microsoft.com/office/drawing/2014/main" id="{EF5D4E70-1760-4F39-9983-0A38EA04694B}"/>
              </a:ext>
            </a:extLst>
          </p:cNvPr>
          <p:cNvSpPr/>
          <p:nvPr/>
        </p:nvSpPr>
        <p:spPr>
          <a:xfrm>
            <a:off x="999241" y="1748916"/>
            <a:ext cx="6614359" cy="2308324"/>
          </a:xfrm>
          <a:prstGeom prst="rect">
            <a:avLst/>
          </a:prstGeom>
          <a:solidFill>
            <a:srgbClr val="F2A864"/>
          </a:solidFill>
          <a:ln w="28575">
            <a:solidFill>
              <a:srgbClr val="F57F30"/>
            </a:solidFill>
          </a:ln>
        </p:spPr>
        <p:txBody>
          <a:bodyPr wrap="square">
            <a:spAutoFit/>
          </a:bodyPr>
          <a:lstStyle/>
          <a:p>
            <a:r>
              <a:rPr lang="en-GB" dirty="0">
                <a:latin typeface="Twinkl" pitchFamily="50" charset="0"/>
              </a:rPr>
              <a:t>Forgiveness (noun) is defined as:</a:t>
            </a:r>
          </a:p>
          <a:p>
            <a:r>
              <a:rPr lang="en-GB" dirty="0">
                <a:latin typeface="Twinkl" pitchFamily="50" charset="0"/>
              </a:rPr>
              <a:t> </a:t>
            </a:r>
            <a:r>
              <a:rPr lang="en-GB" b="1" dirty="0">
                <a:latin typeface="Twinkl" pitchFamily="50" charset="0"/>
              </a:rPr>
              <a:t>the action or process of forgiving or being forgiven</a:t>
            </a:r>
          </a:p>
          <a:p>
            <a:r>
              <a:rPr lang="en-GB" b="1" dirty="0">
                <a:latin typeface="Twinkl" pitchFamily="50" charset="0"/>
              </a:rPr>
              <a:t> (Oxford Dictionary)</a:t>
            </a:r>
          </a:p>
          <a:p>
            <a:endParaRPr lang="en-GB" b="1" dirty="0">
              <a:latin typeface="Twinkl" pitchFamily="50" charset="0"/>
            </a:endParaRPr>
          </a:p>
          <a:p>
            <a:r>
              <a:rPr lang="en-GB" dirty="0">
                <a:latin typeface="Twinkl" pitchFamily="50" charset="0"/>
              </a:rPr>
              <a:t>To forgive (verb) is defined as:</a:t>
            </a:r>
          </a:p>
          <a:p>
            <a:r>
              <a:rPr lang="en-GB" b="1" dirty="0">
                <a:latin typeface="Twinkl" pitchFamily="50" charset="0"/>
              </a:rPr>
              <a:t>to stop feeling angry or resentful towards </a:t>
            </a:r>
            <a:br>
              <a:rPr lang="en-GB" b="1" dirty="0">
                <a:latin typeface="Twinkl" pitchFamily="50" charset="0"/>
              </a:rPr>
            </a:br>
            <a:r>
              <a:rPr lang="en-GB" b="1" dirty="0">
                <a:latin typeface="Twinkl" pitchFamily="50" charset="0"/>
              </a:rPr>
              <a:t>(someone) for an offence, flaw or mistake.</a:t>
            </a:r>
          </a:p>
          <a:p>
            <a:r>
              <a:rPr lang="en-GB" b="1" dirty="0">
                <a:latin typeface="Twinkl" pitchFamily="50" charset="0"/>
              </a:rPr>
              <a:t>(Oxford Dictionary)</a:t>
            </a:r>
          </a:p>
        </p:txBody>
      </p:sp>
      <p:pic>
        <p:nvPicPr>
          <p:cNvPr id="6" name="Picture 5">
            <a:extLst>
              <a:ext uri="{FF2B5EF4-FFF2-40B4-BE49-F238E27FC236}">
                <a16:creationId xmlns:a16="http://schemas.microsoft.com/office/drawing/2014/main" id="{CF753E84-F849-49E5-BEDF-80E6E03C41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513" y="1473201"/>
            <a:ext cx="2098087" cy="4862866"/>
          </a:xfrm>
          <a:prstGeom prst="rect">
            <a:avLst/>
          </a:prstGeom>
        </p:spPr>
      </p:pic>
    </p:spTree>
    <p:extLst>
      <p:ext uri="{BB962C8B-B14F-4D97-AF65-F5344CB8AC3E}">
        <p14:creationId xmlns:p14="http://schemas.microsoft.com/office/powerpoint/2010/main" val="273917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Understanding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99241" y="1763763"/>
            <a:ext cx="7145518" cy="1477328"/>
          </a:xfrm>
          <a:prstGeom prst="rect">
            <a:avLst/>
          </a:prstGeom>
          <a:solidFill>
            <a:srgbClr val="F2A864"/>
          </a:solidFill>
          <a:ln w="28575">
            <a:solidFill>
              <a:srgbClr val="F57F30"/>
            </a:solidFill>
          </a:ln>
        </p:spPr>
        <p:txBody>
          <a:bodyPr wrap="square">
            <a:spAutoFit/>
          </a:bodyPr>
          <a:lstStyle/>
          <a:p>
            <a:r>
              <a:rPr lang="en-GB" dirty="0">
                <a:latin typeface="Twinkl" pitchFamily="50" charset="0"/>
              </a:rPr>
              <a:t>Forgiving means to change the way you feel about something that has happened or has been done to you.</a:t>
            </a:r>
          </a:p>
          <a:p>
            <a:endParaRPr lang="en-GB" dirty="0">
              <a:latin typeface="Twinkl" pitchFamily="50" charset="0"/>
            </a:endParaRPr>
          </a:p>
          <a:p>
            <a:r>
              <a:rPr lang="en-GB" dirty="0">
                <a:latin typeface="Twinkl" pitchFamily="50" charset="0"/>
              </a:rPr>
              <a:t>To consolidate our understanding of this, let’s explore </a:t>
            </a:r>
            <a:br>
              <a:rPr lang="en-GB" dirty="0">
                <a:latin typeface="Twinkl" pitchFamily="50" charset="0"/>
              </a:rPr>
            </a:br>
            <a:r>
              <a:rPr lang="en-GB" dirty="0">
                <a:latin typeface="Twinkl" pitchFamily="50" charset="0"/>
              </a:rPr>
              <a:t>how forgiveness is different from the following words:</a:t>
            </a:r>
          </a:p>
        </p:txBody>
      </p:sp>
      <p:sp>
        <p:nvSpPr>
          <p:cNvPr id="3" name="Rectangle 2">
            <a:extLst>
              <a:ext uri="{FF2B5EF4-FFF2-40B4-BE49-F238E27FC236}">
                <a16:creationId xmlns:a16="http://schemas.microsoft.com/office/drawing/2014/main" id="{8D5EE056-A4F3-4A28-A175-9E1F48D99445}"/>
              </a:ext>
            </a:extLst>
          </p:cNvPr>
          <p:cNvSpPr/>
          <p:nvPr/>
        </p:nvSpPr>
        <p:spPr>
          <a:xfrm>
            <a:off x="999240" y="3346987"/>
            <a:ext cx="7142457" cy="369332"/>
          </a:xfrm>
          <a:prstGeom prst="rect">
            <a:avLst/>
          </a:prstGeom>
          <a:solidFill>
            <a:srgbClr val="96D5D2"/>
          </a:solidFill>
          <a:ln w="28575">
            <a:solidFill>
              <a:srgbClr val="0A7271"/>
            </a:solidFill>
          </a:ln>
        </p:spPr>
        <p:txBody>
          <a:bodyPr wrap="square">
            <a:spAutoFit/>
          </a:bodyPr>
          <a:lstStyle/>
          <a:p>
            <a:r>
              <a:rPr lang="en-GB" b="1" dirty="0">
                <a:latin typeface="Twinkl" pitchFamily="2" charset="0"/>
              </a:rPr>
              <a:t>condoning</a:t>
            </a:r>
            <a:endParaRPr lang="en-GB" dirty="0">
              <a:latin typeface="Twinkl" pitchFamily="2" charset="0"/>
            </a:endParaRPr>
          </a:p>
        </p:txBody>
      </p:sp>
      <p:sp>
        <p:nvSpPr>
          <p:cNvPr id="8" name="Rectangle 7">
            <a:extLst>
              <a:ext uri="{FF2B5EF4-FFF2-40B4-BE49-F238E27FC236}">
                <a16:creationId xmlns:a16="http://schemas.microsoft.com/office/drawing/2014/main" id="{5270F73F-3A4F-4DFA-AE5D-13382B42CBA1}"/>
              </a:ext>
            </a:extLst>
          </p:cNvPr>
          <p:cNvSpPr/>
          <p:nvPr/>
        </p:nvSpPr>
        <p:spPr>
          <a:xfrm>
            <a:off x="999240" y="3822215"/>
            <a:ext cx="7159287" cy="369332"/>
          </a:xfrm>
          <a:prstGeom prst="rect">
            <a:avLst/>
          </a:prstGeom>
          <a:solidFill>
            <a:srgbClr val="96D5D2"/>
          </a:solidFill>
          <a:ln w="28575">
            <a:solidFill>
              <a:srgbClr val="0A7271"/>
            </a:solidFill>
          </a:ln>
        </p:spPr>
        <p:txBody>
          <a:bodyPr wrap="square">
            <a:spAutoFit/>
          </a:bodyPr>
          <a:lstStyle/>
          <a:p>
            <a:r>
              <a:rPr lang="en-GB" b="1">
                <a:latin typeface="Twinkl" pitchFamily="50" charset="0"/>
              </a:rPr>
              <a:t>forgetting </a:t>
            </a:r>
            <a:endParaRPr lang="en-GB" b="1" dirty="0">
              <a:latin typeface="Twinkl" pitchFamily="50" charset="0"/>
            </a:endParaRPr>
          </a:p>
        </p:txBody>
      </p:sp>
      <p:sp>
        <p:nvSpPr>
          <p:cNvPr id="4" name="Rectangle 3">
            <a:extLst>
              <a:ext uri="{FF2B5EF4-FFF2-40B4-BE49-F238E27FC236}">
                <a16:creationId xmlns:a16="http://schemas.microsoft.com/office/drawing/2014/main" id="{DB3BB65E-1F1F-4BCB-87D3-F822D33BBDAE}"/>
              </a:ext>
            </a:extLst>
          </p:cNvPr>
          <p:cNvSpPr/>
          <p:nvPr/>
        </p:nvSpPr>
        <p:spPr>
          <a:xfrm>
            <a:off x="999241" y="4297443"/>
            <a:ext cx="7142456" cy="369332"/>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excusing</a:t>
            </a:r>
          </a:p>
        </p:txBody>
      </p:sp>
      <p:pic>
        <p:nvPicPr>
          <p:cNvPr id="9" name="Picture 8">
            <a:extLst>
              <a:ext uri="{FF2B5EF4-FFF2-40B4-BE49-F238E27FC236}">
                <a16:creationId xmlns:a16="http://schemas.microsoft.com/office/drawing/2014/main" id="{265E8657-4D34-4D8C-99F8-5157CF88C7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056" b="9378"/>
          <a:stretch/>
        </p:blipFill>
        <p:spPr>
          <a:xfrm>
            <a:off x="6053363" y="2108911"/>
            <a:ext cx="2633337" cy="4301316"/>
          </a:xfrm>
          <a:prstGeom prst="rect">
            <a:avLst/>
          </a:prstGeom>
        </p:spPr>
      </p:pic>
      <p:pic>
        <p:nvPicPr>
          <p:cNvPr id="10" name="Group Work">
            <a:extLst>
              <a:ext uri="{FF2B5EF4-FFF2-40B4-BE49-F238E27FC236}">
                <a16:creationId xmlns:a16="http://schemas.microsoft.com/office/drawing/2014/main" id="{31A730EC-3409-48B9-8937-53120680F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1907" y="662149"/>
            <a:ext cx="864000" cy="864000"/>
          </a:xfrm>
          <a:prstGeom prst="rect">
            <a:avLst/>
          </a:prstGeom>
        </p:spPr>
      </p:pic>
    </p:spTree>
    <p:extLst>
      <p:ext uri="{BB962C8B-B14F-4D97-AF65-F5344CB8AC3E}">
        <p14:creationId xmlns:p14="http://schemas.microsoft.com/office/powerpoint/2010/main" val="97592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Understanding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99241" y="1763763"/>
            <a:ext cx="7145518" cy="1200329"/>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Split your group into three pairs to work on a word each. Look up the dictionary definition of the word and prepare to explain </a:t>
            </a:r>
            <a:br>
              <a:rPr lang="en-GB" dirty="0">
                <a:latin typeface="Twinkl" pitchFamily="50" charset="0"/>
              </a:rPr>
            </a:br>
            <a:r>
              <a:rPr lang="en-GB" dirty="0">
                <a:latin typeface="Twinkl" pitchFamily="50" charset="0"/>
              </a:rPr>
              <a:t>to the rest of the group how the word is different </a:t>
            </a:r>
            <a:br>
              <a:rPr lang="en-GB" dirty="0">
                <a:latin typeface="Twinkl" pitchFamily="50" charset="0"/>
              </a:rPr>
            </a:br>
            <a:r>
              <a:rPr lang="en-GB" dirty="0">
                <a:latin typeface="Twinkl" pitchFamily="50" charset="0"/>
              </a:rPr>
              <a:t>from forgiving. </a:t>
            </a:r>
          </a:p>
        </p:txBody>
      </p:sp>
      <p:sp>
        <p:nvSpPr>
          <p:cNvPr id="3" name="Rectangle 2">
            <a:extLst>
              <a:ext uri="{FF2B5EF4-FFF2-40B4-BE49-F238E27FC236}">
                <a16:creationId xmlns:a16="http://schemas.microsoft.com/office/drawing/2014/main" id="{8D5EE056-A4F3-4A28-A175-9E1F48D99445}"/>
              </a:ext>
            </a:extLst>
          </p:cNvPr>
          <p:cNvSpPr/>
          <p:nvPr/>
        </p:nvSpPr>
        <p:spPr>
          <a:xfrm>
            <a:off x="999240" y="3069988"/>
            <a:ext cx="7142457" cy="369332"/>
          </a:xfrm>
          <a:prstGeom prst="rect">
            <a:avLst/>
          </a:prstGeom>
          <a:solidFill>
            <a:srgbClr val="96D5D2"/>
          </a:solidFill>
          <a:ln w="28575">
            <a:solidFill>
              <a:srgbClr val="0A7271"/>
            </a:solidFill>
          </a:ln>
        </p:spPr>
        <p:txBody>
          <a:bodyPr wrap="square">
            <a:spAutoFit/>
          </a:bodyPr>
          <a:lstStyle/>
          <a:p>
            <a:r>
              <a:rPr lang="en-GB" dirty="0">
                <a:latin typeface="Twinkl" pitchFamily="50" charset="0"/>
              </a:rPr>
              <a:t>Pair 1: Look up the definition of </a:t>
            </a:r>
            <a:r>
              <a:rPr lang="en-GB" b="1" u="sng" dirty="0">
                <a:latin typeface="Twinkl" pitchFamily="50" charset="0"/>
              </a:rPr>
              <a:t>condoning</a:t>
            </a:r>
            <a:r>
              <a:rPr lang="en-GB" dirty="0">
                <a:latin typeface="Twinkl" pitchFamily="50" charset="0"/>
              </a:rPr>
              <a:t>.</a:t>
            </a:r>
          </a:p>
        </p:txBody>
      </p:sp>
      <p:sp>
        <p:nvSpPr>
          <p:cNvPr id="8" name="Rectangle 7">
            <a:extLst>
              <a:ext uri="{FF2B5EF4-FFF2-40B4-BE49-F238E27FC236}">
                <a16:creationId xmlns:a16="http://schemas.microsoft.com/office/drawing/2014/main" id="{5270F73F-3A4F-4DFA-AE5D-13382B42CBA1}"/>
              </a:ext>
            </a:extLst>
          </p:cNvPr>
          <p:cNvSpPr/>
          <p:nvPr/>
        </p:nvSpPr>
        <p:spPr>
          <a:xfrm>
            <a:off x="999240" y="3545216"/>
            <a:ext cx="7159287" cy="369332"/>
          </a:xfrm>
          <a:prstGeom prst="rect">
            <a:avLst/>
          </a:prstGeom>
          <a:solidFill>
            <a:srgbClr val="96D5D2"/>
          </a:solidFill>
          <a:ln w="28575">
            <a:solidFill>
              <a:srgbClr val="0A7271"/>
            </a:solidFill>
          </a:ln>
        </p:spPr>
        <p:txBody>
          <a:bodyPr wrap="square">
            <a:spAutoFit/>
          </a:bodyPr>
          <a:lstStyle/>
          <a:p>
            <a:r>
              <a:rPr lang="en-GB" dirty="0">
                <a:latin typeface="Twinkl" pitchFamily="50" charset="0"/>
              </a:rPr>
              <a:t>Pair 2: Look up the definition of </a:t>
            </a:r>
            <a:r>
              <a:rPr lang="en-GB" b="1" u="sng" dirty="0">
                <a:latin typeface="Twinkl" pitchFamily="50" charset="0"/>
              </a:rPr>
              <a:t>forgetting</a:t>
            </a:r>
            <a:r>
              <a:rPr lang="en-GB" dirty="0">
                <a:latin typeface="Twinkl" pitchFamily="50" charset="0"/>
              </a:rPr>
              <a:t>.</a:t>
            </a:r>
          </a:p>
        </p:txBody>
      </p:sp>
      <p:sp>
        <p:nvSpPr>
          <p:cNvPr id="4" name="Rectangle 3">
            <a:extLst>
              <a:ext uri="{FF2B5EF4-FFF2-40B4-BE49-F238E27FC236}">
                <a16:creationId xmlns:a16="http://schemas.microsoft.com/office/drawing/2014/main" id="{DB3BB65E-1F1F-4BCB-87D3-F822D33BBDAE}"/>
              </a:ext>
            </a:extLst>
          </p:cNvPr>
          <p:cNvSpPr/>
          <p:nvPr/>
        </p:nvSpPr>
        <p:spPr>
          <a:xfrm>
            <a:off x="999241" y="4020444"/>
            <a:ext cx="7142456" cy="369332"/>
          </a:xfrm>
          <a:prstGeom prst="rect">
            <a:avLst/>
          </a:prstGeom>
          <a:solidFill>
            <a:srgbClr val="96D5D2"/>
          </a:solidFill>
          <a:ln w="28575">
            <a:solidFill>
              <a:srgbClr val="0A7271"/>
            </a:solidFill>
          </a:ln>
        </p:spPr>
        <p:txBody>
          <a:bodyPr wrap="square">
            <a:spAutoFit/>
          </a:bodyPr>
          <a:lstStyle/>
          <a:p>
            <a:r>
              <a:rPr lang="en-GB" dirty="0">
                <a:latin typeface="Twinkl" pitchFamily="50" charset="0"/>
              </a:rPr>
              <a:t>Pair 3: Look up the definition of </a:t>
            </a:r>
            <a:r>
              <a:rPr lang="en-GB" b="1" u="sng" dirty="0">
                <a:latin typeface="Twinkl" pitchFamily="50" charset="0"/>
              </a:rPr>
              <a:t>excusing</a:t>
            </a:r>
            <a:r>
              <a:rPr lang="en-GB" dirty="0">
                <a:latin typeface="Twinkl" pitchFamily="50" charset="0"/>
              </a:rPr>
              <a:t>.</a:t>
            </a:r>
          </a:p>
        </p:txBody>
      </p:sp>
      <p:sp>
        <p:nvSpPr>
          <p:cNvPr id="5" name="Rectangle 4">
            <a:extLst>
              <a:ext uri="{FF2B5EF4-FFF2-40B4-BE49-F238E27FC236}">
                <a16:creationId xmlns:a16="http://schemas.microsoft.com/office/drawing/2014/main" id="{6216AFAA-52BA-4750-B475-E648E8AB0580}"/>
              </a:ext>
            </a:extLst>
          </p:cNvPr>
          <p:cNvSpPr/>
          <p:nvPr/>
        </p:nvSpPr>
        <p:spPr>
          <a:xfrm>
            <a:off x="999239" y="4495672"/>
            <a:ext cx="7159287" cy="369332"/>
          </a:xfrm>
          <a:prstGeom prst="rect">
            <a:avLst/>
          </a:prstGeom>
          <a:solidFill>
            <a:srgbClr val="0A7271"/>
          </a:solidFill>
        </p:spPr>
        <p:txBody>
          <a:bodyPr wrap="square">
            <a:spAutoFit/>
          </a:bodyPr>
          <a:lstStyle/>
          <a:p>
            <a:pPr algn="ctr"/>
            <a:r>
              <a:rPr lang="en-GB" b="1" dirty="0">
                <a:solidFill>
                  <a:schemeClr val="bg1"/>
                </a:solidFill>
                <a:latin typeface="Twinkl" pitchFamily="50" charset="0"/>
              </a:rPr>
              <a:t>Remember to decide how your word is different from forgiving. </a:t>
            </a:r>
            <a:endParaRPr lang="en-GB" b="1" dirty="0">
              <a:solidFill>
                <a:schemeClr val="bg1"/>
              </a:solidFill>
            </a:endParaRPr>
          </a:p>
        </p:txBody>
      </p:sp>
      <p:pic>
        <p:nvPicPr>
          <p:cNvPr id="10" name="Group Work">
            <a:extLst>
              <a:ext uri="{FF2B5EF4-FFF2-40B4-BE49-F238E27FC236}">
                <a16:creationId xmlns:a16="http://schemas.microsoft.com/office/drawing/2014/main" id="{54E5428E-7858-40BB-AAB7-812C9B1BB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907" y="662149"/>
            <a:ext cx="864000" cy="864000"/>
          </a:xfrm>
          <a:prstGeom prst="rect">
            <a:avLst/>
          </a:prstGeom>
        </p:spPr>
      </p:pic>
    </p:spTree>
    <p:extLst>
      <p:ext uri="{BB962C8B-B14F-4D97-AF65-F5344CB8AC3E}">
        <p14:creationId xmlns:p14="http://schemas.microsoft.com/office/powerpoint/2010/main" val="147259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Understanding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99241" y="1763763"/>
            <a:ext cx="7145518" cy="369332"/>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As you will have found out, the words have very different meanings. </a:t>
            </a:r>
          </a:p>
        </p:txBody>
      </p:sp>
      <p:sp>
        <p:nvSpPr>
          <p:cNvPr id="3" name="Condoning">
            <a:extLst>
              <a:ext uri="{FF2B5EF4-FFF2-40B4-BE49-F238E27FC236}">
                <a16:creationId xmlns:a16="http://schemas.microsoft.com/office/drawing/2014/main" id="{8D5EE056-A4F3-4A28-A175-9E1F48D99445}"/>
              </a:ext>
            </a:extLst>
          </p:cNvPr>
          <p:cNvSpPr/>
          <p:nvPr/>
        </p:nvSpPr>
        <p:spPr>
          <a:xfrm>
            <a:off x="999240" y="2285157"/>
            <a:ext cx="1408400" cy="369332"/>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Condoning</a:t>
            </a:r>
            <a:endParaRPr lang="en-GB" dirty="0">
              <a:latin typeface="Twinkl" pitchFamily="50" charset="0"/>
            </a:endParaRPr>
          </a:p>
        </p:txBody>
      </p:sp>
      <p:sp>
        <p:nvSpPr>
          <p:cNvPr id="8" name="Forgetting">
            <a:extLst>
              <a:ext uri="{FF2B5EF4-FFF2-40B4-BE49-F238E27FC236}">
                <a16:creationId xmlns:a16="http://schemas.microsoft.com/office/drawing/2014/main" id="{5270F73F-3A4F-4DFA-AE5D-13382B42CBA1}"/>
              </a:ext>
            </a:extLst>
          </p:cNvPr>
          <p:cNvSpPr/>
          <p:nvPr/>
        </p:nvSpPr>
        <p:spPr>
          <a:xfrm>
            <a:off x="999241" y="3324369"/>
            <a:ext cx="1408400" cy="366787"/>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Forgetting</a:t>
            </a:r>
            <a:endParaRPr lang="en-GB" dirty="0">
              <a:latin typeface="Twinkl" pitchFamily="50" charset="0"/>
            </a:endParaRPr>
          </a:p>
        </p:txBody>
      </p:sp>
      <p:pic>
        <p:nvPicPr>
          <p:cNvPr id="10" name="Group Work">
            <a:extLst>
              <a:ext uri="{FF2B5EF4-FFF2-40B4-BE49-F238E27FC236}">
                <a16:creationId xmlns:a16="http://schemas.microsoft.com/office/drawing/2014/main" id="{54E5428E-7858-40BB-AAB7-812C9B1BB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907" y="662149"/>
            <a:ext cx="864000" cy="864000"/>
          </a:xfrm>
          <a:prstGeom prst="rect">
            <a:avLst/>
          </a:prstGeom>
        </p:spPr>
      </p:pic>
      <p:sp>
        <p:nvSpPr>
          <p:cNvPr id="9" name="Rectangle 8">
            <a:extLst>
              <a:ext uri="{FF2B5EF4-FFF2-40B4-BE49-F238E27FC236}">
                <a16:creationId xmlns:a16="http://schemas.microsoft.com/office/drawing/2014/main" id="{C1054F70-7E73-4090-83D1-4BDAD40365E4}"/>
              </a:ext>
            </a:extLst>
          </p:cNvPr>
          <p:cNvSpPr/>
          <p:nvPr/>
        </p:nvSpPr>
        <p:spPr>
          <a:xfrm>
            <a:off x="999240" y="2285157"/>
            <a:ext cx="7142457" cy="923330"/>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Condoning</a:t>
            </a:r>
            <a:r>
              <a:rPr lang="en-GB" dirty="0">
                <a:latin typeface="Twinkl" pitchFamily="50" charset="0"/>
              </a:rPr>
              <a:t> is accepting and allowing something which is wrong. Forgiving is not saying that bad behaviour is acceptable, but is saying that you no longer feel angry about it. </a:t>
            </a:r>
          </a:p>
        </p:txBody>
      </p:sp>
      <p:sp>
        <p:nvSpPr>
          <p:cNvPr id="11" name="Rectangle 10">
            <a:extLst>
              <a:ext uri="{FF2B5EF4-FFF2-40B4-BE49-F238E27FC236}">
                <a16:creationId xmlns:a16="http://schemas.microsoft.com/office/drawing/2014/main" id="{17B4AB61-CB2A-427C-AA90-BC8F8E5BE65F}"/>
              </a:ext>
            </a:extLst>
          </p:cNvPr>
          <p:cNvSpPr/>
          <p:nvPr/>
        </p:nvSpPr>
        <p:spPr>
          <a:xfrm>
            <a:off x="999240" y="3324369"/>
            <a:ext cx="7159287" cy="1200329"/>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Forgetting</a:t>
            </a:r>
            <a:r>
              <a:rPr lang="en-GB" dirty="0">
                <a:latin typeface="Twinkl" pitchFamily="50" charset="0"/>
              </a:rPr>
              <a:t> is when you do not remember something. This is different from forgiving because when forgiving something, you are likely to remember it but are no longer resentful or wanting to punish the offender any more. </a:t>
            </a:r>
          </a:p>
        </p:txBody>
      </p:sp>
      <p:sp>
        <p:nvSpPr>
          <p:cNvPr id="12" name="Excusing">
            <a:extLst>
              <a:ext uri="{FF2B5EF4-FFF2-40B4-BE49-F238E27FC236}">
                <a16:creationId xmlns:a16="http://schemas.microsoft.com/office/drawing/2014/main" id="{959BDFB7-5A4E-445B-89B9-96017B602897}"/>
              </a:ext>
            </a:extLst>
          </p:cNvPr>
          <p:cNvSpPr/>
          <p:nvPr/>
        </p:nvSpPr>
        <p:spPr>
          <a:xfrm>
            <a:off x="999241" y="4640580"/>
            <a:ext cx="1408400" cy="366127"/>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Excusing</a:t>
            </a:r>
          </a:p>
        </p:txBody>
      </p:sp>
      <p:sp>
        <p:nvSpPr>
          <p:cNvPr id="13" name="Rectangle 12">
            <a:extLst>
              <a:ext uri="{FF2B5EF4-FFF2-40B4-BE49-F238E27FC236}">
                <a16:creationId xmlns:a16="http://schemas.microsoft.com/office/drawing/2014/main" id="{E4B96147-185A-4FBB-A603-C1B256F22CCB}"/>
              </a:ext>
            </a:extLst>
          </p:cNvPr>
          <p:cNvSpPr/>
          <p:nvPr/>
        </p:nvSpPr>
        <p:spPr>
          <a:xfrm>
            <a:off x="999240" y="4640580"/>
            <a:ext cx="7159287" cy="1200329"/>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Excusing </a:t>
            </a:r>
            <a:r>
              <a:rPr lang="en-GB" dirty="0">
                <a:latin typeface="Twinkl" pitchFamily="50" charset="0"/>
              </a:rPr>
              <a:t>is when you try to give reasons why someone is less to blame for their actions. When you forgive, you are not analysing how much the person is at fault but you are saying you accept something happened and are letting go of the hurt caused. </a:t>
            </a:r>
            <a:endParaRPr lang="en-GB" b="1" dirty="0">
              <a:latin typeface="Twinkl" pitchFamily="50" charset="0"/>
            </a:endParaRPr>
          </a:p>
        </p:txBody>
      </p:sp>
    </p:spTree>
    <p:extLst>
      <p:ext uri="{BB962C8B-B14F-4D97-AF65-F5344CB8AC3E}">
        <p14:creationId xmlns:p14="http://schemas.microsoft.com/office/powerpoint/2010/main" val="41985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nextCondLst>
                <p:cond evt="onClick" delay="0">
                  <p:tgtEl>
                    <p:spTgt spid="12"/>
                  </p:tgtEl>
                </p:cond>
              </p:nextCondLst>
            </p:seq>
          </p:childTnLst>
        </p:cTn>
      </p:par>
    </p:tnLst>
    <p:bldLst>
      <p:bldP spid="2" grpId="0" animBg="1"/>
      <p:bldP spid="3" grpId="0" animBg="1"/>
      <p:bldP spid="8"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8" y="617395"/>
            <a:ext cx="8220075" cy="994306"/>
          </a:xfrm>
        </p:spPr>
        <p:txBody>
          <a:bodyPr/>
          <a:lstStyle/>
          <a:p>
            <a:pPr algn="ctr"/>
            <a:r>
              <a:rPr lang="en-GB" sz="3600" dirty="0"/>
              <a:t>The Feelings of the </a:t>
            </a:r>
            <a:br>
              <a:rPr lang="en-GB" sz="3600" dirty="0"/>
            </a:br>
            <a:r>
              <a:rPr lang="en-GB" sz="3600" dirty="0"/>
              <a:t>Forgiver and the Forgiven </a:t>
            </a:r>
          </a:p>
        </p:txBody>
      </p:sp>
      <p:sp>
        <p:nvSpPr>
          <p:cNvPr id="2" name="Rectangle 1">
            <a:extLst>
              <a:ext uri="{FF2B5EF4-FFF2-40B4-BE49-F238E27FC236}">
                <a16:creationId xmlns:a16="http://schemas.microsoft.com/office/drawing/2014/main" id="{EF5D4E70-1760-4F39-9983-0A38EA04694B}"/>
              </a:ext>
            </a:extLst>
          </p:cNvPr>
          <p:cNvSpPr/>
          <p:nvPr/>
        </p:nvSpPr>
        <p:spPr>
          <a:xfrm>
            <a:off x="999241" y="1956710"/>
            <a:ext cx="7145518" cy="923330"/>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We will explore, through drama, the feelings involved when someone forgives another person. Read the quote on your Forgiveness Group Drama Activity Sheet.</a:t>
            </a:r>
          </a:p>
        </p:txBody>
      </p:sp>
      <p:sp>
        <p:nvSpPr>
          <p:cNvPr id="3" name="Condoning">
            <a:extLst>
              <a:ext uri="{FF2B5EF4-FFF2-40B4-BE49-F238E27FC236}">
                <a16:creationId xmlns:a16="http://schemas.microsoft.com/office/drawing/2014/main" id="{8D5EE056-A4F3-4A28-A175-9E1F48D99445}"/>
              </a:ext>
            </a:extLst>
          </p:cNvPr>
          <p:cNvSpPr/>
          <p:nvPr/>
        </p:nvSpPr>
        <p:spPr>
          <a:xfrm>
            <a:off x="999239" y="2977292"/>
            <a:ext cx="7145519" cy="646331"/>
          </a:xfrm>
          <a:prstGeom prst="rect">
            <a:avLst/>
          </a:prstGeom>
          <a:solidFill>
            <a:srgbClr val="96D5D2"/>
          </a:solidFill>
          <a:ln w="28575">
            <a:solidFill>
              <a:srgbClr val="0A7271"/>
            </a:solidFill>
          </a:ln>
        </p:spPr>
        <p:txBody>
          <a:bodyPr wrap="square">
            <a:spAutoFit/>
          </a:bodyPr>
          <a:lstStyle/>
          <a:p>
            <a:r>
              <a:rPr lang="en-GB" dirty="0">
                <a:latin typeface="Twinkl" pitchFamily="50" charset="0"/>
              </a:rPr>
              <a:t>Once you have discussed the quotation, work together to act out the situation described.</a:t>
            </a:r>
          </a:p>
        </p:txBody>
      </p:sp>
      <p:pic>
        <p:nvPicPr>
          <p:cNvPr id="10" name="Group Work">
            <a:extLst>
              <a:ext uri="{FF2B5EF4-FFF2-40B4-BE49-F238E27FC236}">
                <a16:creationId xmlns:a16="http://schemas.microsoft.com/office/drawing/2014/main" id="{54E5428E-7858-40BB-AAB7-812C9B1BB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907" y="662149"/>
            <a:ext cx="864000" cy="864000"/>
          </a:xfrm>
          <a:prstGeom prst="rect">
            <a:avLst/>
          </a:prstGeom>
        </p:spPr>
      </p:pic>
      <p:sp>
        <p:nvSpPr>
          <p:cNvPr id="4" name="Rectangle 3">
            <a:extLst>
              <a:ext uri="{FF2B5EF4-FFF2-40B4-BE49-F238E27FC236}">
                <a16:creationId xmlns:a16="http://schemas.microsoft.com/office/drawing/2014/main" id="{3381EA31-F1FB-495D-985A-50FD5D55C6D1}"/>
              </a:ext>
            </a:extLst>
          </p:cNvPr>
          <p:cNvSpPr/>
          <p:nvPr/>
        </p:nvSpPr>
        <p:spPr>
          <a:xfrm>
            <a:off x="999239" y="3711448"/>
            <a:ext cx="7145519" cy="461665"/>
          </a:xfrm>
          <a:prstGeom prst="rect">
            <a:avLst/>
          </a:prstGeom>
          <a:solidFill>
            <a:srgbClr val="F2A864"/>
          </a:solidFill>
        </p:spPr>
        <p:txBody>
          <a:bodyPr wrap="square" tIns="0">
            <a:spAutoFit/>
          </a:bodyPr>
          <a:lstStyle/>
          <a:p>
            <a:pPr>
              <a:lnSpc>
                <a:spcPct val="150000"/>
              </a:lnSpc>
            </a:pPr>
            <a:r>
              <a:rPr lang="en-GB" dirty="0">
                <a:latin typeface="Twinkl" pitchFamily="50" charset="0"/>
              </a:rPr>
              <a:t>How do the characters in your drama feel when they are forgiven?</a:t>
            </a:r>
          </a:p>
        </p:txBody>
      </p:sp>
      <p:sp>
        <p:nvSpPr>
          <p:cNvPr id="5" name="Rectangle 4">
            <a:extLst>
              <a:ext uri="{FF2B5EF4-FFF2-40B4-BE49-F238E27FC236}">
                <a16:creationId xmlns:a16="http://schemas.microsoft.com/office/drawing/2014/main" id="{72E1A891-AA2D-4F1C-9C8B-F67FEEFA99E9}"/>
              </a:ext>
            </a:extLst>
          </p:cNvPr>
          <p:cNvSpPr/>
          <p:nvPr/>
        </p:nvSpPr>
        <p:spPr>
          <a:xfrm>
            <a:off x="999238" y="4261906"/>
            <a:ext cx="7145519" cy="461665"/>
          </a:xfrm>
          <a:prstGeom prst="rect">
            <a:avLst/>
          </a:prstGeom>
          <a:solidFill>
            <a:srgbClr val="F2A864"/>
          </a:solidFill>
        </p:spPr>
        <p:txBody>
          <a:bodyPr wrap="square" tIns="0">
            <a:spAutoFit/>
          </a:bodyPr>
          <a:lstStyle/>
          <a:p>
            <a:pPr>
              <a:lnSpc>
                <a:spcPct val="150000"/>
              </a:lnSpc>
            </a:pPr>
            <a:r>
              <a:rPr lang="en-GB" dirty="0">
                <a:latin typeface="Twinkl" pitchFamily="50" charset="0"/>
              </a:rPr>
              <a:t>How do they feel when they forgive someone?</a:t>
            </a:r>
          </a:p>
        </p:txBody>
      </p:sp>
      <p:sp>
        <p:nvSpPr>
          <p:cNvPr id="14" name="Rectangle 13">
            <a:extLst>
              <a:ext uri="{FF2B5EF4-FFF2-40B4-BE49-F238E27FC236}">
                <a16:creationId xmlns:a16="http://schemas.microsoft.com/office/drawing/2014/main" id="{39A079D6-DEFE-47F4-9ECB-0E096AD772FC}"/>
              </a:ext>
            </a:extLst>
          </p:cNvPr>
          <p:cNvSpPr/>
          <p:nvPr/>
        </p:nvSpPr>
        <p:spPr>
          <a:xfrm>
            <a:off x="999238" y="4808351"/>
            <a:ext cx="7145519" cy="461665"/>
          </a:xfrm>
          <a:prstGeom prst="rect">
            <a:avLst/>
          </a:prstGeom>
          <a:solidFill>
            <a:srgbClr val="F2A864"/>
          </a:solidFill>
        </p:spPr>
        <p:txBody>
          <a:bodyPr wrap="square" tIns="0">
            <a:spAutoFit/>
          </a:bodyPr>
          <a:lstStyle/>
          <a:p>
            <a:pPr>
              <a:lnSpc>
                <a:spcPct val="150000"/>
              </a:lnSpc>
            </a:pPr>
            <a:r>
              <a:rPr lang="en-GB" dirty="0">
                <a:latin typeface="Twinkl" pitchFamily="50" charset="0"/>
              </a:rPr>
              <a:t>How will the situation end?</a:t>
            </a:r>
          </a:p>
        </p:txBody>
      </p:sp>
    </p:spTree>
    <p:extLst>
      <p:ext uri="{BB962C8B-B14F-4D97-AF65-F5344CB8AC3E}">
        <p14:creationId xmlns:p14="http://schemas.microsoft.com/office/powerpoint/2010/main" val="255043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8" y="617395"/>
            <a:ext cx="8220075" cy="994306"/>
          </a:xfrm>
        </p:spPr>
        <p:txBody>
          <a:bodyPr/>
          <a:lstStyle/>
          <a:p>
            <a:pPr algn="ctr"/>
            <a:r>
              <a:rPr lang="en-GB" sz="3600" dirty="0"/>
              <a:t>Reflecting on Forgiveness </a:t>
            </a:r>
          </a:p>
        </p:txBody>
      </p:sp>
      <p:sp>
        <p:nvSpPr>
          <p:cNvPr id="2" name="Rectangle 1">
            <a:extLst>
              <a:ext uri="{FF2B5EF4-FFF2-40B4-BE49-F238E27FC236}">
                <a16:creationId xmlns:a16="http://schemas.microsoft.com/office/drawing/2014/main" id="{EF5D4E70-1760-4F39-9983-0A38EA04694B}"/>
              </a:ext>
            </a:extLst>
          </p:cNvPr>
          <p:cNvSpPr/>
          <p:nvPr/>
        </p:nvSpPr>
        <p:spPr>
          <a:xfrm>
            <a:off x="999241" y="2203132"/>
            <a:ext cx="5231877" cy="1477328"/>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After you have worked on the drama </a:t>
            </a:r>
            <a:br>
              <a:rPr lang="en-GB" dirty="0">
                <a:latin typeface="Twinkl" pitchFamily="50" charset="0"/>
              </a:rPr>
            </a:br>
            <a:r>
              <a:rPr lang="en-GB" dirty="0">
                <a:latin typeface="Twinkl" pitchFamily="50" charset="0"/>
              </a:rPr>
              <a:t>activity with your group, you should take </a:t>
            </a:r>
            <a:br>
              <a:rPr lang="en-GB" dirty="0">
                <a:latin typeface="Twinkl" pitchFamily="50" charset="0"/>
              </a:rPr>
            </a:br>
            <a:r>
              <a:rPr lang="en-GB" dirty="0">
                <a:latin typeface="Twinkl" pitchFamily="50" charset="0"/>
              </a:rPr>
              <a:t>some time on your own to reflect about </a:t>
            </a:r>
            <a:br>
              <a:rPr lang="en-GB" dirty="0">
                <a:latin typeface="Twinkl" pitchFamily="50" charset="0"/>
              </a:rPr>
            </a:br>
            <a:r>
              <a:rPr lang="en-GB" dirty="0">
                <a:latin typeface="Twinkl" pitchFamily="50" charset="0"/>
              </a:rPr>
              <a:t>the feelings involved when people forgive </a:t>
            </a:r>
            <a:br>
              <a:rPr lang="en-GB" dirty="0">
                <a:latin typeface="Twinkl" pitchFamily="50" charset="0"/>
              </a:rPr>
            </a:br>
            <a:r>
              <a:rPr lang="en-GB" dirty="0">
                <a:latin typeface="Twinkl" pitchFamily="50" charset="0"/>
              </a:rPr>
              <a:t>and when they are forgiven.</a:t>
            </a:r>
          </a:p>
        </p:txBody>
      </p:sp>
      <p:pic>
        <p:nvPicPr>
          <p:cNvPr id="11" name="Individual Work">
            <a:extLst>
              <a:ext uri="{FF2B5EF4-FFF2-40B4-BE49-F238E27FC236}">
                <a16:creationId xmlns:a16="http://schemas.microsoft.com/office/drawing/2014/main" id="{E6B8E583-DB8E-4DFF-9594-945C1335E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907" y="649210"/>
            <a:ext cx="864000" cy="864000"/>
          </a:xfrm>
          <a:prstGeom prst="rect">
            <a:avLst/>
          </a:prstGeom>
        </p:spPr>
      </p:pic>
      <p:pic>
        <p:nvPicPr>
          <p:cNvPr id="7" name="Picture 6">
            <a:extLst>
              <a:ext uri="{FF2B5EF4-FFF2-40B4-BE49-F238E27FC236}">
                <a16:creationId xmlns:a16="http://schemas.microsoft.com/office/drawing/2014/main" id="{01D93F93-4ED2-4804-9A0D-21BD1456D1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61" t="4054" r="20964" b="6308"/>
          <a:stretch/>
        </p:blipFill>
        <p:spPr>
          <a:xfrm>
            <a:off x="5458118" y="1643516"/>
            <a:ext cx="2686640" cy="2596560"/>
          </a:xfrm>
          <a:prstGeom prst="ellipse">
            <a:avLst/>
          </a:prstGeom>
          <a:ln w="38100">
            <a:solidFill>
              <a:schemeClr val="bg1"/>
            </a:solidFill>
          </a:ln>
        </p:spPr>
      </p:pic>
      <p:sp>
        <p:nvSpPr>
          <p:cNvPr id="3" name="Condoning">
            <a:extLst>
              <a:ext uri="{FF2B5EF4-FFF2-40B4-BE49-F238E27FC236}">
                <a16:creationId xmlns:a16="http://schemas.microsoft.com/office/drawing/2014/main" id="{8D5EE056-A4F3-4A28-A175-9E1F48D99445}"/>
              </a:ext>
            </a:extLst>
          </p:cNvPr>
          <p:cNvSpPr/>
          <p:nvPr/>
        </p:nvSpPr>
        <p:spPr>
          <a:xfrm>
            <a:off x="999241" y="3902559"/>
            <a:ext cx="7145519" cy="369332"/>
          </a:xfrm>
          <a:prstGeom prst="rect">
            <a:avLst/>
          </a:prstGeom>
          <a:solidFill>
            <a:srgbClr val="96D5D2"/>
          </a:solidFill>
          <a:ln w="28575">
            <a:solidFill>
              <a:srgbClr val="0A7271"/>
            </a:solidFill>
          </a:ln>
        </p:spPr>
        <p:txBody>
          <a:bodyPr wrap="square">
            <a:spAutoFit/>
          </a:bodyPr>
          <a:lstStyle/>
          <a:p>
            <a:r>
              <a:rPr lang="en-GB" dirty="0"/>
              <a:t>Complete the Reflecting on Forgiving Activity Sheet</a:t>
            </a:r>
            <a:r>
              <a:rPr lang="en-GB" dirty="0">
                <a:solidFill>
                  <a:schemeClr val="tx2"/>
                </a:solidFill>
              </a:rPr>
              <a:t>. </a:t>
            </a:r>
          </a:p>
        </p:txBody>
      </p:sp>
    </p:spTree>
    <p:extLst>
      <p:ext uri="{BB962C8B-B14F-4D97-AF65-F5344CB8AC3E}">
        <p14:creationId xmlns:p14="http://schemas.microsoft.com/office/powerpoint/2010/main" val="36120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1A02F134-1E0F-46F1-8366-AE0E981ECB8A}" vid="{21996438-2B25-4C91-8451-190E7D1A29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PlanIt Presentation Template</Template>
  <TotalTime>113</TotalTime>
  <Words>630</Words>
  <Application>Microsoft Office PowerPoint</Application>
  <PresentationFormat>On-screen Show (4:3)</PresentationFormat>
  <Paragraphs>64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Tuffy</vt:lpstr>
      <vt:lpstr>Twinkl</vt:lpstr>
      <vt:lpstr>Twinkl SemiBold</vt:lpstr>
      <vt:lpstr>Arial</vt:lpstr>
      <vt:lpstr>Sassoon Infant Rg</vt:lpstr>
      <vt:lpstr>Calibri</vt:lpstr>
      <vt:lpstr>Office Theme</vt:lpstr>
      <vt:lpstr>RE</vt:lpstr>
      <vt:lpstr>PowerPoint Presentation</vt:lpstr>
      <vt:lpstr>What Is Forgiveness?</vt:lpstr>
      <vt:lpstr>What Is Forgiveness?</vt:lpstr>
      <vt:lpstr>Understanding Forgiveness</vt:lpstr>
      <vt:lpstr>Understanding Forgiveness</vt:lpstr>
      <vt:lpstr>Understanding Forgiveness</vt:lpstr>
      <vt:lpstr>The Feelings of the  Forgiver and the Forgiven </vt:lpstr>
      <vt:lpstr>Reflecting on Forgiveness </vt:lpstr>
      <vt:lpstr>Quotations about Forgiveness</vt:lpstr>
      <vt:lpstr>Quotations about Forgiveness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PlanIt</dc:title>
  <dc:creator>Aamina Rammah</dc:creator>
  <cp:lastModifiedBy>r.Metcalf</cp:lastModifiedBy>
  <cp:revision>13</cp:revision>
  <dcterms:created xsi:type="dcterms:W3CDTF">2018-02-22T15:23:46Z</dcterms:created>
  <dcterms:modified xsi:type="dcterms:W3CDTF">2021-07-12T13:23:38Z</dcterms:modified>
</cp:coreProperties>
</file>