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1" r:id="rId2"/>
    <p:sldId id="277" r:id="rId3"/>
    <p:sldId id="259" r:id="rId4"/>
    <p:sldId id="260" r:id="rId5"/>
    <p:sldId id="261" r:id="rId6"/>
    <p:sldId id="263" r:id="rId7"/>
    <p:sldId id="256" r:id="rId8"/>
    <p:sldId id="264" r:id="rId9"/>
    <p:sldId id="262" r:id="rId10"/>
    <p:sldId id="265" r:id="rId11"/>
    <p:sldId id="278" r:id="rId12"/>
    <p:sldId id="274" r:id="rId13"/>
    <p:sldId id="258" r:id="rId14"/>
    <p:sldId id="267" r:id="rId15"/>
    <p:sldId id="268" r:id="rId16"/>
    <p:sldId id="266" r:id="rId17"/>
    <p:sldId id="269" r:id="rId18"/>
    <p:sldId id="279" r:id="rId19"/>
    <p:sldId id="25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92F-5205-1240-A720-B28361FFC1EE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A90-78CC-1648-9A76-51ACA2F7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E9A4-C553-1941-B291-4A6F2D7960CF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B3E8-4E0D-3A45-B2D1-C595BE25A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23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Quite a big difference to how reading</a:t>
            </a:r>
            <a:r>
              <a:rPr lang="en-US" baseline="0" dirty="0" smtClean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will</a:t>
            </a:r>
            <a:r>
              <a:rPr lang="en-US" baseline="0" dirty="0" smtClean="0"/>
              <a:t> </a:t>
            </a:r>
            <a:r>
              <a:rPr lang="en-US" dirty="0" smtClean="0"/>
              <a:t>not be changing book multiple times a week as previously</a:t>
            </a:r>
          </a:p>
          <a:p>
            <a:r>
              <a:rPr lang="en-US" dirty="0" smtClean="0"/>
              <a:t>Reading groups will be set up so you will be notified</a:t>
            </a:r>
            <a:r>
              <a:rPr lang="en-US" baseline="0" dirty="0" smtClean="0"/>
              <a:t> of when your book will be sent home/ need to be back in school</a:t>
            </a:r>
          </a:p>
          <a:p>
            <a:r>
              <a:rPr lang="en-US" baseline="0" dirty="0" smtClean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reiterate - Children will not have books containing GPC’s they have not learned and are not secure with</a:t>
            </a:r>
          </a:p>
          <a:p>
            <a:r>
              <a:rPr lang="en-US" dirty="0" smtClean="0"/>
              <a:t>Look at inside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7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Government changes mean a change (for the better) in how we teach phonics and reading at school   - make sure there is consistency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Early reading is the stage where children are learning to become fluent readers</a:t>
            </a:r>
            <a:r>
              <a:rPr lang="en-US" baseline="0" dirty="0" smtClean="0"/>
              <a:t> through the use of phonics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Phonemes taught in order         start to read words </a:t>
            </a:r>
            <a:r>
              <a:rPr lang="en-US" dirty="0" err="1" smtClean="0"/>
              <a:t>asap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LW has a picture </a:t>
            </a:r>
            <a:r>
              <a:rPr lang="en-US" dirty="0" err="1" smtClean="0"/>
              <a:t>pnemonic</a:t>
            </a:r>
            <a:r>
              <a:rPr lang="en-US" dirty="0" smtClean="0"/>
              <a:t> to help children remember the phoneme/grapheme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Early digraphs  mostly consonant digraphs </a:t>
            </a:r>
            <a:r>
              <a:rPr lang="mr-IN" baseline="0" dirty="0" smtClean="0"/>
              <a:t>–</a:t>
            </a:r>
            <a:r>
              <a:rPr lang="en-US" baseline="0" dirty="0" smtClean="0"/>
              <a:t> 2 letters 1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Vowel digraphs taught</a:t>
            </a:r>
            <a:r>
              <a:rPr lang="en-US" baseline="0" dirty="0" smtClean="0"/>
              <a:t> with a short caption to help children remember</a:t>
            </a:r>
          </a:p>
          <a:p>
            <a:r>
              <a:rPr lang="en-US" baseline="0" dirty="0" smtClean="0"/>
              <a:t>Also </a:t>
            </a:r>
            <a:r>
              <a:rPr lang="en-US" baseline="0" dirty="0" err="1" smtClean="0"/>
              <a:t>trigraphs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igh</a:t>
            </a:r>
            <a:r>
              <a:rPr lang="en-US" baseline="0" dirty="0" smtClean="0"/>
              <a:t>,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phonics lessons we use Sound buttons so we can sound talk and blend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Digraphs</a:t>
            </a:r>
            <a:r>
              <a:rPr lang="en-US" baseline="0" dirty="0" smtClean="0"/>
              <a:t> have a zip to sound talk and blend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r>
              <a:rPr lang="en-US" baseline="0" dirty="0" smtClean="0"/>
              <a:t> that do not follow the rules and cannot be decoded </a:t>
            </a:r>
            <a:r>
              <a:rPr lang="mr-IN" baseline="0" dirty="0" smtClean="0"/>
              <a:t>–</a:t>
            </a:r>
            <a:r>
              <a:rPr lang="en-US" baseline="0" dirty="0" smtClean="0"/>
              <a:t> tricky words/  exception words </a:t>
            </a:r>
          </a:p>
          <a:p>
            <a:r>
              <a:rPr lang="en-US" baseline="0" dirty="0" err="1" smtClean="0"/>
              <a:t>Chn</a:t>
            </a:r>
            <a:r>
              <a:rPr lang="en-US" baseline="0" dirty="0" smtClean="0"/>
              <a:t> are taught what part of the word 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1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all know how important learning to read is and the impact it has on a </a:t>
            </a:r>
            <a:r>
              <a:rPr lang="en-US" dirty="0" err="1" smtClean="0"/>
              <a:t>childs</a:t>
            </a:r>
            <a:r>
              <a:rPr lang="en-US" dirty="0" smtClean="0"/>
              <a:t> success  - it has to be a positive experience</a:t>
            </a:r>
          </a:p>
          <a:p>
            <a:r>
              <a:rPr lang="en-US" dirty="0" err="1" smtClean="0"/>
              <a:t>Whats</a:t>
            </a:r>
            <a:r>
              <a:rPr lang="en-US" dirty="0" smtClean="0"/>
              <a:t> the reality?  Reluctant to read because</a:t>
            </a:r>
            <a:r>
              <a:rPr lang="en-US" baseline="0" dirty="0" smtClean="0"/>
              <a:t> they find it hard</a:t>
            </a:r>
            <a:endParaRPr lang="en-US" dirty="0" smtClean="0"/>
          </a:p>
          <a:p>
            <a:r>
              <a:rPr lang="en-US" dirty="0" smtClean="0"/>
              <a:t>Frustration  stress   tears </a:t>
            </a:r>
            <a:r>
              <a:rPr lang="mr-IN" dirty="0" smtClean="0"/>
              <a:t>–</a:t>
            </a:r>
            <a:r>
              <a:rPr lang="en-US" dirty="0" smtClean="0"/>
              <a:t> that</a:t>
            </a:r>
            <a:r>
              <a:rPr lang="mr-IN" dirty="0" smtClean="0"/>
              <a:t>’</a:t>
            </a:r>
            <a:r>
              <a:rPr lang="en-US" dirty="0" smtClean="0"/>
              <a:t>s just the parents</a:t>
            </a:r>
          </a:p>
          <a:p>
            <a:r>
              <a:rPr lang="en-US" dirty="0" smtClean="0"/>
              <a:t>Important to look at the big long term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06/11/2022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06/11/2022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06/11/2022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06/11/2022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06/11/2022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2361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Letterjoin-Air Plus 8" panose="02000805000000020003" pitchFamily="50" charset="0"/>
              </a:rPr>
              <a:t>Phonics and Reading at Worth Valley Primary School</a:t>
            </a:r>
            <a:endParaRPr lang="en-GB" b="1" dirty="0"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Worth Valley Primary School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8" y="3059432"/>
            <a:ext cx="2371436" cy="292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77" y="3522546"/>
            <a:ext cx="24384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7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0046" y="975032"/>
            <a:ext cx="7403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Once children have a secure knowledge of a number of</a:t>
            </a:r>
          </a:p>
          <a:p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GPCs (Grapheme Phoneme Correspondences)</a:t>
            </a:r>
          </a:p>
          <a:p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and are confidently blending, they will be ready for </a:t>
            </a:r>
          </a:p>
          <a:p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reading books</a:t>
            </a:r>
          </a:p>
          <a:p>
            <a:endParaRPr lang="en-US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  <a:p>
            <a:endParaRPr lang="en-US" dirty="0" smtClean="0">
              <a:solidFill>
                <a:srgbClr val="0000FF"/>
              </a:solidFill>
              <a:latin typeface="Letterjoin-Air Plus 8" panose="02000805000000020003" pitchFamily="50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Prior to this they may have wordless books which develop great language skills and teach children the layout of books and how to handle books</a:t>
            </a:r>
            <a:endParaRPr lang="en-US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68" y="4519002"/>
            <a:ext cx="1648341" cy="1559331"/>
          </a:xfrm>
          <a:prstGeom prst="rect">
            <a:avLst/>
          </a:pr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9" y="4519002"/>
            <a:ext cx="1619263" cy="1531823"/>
          </a:xfrm>
          <a:prstGeom prst="rect">
            <a:avLst/>
          </a:prstGeom>
        </p:spPr>
      </p:pic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97" y="4601059"/>
            <a:ext cx="1558306" cy="14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1395" y="175435"/>
            <a:ext cx="4336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Reading</a:t>
            </a:r>
            <a:endParaRPr lang="en-US" sz="7200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73" y="1745100"/>
            <a:ext cx="283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We want children to</a:t>
            </a:r>
          </a:p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 love reading</a:t>
            </a:r>
            <a:endParaRPr lang="en-US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543" y="3284761"/>
            <a:ext cx="270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Reading should be </a:t>
            </a:r>
          </a:p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enjoyable</a:t>
            </a:r>
            <a:endParaRPr lang="en-US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3346" y="1538581"/>
            <a:ext cx="3743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Learning to read should be</a:t>
            </a:r>
          </a:p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 a positive experience</a:t>
            </a:r>
            <a:endParaRPr lang="en-US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64" y="2362045"/>
            <a:ext cx="2908300" cy="279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70308" y="5575555"/>
            <a:ext cx="750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Reading underpins children’s access to the curriculum </a:t>
            </a:r>
          </a:p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and clearly impacts on their achievement</a:t>
            </a:r>
            <a:endParaRPr lang="en-US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2997" y="2927588"/>
            <a:ext cx="284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Letterjoin-Air Plus 8" panose="02000805000000020003" pitchFamily="50" charset="0"/>
              </a:rPr>
              <a:t>We want children to read </a:t>
            </a:r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for </a:t>
            </a:r>
            <a:r>
              <a:rPr lang="en-US" dirty="0">
                <a:solidFill>
                  <a:srgbClr val="3366FF"/>
                </a:solidFill>
                <a:latin typeface="Letterjoin-Air Plus 8" panose="02000805000000020003" pitchFamily="50" charset="0"/>
              </a:rPr>
              <a:t>pleasure</a:t>
            </a:r>
          </a:p>
        </p:txBody>
      </p:sp>
    </p:spTree>
    <p:extLst>
      <p:ext uri="{BB962C8B-B14F-4D97-AF65-F5344CB8AC3E}">
        <p14:creationId xmlns:p14="http://schemas.microsoft.com/office/powerpoint/2010/main" val="3107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" y="-80392"/>
            <a:ext cx="2717777" cy="135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736" y="465378"/>
            <a:ext cx="5971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Letterjoin-Air Plus 8" panose="02000805000000020003" pitchFamily="50" charset="0"/>
              </a:rPr>
              <a:t>How </a:t>
            </a:r>
            <a:r>
              <a:rPr lang="en-US" sz="3600" dirty="0" smtClean="0">
                <a:solidFill>
                  <a:srgbClr val="FF6600"/>
                </a:solidFill>
                <a:latin typeface="Letterjoin-Air Plus 8" panose="02000805000000020003" pitchFamily="50" charset="0"/>
              </a:rPr>
              <a:t>we </a:t>
            </a:r>
            <a:r>
              <a:rPr lang="en-US" sz="3600" dirty="0">
                <a:solidFill>
                  <a:srgbClr val="FF6600"/>
                </a:solidFill>
                <a:latin typeface="Letterjoin-Air Plus 8" panose="02000805000000020003" pitchFamily="50" charset="0"/>
              </a:rPr>
              <a:t>teach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137" y="1474125"/>
            <a:ext cx="2854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Reading practice sessions are :</a:t>
            </a:r>
          </a:p>
          <a:p>
            <a:endParaRPr lang="en-US" sz="2400" u="sng" dirty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1854" y="2994867"/>
            <a:ext cx="365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Timetabled 3 times a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237" y="3775533"/>
            <a:ext cx="3943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Taught by trained teacher or</a:t>
            </a:r>
          </a:p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 teaching assistant</a:t>
            </a:r>
            <a:endParaRPr lang="en-US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137" y="5206974"/>
            <a:ext cx="326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Taught in small groups</a:t>
            </a:r>
            <a:endParaRPr lang="en-US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67830" y="1522867"/>
            <a:ext cx="20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Books are </a:t>
            </a:r>
            <a:r>
              <a:rPr lang="en-US" sz="2000" dirty="0" smtClean="0">
                <a:solidFill>
                  <a:srgbClr val="3366FF"/>
                </a:solidFill>
              </a:rPr>
              <a:t>: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5722" y="3541280"/>
            <a:ext cx="2379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read </a:t>
            </a:r>
            <a:r>
              <a:rPr lang="en-US" dirty="0">
                <a:solidFill>
                  <a:srgbClr val="3366FF"/>
                </a:solidFill>
                <a:latin typeface="Letterjoin-Air Plus 8" panose="02000805000000020003" pitchFamily="50" charset="0"/>
              </a:rPr>
              <a:t>three times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67830" y="4390617"/>
            <a:ext cx="3586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Letterjoin-Air Plus 8" panose="02000805000000020003" pitchFamily="50" charset="0"/>
              </a:rPr>
              <a:t>sent </a:t>
            </a:r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home after the third </a:t>
            </a:r>
          </a:p>
          <a:p>
            <a:r>
              <a:rPr lang="en-US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reading session</a:t>
            </a:r>
            <a:endParaRPr lang="en-US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7529" y="213038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Letterjoin-Air Plus 8" panose="02000805000000020003" pitchFamily="50" charset="0"/>
              </a:rPr>
              <a:t>matched to children’s</a:t>
            </a:r>
          </a:p>
          <a:p>
            <a:r>
              <a:rPr lang="en-US" dirty="0">
                <a:solidFill>
                  <a:srgbClr val="3366FF"/>
                </a:solidFill>
                <a:latin typeface="Letterjoin-Air Plus 8" panose="02000805000000020003" pitchFamily="50" charset="0"/>
              </a:rPr>
              <a:t>secure phonic knowledge </a:t>
            </a:r>
          </a:p>
          <a:p>
            <a:r>
              <a:rPr lang="en-US" dirty="0">
                <a:solidFill>
                  <a:srgbClr val="3366FF"/>
                </a:solidFill>
                <a:latin typeface="Letterjoin-Air Plus 8" panose="02000805000000020003" pitchFamily="50" charset="0"/>
              </a:rPr>
              <a:t>and word reading</a:t>
            </a:r>
          </a:p>
        </p:txBody>
      </p:sp>
    </p:spTree>
    <p:extLst>
      <p:ext uri="{BB962C8B-B14F-4D97-AF65-F5344CB8AC3E}">
        <p14:creationId xmlns:p14="http://schemas.microsoft.com/office/powerpoint/2010/main" val="13428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617" y="620634"/>
            <a:ext cx="84511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Reading Practice Books carefully matched so children can read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fluently and independently</a:t>
            </a:r>
          </a:p>
          <a:p>
            <a:endParaRPr lang="en-US" sz="16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3 Reads </a:t>
            </a:r>
            <a:r>
              <a:rPr lang="mr-IN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–</a:t>
            </a:r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 each one begins with some quick sounds and words practice</a:t>
            </a:r>
          </a:p>
          <a:p>
            <a:endParaRPr lang="en-US" sz="16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Decoding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pPr marL="342900" indent="-342900">
              <a:buAutoNum type="arabicPeriod"/>
            </a:pPr>
            <a:endParaRPr lang="en-US" sz="16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Prosody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      (intonation, expression)</a:t>
            </a:r>
            <a:endParaRPr lang="en-US" sz="16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pPr marL="342900" indent="-342900">
              <a:buAutoNum type="arabicPeriod"/>
            </a:pPr>
            <a:endParaRPr lang="en-US" sz="16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When children take their book home to read they should be 95% fluent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Please do not worry that a book is too easy </a:t>
            </a:r>
            <a:r>
              <a:rPr lang="mr-IN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–</a:t>
            </a:r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 your child needs to develop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fluency and confidence in reading.  Re-reading a book  they have had before helps develop fluency </a:t>
            </a:r>
            <a:r>
              <a:rPr lang="mr-IN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–</a:t>
            </a:r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 this is the goal.</a:t>
            </a:r>
          </a:p>
          <a:p>
            <a:endParaRPr lang="en-US" sz="16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Celebrate their success!!!</a:t>
            </a:r>
            <a:endParaRPr lang="en-US" sz="16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89" y="1620305"/>
            <a:ext cx="3472783" cy="20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935" y="179248"/>
            <a:ext cx="7577652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How will this work?</a:t>
            </a:r>
          </a:p>
          <a:p>
            <a:endParaRPr lang="en-US" sz="1600" dirty="0" smtClean="0">
              <a:latin typeface="Letterjoin-Air Plus 8" panose="02000805000000020003" pitchFamily="50" charset="0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Children are assessed, then LW matches which books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Should be allocated for their secure phonic knowledge</a:t>
            </a:r>
            <a:endParaRPr lang="en-US" sz="16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endParaRPr lang="en-US" sz="1600" dirty="0" smtClean="0">
              <a:latin typeface="Letterjoin-Air Plus 8" panose="02000805000000020003" pitchFamily="50" charset="0"/>
            </a:endParaRPr>
          </a:p>
          <a:p>
            <a:endParaRPr lang="en-US" sz="1600" dirty="0">
              <a:latin typeface="Letterjoin-Air Plus 8" panose="02000805000000020003" pitchFamily="50" charset="0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Children will take their Reading Practice book home</a:t>
            </a:r>
          </a:p>
          <a:p>
            <a:endParaRPr lang="en-US" sz="16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The children keep the same  Reading Practice book for the week</a:t>
            </a:r>
          </a:p>
          <a:p>
            <a:endParaRPr lang="en-US" sz="16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The books need to go home every night and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be returned the next day</a:t>
            </a:r>
          </a:p>
          <a:p>
            <a:endParaRPr lang="en-US" sz="16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endParaRPr lang="en-US" sz="16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Celebrate, praise, talk about the book with you child.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It only needs to be a short session.</a:t>
            </a:r>
          </a:p>
          <a:p>
            <a:endParaRPr lang="en-US" sz="16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endParaRPr lang="en-US" sz="16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Please make sure books are in book bags so that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we can reallocate books as required</a:t>
            </a:r>
          </a:p>
          <a:p>
            <a:endParaRPr lang="en-US" sz="16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endParaRPr lang="en-US" sz="1600" dirty="0">
              <a:latin typeface="Letterjoin-Air Plus 8" panose="02000805000000020003" pitchFamily="50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09" y="744828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06" y="2575074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70" y="4584143"/>
            <a:ext cx="1305301" cy="16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500_583ce3f0-b282-41cb-a26c-9c13e8f492b9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1" y="2000030"/>
            <a:ext cx="2056556" cy="1949616"/>
          </a:xfrm>
          <a:prstGeom prst="rect">
            <a:avLst/>
          </a:prstGeom>
        </p:spPr>
      </p:pic>
      <p:pic>
        <p:nvPicPr>
          <p:cNvPr id="7" name="Picture 6" descr="x500_a26d1c55-c8a5-42bf-b64d-385a5f9389f7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36" y="1978470"/>
            <a:ext cx="2115586" cy="2005575"/>
          </a:xfrm>
          <a:prstGeom prst="rect">
            <a:avLst/>
          </a:prstGeom>
        </p:spPr>
      </p:pic>
      <p:pic>
        <p:nvPicPr>
          <p:cNvPr id="8" name="Picture 7" descr="x500_ed231ee1-1693-4f94-ba17-af5f8e9b3887_600x6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7" y="3984045"/>
            <a:ext cx="2037052" cy="1931125"/>
          </a:xfrm>
          <a:prstGeom prst="rect">
            <a:avLst/>
          </a:prstGeom>
        </p:spPr>
      </p:pic>
      <p:pic>
        <p:nvPicPr>
          <p:cNvPr id="9" name="Picture 8" descr="x500_7f2a694d-5b3f-44d4-a393-655a977a13de_600x60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71" y="3720489"/>
            <a:ext cx="2073337" cy="1965524"/>
          </a:xfrm>
          <a:prstGeom prst="rect">
            <a:avLst/>
          </a:prstGeom>
        </p:spPr>
      </p:pic>
      <p:pic>
        <p:nvPicPr>
          <p:cNvPr id="10" name="Picture 9" descr="x500_46e7d0c7-af8e-4ef1-81fa-de84b151073f_600x6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05" y="3798116"/>
            <a:ext cx="1995663" cy="1887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41" y="806174"/>
            <a:ext cx="605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Big Cat Collins Reading books are carefully matched to children’s </a:t>
            </a:r>
          </a:p>
          <a:p>
            <a:r>
              <a:rPr lang="en-US" sz="2000" b="1" u="sng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secure</a:t>
            </a:r>
            <a:r>
              <a:rPr lang="en-US" sz="20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 phonic knowledge</a:t>
            </a:r>
            <a:endParaRPr lang="en-US" sz="20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53" y="1092974"/>
            <a:ext cx="77280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To become lifelong readers, it is essential that they read for pleasure</a:t>
            </a:r>
          </a:p>
          <a:p>
            <a:endParaRPr lang="en-US" sz="24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24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Children may not be able to read this book independently but these books offer a wealth of opportunities for talking about the pictures and enjoying the story or information text.</a:t>
            </a:r>
          </a:p>
          <a:p>
            <a:endParaRPr lang="en-US" sz="24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24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Enjoy the book together and </a:t>
            </a:r>
          </a:p>
          <a:p>
            <a:r>
              <a:rPr lang="en-US" sz="2400" dirty="0">
                <a:solidFill>
                  <a:srgbClr val="3366FF"/>
                </a:solidFill>
                <a:latin typeface="Letterjoin-Air Plus 8" panose="02000805000000020003" pitchFamily="50" charset="0"/>
              </a:rPr>
              <a:t>f</a:t>
            </a:r>
            <a:r>
              <a:rPr lang="en-US" sz="24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oster a love of reading</a:t>
            </a:r>
          </a:p>
          <a:p>
            <a:r>
              <a:rPr lang="en-US" sz="24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“pair and share”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02" y="4342901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27" y="1717239"/>
            <a:ext cx="985564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0748" y="280592"/>
            <a:ext cx="584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Shared Reading Books</a:t>
            </a:r>
            <a:endParaRPr lang="en-US" sz="3600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69" y="5455505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27" y="3124751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53" y="1092974"/>
            <a:ext cx="77280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Children will also bring home a ‘shared reading’ book each week.</a:t>
            </a:r>
          </a:p>
          <a:p>
            <a:endParaRPr lang="en-US" sz="24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24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These are specially selected books matched to the age group. </a:t>
            </a:r>
          </a:p>
          <a:p>
            <a:endParaRPr lang="en-US" sz="24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endParaRPr lang="en-US" sz="24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r>
              <a:rPr lang="en-US" sz="24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These can be shared together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130" y="308301"/>
            <a:ext cx="5849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Shared Reading Books</a:t>
            </a:r>
            <a:endParaRPr lang="en-US" sz="3600" u="sng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Silly Bi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9" y="5300530"/>
            <a:ext cx="1193801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ops and Robbers x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48" y="4868141"/>
            <a:ext cx="139223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eace at Last x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55" y="5091629"/>
            <a:ext cx="11763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Elmer x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19" y="4750234"/>
            <a:ext cx="14938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The Lion Inside x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11" y="4868141"/>
            <a:ext cx="13747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What else can parents do?</a:t>
            </a:r>
            <a:endParaRPr lang="en-US" u="sng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Please look at the Little </a:t>
            </a:r>
            <a:r>
              <a:rPr lang="en-US" sz="2800" dirty="0" err="1">
                <a:solidFill>
                  <a:srgbClr val="3366FF"/>
                </a:solidFill>
                <a:latin typeface="Letterjoin-Air Plus 8" panose="02000805000000020003" pitchFamily="50" charset="0"/>
              </a:rPr>
              <a:t>W</a:t>
            </a:r>
            <a:r>
              <a:rPr lang="en-US" sz="2800" dirty="0" err="1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andle</a:t>
            </a:r>
            <a:r>
              <a:rPr lang="en-US" sz="28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 videos and guidance for parents</a:t>
            </a: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Support children in learning the alphabetic code</a:t>
            </a:r>
          </a:p>
          <a:p>
            <a:pPr marL="0" indent="0">
              <a:buNone/>
            </a:pPr>
            <a:endParaRPr lang="en-US" sz="2800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 smtClean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Share books with your children for pleasure</a:t>
            </a: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In the reading log- write down books you have shared at home such as at Bedtime.</a:t>
            </a:r>
            <a:endParaRPr lang="en-US" sz="2800" dirty="0">
              <a:solidFill>
                <a:srgbClr val="3366FF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80271"/>
          </a:xfrm>
        </p:spPr>
        <p:txBody>
          <a:bodyPr>
            <a:normAutofit fontScale="90000"/>
          </a:bodyPr>
          <a:lstStyle/>
          <a:p>
            <a:r>
              <a:rPr lang="en-US" sz="5400" u="sng" dirty="0" smtClean="0">
                <a:solidFill>
                  <a:srgbClr val="3366FF"/>
                </a:solidFill>
                <a:latin typeface="Letterjoin-Air Plus 8" panose="02000805000000020003" pitchFamily="50" charset="0"/>
              </a:rPr>
              <a:t> </a:t>
            </a:r>
            <a:r>
              <a:rPr lang="en-US" sz="5400" u="sng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Phonics and Early Reading</a:t>
            </a:r>
            <a:endParaRPr lang="en-US" sz="5400" u="sng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164"/>
            <a:ext cx="7099629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Welcome to our meeting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Letterjoin-Air Plus 8" panose="02000805000000020003" pitchFamily="50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Part 1 </a:t>
            </a:r>
            <a:r>
              <a:rPr lang="mr-IN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–</a:t>
            </a: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 information about how we teach phonics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Part 2 </a:t>
            </a:r>
            <a:r>
              <a:rPr lang="mr-IN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–</a:t>
            </a: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 information about how we teach reading</a:t>
            </a:r>
          </a:p>
        </p:txBody>
      </p:sp>
    </p:spTree>
    <p:extLst>
      <p:ext uri="{BB962C8B-B14F-4D97-AF65-F5344CB8AC3E}">
        <p14:creationId xmlns:p14="http://schemas.microsoft.com/office/powerpoint/2010/main" val="18030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0476" y="1170896"/>
            <a:ext cx="6695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Thank you for joining us</a:t>
            </a:r>
            <a:endParaRPr lang="en-US" sz="4400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828" y="914945"/>
            <a:ext cx="738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The journey to independent reading and writing begins with Phonics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8" name="Picture 7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3" y="1487831"/>
            <a:ext cx="1905845" cy="2044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9206" y="2233088"/>
            <a:ext cx="500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Letterjoin-Air Plus 8" panose="02000805000000020003" pitchFamily="50" charset="0"/>
              </a:rPr>
              <a:t>l</a:t>
            </a:r>
            <a:r>
              <a:rPr lang="en-US" dirty="0" err="1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ittlewandlelettersandsounds.org.uk</a:t>
            </a:r>
            <a:endParaRPr lang="en-US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382" y="187295"/>
            <a:ext cx="8269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Letterjoin-Air Plus 8" panose="02000805000000020003" pitchFamily="50" charset="0"/>
                <a:cs typeface="Comic Sans MS"/>
              </a:rPr>
              <a:t>New DFE Guidance for Early Reading and Phonics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619" y="3489638"/>
            <a:ext cx="75091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Why Little </a:t>
            </a:r>
            <a:r>
              <a:rPr lang="en-US" u="sng" dirty="0" err="1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Wandle</a:t>
            </a:r>
            <a:r>
              <a:rPr lang="en-US" u="sng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Excellent training for all staff to ensure consistency,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Every aspect of phonics and reading included in a detailed, thorough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 systematic approach,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Engaging resources without distracting from the learning,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Comprehensive system for identifying and supporting children requiring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Letterjoin-Air Plus 8" panose="02000805000000020003" pitchFamily="50" charset="0"/>
              </a:rPr>
              <a:t>e</a:t>
            </a:r>
            <a:r>
              <a:rPr lang="en-US" dirty="0" smtClean="0">
                <a:solidFill>
                  <a:srgbClr val="0000FF"/>
                </a:solidFill>
                <a:latin typeface="Letterjoin-Air Plus 8" panose="02000805000000020003" pitchFamily="50" charset="0"/>
              </a:rPr>
              <a:t>xtra help and useful support for parents.  </a:t>
            </a:r>
            <a:endParaRPr lang="en-US" dirty="0">
              <a:solidFill>
                <a:srgbClr val="0000FF"/>
              </a:solidFill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6331" y="22376"/>
            <a:ext cx="488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How we </a:t>
            </a:r>
            <a:r>
              <a:rPr lang="en-US" sz="4000" dirty="0" smtClean="0">
                <a:solidFill>
                  <a:srgbClr val="FF6600"/>
                </a:solidFill>
              </a:rPr>
              <a:t>teach phonics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173" y="1078491"/>
            <a:ext cx="2218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Daily short sessions 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793" y="4172515"/>
            <a:ext cx="2019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Synthetic phonics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61" y="1813702"/>
            <a:ext cx="2835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Specific order of teaching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173" y="5557901"/>
            <a:ext cx="207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Repeated practice</a:t>
            </a:r>
            <a:endParaRPr lang="en-US" sz="2000" dirty="0">
              <a:solidFill>
                <a:srgbClr val="3366FF"/>
              </a:solidFill>
            </a:endParaRPr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20" y="5340115"/>
            <a:ext cx="1176817" cy="1176817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5340115"/>
            <a:ext cx="1109978" cy="11099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84572" y="3897445"/>
            <a:ext cx="1604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</a:rPr>
              <a:t>must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5142" y="5492353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makes</a:t>
            </a:r>
          </a:p>
          <a:p>
            <a:r>
              <a:rPr lang="en-US" dirty="0" smtClean="0"/>
              <a:t> permanent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13361" y="3999166"/>
            <a:ext cx="7635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Correct pronunciation</a:t>
            </a:r>
          </a:p>
          <a:p>
            <a:r>
              <a:rPr lang="en-US" dirty="0" smtClean="0"/>
              <a:t>                                                                                     is vital  - Videos on LW</a:t>
            </a:r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www.littlewandlelettersandsounds.org.uk</a:t>
            </a:r>
            <a:r>
              <a:rPr lang="en-US" dirty="0"/>
              <a:t>/resources/for-parents/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47649" y="5492353"/>
            <a:ext cx="1641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Revisit previously 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aught sounds at</a:t>
            </a:r>
          </a:p>
          <a:p>
            <a:r>
              <a:rPr lang="en-US" sz="1400" dirty="0" smtClean="0"/>
              <a:t>start of each lesson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104" y="831983"/>
            <a:ext cx="2406650" cy="31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39746</TotalTime>
  <Words>945</Words>
  <Application>Microsoft Office PowerPoint</Application>
  <PresentationFormat>On-screen Show (4:3)</PresentationFormat>
  <Paragraphs>166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Letterjoin-Air Plus 8</vt:lpstr>
      <vt:lpstr>Mangal</vt:lpstr>
      <vt:lpstr>Office Theme</vt:lpstr>
      <vt:lpstr>Phonics and Reading at Worth Valley Primary School</vt:lpstr>
      <vt:lpstr> Phonics and Early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parents do?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Crook</dc:creator>
  <cp:lastModifiedBy>s.hiley</cp:lastModifiedBy>
  <cp:revision>77</cp:revision>
  <dcterms:created xsi:type="dcterms:W3CDTF">2021-09-24T13:21:19Z</dcterms:created>
  <dcterms:modified xsi:type="dcterms:W3CDTF">2022-11-06T21:02:27Z</dcterms:modified>
</cp:coreProperties>
</file>